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408" r:id="rId2"/>
    <p:sldId id="975" r:id="rId3"/>
    <p:sldId id="257" r:id="rId4"/>
    <p:sldId id="977" r:id="rId5"/>
    <p:sldId id="976" r:id="rId6"/>
  </p:sldIdLst>
  <p:sldSz cx="12192000" cy="6858000"/>
  <p:notesSz cx="7010400" cy="92964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UTIERREZ ROMERO MARCO ANTONIO" initials="GRMA" lastIdx="5" clrIdx="0">
    <p:extLst>
      <p:ext uri="{19B8F6BF-5375-455C-9EA6-DF929625EA0E}">
        <p15:presenceInfo xmlns:p15="http://schemas.microsoft.com/office/powerpoint/2012/main" userId="S-1-5-21-1606980848-1500820517-1801674531-84088" providerId="AD"/>
      </p:ext>
    </p:extLst>
  </p:cmAuthor>
  <p:cmAuthor id="2" name="RUBIO SOTO GLORIA MARTHA" initials="RSGM" lastIdx="7" clrIdx="1">
    <p:extLst>
      <p:ext uri="{19B8F6BF-5375-455C-9EA6-DF929625EA0E}">
        <p15:presenceInfo xmlns:p15="http://schemas.microsoft.com/office/powerpoint/2012/main" userId="S-1-5-21-1606980848-1500820517-1801674531-1386341" providerId="AD"/>
      </p:ext>
    </p:extLst>
  </p:cmAuthor>
  <p:cmAuthor id="3" name="CUELLAR RIO MANUEL" initials="CRM" lastIdx="9" clrIdx="2">
    <p:extLst>
      <p:ext uri="{19B8F6BF-5375-455C-9EA6-DF929625EA0E}">
        <p15:presenceInfo xmlns:p15="http://schemas.microsoft.com/office/powerpoint/2012/main" userId="S-1-5-21-1606980848-1500820517-1801674531-120563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EE0"/>
    <a:srgbClr val="D9D9D9"/>
    <a:srgbClr val="A50021"/>
    <a:srgbClr val="CC00CC"/>
    <a:srgbClr val="FFF2CC"/>
    <a:srgbClr val="FFE699"/>
    <a:srgbClr val="7E0000"/>
    <a:srgbClr val="8E0000"/>
    <a:srgbClr val="FFD9D9"/>
    <a:srgbClr val="FF9F9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Estilo claro 2 - Acento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3B4B98B0-60AC-42C2-AFA5-B58CD77FA1E5}" styleName="Estilo claro 1 - Acento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8799B23B-EC83-4686-B30A-512413B5E67A}" styleName="Estilo claro 3 - Acento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69012ECD-51FC-41F1-AA8D-1B2483CD663E}" styleName="Estilo claro 2 - Acento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DBED569-4797-4DF1-A0F4-6AAB3CD982D8}" styleName="Estilo claro 3 - Acento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FABFCF23-3B69-468F-B69F-88F6DE6A72F2}" styleName="Estilo medio 1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22838BEF-8BB2-4498-84A7-C5851F593DF1}" styleName="Estilo medio 4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301B821-A1FF-4177-AEE7-76D212191A09}" styleName="Estilo medio 1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29" autoAdjust="0"/>
    <p:restoredTop sz="94374" autoAdjust="0"/>
  </p:normalViewPr>
  <p:slideViewPr>
    <p:cSldViewPr snapToGrid="0">
      <p:cViewPr varScale="1">
        <p:scale>
          <a:sx n="69" d="100"/>
          <a:sy n="69" d="100"/>
        </p:scale>
        <p:origin x="452" y="52"/>
      </p:cViewPr>
      <p:guideLst>
        <p:guide orient="horz" pos="2160"/>
        <p:guide pos="3840"/>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84" d="100"/>
          <a:sy n="84" d="100"/>
        </p:scale>
        <p:origin x="3792"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2069B105-0C39-4691-A17C-6BF844C77122}" type="datetimeFigureOut">
              <a:rPr lang="es-MX" smtClean="0"/>
              <a:pPr/>
              <a:t>14/09/2022</a:t>
            </a:fld>
            <a:endParaRPr lang="es-MX"/>
          </a:p>
        </p:txBody>
      </p:sp>
      <p:sp>
        <p:nvSpPr>
          <p:cNvPr id="4" name="Marcador de pie de página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s-MX"/>
          </a:p>
        </p:txBody>
      </p:sp>
      <p:sp>
        <p:nvSpPr>
          <p:cNvPr id="5" name="Marcador de número de diapositiva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BDF91EFF-FA90-47DD-8861-6A1B475E37E8}" type="slidenum">
              <a:rPr lang="es-MX" smtClean="0"/>
              <a:pPr/>
              <a:t>‹Nº›</a:t>
            </a:fld>
            <a:endParaRPr lang="es-MX"/>
          </a:p>
        </p:txBody>
      </p:sp>
    </p:spTree>
    <p:extLst>
      <p:ext uri="{BB962C8B-B14F-4D97-AF65-F5344CB8AC3E}">
        <p14:creationId xmlns:p14="http://schemas.microsoft.com/office/powerpoint/2010/main" val="4086080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F1C23F7C-C6D9-43A9-93A2-7740FAD630C2}" type="datetimeFigureOut">
              <a:rPr lang="es-MX" smtClean="0"/>
              <a:pPr/>
              <a:t>14/09/2022</a:t>
            </a:fld>
            <a:endParaRPr lang="es-MX"/>
          </a:p>
        </p:txBody>
      </p:sp>
      <p:sp>
        <p:nvSpPr>
          <p:cNvPr id="4" name="Marcador de imagen de diapositiva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1A10C9A7-1CB4-47DE-959A-4070DC0C56B0}" type="slidenum">
              <a:rPr lang="es-MX" smtClean="0"/>
              <a:pPr/>
              <a:t>‹Nº›</a:t>
            </a:fld>
            <a:endParaRPr lang="es-MX"/>
          </a:p>
        </p:txBody>
      </p:sp>
    </p:spTree>
    <p:extLst>
      <p:ext uri="{BB962C8B-B14F-4D97-AF65-F5344CB8AC3E}">
        <p14:creationId xmlns:p14="http://schemas.microsoft.com/office/powerpoint/2010/main" val="38833024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5"/>
          </p:nvPr>
        </p:nvSpPr>
        <p:spPr/>
        <p:txBody>
          <a:bodyPr/>
          <a:lstStyle/>
          <a:p>
            <a:fld id="{1B6CD2B8-D33F-3D45-BAC5-4700289EAF38}" type="slidenum">
              <a:rPr lang="es-MX" smtClean="0"/>
              <a:t>2</a:t>
            </a:fld>
            <a:endParaRPr lang="es-MX" dirty="0"/>
          </a:p>
        </p:txBody>
      </p:sp>
    </p:spTree>
    <p:extLst>
      <p:ext uri="{BB962C8B-B14F-4D97-AF65-F5344CB8AC3E}">
        <p14:creationId xmlns:p14="http://schemas.microsoft.com/office/powerpoint/2010/main" val="39600746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p:cNvSpPr>
            <a:spLocks noGrp="1"/>
          </p:cNvSpPr>
          <p:nvPr>
            <p:ph type="dt" sz="half" idx="10"/>
          </p:nvPr>
        </p:nvSpPr>
        <p:spPr/>
        <p:txBody>
          <a:bodyPr/>
          <a:lstStyle/>
          <a:p>
            <a:fld id="{FD6AEE35-0102-43D7-90E4-BF900BD90586}" type="datetimeFigureOut">
              <a:rPr lang="es-MX" smtClean="0"/>
              <a:pPr/>
              <a:t>14/09/2022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6EEC74A0-3941-4CF3-BA05-04FF141DF987}" type="slidenum">
              <a:rPr lang="es-MX" smtClean="0"/>
              <a:pPr/>
              <a:t>‹Nº›</a:t>
            </a:fld>
            <a:endParaRPr lang="es-MX"/>
          </a:p>
        </p:txBody>
      </p:sp>
    </p:spTree>
    <p:extLst>
      <p:ext uri="{BB962C8B-B14F-4D97-AF65-F5344CB8AC3E}">
        <p14:creationId xmlns:p14="http://schemas.microsoft.com/office/powerpoint/2010/main" val="1371210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FD6AEE35-0102-43D7-90E4-BF900BD90586}" type="datetimeFigureOut">
              <a:rPr lang="es-MX" smtClean="0"/>
              <a:pPr/>
              <a:t>14/09/2022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6EEC74A0-3941-4CF3-BA05-04FF141DF987}" type="slidenum">
              <a:rPr lang="es-MX" smtClean="0"/>
              <a:pPr/>
              <a:t>‹Nº›</a:t>
            </a:fld>
            <a:endParaRPr lang="es-MX"/>
          </a:p>
        </p:txBody>
      </p:sp>
    </p:spTree>
    <p:extLst>
      <p:ext uri="{BB962C8B-B14F-4D97-AF65-F5344CB8AC3E}">
        <p14:creationId xmlns:p14="http://schemas.microsoft.com/office/powerpoint/2010/main" val="25374568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FD6AEE35-0102-43D7-90E4-BF900BD90586}" type="datetimeFigureOut">
              <a:rPr lang="es-MX" smtClean="0"/>
              <a:pPr/>
              <a:t>14/09/2022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6EEC74A0-3941-4CF3-BA05-04FF141DF987}" type="slidenum">
              <a:rPr lang="es-MX" smtClean="0"/>
              <a:pPr/>
              <a:t>‹Nº›</a:t>
            </a:fld>
            <a:endParaRPr lang="es-MX"/>
          </a:p>
        </p:txBody>
      </p:sp>
    </p:spTree>
    <p:extLst>
      <p:ext uri="{BB962C8B-B14F-4D97-AF65-F5344CB8AC3E}">
        <p14:creationId xmlns:p14="http://schemas.microsoft.com/office/powerpoint/2010/main" val="31807701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Portada">
    <p:bg>
      <p:bgPr>
        <a:solidFill>
          <a:srgbClr val="083254"/>
        </a:solidFill>
        <a:effectLst/>
      </p:bgPr>
    </p:bg>
    <p:spTree>
      <p:nvGrpSpPr>
        <p:cNvPr id="1" name=""/>
        <p:cNvGrpSpPr/>
        <p:nvPr/>
      </p:nvGrpSpPr>
      <p:grpSpPr>
        <a:xfrm>
          <a:off x="0" y="0"/>
          <a:ext cx="0" cy="0"/>
          <a:chOff x="0" y="0"/>
          <a:chExt cx="0" cy="0"/>
        </a:xfrm>
      </p:grpSpPr>
      <p:pic>
        <p:nvPicPr>
          <p:cNvPr id="3" name="Imagen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6" name="Title Text"/>
          <p:cNvSpPr txBox="1">
            <a:spLocks noGrp="1"/>
          </p:cNvSpPr>
          <p:nvPr>
            <p:ph type="title" hasCustomPrompt="1"/>
          </p:nvPr>
        </p:nvSpPr>
        <p:spPr>
          <a:xfrm>
            <a:off x="6430318" y="2707493"/>
            <a:ext cx="4921189" cy="1143001"/>
          </a:xfrm>
          <a:prstGeom prst="rect">
            <a:avLst/>
          </a:prstGeom>
        </p:spPr>
        <p:txBody>
          <a:bodyPr>
            <a:noAutofit/>
          </a:bodyPr>
          <a:lstStyle>
            <a:lvl1pPr algn="l">
              <a:defRPr sz="8850" b="1" i="0">
                <a:solidFill>
                  <a:srgbClr val="FFFFFF"/>
                </a:solidFill>
                <a:latin typeface="Arial" charset="0"/>
                <a:ea typeface="Arial" charset="0"/>
                <a:cs typeface="Arial" charset="0"/>
              </a:defRPr>
            </a:lvl1pPr>
          </a:lstStyle>
          <a:p>
            <a:r>
              <a:rPr lang="es-ES" dirty="0"/>
              <a:t>Título</a:t>
            </a:r>
            <a:endParaRPr dirty="0"/>
          </a:p>
        </p:txBody>
      </p:sp>
      <p:sp>
        <p:nvSpPr>
          <p:cNvPr id="8" name="Rectangle"/>
          <p:cNvSpPr/>
          <p:nvPr userDrawn="1"/>
        </p:nvSpPr>
        <p:spPr>
          <a:xfrm>
            <a:off x="6092825" y="3011570"/>
            <a:ext cx="37439" cy="834860"/>
          </a:xfrm>
          <a:prstGeom prst="rect">
            <a:avLst/>
          </a:prstGeom>
          <a:solidFill>
            <a:srgbClr val="FFFFFF"/>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sz="1600"/>
          </a:p>
        </p:txBody>
      </p:sp>
    </p:spTree>
    <p:extLst>
      <p:ext uri="{BB962C8B-B14F-4D97-AF65-F5344CB8AC3E}">
        <p14:creationId xmlns:p14="http://schemas.microsoft.com/office/powerpoint/2010/main" val="2205859007"/>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Fondo blanco_1">
    <p:spTree>
      <p:nvGrpSpPr>
        <p:cNvPr id="1" name=""/>
        <p:cNvGrpSpPr/>
        <p:nvPr/>
      </p:nvGrpSpPr>
      <p:grpSpPr>
        <a:xfrm>
          <a:off x="0" y="0"/>
          <a:ext cx="0" cy="0"/>
          <a:chOff x="0" y="0"/>
          <a:chExt cx="0" cy="0"/>
        </a:xfrm>
      </p:grpSpPr>
      <p:pic>
        <p:nvPicPr>
          <p:cNvPr id="2" name="Gráfico 1">
            <a:extLst>
              <a:ext uri="{FF2B5EF4-FFF2-40B4-BE49-F238E27FC236}">
                <a16:creationId xmlns:a16="http://schemas.microsoft.com/office/drawing/2014/main" id="{9B7BB6AA-6009-A04F-BB29-CEE94B10B413}"/>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9978570" y="6146800"/>
            <a:ext cx="1756229" cy="349250"/>
          </a:xfrm>
          <a:prstGeom prst="rect">
            <a:avLst/>
          </a:prstGeom>
        </p:spPr>
      </p:pic>
      <p:sp>
        <p:nvSpPr>
          <p:cNvPr id="4" name="Marcador de número de diapositiva 4">
            <a:extLst>
              <a:ext uri="{FF2B5EF4-FFF2-40B4-BE49-F238E27FC236}">
                <a16:creationId xmlns:a16="http://schemas.microsoft.com/office/drawing/2014/main" id="{0AFDBB41-A0C9-344A-997D-20C0ADE36E38}"/>
              </a:ext>
            </a:extLst>
          </p:cNvPr>
          <p:cNvSpPr>
            <a:spLocks noGrp="1"/>
          </p:cNvSpPr>
          <p:nvPr>
            <p:ph type="sldNum" sz="quarter" idx="12"/>
          </p:nvPr>
        </p:nvSpPr>
        <p:spPr>
          <a:xfrm>
            <a:off x="9271000" y="171450"/>
            <a:ext cx="2743200" cy="365125"/>
          </a:xfrm>
        </p:spPr>
        <p:txBody>
          <a:bodyPr/>
          <a:lstStyle>
            <a:lvl1pPr>
              <a:defRPr>
                <a:latin typeface="Arial" panose="020B0604020202020204" pitchFamily="34" charset="0"/>
                <a:cs typeface="Arial" panose="020B0604020202020204" pitchFamily="34" charset="0"/>
              </a:defRPr>
            </a:lvl1pPr>
          </a:lstStyle>
          <a:p>
            <a:fld id="{FA36A776-E82A-DB4C-BEC6-9E86C7D9FDA4}" type="slidenum">
              <a:rPr lang="es-MX" smtClean="0"/>
              <a:pPr/>
              <a:t>‹Nº›</a:t>
            </a:fld>
            <a:endParaRPr lang="es-MX"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325612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FD6AEE35-0102-43D7-90E4-BF900BD90586}" type="datetimeFigureOut">
              <a:rPr lang="es-MX" smtClean="0"/>
              <a:pPr/>
              <a:t>14/09/2022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6EEC74A0-3941-4CF3-BA05-04FF141DF987}" type="slidenum">
              <a:rPr lang="es-MX" smtClean="0"/>
              <a:pPr/>
              <a:t>‹Nº›</a:t>
            </a:fld>
            <a:endParaRPr lang="es-MX"/>
          </a:p>
        </p:txBody>
      </p:sp>
    </p:spTree>
    <p:extLst>
      <p:ext uri="{BB962C8B-B14F-4D97-AF65-F5344CB8AC3E}">
        <p14:creationId xmlns:p14="http://schemas.microsoft.com/office/powerpoint/2010/main" val="17808980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FD6AEE35-0102-43D7-90E4-BF900BD90586}" type="datetimeFigureOut">
              <a:rPr lang="es-MX" smtClean="0"/>
              <a:pPr/>
              <a:t>14/09/2022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6EEC74A0-3941-4CF3-BA05-04FF141DF987}" type="slidenum">
              <a:rPr lang="es-MX" smtClean="0"/>
              <a:pPr/>
              <a:t>‹Nº›</a:t>
            </a:fld>
            <a:endParaRPr lang="es-MX"/>
          </a:p>
        </p:txBody>
      </p:sp>
    </p:spTree>
    <p:extLst>
      <p:ext uri="{BB962C8B-B14F-4D97-AF65-F5344CB8AC3E}">
        <p14:creationId xmlns:p14="http://schemas.microsoft.com/office/powerpoint/2010/main" val="11645243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p:cNvSpPr>
            <a:spLocks noGrp="1"/>
          </p:cNvSpPr>
          <p:nvPr>
            <p:ph type="dt" sz="half" idx="10"/>
          </p:nvPr>
        </p:nvSpPr>
        <p:spPr/>
        <p:txBody>
          <a:bodyPr/>
          <a:lstStyle/>
          <a:p>
            <a:fld id="{FD6AEE35-0102-43D7-90E4-BF900BD90586}" type="datetimeFigureOut">
              <a:rPr lang="es-MX" smtClean="0"/>
              <a:pPr/>
              <a:t>14/09/2022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6EEC74A0-3941-4CF3-BA05-04FF141DF987}" type="slidenum">
              <a:rPr lang="es-MX" smtClean="0"/>
              <a:pPr/>
              <a:t>‹Nº›</a:t>
            </a:fld>
            <a:endParaRPr lang="es-MX"/>
          </a:p>
        </p:txBody>
      </p:sp>
    </p:spTree>
    <p:extLst>
      <p:ext uri="{BB962C8B-B14F-4D97-AF65-F5344CB8AC3E}">
        <p14:creationId xmlns:p14="http://schemas.microsoft.com/office/powerpoint/2010/main" val="2159533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p:cNvSpPr>
            <a:spLocks noGrp="1"/>
          </p:cNvSpPr>
          <p:nvPr>
            <p:ph type="dt" sz="half" idx="10"/>
          </p:nvPr>
        </p:nvSpPr>
        <p:spPr/>
        <p:txBody>
          <a:bodyPr/>
          <a:lstStyle/>
          <a:p>
            <a:fld id="{FD6AEE35-0102-43D7-90E4-BF900BD90586}" type="datetimeFigureOut">
              <a:rPr lang="es-MX" smtClean="0"/>
              <a:pPr/>
              <a:t>14/09/2022</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6EEC74A0-3941-4CF3-BA05-04FF141DF987}" type="slidenum">
              <a:rPr lang="es-MX" smtClean="0"/>
              <a:pPr/>
              <a:t>‹Nº›</a:t>
            </a:fld>
            <a:endParaRPr lang="es-MX"/>
          </a:p>
        </p:txBody>
      </p:sp>
    </p:spTree>
    <p:extLst>
      <p:ext uri="{BB962C8B-B14F-4D97-AF65-F5344CB8AC3E}">
        <p14:creationId xmlns:p14="http://schemas.microsoft.com/office/powerpoint/2010/main" val="5495867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fecha 2"/>
          <p:cNvSpPr>
            <a:spLocks noGrp="1"/>
          </p:cNvSpPr>
          <p:nvPr>
            <p:ph type="dt" sz="half" idx="10"/>
          </p:nvPr>
        </p:nvSpPr>
        <p:spPr/>
        <p:txBody>
          <a:bodyPr/>
          <a:lstStyle/>
          <a:p>
            <a:fld id="{FD6AEE35-0102-43D7-90E4-BF900BD90586}" type="datetimeFigureOut">
              <a:rPr lang="es-MX" smtClean="0"/>
              <a:pPr/>
              <a:t>14/09/2022</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6EEC74A0-3941-4CF3-BA05-04FF141DF987}" type="slidenum">
              <a:rPr lang="es-MX" smtClean="0"/>
              <a:pPr/>
              <a:t>‹Nº›</a:t>
            </a:fld>
            <a:endParaRPr lang="es-MX"/>
          </a:p>
        </p:txBody>
      </p:sp>
    </p:spTree>
    <p:extLst>
      <p:ext uri="{BB962C8B-B14F-4D97-AF65-F5344CB8AC3E}">
        <p14:creationId xmlns:p14="http://schemas.microsoft.com/office/powerpoint/2010/main" val="12481813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FD6AEE35-0102-43D7-90E4-BF900BD90586}" type="datetimeFigureOut">
              <a:rPr lang="es-MX" smtClean="0"/>
              <a:pPr/>
              <a:t>14/09/2022</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6EEC74A0-3941-4CF3-BA05-04FF141DF987}" type="slidenum">
              <a:rPr lang="es-MX" smtClean="0"/>
              <a:pPr/>
              <a:t>‹Nº›</a:t>
            </a:fld>
            <a:endParaRPr lang="es-MX"/>
          </a:p>
        </p:txBody>
      </p:sp>
    </p:spTree>
    <p:extLst>
      <p:ext uri="{BB962C8B-B14F-4D97-AF65-F5344CB8AC3E}">
        <p14:creationId xmlns:p14="http://schemas.microsoft.com/office/powerpoint/2010/main" val="2443343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FD6AEE35-0102-43D7-90E4-BF900BD90586}" type="datetimeFigureOut">
              <a:rPr lang="es-MX" smtClean="0"/>
              <a:pPr/>
              <a:t>14/09/2022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6EEC74A0-3941-4CF3-BA05-04FF141DF987}" type="slidenum">
              <a:rPr lang="es-MX" smtClean="0"/>
              <a:pPr/>
              <a:t>‹Nº›</a:t>
            </a:fld>
            <a:endParaRPr lang="es-MX"/>
          </a:p>
        </p:txBody>
      </p:sp>
    </p:spTree>
    <p:extLst>
      <p:ext uri="{BB962C8B-B14F-4D97-AF65-F5344CB8AC3E}">
        <p14:creationId xmlns:p14="http://schemas.microsoft.com/office/powerpoint/2010/main" val="8313339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FD6AEE35-0102-43D7-90E4-BF900BD90586}" type="datetimeFigureOut">
              <a:rPr lang="es-MX" smtClean="0"/>
              <a:pPr/>
              <a:t>14/09/2022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6EEC74A0-3941-4CF3-BA05-04FF141DF987}" type="slidenum">
              <a:rPr lang="es-MX" smtClean="0"/>
              <a:pPr/>
              <a:t>‹Nº›</a:t>
            </a:fld>
            <a:endParaRPr lang="es-MX"/>
          </a:p>
        </p:txBody>
      </p:sp>
    </p:spTree>
    <p:extLst>
      <p:ext uri="{BB962C8B-B14F-4D97-AF65-F5344CB8AC3E}">
        <p14:creationId xmlns:p14="http://schemas.microsoft.com/office/powerpoint/2010/main" val="7355774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6AEE35-0102-43D7-90E4-BF900BD90586}" type="datetimeFigureOut">
              <a:rPr lang="es-MX" smtClean="0"/>
              <a:pPr/>
              <a:t>14/09/2022</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EC74A0-3941-4CF3-BA05-04FF141DF987}" type="slidenum">
              <a:rPr lang="es-MX" smtClean="0"/>
              <a:pPr/>
              <a:t>‹Nº›</a:t>
            </a:fld>
            <a:endParaRPr lang="es-MX"/>
          </a:p>
        </p:txBody>
      </p:sp>
    </p:spTree>
    <p:extLst>
      <p:ext uri="{BB962C8B-B14F-4D97-AF65-F5344CB8AC3E}">
        <p14:creationId xmlns:p14="http://schemas.microsoft.com/office/powerpoint/2010/main" val="4905983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5.svg"/></Relationships>
</file>

<file path=ppt/slides/_rels/slide3.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13.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13.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 name="Título"/>
          <p:cNvSpPr txBox="1">
            <a:spLocks noGrp="1"/>
          </p:cNvSpPr>
          <p:nvPr>
            <p:ph type="title"/>
          </p:nvPr>
        </p:nvSpPr>
        <p:spPr>
          <a:xfrm>
            <a:off x="6295500" y="2105918"/>
            <a:ext cx="5482949" cy="2646163"/>
          </a:xfrm>
          <a:prstGeom prst="rect">
            <a:avLst/>
          </a:prstGeom>
        </p:spPr>
        <p:txBody>
          <a:bodyPr/>
          <a:lstStyle/>
          <a:p>
            <a:r>
              <a:rPr lang="es-ES" altLang="ko-KR" sz="3600" b="0" dirty="0">
                <a:solidFill>
                  <a:schemeClr val="bg1"/>
                </a:solidFill>
                <a:cs typeface="Arial" panose="020B0604020202020204" pitchFamily="34" charset="0"/>
              </a:rPr>
              <a:t>3ª Sesión del Comité de Aseguramiento de la Calidad </a:t>
            </a:r>
            <a:br>
              <a:rPr lang="es-ES" altLang="ko-KR" sz="4800" dirty="0">
                <a:solidFill>
                  <a:schemeClr val="bg1"/>
                </a:solidFill>
                <a:cs typeface="Arial" panose="020B0604020202020204" pitchFamily="34" charset="0"/>
              </a:rPr>
            </a:br>
            <a:r>
              <a:rPr lang="es-MX" altLang="ko-KR" sz="4800" b="1" dirty="0">
                <a:solidFill>
                  <a:schemeClr val="bg1"/>
                </a:solidFill>
                <a:cs typeface="Arial" panose="020B0604020202020204" pitchFamily="34" charset="0"/>
              </a:rPr>
              <a:t>Seguimiento</a:t>
            </a:r>
            <a:r>
              <a:rPr lang="en-US" altLang="ko-KR" sz="4800" b="1" dirty="0">
                <a:solidFill>
                  <a:schemeClr val="bg1"/>
                </a:solidFill>
                <a:cs typeface="Arial" panose="020B0604020202020204" pitchFamily="34" charset="0"/>
              </a:rPr>
              <a:t> de </a:t>
            </a:r>
            <a:r>
              <a:rPr lang="es-MX" altLang="ko-KR" sz="4800" b="1" dirty="0">
                <a:solidFill>
                  <a:schemeClr val="bg1"/>
                </a:solidFill>
                <a:cs typeface="Arial" panose="020B0604020202020204" pitchFamily="34" charset="0"/>
              </a:rPr>
              <a:t>acuerdos</a:t>
            </a:r>
            <a:endParaRPr lang="ko-KR" altLang="en-US" sz="4800" dirty="0">
              <a:solidFill>
                <a:schemeClr val="bg1"/>
              </a:solidFill>
              <a:cs typeface="Arial" panose="020B0604020202020204" pitchFamily="34" charset="0"/>
            </a:endParaRPr>
          </a:p>
        </p:txBody>
      </p:sp>
    </p:spTree>
    <p:extLst>
      <p:ext uri="{BB962C8B-B14F-4D97-AF65-F5344CB8AC3E}">
        <p14:creationId xmlns:p14="http://schemas.microsoft.com/office/powerpoint/2010/main" val="4094598864"/>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 name="Gráfico 30">
            <a:extLst>
              <a:ext uri="{FF2B5EF4-FFF2-40B4-BE49-F238E27FC236}">
                <a16:creationId xmlns:a16="http://schemas.microsoft.com/office/drawing/2014/main" id="{32F03F70-A84D-4AE7-ACB0-1E565EE59788}"/>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632819" y="797313"/>
            <a:ext cx="736600" cy="165100"/>
          </a:xfrm>
          <a:prstGeom prst="rect">
            <a:avLst/>
          </a:prstGeom>
        </p:spPr>
      </p:pic>
      <p:sp>
        <p:nvSpPr>
          <p:cNvPr id="32" name="CuadroTexto 31">
            <a:extLst>
              <a:ext uri="{FF2B5EF4-FFF2-40B4-BE49-F238E27FC236}">
                <a16:creationId xmlns:a16="http://schemas.microsoft.com/office/drawing/2014/main" id="{4557DE2F-F0B5-4E7C-9091-4693141834F6}"/>
              </a:ext>
            </a:extLst>
          </p:cNvPr>
          <p:cNvSpPr txBox="1"/>
          <p:nvPr/>
        </p:nvSpPr>
        <p:spPr>
          <a:xfrm>
            <a:off x="10700120" y="63710"/>
            <a:ext cx="184731" cy="369332"/>
          </a:xfrm>
          <a:prstGeom prst="rect">
            <a:avLst/>
          </a:prstGeom>
          <a:noFill/>
        </p:spPr>
        <p:txBody>
          <a:bodyPr wrap="none" rtlCol="0">
            <a:spAutoFit/>
          </a:bodyPr>
          <a:lstStyle/>
          <a:p>
            <a:endParaRPr lang="es-MX" dirty="0"/>
          </a:p>
        </p:txBody>
      </p:sp>
      <p:sp>
        <p:nvSpPr>
          <p:cNvPr id="34" name="Text Placeholder 1">
            <a:extLst>
              <a:ext uri="{FF2B5EF4-FFF2-40B4-BE49-F238E27FC236}">
                <a16:creationId xmlns:a16="http://schemas.microsoft.com/office/drawing/2014/main" id="{42C1485E-EB13-4C4F-8B45-8CCB4EB9D4E1}"/>
              </a:ext>
            </a:extLst>
          </p:cNvPr>
          <p:cNvSpPr txBox="1">
            <a:spLocks/>
          </p:cNvSpPr>
          <p:nvPr/>
        </p:nvSpPr>
        <p:spPr>
          <a:xfrm>
            <a:off x="-94880" y="188114"/>
            <a:ext cx="12191999" cy="57606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s-ES" altLang="ko-KR" sz="4000" b="1" dirty="0">
                <a:solidFill>
                  <a:srgbClr val="033057"/>
                </a:solidFill>
                <a:cs typeface="Arial" panose="020B0604020202020204" pitchFamily="34" charset="0"/>
              </a:rPr>
              <a:t>Acuerdos en proceso </a:t>
            </a:r>
            <a:endParaRPr lang="ko-KR" altLang="en-US" sz="4000" b="1" dirty="0">
              <a:solidFill>
                <a:srgbClr val="033057"/>
              </a:solidFill>
              <a:cs typeface="Arial" panose="020B0604020202020204" pitchFamily="34" charset="0"/>
            </a:endParaRPr>
          </a:p>
        </p:txBody>
      </p:sp>
      <p:graphicFrame>
        <p:nvGraphicFramePr>
          <p:cNvPr id="2" name="Tabla 1">
            <a:extLst>
              <a:ext uri="{FF2B5EF4-FFF2-40B4-BE49-F238E27FC236}">
                <a16:creationId xmlns:a16="http://schemas.microsoft.com/office/drawing/2014/main" id="{0B4A4469-2B23-D858-7DE8-5F56C46035E4}"/>
              </a:ext>
            </a:extLst>
          </p:cNvPr>
          <p:cNvGraphicFramePr>
            <a:graphicFrameLocks noGrp="1"/>
          </p:cNvGraphicFramePr>
          <p:nvPr>
            <p:extLst>
              <p:ext uri="{D42A27DB-BD31-4B8C-83A1-F6EECF244321}">
                <p14:modId xmlns:p14="http://schemas.microsoft.com/office/powerpoint/2010/main" val="2512897090"/>
              </p:ext>
            </p:extLst>
          </p:nvPr>
        </p:nvGraphicFramePr>
        <p:xfrm>
          <a:off x="673100" y="1088448"/>
          <a:ext cx="10845799" cy="4887480"/>
        </p:xfrm>
        <a:graphic>
          <a:graphicData uri="http://schemas.openxmlformats.org/drawingml/2006/table">
            <a:tbl>
              <a:tblPr>
                <a:tableStyleId>{5C22544A-7EE6-4342-B048-85BDC9FD1C3A}</a:tableStyleId>
              </a:tblPr>
              <a:tblGrid>
                <a:gridCol w="1470891">
                  <a:extLst>
                    <a:ext uri="{9D8B030D-6E8A-4147-A177-3AD203B41FA5}">
                      <a16:colId xmlns:a16="http://schemas.microsoft.com/office/drawing/2014/main" val="3754816344"/>
                    </a:ext>
                  </a:extLst>
                </a:gridCol>
                <a:gridCol w="4369155">
                  <a:extLst>
                    <a:ext uri="{9D8B030D-6E8A-4147-A177-3AD203B41FA5}">
                      <a16:colId xmlns:a16="http://schemas.microsoft.com/office/drawing/2014/main" val="3588787579"/>
                    </a:ext>
                  </a:extLst>
                </a:gridCol>
                <a:gridCol w="5005753">
                  <a:extLst>
                    <a:ext uri="{9D8B030D-6E8A-4147-A177-3AD203B41FA5}">
                      <a16:colId xmlns:a16="http://schemas.microsoft.com/office/drawing/2014/main" val="545237584"/>
                    </a:ext>
                  </a:extLst>
                </a:gridCol>
              </a:tblGrid>
              <a:tr h="470477">
                <a:tc>
                  <a:txBody>
                    <a:bodyPr/>
                    <a:lstStyle/>
                    <a:p>
                      <a:pPr algn="ctr" fontAlgn="ctr"/>
                      <a:r>
                        <a:rPr lang="es-MX" sz="1800" u="none" strike="noStrike" dirty="0">
                          <a:solidFill>
                            <a:schemeClr val="bg1"/>
                          </a:solidFill>
                          <a:effectLst/>
                        </a:rPr>
                        <a:t>No. de Acuerdo</a:t>
                      </a:r>
                      <a:endParaRPr lang="es-MX" sz="1800" b="1" i="0" u="none" strike="noStrike" dirty="0">
                        <a:solidFill>
                          <a:schemeClr val="bg1"/>
                        </a:solidFill>
                        <a:effectLst/>
                        <a:latin typeface="Calibri" panose="020F0502020204030204" pitchFamily="34" charset="0"/>
                      </a:endParaRPr>
                    </a:p>
                  </a:txBody>
                  <a:tcPr marL="4797" marR="4797" marT="4797" marB="0" anchor="ctr">
                    <a:solidFill>
                      <a:srgbClr val="0070C0"/>
                    </a:solidFill>
                  </a:tcPr>
                </a:tc>
                <a:tc>
                  <a:txBody>
                    <a:bodyPr/>
                    <a:lstStyle/>
                    <a:p>
                      <a:pPr algn="ctr" fontAlgn="ctr"/>
                      <a:r>
                        <a:rPr lang="es-MX" sz="1800" u="none" strike="noStrike" dirty="0">
                          <a:solidFill>
                            <a:schemeClr val="bg1"/>
                          </a:solidFill>
                          <a:effectLst/>
                        </a:rPr>
                        <a:t>Acuerdo</a:t>
                      </a:r>
                      <a:endParaRPr lang="es-MX" sz="1800" b="1" i="0" u="none" strike="noStrike" dirty="0">
                        <a:solidFill>
                          <a:schemeClr val="bg1"/>
                        </a:solidFill>
                        <a:effectLst/>
                        <a:latin typeface="Calibri" panose="020F0502020204030204" pitchFamily="34" charset="0"/>
                      </a:endParaRPr>
                    </a:p>
                  </a:txBody>
                  <a:tcPr marL="4797" marR="4797" marT="4797" marB="0" anchor="ctr">
                    <a:solidFill>
                      <a:srgbClr val="0070C0"/>
                    </a:solidFill>
                  </a:tcPr>
                </a:tc>
                <a:tc>
                  <a:txBody>
                    <a:bodyPr/>
                    <a:lstStyle/>
                    <a:p>
                      <a:pPr algn="ctr" fontAlgn="ctr"/>
                      <a:r>
                        <a:rPr lang="es-MX" sz="1800" u="none" strike="noStrike" dirty="0">
                          <a:solidFill>
                            <a:schemeClr val="bg1"/>
                          </a:solidFill>
                          <a:effectLst/>
                        </a:rPr>
                        <a:t>Avance</a:t>
                      </a:r>
                      <a:endParaRPr lang="es-MX" sz="1800" b="1" i="0" u="none" strike="noStrike" dirty="0">
                        <a:solidFill>
                          <a:schemeClr val="bg1"/>
                        </a:solidFill>
                        <a:effectLst/>
                        <a:latin typeface="Calibri" panose="020F0502020204030204" pitchFamily="34" charset="0"/>
                      </a:endParaRPr>
                    </a:p>
                  </a:txBody>
                  <a:tcPr marL="4797" marR="4797" marT="4797" marB="0" anchor="ctr">
                    <a:solidFill>
                      <a:srgbClr val="0070C0"/>
                    </a:solidFill>
                  </a:tcPr>
                </a:tc>
                <a:extLst>
                  <a:ext uri="{0D108BD9-81ED-4DB2-BD59-A6C34878D82A}">
                    <a16:rowId xmlns:a16="http://schemas.microsoft.com/office/drawing/2014/main" val="1244272074"/>
                  </a:ext>
                </a:extLst>
              </a:tr>
              <a:tr h="1359533">
                <a:tc>
                  <a:txBody>
                    <a:bodyPr/>
                    <a:lstStyle/>
                    <a:p>
                      <a:pPr algn="ctr" fontAlgn="ctr"/>
                      <a:r>
                        <a:rPr lang="es-MX" sz="1800" u="none" strike="noStrike">
                          <a:effectLst/>
                        </a:rPr>
                        <a:t>CAC-009/02/2021</a:t>
                      </a:r>
                      <a:endParaRPr lang="es-MX" sz="1800" b="0" i="0" u="none" strike="noStrike">
                        <a:solidFill>
                          <a:srgbClr val="000000"/>
                        </a:solidFill>
                        <a:effectLst/>
                        <a:latin typeface="Calibri" panose="020F0502020204030204" pitchFamily="34" charset="0"/>
                      </a:endParaRPr>
                    </a:p>
                  </a:txBody>
                  <a:tcPr marL="4797" marR="4797" marT="4797" marB="0" anchor="ctr"/>
                </a:tc>
                <a:tc>
                  <a:txBody>
                    <a:bodyPr/>
                    <a:lstStyle/>
                    <a:p>
                      <a:pPr algn="ctr" fontAlgn="ctr"/>
                      <a:r>
                        <a:rPr lang="es-MX" sz="1800" u="none" strike="noStrike" dirty="0">
                          <a:effectLst/>
                        </a:rPr>
                        <a:t>El grupo de procesos analizará los datos del Módulo de Costos por Proceso con el fin de llevar a cabo la discusión sobre el principio de costo-efectividad. </a:t>
                      </a:r>
                      <a:endParaRPr lang="es-MX" sz="1800" b="0" i="0" u="none" strike="noStrike" dirty="0">
                        <a:solidFill>
                          <a:srgbClr val="000000"/>
                        </a:solidFill>
                        <a:effectLst/>
                        <a:latin typeface="Calibri" panose="020F0502020204030204" pitchFamily="34" charset="0"/>
                      </a:endParaRPr>
                    </a:p>
                  </a:txBody>
                  <a:tcPr marL="4797" marR="4797" marT="4797" marB="0" anchor="ctr"/>
                </a:tc>
                <a:tc>
                  <a:txBody>
                    <a:bodyPr/>
                    <a:lstStyle/>
                    <a:p>
                      <a:pPr algn="l" fontAlgn="ctr"/>
                      <a:r>
                        <a:rPr lang="es-MX" sz="1800" u="none" strike="noStrike" dirty="0">
                          <a:effectLst/>
                        </a:rPr>
                        <a:t>El avance se presentará en la 3ª sesión del 2022.</a:t>
                      </a:r>
                      <a:endParaRPr lang="es-MX" sz="1800" b="0" i="0" u="none" strike="noStrike" dirty="0">
                        <a:solidFill>
                          <a:srgbClr val="000000"/>
                        </a:solidFill>
                        <a:effectLst/>
                        <a:latin typeface="Calibri" panose="020F0502020204030204" pitchFamily="34" charset="0"/>
                      </a:endParaRPr>
                    </a:p>
                  </a:txBody>
                  <a:tcPr marL="4797" marR="4797" marT="4797" marB="0" anchor="ctr"/>
                </a:tc>
                <a:extLst>
                  <a:ext uri="{0D108BD9-81ED-4DB2-BD59-A6C34878D82A}">
                    <a16:rowId xmlns:a16="http://schemas.microsoft.com/office/drawing/2014/main" val="3099725027"/>
                  </a:ext>
                </a:extLst>
              </a:tr>
              <a:tr h="2036341">
                <a:tc>
                  <a:txBody>
                    <a:bodyPr/>
                    <a:lstStyle/>
                    <a:p>
                      <a:pPr algn="ctr" fontAlgn="ctr"/>
                      <a:r>
                        <a:rPr lang="es-MX" sz="1800" u="none" strike="noStrike" dirty="0">
                          <a:effectLst/>
                        </a:rPr>
                        <a:t>CAC-005/05/2021</a:t>
                      </a:r>
                      <a:endParaRPr lang="es-MX" sz="1800" b="0" i="0" u="none" strike="noStrike" dirty="0">
                        <a:solidFill>
                          <a:srgbClr val="000000"/>
                        </a:solidFill>
                        <a:effectLst/>
                        <a:latin typeface="Calibri" panose="020F0502020204030204" pitchFamily="34" charset="0"/>
                      </a:endParaRPr>
                    </a:p>
                  </a:txBody>
                  <a:tcPr marL="4797" marR="4797" marT="4797" marB="0" anchor="ctr"/>
                </a:tc>
                <a:tc>
                  <a:txBody>
                    <a:bodyPr/>
                    <a:lstStyle/>
                    <a:p>
                      <a:pPr algn="ctr" fontAlgn="ctr"/>
                      <a:r>
                        <a:rPr lang="es-MX" sz="1800" u="none" strike="noStrike">
                          <a:effectLst/>
                        </a:rPr>
                        <a:t>El Secretario Técnico presentará a la Junta de Gobierno la propuesta de modificaciones a los Lineamientos generales para la publicación de Metodologías que el INEGI utiliza en la producción de Información de Interés Nacional.</a:t>
                      </a:r>
                      <a:endParaRPr lang="es-MX" sz="1800" b="0" i="0" u="none" strike="noStrike">
                        <a:solidFill>
                          <a:srgbClr val="000000"/>
                        </a:solidFill>
                        <a:effectLst/>
                        <a:latin typeface="Calibri" panose="020F0502020204030204" pitchFamily="34" charset="0"/>
                      </a:endParaRPr>
                    </a:p>
                  </a:txBody>
                  <a:tcPr marL="4797" marR="4797" marT="4797" marB="0" anchor="ctr"/>
                </a:tc>
                <a:tc>
                  <a:txBody>
                    <a:bodyPr/>
                    <a:lstStyle/>
                    <a:p>
                      <a:pPr algn="l" fontAlgn="ctr"/>
                      <a:r>
                        <a:rPr lang="es-MX" sz="1800" u="none" strike="noStrike" dirty="0">
                          <a:effectLst/>
                        </a:rPr>
                        <a:t>Dado que estos Lineamientos están relacionados con las Reglas para la Determinación de la IIN, una vez que la DGCSNIEG tenga la propuesta definitiva para la actualización de dichas reglas, la DGIAI hará una nueva propuesta de reforma a los Lineamientos con el fin de que ambas disposiciones sean congruentes.</a:t>
                      </a:r>
                      <a:endParaRPr lang="es-MX" sz="1800" b="0" i="0" u="none" strike="noStrike" dirty="0">
                        <a:solidFill>
                          <a:srgbClr val="000000"/>
                        </a:solidFill>
                        <a:effectLst/>
                        <a:latin typeface="Calibri" panose="020F0502020204030204" pitchFamily="34" charset="0"/>
                      </a:endParaRPr>
                    </a:p>
                  </a:txBody>
                  <a:tcPr marL="4797" marR="4797" marT="4797" marB="0" anchor="ctr"/>
                </a:tc>
                <a:extLst>
                  <a:ext uri="{0D108BD9-81ED-4DB2-BD59-A6C34878D82A}">
                    <a16:rowId xmlns:a16="http://schemas.microsoft.com/office/drawing/2014/main" val="2892355009"/>
                  </a:ext>
                </a:extLst>
              </a:tr>
              <a:tr h="1021129">
                <a:tc>
                  <a:txBody>
                    <a:bodyPr/>
                    <a:lstStyle/>
                    <a:p>
                      <a:pPr algn="ctr" fontAlgn="ctr"/>
                      <a:r>
                        <a:rPr lang="es-MX" sz="1800" u="none" strike="noStrike">
                          <a:effectLst/>
                        </a:rPr>
                        <a:t>CAC-011/05/2021</a:t>
                      </a:r>
                      <a:endParaRPr lang="es-MX" sz="1800" b="0" i="0" u="none" strike="noStrike">
                        <a:solidFill>
                          <a:srgbClr val="000000"/>
                        </a:solidFill>
                        <a:effectLst/>
                        <a:latin typeface="Calibri" panose="020F0502020204030204" pitchFamily="34" charset="0"/>
                      </a:endParaRPr>
                    </a:p>
                  </a:txBody>
                  <a:tcPr marL="4797" marR="4797" marT="4797" marB="0" anchor="ctr"/>
                </a:tc>
                <a:tc>
                  <a:txBody>
                    <a:bodyPr/>
                    <a:lstStyle/>
                    <a:p>
                      <a:pPr algn="ctr" fontAlgn="ctr"/>
                      <a:r>
                        <a:rPr lang="es-MX" sz="1800" u="none" strike="noStrike">
                          <a:effectLst/>
                        </a:rPr>
                        <a:t>La DGGMA presentará resultados del cálculo de los indicadores de calidad conforme al programa de trabajo presentado.</a:t>
                      </a:r>
                      <a:endParaRPr lang="es-MX" sz="1800" b="0" i="0" u="none" strike="noStrike">
                        <a:solidFill>
                          <a:srgbClr val="000000"/>
                        </a:solidFill>
                        <a:effectLst/>
                        <a:latin typeface="Calibri" panose="020F0502020204030204" pitchFamily="34" charset="0"/>
                      </a:endParaRPr>
                    </a:p>
                  </a:txBody>
                  <a:tcPr marL="4797" marR="4797" marT="4797" marB="0" anchor="ctr"/>
                </a:tc>
                <a:tc>
                  <a:txBody>
                    <a:bodyPr/>
                    <a:lstStyle/>
                    <a:p>
                      <a:pPr algn="l" fontAlgn="ctr"/>
                      <a:r>
                        <a:rPr lang="es-MX" sz="1800" u="none" strike="noStrike" dirty="0">
                          <a:effectLst/>
                        </a:rPr>
                        <a:t>Los resultados del cálculo de los indicadores de precisión se presentarán en la 3ª sesión del 2022.</a:t>
                      </a:r>
                      <a:endParaRPr lang="es-MX" sz="1800" b="0" i="0" u="none" strike="noStrike" dirty="0">
                        <a:solidFill>
                          <a:srgbClr val="000000"/>
                        </a:solidFill>
                        <a:effectLst/>
                        <a:latin typeface="Calibri" panose="020F0502020204030204" pitchFamily="34" charset="0"/>
                      </a:endParaRPr>
                    </a:p>
                  </a:txBody>
                  <a:tcPr marL="4797" marR="4797" marT="4797" marB="0" anchor="ctr"/>
                </a:tc>
                <a:extLst>
                  <a:ext uri="{0D108BD9-81ED-4DB2-BD59-A6C34878D82A}">
                    <a16:rowId xmlns:a16="http://schemas.microsoft.com/office/drawing/2014/main" val="2682432258"/>
                  </a:ext>
                </a:extLst>
              </a:tr>
            </a:tbl>
          </a:graphicData>
        </a:graphic>
      </p:graphicFrame>
    </p:spTree>
    <p:extLst>
      <p:ext uri="{BB962C8B-B14F-4D97-AF65-F5344CB8AC3E}">
        <p14:creationId xmlns:p14="http://schemas.microsoft.com/office/powerpoint/2010/main" val="1204182908"/>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 Placeholder 1">
            <a:extLst>
              <a:ext uri="{FF2B5EF4-FFF2-40B4-BE49-F238E27FC236}">
                <a16:creationId xmlns:a16="http://schemas.microsoft.com/office/drawing/2014/main" id="{50364852-8F97-8405-E3C8-918AB5C08225}"/>
              </a:ext>
            </a:extLst>
          </p:cNvPr>
          <p:cNvSpPr txBox="1">
            <a:spLocks/>
          </p:cNvSpPr>
          <p:nvPr/>
        </p:nvSpPr>
        <p:spPr>
          <a:xfrm>
            <a:off x="-79900" y="56344"/>
            <a:ext cx="12191999" cy="57606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altLang="ko-KR" sz="4000" b="1" dirty="0" err="1">
                <a:solidFill>
                  <a:srgbClr val="033057"/>
                </a:solidFill>
                <a:cs typeface="Arial" panose="020B0604020202020204" pitchFamily="34" charset="0"/>
              </a:rPr>
              <a:t>Recomendación</a:t>
            </a:r>
            <a:r>
              <a:rPr lang="en-US" altLang="ko-KR" sz="4000" b="1" dirty="0">
                <a:solidFill>
                  <a:srgbClr val="033057"/>
                </a:solidFill>
                <a:cs typeface="Arial" panose="020B0604020202020204" pitchFamily="34" charset="0"/>
              </a:rPr>
              <a:t> OIC</a:t>
            </a:r>
          </a:p>
        </p:txBody>
      </p:sp>
      <p:pic>
        <p:nvPicPr>
          <p:cNvPr id="23" name="Gráfico 22">
            <a:extLst>
              <a:ext uri="{FF2B5EF4-FFF2-40B4-BE49-F238E27FC236}">
                <a16:creationId xmlns:a16="http://schemas.microsoft.com/office/drawing/2014/main" id="{C6846B6E-16BE-4FA4-C5D3-6D8A0F62A107}"/>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632819" y="687285"/>
            <a:ext cx="736600" cy="165100"/>
          </a:xfrm>
          <a:prstGeom prst="rect">
            <a:avLst/>
          </a:prstGeom>
        </p:spPr>
      </p:pic>
      <p:pic>
        <p:nvPicPr>
          <p:cNvPr id="25" name="Imagen 24">
            <a:extLst>
              <a:ext uri="{FF2B5EF4-FFF2-40B4-BE49-F238E27FC236}">
                <a16:creationId xmlns:a16="http://schemas.microsoft.com/office/drawing/2014/main" id="{FC884390-19CB-BA01-A69E-B5300615D6C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04187" y="5699030"/>
            <a:ext cx="3066090" cy="1036126"/>
          </a:xfrm>
          <a:prstGeom prst="rect">
            <a:avLst/>
          </a:prstGeom>
        </p:spPr>
      </p:pic>
      <p:sp>
        <p:nvSpPr>
          <p:cNvPr id="2" name="Rectángulo 1">
            <a:extLst>
              <a:ext uri="{FF2B5EF4-FFF2-40B4-BE49-F238E27FC236}">
                <a16:creationId xmlns:a16="http://schemas.microsoft.com/office/drawing/2014/main" id="{7E1174C3-EE73-6AF5-D1E5-62D7168D8BEA}"/>
              </a:ext>
            </a:extLst>
          </p:cNvPr>
          <p:cNvSpPr/>
          <p:nvPr/>
        </p:nvSpPr>
        <p:spPr>
          <a:xfrm>
            <a:off x="506637" y="1120432"/>
            <a:ext cx="11231418" cy="435673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s-ES" dirty="0">
                <a:solidFill>
                  <a:schemeClr val="tx2"/>
                </a:solidFill>
              </a:rPr>
              <a:t>En la 4ª Sesión de 2020 se presentó ante el </a:t>
            </a:r>
            <a:r>
              <a:rPr lang="es-ES" dirty="0" err="1">
                <a:solidFill>
                  <a:schemeClr val="tx2"/>
                </a:solidFill>
              </a:rPr>
              <a:t>CoAC</a:t>
            </a:r>
            <a:r>
              <a:rPr lang="es-ES" dirty="0">
                <a:solidFill>
                  <a:schemeClr val="tx2"/>
                </a:solidFill>
              </a:rPr>
              <a:t> los resultados del “Diagnóstico sobre la implementación del modelo del proceso estadístico y geográfico (MPEG)”</a:t>
            </a:r>
          </a:p>
          <a:p>
            <a:pPr marL="285750" indent="-285750">
              <a:buFont typeface="Arial" panose="020B0604020202020204" pitchFamily="34" charset="0"/>
              <a:buChar char="•"/>
            </a:pPr>
            <a:endParaRPr lang="es-ES" dirty="0">
              <a:solidFill>
                <a:schemeClr val="tx2"/>
              </a:solidFill>
            </a:endParaRPr>
          </a:p>
          <a:p>
            <a:pPr marL="285750" indent="-285750">
              <a:buFont typeface="Arial" panose="020B0604020202020204" pitchFamily="34" charset="0"/>
              <a:buChar char="•"/>
            </a:pPr>
            <a:r>
              <a:rPr lang="es-ES" dirty="0">
                <a:solidFill>
                  <a:schemeClr val="tx2"/>
                </a:solidFill>
                <a:ea typeface="Times New Roman" panose="02020603050405020304" pitchFamily="18" charset="0"/>
              </a:rPr>
              <a:t>Recomendación </a:t>
            </a:r>
            <a:r>
              <a:rPr lang="es-ES" sz="1800" dirty="0">
                <a:solidFill>
                  <a:schemeClr val="tx2"/>
                </a:solidFill>
                <a:effectLst/>
                <a:ea typeface="Times New Roman" panose="02020603050405020304" pitchFamily="18" charset="0"/>
              </a:rPr>
              <a:t>12. Se recomienda que se formalice un procedimiento del seguimiento a acuerdos dentro del Manual de Procedimientos de la DGIAI con la finalidad de que se describan las actividades que se realizan en dicho seguimiento y señalen las evidencias generadas.</a:t>
            </a:r>
          </a:p>
          <a:p>
            <a:pPr marL="285750" indent="-285750">
              <a:buFont typeface="Arial" panose="020B0604020202020204" pitchFamily="34" charset="0"/>
              <a:buChar char="•"/>
            </a:pPr>
            <a:endParaRPr lang="es-ES" dirty="0">
              <a:solidFill>
                <a:schemeClr val="tx2"/>
              </a:solidFill>
            </a:endParaRPr>
          </a:p>
          <a:p>
            <a:pPr marL="285750" indent="-285750">
              <a:buFont typeface="Arial" panose="020B0604020202020204" pitchFamily="34" charset="0"/>
              <a:buChar char="•"/>
            </a:pPr>
            <a:r>
              <a:rPr lang="es-ES" sz="1800" dirty="0">
                <a:solidFill>
                  <a:schemeClr val="tx2"/>
                </a:solidFill>
                <a:effectLst/>
                <a:ea typeface="Times New Roman" panose="02020603050405020304" pitchFamily="18" charset="0"/>
              </a:rPr>
              <a:t>La CGAJ determinó que no procede incorporar dicho procedimiento al MP-DGAII, debido a que la Norma de Aseguramiento de la Calidad ya regula la operación del </a:t>
            </a:r>
            <a:r>
              <a:rPr lang="es-ES" sz="1800" dirty="0" err="1">
                <a:solidFill>
                  <a:schemeClr val="tx2"/>
                </a:solidFill>
                <a:effectLst/>
                <a:ea typeface="Times New Roman" panose="02020603050405020304" pitchFamily="18" charset="0"/>
              </a:rPr>
              <a:t>CoAC</a:t>
            </a:r>
            <a:r>
              <a:rPr lang="es-ES" sz="1800" dirty="0">
                <a:solidFill>
                  <a:schemeClr val="tx2"/>
                </a:solidFill>
                <a:effectLst/>
                <a:ea typeface="Times New Roman" panose="02020603050405020304" pitchFamily="18" charset="0"/>
              </a:rPr>
              <a:t>, en la cual se establece que el Secretario Técnico del Comité es el responsable del seguimiento de acuerdos.</a:t>
            </a:r>
          </a:p>
          <a:p>
            <a:pPr marL="285750" indent="-285750">
              <a:buFont typeface="Arial" panose="020B0604020202020204" pitchFamily="34" charset="0"/>
              <a:buChar char="•"/>
            </a:pPr>
            <a:endParaRPr lang="es-ES" dirty="0">
              <a:solidFill>
                <a:schemeClr val="tx2"/>
              </a:solidFill>
            </a:endParaRPr>
          </a:p>
          <a:p>
            <a:pPr marL="285750" indent="-285750">
              <a:buFont typeface="Arial" panose="020B0604020202020204" pitchFamily="34" charset="0"/>
              <a:buChar char="•"/>
            </a:pPr>
            <a:r>
              <a:rPr lang="es-ES" dirty="0">
                <a:solidFill>
                  <a:schemeClr val="tx2"/>
                </a:solidFill>
              </a:rPr>
              <a:t>La CGAJ sugirió que el </a:t>
            </a:r>
            <a:r>
              <a:rPr lang="es-ES" dirty="0" err="1">
                <a:solidFill>
                  <a:schemeClr val="tx2"/>
                </a:solidFill>
              </a:rPr>
              <a:t>CoAC</a:t>
            </a:r>
            <a:r>
              <a:rPr lang="es-ES" dirty="0">
                <a:solidFill>
                  <a:schemeClr val="tx2"/>
                </a:solidFill>
              </a:rPr>
              <a:t> apruebe el contenido mínimo de los acuerdos. El OIC estuvo de acuerdo con esta propuesta.</a:t>
            </a:r>
          </a:p>
          <a:p>
            <a:pPr marL="285750" indent="-285750">
              <a:buFont typeface="Arial" panose="020B0604020202020204" pitchFamily="34" charset="0"/>
              <a:buChar char="•"/>
            </a:pPr>
            <a:endParaRPr lang="es-ES" dirty="0">
              <a:solidFill>
                <a:schemeClr val="tx2"/>
              </a:solidFill>
            </a:endParaRPr>
          </a:p>
          <a:p>
            <a:pPr marL="285750" indent="-285750">
              <a:buFont typeface="Arial" panose="020B0604020202020204" pitchFamily="34" charset="0"/>
              <a:buChar char="•"/>
            </a:pPr>
            <a:r>
              <a:rPr lang="es-ES" dirty="0">
                <a:solidFill>
                  <a:schemeClr val="tx2"/>
                </a:solidFill>
              </a:rPr>
              <a:t>Por lo que se propone el siguiente acuerdo:</a:t>
            </a:r>
          </a:p>
          <a:p>
            <a:pPr marL="285750" indent="-285750">
              <a:buFont typeface="Arial" panose="020B0604020202020204" pitchFamily="34" charset="0"/>
              <a:buChar char="•"/>
            </a:pPr>
            <a:endParaRPr lang="es-MX" dirty="0">
              <a:solidFill>
                <a:schemeClr val="tx2"/>
              </a:solidFill>
            </a:endParaRPr>
          </a:p>
        </p:txBody>
      </p:sp>
    </p:spTree>
    <p:extLst>
      <p:ext uri="{BB962C8B-B14F-4D97-AF65-F5344CB8AC3E}">
        <p14:creationId xmlns:p14="http://schemas.microsoft.com/office/powerpoint/2010/main" val="41545829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 Placeholder 1">
            <a:extLst>
              <a:ext uri="{FF2B5EF4-FFF2-40B4-BE49-F238E27FC236}">
                <a16:creationId xmlns:a16="http://schemas.microsoft.com/office/drawing/2014/main" id="{50364852-8F97-8405-E3C8-918AB5C08225}"/>
              </a:ext>
            </a:extLst>
          </p:cNvPr>
          <p:cNvSpPr txBox="1">
            <a:spLocks/>
          </p:cNvSpPr>
          <p:nvPr/>
        </p:nvSpPr>
        <p:spPr>
          <a:xfrm>
            <a:off x="-79900" y="56344"/>
            <a:ext cx="12191999" cy="57606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altLang="ko-KR" sz="4000" b="1" dirty="0" err="1">
                <a:solidFill>
                  <a:srgbClr val="033057"/>
                </a:solidFill>
                <a:cs typeface="Arial" panose="020B0604020202020204" pitchFamily="34" charset="0"/>
              </a:rPr>
              <a:t>Acuerdo</a:t>
            </a:r>
            <a:r>
              <a:rPr lang="en-US" altLang="ko-KR" sz="4000" b="1" dirty="0">
                <a:solidFill>
                  <a:srgbClr val="033057"/>
                </a:solidFill>
                <a:cs typeface="Arial" panose="020B0604020202020204" pitchFamily="34" charset="0"/>
              </a:rPr>
              <a:t> </a:t>
            </a:r>
            <a:r>
              <a:rPr lang="en-US" altLang="ko-KR" sz="4000" b="1" dirty="0" err="1">
                <a:solidFill>
                  <a:srgbClr val="033057"/>
                </a:solidFill>
                <a:cs typeface="Arial" panose="020B0604020202020204" pitchFamily="34" charset="0"/>
              </a:rPr>
              <a:t>propuesto</a:t>
            </a:r>
            <a:endParaRPr lang="en-US" altLang="ko-KR" sz="4000" b="1" dirty="0">
              <a:solidFill>
                <a:srgbClr val="033057"/>
              </a:solidFill>
              <a:cs typeface="Arial" panose="020B0604020202020204" pitchFamily="34" charset="0"/>
            </a:endParaRPr>
          </a:p>
        </p:txBody>
      </p:sp>
      <p:pic>
        <p:nvPicPr>
          <p:cNvPr id="23" name="Gráfico 22">
            <a:extLst>
              <a:ext uri="{FF2B5EF4-FFF2-40B4-BE49-F238E27FC236}">
                <a16:creationId xmlns:a16="http://schemas.microsoft.com/office/drawing/2014/main" id="{C6846B6E-16BE-4FA4-C5D3-6D8A0F62A107}"/>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632819" y="687285"/>
            <a:ext cx="736600" cy="165100"/>
          </a:xfrm>
          <a:prstGeom prst="rect">
            <a:avLst/>
          </a:prstGeom>
        </p:spPr>
      </p:pic>
      <p:pic>
        <p:nvPicPr>
          <p:cNvPr id="25" name="Imagen 24">
            <a:extLst>
              <a:ext uri="{FF2B5EF4-FFF2-40B4-BE49-F238E27FC236}">
                <a16:creationId xmlns:a16="http://schemas.microsoft.com/office/drawing/2014/main" id="{FC884390-19CB-BA01-A69E-B5300615D6C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04187" y="5699030"/>
            <a:ext cx="3066090" cy="1036126"/>
          </a:xfrm>
          <a:prstGeom prst="rect">
            <a:avLst/>
          </a:prstGeom>
        </p:spPr>
      </p:pic>
      <p:sp>
        <p:nvSpPr>
          <p:cNvPr id="2" name="Rectángulo 1">
            <a:extLst>
              <a:ext uri="{FF2B5EF4-FFF2-40B4-BE49-F238E27FC236}">
                <a16:creationId xmlns:a16="http://schemas.microsoft.com/office/drawing/2014/main" id="{7E1174C3-EE73-6AF5-D1E5-62D7168D8BEA}"/>
              </a:ext>
            </a:extLst>
          </p:cNvPr>
          <p:cNvSpPr/>
          <p:nvPr/>
        </p:nvSpPr>
        <p:spPr>
          <a:xfrm>
            <a:off x="2009855" y="1985818"/>
            <a:ext cx="8926000" cy="19119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2000" dirty="0"/>
              <a:t>Con el fin de facilitar el seguimiento de los acuerdos, el Comité instruye al Secretario Técnico a que en todos los acuerdos se especifique el responsable, la fecha y el entregable. Estas especificaciones se incluirán en las actas que se elaboren a partir de la Tercera Sesión del 2022. </a:t>
            </a:r>
          </a:p>
          <a:p>
            <a:pPr marL="285750" indent="-285750">
              <a:buFont typeface="Arial" panose="020B0604020202020204" pitchFamily="34" charset="0"/>
              <a:buChar char="•"/>
            </a:pPr>
            <a:endParaRPr lang="es-MX" sz="2000" dirty="0"/>
          </a:p>
        </p:txBody>
      </p:sp>
    </p:spTree>
    <p:extLst>
      <p:ext uri="{BB962C8B-B14F-4D97-AF65-F5344CB8AC3E}">
        <p14:creationId xmlns:p14="http://schemas.microsoft.com/office/powerpoint/2010/main" val="41279011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a:extLst>
              <a:ext uri="{FF2B5EF4-FFF2-40B4-BE49-F238E27FC236}">
                <a16:creationId xmlns:a16="http://schemas.microsoft.com/office/drawing/2014/main" id="{856B5D2B-6648-9FD1-01D9-9457EE3CD249}"/>
              </a:ext>
            </a:extLst>
          </p:cNvPr>
          <p:cNvSpPr>
            <a:spLocks noGrp="1"/>
          </p:cNvSpPr>
          <p:nvPr>
            <p:ph type="title"/>
          </p:nvPr>
        </p:nvSpPr>
        <p:spPr>
          <a:xfrm>
            <a:off x="6688936" y="5219784"/>
            <a:ext cx="4921189" cy="1143001"/>
          </a:xfrm>
        </p:spPr>
        <p:txBody>
          <a:bodyPr/>
          <a:lstStyle/>
          <a:p>
            <a:r>
              <a:rPr lang="es-ES" dirty="0"/>
              <a:t>Gracias</a:t>
            </a:r>
            <a:endParaRPr lang="es-MX" dirty="0"/>
          </a:p>
        </p:txBody>
      </p:sp>
    </p:spTree>
    <p:extLst>
      <p:ext uri="{BB962C8B-B14F-4D97-AF65-F5344CB8AC3E}">
        <p14:creationId xmlns:p14="http://schemas.microsoft.com/office/powerpoint/2010/main" val="2217179445"/>
      </p:ext>
    </p:extLst>
  </p:cSld>
  <p:clrMapOvr>
    <a:masterClrMapping/>
  </p:clrMapOvr>
  <p:transition spd="med"/>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NIEG" id="{FBAF24E8-D3F2-43BF-8247-D882E5CAF13D}" vid="{56A5BCB7-2AA3-40E9-A59A-3C610314866B}"/>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DAC</Template>
  <TotalTime>19044</TotalTime>
  <Words>399</Words>
  <Application>Microsoft Office PowerPoint</Application>
  <PresentationFormat>Panorámica</PresentationFormat>
  <Paragraphs>28</Paragraphs>
  <Slides>5</Slides>
  <Notes>1</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5</vt:i4>
      </vt:variant>
    </vt:vector>
  </HeadingPairs>
  <TitlesOfParts>
    <vt:vector size="9" baseType="lpstr">
      <vt:lpstr>Arial</vt:lpstr>
      <vt:lpstr>Calibri</vt:lpstr>
      <vt:lpstr>Calibri Light</vt:lpstr>
      <vt:lpstr>Tema de Office</vt:lpstr>
      <vt:lpstr>3ª Sesión del Comité de Aseguramiento de la Calidad  Seguimiento de acuerdos</vt:lpstr>
      <vt:lpstr>Presentación de PowerPoint</vt:lpstr>
      <vt:lpstr>Presentación de PowerPoint</vt:lpstr>
      <vt:lpstr>Presentación de PowerPoint</vt:lpstr>
      <vt:lpstr>Gracias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GUTIERREZ ROMERO MARCO ANTONIO</dc:creator>
  <cp:lastModifiedBy>TORROJA MATEU NURIA</cp:lastModifiedBy>
  <cp:revision>999</cp:revision>
  <cp:lastPrinted>2019-06-05T15:09:39Z</cp:lastPrinted>
  <dcterms:created xsi:type="dcterms:W3CDTF">2017-08-22T14:19:52Z</dcterms:created>
  <dcterms:modified xsi:type="dcterms:W3CDTF">2022-09-14T21:25:47Z</dcterms:modified>
</cp:coreProperties>
</file>