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952" r:id="rId5"/>
    <p:sldId id="258" r:id="rId6"/>
    <p:sldId id="954" r:id="rId7"/>
    <p:sldId id="1028" r:id="rId8"/>
    <p:sldId id="1015" r:id="rId9"/>
    <p:sldId id="1029" r:id="rId10"/>
    <p:sldId id="969" r:id="rId11"/>
    <p:sldId id="997" r:id="rId12"/>
    <p:sldId id="1030" r:id="rId13"/>
    <p:sldId id="999" r:id="rId14"/>
    <p:sldId id="1000" r:id="rId15"/>
    <p:sldId id="1031" r:id="rId16"/>
    <p:sldId id="1001" r:id="rId17"/>
    <p:sldId id="1002" r:id="rId18"/>
    <p:sldId id="1009" r:id="rId19"/>
    <p:sldId id="1032" r:id="rId20"/>
    <p:sldId id="1025" r:id="rId21"/>
    <p:sldId id="1026" r:id="rId22"/>
    <p:sldId id="1033" r:id="rId23"/>
    <p:sldId id="1034" r:id="rId24"/>
    <p:sldId id="1035" r:id="rId25"/>
    <p:sldId id="1036" r:id="rId26"/>
    <p:sldId id="1037" r:id="rId27"/>
    <p:sldId id="1038" r:id="rId28"/>
    <p:sldId id="1039" r:id="rId29"/>
    <p:sldId id="343" r:id="rId30"/>
    <p:sldId id="1027" r:id="rId31"/>
    <p:sldId id="1005" r:id="rId3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6ECE75-4C80-46B8-8139-8AF3EEA45B46}" name="LUJAN SALAZAR JOSE DE JESUS" initials="LSJDJ" userId="S::JOSE.LUJAN@inegi.org.mx::ec2fc3d6-b266-4bae-ba78-4002af35a07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3A6167-95DB-4D0B-BB74-5DF40055635D}" v="161" vWet="165" dt="2022-06-03T20:07:46.483"/>
    <p1510:client id="{CC04BC28-26C4-4036-8E98-35CF2ACC31F6}" v="4" dt="2022-06-03T20:09:45.580"/>
    <p1510:client id="{FA382E65-0E2A-4C47-89AA-37FC8DAA0DB7}" v="4" dt="2022-06-03T20:21:11.81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30" autoAdjust="0"/>
  </p:normalViewPr>
  <p:slideViewPr>
    <p:cSldViewPr snapToGrid="0">
      <p:cViewPr varScale="1">
        <p:scale>
          <a:sx n="103" d="100"/>
          <a:sy n="103" d="100"/>
        </p:scale>
        <p:origin x="792"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DGIAI\Departamento%20I%20G%20I\PTracking_Sistema%20de%20registro%20MPEG\Descarga%20de%20Evidencias\Gr&#225;ficos_Resultados%20revisi&#243;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DGIAI\Departamento%20I%20G%20I\PTracking_Sistema%20de%20registro%20MPEG\Descarga%20de%20Evidencias\Gr&#225;ficos_Resultados%20revisi&#243;n.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D:\DGIAI\Departamento%20I%20G%20I\PTracking_Sistema%20de%20registro%20MPEG\Descarga%20de%20Evidencias\Gr&#225;ficos_Resultados%20revisi&#243;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DGIAI\Departamento%20I%20G%20I\PTracking_Sistema%20de%20registro%20MPEG\Descarga%20de%20Evidencias\Gr&#225;ficos_Resultados%20revisi&#243;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GIAI\Departamento%20I%20G%20I\PTracking_Sistema%20de%20registro%20MPEG\Descarga%20de%20Evidencias\Gr&#225;ficos_Resultados%20revisi&#243;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DGIAI\Departamento%20I%20G%20I\PTracking_Sistema%20de%20registro%20MPEG\Descarga%20de%20Evidencias\Gr&#225;ficos_Resultados%20revisi&#243;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DGIAI\Departamento%20I%20G%20I\PTracking_Sistema%20de%20registro%20MPEG\Descarga%20de%20Evidencias\Gr&#225;ficos_Resultados%20revisi&#243;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DGIAI\Departamento%20I%20G%20I\PTracking_Sistema%20de%20registro%20MPEG\Descarga%20de%20Evidencias\Gr&#225;ficos_Resultados%20revisi&#243;n.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file:///D:\DGIAI\Departamento%20I%20G%20I\PTracking_Sistema%20de%20registro%20MPEG\Descarga%20de%20Evidencias\Gr&#225;ficos_Resultados%20revisi&#243;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DGIAI\Departamento%20I%20G%20I\PTracking_Sistema%20de%20registro%20MPEG\Descarga%20de%20Evidencias\Gr&#225;ficos_Resultados%20revisi&#243;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Hoja2!$D$2:$D$6</c:f>
              <c:strCache>
                <c:ptCount val="5"/>
                <c:pt idx="0">
                  <c:v>Encuesta</c:v>
                </c:pt>
                <c:pt idx="1">
                  <c:v>Registros Administrativos</c:v>
                </c:pt>
                <c:pt idx="2">
                  <c:v>Estadística derivada</c:v>
                </c:pt>
                <c:pt idx="3">
                  <c:v>Información geográfica</c:v>
                </c:pt>
                <c:pt idx="4">
                  <c:v>Censo</c:v>
                </c:pt>
              </c:strCache>
            </c:strRef>
          </c:cat>
          <c:val>
            <c:numRef>
              <c:f>Hoja2!$E$2:$E$6</c:f>
              <c:numCache>
                <c:formatCode>General</c:formatCode>
                <c:ptCount val="5"/>
                <c:pt idx="0">
                  <c:v>19</c:v>
                </c:pt>
                <c:pt idx="1">
                  <c:v>13</c:v>
                </c:pt>
                <c:pt idx="2">
                  <c:v>10</c:v>
                </c:pt>
                <c:pt idx="3">
                  <c:v>4</c:v>
                </c:pt>
                <c:pt idx="4">
                  <c:v>4</c:v>
                </c:pt>
              </c:numCache>
            </c:numRef>
          </c:val>
          <c:extLst xmlns:c16r2="http://schemas.microsoft.com/office/drawing/2015/06/chart">
            <c:ext xmlns:c16="http://schemas.microsoft.com/office/drawing/2014/chart" uri="{C3380CC4-5D6E-409C-BE32-E72D297353CC}">
              <c16:uniqueId val="{00000000-F6DD-4F7E-A2B4-6D7651F63D3D}"/>
            </c:ext>
          </c:extLst>
        </c:ser>
        <c:dLbls>
          <c:showLegendKey val="0"/>
          <c:showVal val="0"/>
          <c:showCatName val="0"/>
          <c:showSerName val="0"/>
          <c:showPercent val="0"/>
          <c:showBubbleSize val="0"/>
        </c:dLbls>
        <c:gapWidth val="219"/>
        <c:overlap val="-27"/>
        <c:axId val="286823480"/>
        <c:axId val="286827008"/>
      </c:barChart>
      <c:catAx>
        <c:axId val="286823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crossAx val="286827008"/>
        <c:crosses val="autoZero"/>
        <c:auto val="1"/>
        <c:lblAlgn val="ctr"/>
        <c:lblOffset val="100"/>
        <c:noMultiLvlLbl val="0"/>
      </c:catAx>
      <c:valAx>
        <c:axId val="286827008"/>
        <c:scaling>
          <c:orientation val="minMax"/>
        </c:scaling>
        <c:delete val="1"/>
        <c:axPos val="l"/>
        <c:numFmt formatCode="General" sourceLinked="1"/>
        <c:majorTickMark val="none"/>
        <c:minorTickMark val="none"/>
        <c:tickLblPos val="nextTo"/>
        <c:crossAx val="2868234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1-00B6-4A34-8DC4-96BDEA294551}"/>
              </c:ext>
            </c:extLst>
          </c:dPt>
          <c:dPt>
            <c:idx val="1"/>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3-00B6-4A34-8DC4-96BDEA294551}"/>
              </c:ext>
            </c:extLst>
          </c:dPt>
          <c:dPt>
            <c:idx val="3"/>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5-00B6-4A34-8DC4-96BDEA294551}"/>
              </c:ext>
            </c:extLst>
          </c:dPt>
          <c:dPt>
            <c:idx val="4"/>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7-00B6-4A34-8DC4-96BDEA29455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'Archivos por Método'!$P$2:$P$6</c:f>
              <c:strCache>
                <c:ptCount val="5"/>
                <c:pt idx="0">
                  <c:v>Censo</c:v>
                </c:pt>
                <c:pt idx="1">
                  <c:v>Encuesta</c:v>
                </c:pt>
                <c:pt idx="2">
                  <c:v>Estadística derivada</c:v>
                </c:pt>
                <c:pt idx="3">
                  <c:v>Información geográfica</c:v>
                </c:pt>
                <c:pt idx="4">
                  <c:v>Registros administrativos</c:v>
                </c:pt>
              </c:strCache>
            </c:strRef>
          </c:cat>
          <c:val>
            <c:numRef>
              <c:f>'Archivos por Método'!$Q$2:$Q$6</c:f>
              <c:numCache>
                <c:formatCode>0%</c:formatCode>
                <c:ptCount val="5"/>
                <c:pt idx="0">
                  <c:v>0.22</c:v>
                </c:pt>
                <c:pt idx="1">
                  <c:v>0.16</c:v>
                </c:pt>
                <c:pt idx="2">
                  <c:v>0.55000000000000004</c:v>
                </c:pt>
                <c:pt idx="3">
                  <c:v>0.13</c:v>
                </c:pt>
                <c:pt idx="4">
                  <c:v>0.16</c:v>
                </c:pt>
              </c:numCache>
            </c:numRef>
          </c:val>
          <c:extLst xmlns:c16r2="http://schemas.microsoft.com/office/drawing/2015/06/chart">
            <c:ext xmlns:c16="http://schemas.microsoft.com/office/drawing/2014/chart" uri="{C3380CC4-5D6E-409C-BE32-E72D297353CC}">
              <c16:uniqueId val="{00000008-00B6-4A34-8DC4-96BDEA294551}"/>
            </c:ext>
          </c:extLst>
        </c:ser>
        <c:dLbls>
          <c:showLegendKey val="0"/>
          <c:showVal val="0"/>
          <c:showCatName val="0"/>
          <c:showSerName val="0"/>
          <c:showPercent val="0"/>
          <c:showBubbleSize val="0"/>
        </c:dLbls>
        <c:gapWidth val="219"/>
        <c:overlap val="-27"/>
        <c:axId val="328074312"/>
        <c:axId val="327593688"/>
      </c:barChart>
      <c:lineChart>
        <c:grouping val="standard"/>
        <c:varyColors val="0"/>
        <c:ser>
          <c:idx val="1"/>
          <c:order val="1"/>
          <c:spPr>
            <a:ln w="28575" cap="rnd">
              <a:solidFill>
                <a:schemeClr val="accent2"/>
              </a:solidFill>
              <a:prstDash val="dash"/>
              <a:round/>
            </a:ln>
            <a:effectLst/>
          </c:spPr>
          <c:marker>
            <c:symbol val="none"/>
          </c:marker>
          <c:cat>
            <c:strRef>
              <c:f>'Archivos por Método'!$P$2:$P$6</c:f>
              <c:strCache>
                <c:ptCount val="5"/>
                <c:pt idx="0">
                  <c:v>Censo</c:v>
                </c:pt>
                <c:pt idx="1">
                  <c:v>Encuesta</c:v>
                </c:pt>
                <c:pt idx="2">
                  <c:v>Estadística derivada</c:v>
                </c:pt>
                <c:pt idx="3">
                  <c:v>Información geográfica</c:v>
                </c:pt>
                <c:pt idx="4">
                  <c:v>Registros administrativos</c:v>
                </c:pt>
              </c:strCache>
            </c:strRef>
          </c:cat>
          <c:val>
            <c:numRef>
              <c:f>'Archivos por Método'!$R$2:$R$6</c:f>
              <c:numCache>
                <c:formatCode>0%</c:formatCode>
                <c:ptCount val="5"/>
                <c:pt idx="0">
                  <c:v>0.24400000000000005</c:v>
                </c:pt>
                <c:pt idx="1">
                  <c:v>0.24400000000000005</c:v>
                </c:pt>
                <c:pt idx="2">
                  <c:v>0.24400000000000005</c:v>
                </c:pt>
                <c:pt idx="3">
                  <c:v>0.24400000000000005</c:v>
                </c:pt>
                <c:pt idx="4">
                  <c:v>0.24400000000000005</c:v>
                </c:pt>
              </c:numCache>
            </c:numRef>
          </c:val>
          <c:smooth val="0"/>
          <c:extLst xmlns:c16r2="http://schemas.microsoft.com/office/drawing/2015/06/chart">
            <c:ext xmlns:c16="http://schemas.microsoft.com/office/drawing/2014/chart" uri="{C3380CC4-5D6E-409C-BE32-E72D297353CC}">
              <c16:uniqueId val="{00000009-00B6-4A34-8DC4-96BDEA294551}"/>
            </c:ext>
          </c:extLst>
        </c:ser>
        <c:dLbls>
          <c:showLegendKey val="0"/>
          <c:showVal val="0"/>
          <c:showCatName val="0"/>
          <c:showSerName val="0"/>
          <c:showPercent val="0"/>
          <c:showBubbleSize val="0"/>
        </c:dLbls>
        <c:marker val="1"/>
        <c:smooth val="0"/>
        <c:axId val="328074312"/>
        <c:axId val="327593688"/>
      </c:lineChart>
      <c:catAx>
        <c:axId val="328074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crossAx val="327593688"/>
        <c:crosses val="autoZero"/>
        <c:auto val="1"/>
        <c:lblAlgn val="ctr"/>
        <c:lblOffset val="100"/>
        <c:noMultiLvlLbl val="0"/>
      </c:catAx>
      <c:valAx>
        <c:axId val="32759368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3280743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MX" sz="2200" dirty="0">
                <a:latin typeface="Arial" panose="020B0604020202020204" pitchFamily="34" charset="0"/>
                <a:cs typeface="Arial" panose="020B0604020202020204" pitchFamily="34" charset="0"/>
              </a:rPr>
              <a:t>Nivel de cumplimiento</a:t>
            </a:r>
          </a:p>
        </c:rich>
      </c:tx>
      <c:layout/>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title>
    <c:autoTitleDeleted val="0"/>
    <c:plotArea>
      <c:layout/>
      <c:barChart>
        <c:barDir val="col"/>
        <c:grouping val="clustered"/>
        <c:varyColors val="0"/>
        <c:ser>
          <c:idx val="0"/>
          <c:order val="0"/>
          <c:spPr>
            <a:solidFill>
              <a:schemeClr val="accent6"/>
            </a:solidFill>
            <a:ln>
              <a:noFill/>
            </a:ln>
            <a:effectLst/>
          </c:spPr>
          <c:invertIfNegative val="0"/>
          <c:dPt>
            <c:idx val="1"/>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1-E51C-4755-806C-9A2148B7F25C}"/>
              </c:ext>
            </c:extLst>
          </c:dPt>
          <c:dPt>
            <c:idx val="2"/>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3-E51C-4755-806C-9A2148B7F25C}"/>
              </c:ext>
            </c:extLst>
          </c:dPt>
          <c:dPt>
            <c:idx val="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5-E51C-4755-806C-9A2148B7F25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'Por Método'!$B$3:$E$3</c:f>
              <c:strCache>
                <c:ptCount val="4"/>
                <c:pt idx="0">
                  <c:v>Coincide</c:v>
                </c:pt>
                <c:pt idx="1">
                  <c:v>Parcial relación</c:v>
                </c:pt>
                <c:pt idx="2">
                  <c:v>Poca relación</c:v>
                </c:pt>
                <c:pt idx="3">
                  <c:v>Sin relación</c:v>
                </c:pt>
              </c:strCache>
            </c:strRef>
          </c:cat>
          <c:val>
            <c:numRef>
              <c:f>'Por Método'!$B$9:$E$9</c:f>
              <c:numCache>
                <c:formatCode>0%</c:formatCode>
                <c:ptCount val="4"/>
                <c:pt idx="0">
                  <c:v>0.51</c:v>
                </c:pt>
                <c:pt idx="1">
                  <c:v>0.27</c:v>
                </c:pt>
                <c:pt idx="2">
                  <c:v>0.14000000000000001</c:v>
                </c:pt>
                <c:pt idx="3">
                  <c:v>0.08</c:v>
                </c:pt>
              </c:numCache>
            </c:numRef>
          </c:val>
          <c:extLst xmlns:c16r2="http://schemas.microsoft.com/office/drawing/2015/06/chart">
            <c:ext xmlns:c16="http://schemas.microsoft.com/office/drawing/2014/chart" uri="{C3380CC4-5D6E-409C-BE32-E72D297353CC}">
              <c16:uniqueId val="{00000006-E51C-4755-806C-9A2148B7F25C}"/>
            </c:ext>
          </c:extLst>
        </c:ser>
        <c:dLbls>
          <c:showLegendKey val="0"/>
          <c:showVal val="0"/>
          <c:showCatName val="0"/>
          <c:showSerName val="0"/>
          <c:showPercent val="0"/>
          <c:showBubbleSize val="0"/>
        </c:dLbls>
        <c:gapWidth val="219"/>
        <c:overlap val="-27"/>
        <c:axId val="286827400"/>
        <c:axId val="286825832"/>
      </c:barChart>
      <c:catAx>
        <c:axId val="286827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crossAx val="286825832"/>
        <c:crosses val="autoZero"/>
        <c:auto val="1"/>
        <c:lblAlgn val="ctr"/>
        <c:lblOffset val="100"/>
        <c:noMultiLvlLbl val="0"/>
      </c:catAx>
      <c:valAx>
        <c:axId val="286825832"/>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868274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MX" sz="2200">
                <a:latin typeface="Arial" panose="020B0604020202020204" pitchFamily="34" charset="0"/>
                <a:cs typeface="Arial" panose="020B0604020202020204" pitchFamily="34" charset="0"/>
              </a:rPr>
              <a:t>Nivel de cumplimiento 1</a:t>
            </a:r>
          </a:p>
          <a:p>
            <a:pPr>
              <a:defRPr sz="2200">
                <a:latin typeface="Arial" panose="020B0604020202020204" pitchFamily="34" charset="0"/>
                <a:cs typeface="Arial" panose="020B0604020202020204" pitchFamily="34" charset="0"/>
              </a:defRPr>
            </a:pPr>
            <a:r>
              <a:rPr lang="es-MX" sz="2200">
                <a:latin typeface="Arial" panose="020B0604020202020204" pitchFamily="34" charset="0"/>
                <a:cs typeface="Arial" panose="020B0604020202020204" pitchFamily="34" charset="0"/>
              </a:rPr>
              <a:t>(coincide con la norma)</a:t>
            </a:r>
          </a:p>
        </c:rich>
      </c:tx>
      <c:layout/>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title>
    <c:autoTitleDeleted val="0"/>
    <c:plotArea>
      <c:layout/>
      <c:barChart>
        <c:barDir val="col"/>
        <c:grouping val="clustered"/>
        <c:varyColors val="0"/>
        <c:ser>
          <c:idx val="0"/>
          <c:order val="0"/>
          <c:spPr>
            <a:solidFill>
              <a:schemeClr val="accent6">
                <a:lumMod val="60000"/>
                <a:lumOff val="40000"/>
              </a:schemeClr>
            </a:solidFill>
            <a:ln>
              <a:noFill/>
            </a:ln>
            <a:effectLst/>
          </c:spPr>
          <c:invertIfNegative val="0"/>
          <c:dPt>
            <c:idx val="4"/>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0-F474-42A9-AF1F-EE2E37D71E0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'Por Método'!$A$4:$A$8</c:f>
              <c:strCache>
                <c:ptCount val="5"/>
                <c:pt idx="0">
                  <c:v>Información geográfica</c:v>
                </c:pt>
                <c:pt idx="1">
                  <c:v>Censo</c:v>
                </c:pt>
                <c:pt idx="2">
                  <c:v>Estadística derivada</c:v>
                </c:pt>
                <c:pt idx="3">
                  <c:v>Encuesta</c:v>
                </c:pt>
                <c:pt idx="4">
                  <c:v>Registros Administrativos</c:v>
                </c:pt>
              </c:strCache>
            </c:strRef>
          </c:cat>
          <c:val>
            <c:numRef>
              <c:f>'Por Método'!$B$4:$B$8</c:f>
              <c:numCache>
                <c:formatCode>0%</c:formatCode>
                <c:ptCount val="5"/>
                <c:pt idx="0">
                  <c:v>0.59</c:v>
                </c:pt>
                <c:pt idx="1">
                  <c:v>0.57999999999999996</c:v>
                </c:pt>
                <c:pt idx="2">
                  <c:v>0.53</c:v>
                </c:pt>
                <c:pt idx="3">
                  <c:v>0.53</c:v>
                </c:pt>
                <c:pt idx="4">
                  <c:v>0.42</c:v>
                </c:pt>
              </c:numCache>
            </c:numRef>
          </c:val>
          <c:extLst xmlns:c16r2="http://schemas.microsoft.com/office/drawing/2015/06/chart">
            <c:ext xmlns:c16="http://schemas.microsoft.com/office/drawing/2014/chart" uri="{C3380CC4-5D6E-409C-BE32-E72D297353CC}">
              <c16:uniqueId val="{00000000-2944-4D3F-8008-64BDC33D811F}"/>
            </c:ext>
          </c:extLst>
        </c:ser>
        <c:dLbls>
          <c:showLegendKey val="0"/>
          <c:showVal val="0"/>
          <c:showCatName val="0"/>
          <c:showSerName val="0"/>
          <c:showPercent val="0"/>
          <c:showBubbleSize val="0"/>
        </c:dLbls>
        <c:gapWidth val="219"/>
        <c:overlap val="-27"/>
        <c:axId val="286824656"/>
        <c:axId val="286828576"/>
      </c:barChart>
      <c:lineChart>
        <c:grouping val="standard"/>
        <c:varyColors val="0"/>
        <c:ser>
          <c:idx val="1"/>
          <c:order val="1"/>
          <c:spPr>
            <a:ln w="28575" cap="rnd">
              <a:solidFill>
                <a:schemeClr val="accent2"/>
              </a:solidFill>
              <a:prstDash val="dash"/>
              <a:round/>
            </a:ln>
            <a:effectLst/>
          </c:spPr>
          <c:marker>
            <c:symbol val="none"/>
          </c:marker>
          <c:val>
            <c:numRef>
              <c:f>'Por Método'!$G$4:$G$8</c:f>
              <c:numCache>
                <c:formatCode>0%</c:formatCode>
                <c:ptCount val="5"/>
                <c:pt idx="0">
                  <c:v>0.51</c:v>
                </c:pt>
                <c:pt idx="1">
                  <c:v>0.51</c:v>
                </c:pt>
                <c:pt idx="2">
                  <c:v>0.51</c:v>
                </c:pt>
                <c:pt idx="3">
                  <c:v>0.51</c:v>
                </c:pt>
                <c:pt idx="4">
                  <c:v>0.51</c:v>
                </c:pt>
              </c:numCache>
            </c:numRef>
          </c:val>
          <c:smooth val="0"/>
          <c:extLst xmlns:c16r2="http://schemas.microsoft.com/office/drawing/2015/06/chart">
            <c:ext xmlns:c16="http://schemas.microsoft.com/office/drawing/2014/chart" uri="{C3380CC4-5D6E-409C-BE32-E72D297353CC}">
              <c16:uniqueId val="{00000001-2944-4D3F-8008-64BDC33D811F}"/>
            </c:ext>
          </c:extLst>
        </c:ser>
        <c:dLbls>
          <c:showLegendKey val="0"/>
          <c:showVal val="0"/>
          <c:showCatName val="0"/>
          <c:showSerName val="0"/>
          <c:showPercent val="0"/>
          <c:showBubbleSize val="0"/>
        </c:dLbls>
        <c:marker val="1"/>
        <c:smooth val="0"/>
        <c:axId val="286824656"/>
        <c:axId val="286828576"/>
      </c:lineChart>
      <c:catAx>
        <c:axId val="28682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crossAx val="286828576"/>
        <c:crosses val="autoZero"/>
        <c:auto val="1"/>
        <c:lblAlgn val="ctr"/>
        <c:lblOffset val="100"/>
        <c:noMultiLvlLbl val="0"/>
      </c:catAx>
      <c:valAx>
        <c:axId val="286828576"/>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868246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MX" sz="2200" dirty="0">
                <a:latin typeface="Arial" panose="020B0604020202020204" pitchFamily="34" charset="0"/>
                <a:cs typeface="Arial" panose="020B0604020202020204" pitchFamily="34" charset="0"/>
              </a:rPr>
              <a:t>Niveles de cumplimiento 3 y 4</a:t>
            </a:r>
          </a:p>
          <a:p>
            <a:pPr>
              <a:defRPr sz="2200">
                <a:latin typeface="Arial" panose="020B0604020202020204" pitchFamily="34" charset="0"/>
                <a:cs typeface="Arial" panose="020B0604020202020204" pitchFamily="34" charset="0"/>
              </a:defRPr>
            </a:pPr>
            <a:r>
              <a:rPr lang="es-MX" sz="2200" dirty="0">
                <a:latin typeface="Arial" panose="020B0604020202020204" pitchFamily="34" charset="0"/>
                <a:cs typeface="Arial" panose="020B0604020202020204" pitchFamily="34" charset="0"/>
              </a:rPr>
              <a:t>(Poca relación y sin relación con la norma)</a:t>
            </a:r>
          </a:p>
        </c:rich>
      </c:tx>
      <c:layout/>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title>
    <c:autoTitleDeleted val="0"/>
    <c:plotArea>
      <c:layout/>
      <c:barChart>
        <c:barDir val="col"/>
        <c:grouping val="clustered"/>
        <c:varyColors val="0"/>
        <c:ser>
          <c:idx val="0"/>
          <c:order val="0"/>
          <c:spPr>
            <a:solidFill>
              <a:schemeClr val="accent2">
                <a:lumMod val="20000"/>
                <a:lumOff val="80000"/>
              </a:schemeClr>
            </a:solidFill>
            <a:ln>
              <a:noFill/>
            </a:ln>
            <a:effectLst/>
          </c:spPr>
          <c:invertIfNegative val="0"/>
          <c:dPt>
            <c:idx val="3"/>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3-9453-4948-8A80-CAD8715D26AC}"/>
              </c:ext>
            </c:extLst>
          </c:dPt>
          <c:dPt>
            <c:idx val="4"/>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1-634C-4A87-BC91-8C3044FB528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'Por Método'!$H$4:$H$8</c:f>
              <c:strCache>
                <c:ptCount val="5"/>
                <c:pt idx="0">
                  <c:v>Información geográfica</c:v>
                </c:pt>
                <c:pt idx="1">
                  <c:v>Encuesta</c:v>
                </c:pt>
                <c:pt idx="2">
                  <c:v>Censo</c:v>
                </c:pt>
                <c:pt idx="3">
                  <c:v>Estadística derivada</c:v>
                </c:pt>
                <c:pt idx="4">
                  <c:v>Registros Administrativos</c:v>
                </c:pt>
              </c:strCache>
            </c:strRef>
          </c:cat>
          <c:val>
            <c:numRef>
              <c:f>'Por Método'!$N$4:$N$8</c:f>
              <c:numCache>
                <c:formatCode>0%</c:formatCode>
                <c:ptCount val="5"/>
                <c:pt idx="0">
                  <c:v>0.08</c:v>
                </c:pt>
                <c:pt idx="1">
                  <c:v>0.18</c:v>
                </c:pt>
                <c:pt idx="2">
                  <c:v>0.22</c:v>
                </c:pt>
                <c:pt idx="3">
                  <c:v>0.25</c:v>
                </c:pt>
                <c:pt idx="4">
                  <c:v>0.33</c:v>
                </c:pt>
              </c:numCache>
            </c:numRef>
          </c:val>
          <c:extLst xmlns:c16r2="http://schemas.microsoft.com/office/drawing/2015/06/chart">
            <c:ext xmlns:c16="http://schemas.microsoft.com/office/drawing/2014/chart" uri="{C3380CC4-5D6E-409C-BE32-E72D297353CC}">
              <c16:uniqueId val="{00000000-1785-4462-95DB-5801E1AD8FDB}"/>
            </c:ext>
          </c:extLst>
        </c:ser>
        <c:dLbls>
          <c:showLegendKey val="0"/>
          <c:showVal val="0"/>
          <c:showCatName val="0"/>
          <c:showSerName val="0"/>
          <c:showPercent val="0"/>
          <c:showBubbleSize val="0"/>
        </c:dLbls>
        <c:gapWidth val="219"/>
        <c:overlap val="-27"/>
        <c:axId val="286828968"/>
        <c:axId val="286829360"/>
      </c:barChart>
      <c:lineChart>
        <c:grouping val="standard"/>
        <c:varyColors val="0"/>
        <c:ser>
          <c:idx val="1"/>
          <c:order val="1"/>
          <c:spPr>
            <a:ln w="28575" cap="rnd">
              <a:solidFill>
                <a:schemeClr val="accent5"/>
              </a:solidFill>
              <a:prstDash val="dash"/>
              <a:round/>
            </a:ln>
            <a:effectLst/>
          </c:spPr>
          <c:marker>
            <c:symbol val="none"/>
          </c:marker>
          <c:val>
            <c:numRef>
              <c:f>'Por Método'!$O$4:$O$8</c:f>
              <c:numCache>
                <c:formatCode>0%</c:formatCode>
                <c:ptCount val="5"/>
                <c:pt idx="0">
                  <c:v>0.22400000000000003</c:v>
                </c:pt>
                <c:pt idx="1">
                  <c:v>0.22400000000000003</c:v>
                </c:pt>
                <c:pt idx="2">
                  <c:v>0.22400000000000003</c:v>
                </c:pt>
                <c:pt idx="3">
                  <c:v>0.22400000000000003</c:v>
                </c:pt>
                <c:pt idx="4">
                  <c:v>0.22400000000000003</c:v>
                </c:pt>
              </c:numCache>
            </c:numRef>
          </c:val>
          <c:smooth val="0"/>
          <c:extLst xmlns:c16r2="http://schemas.microsoft.com/office/drawing/2015/06/chart">
            <c:ext xmlns:c16="http://schemas.microsoft.com/office/drawing/2014/chart" uri="{C3380CC4-5D6E-409C-BE32-E72D297353CC}">
              <c16:uniqueId val="{00000001-1785-4462-95DB-5801E1AD8FDB}"/>
            </c:ext>
          </c:extLst>
        </c:ser>
        <c:dLbls>
          <c:showLegendKey val="0"/>
          <c:showVal val="0"/>
          <c:showCatName val="0"/>
          <c:showSerName val="0"/>
          <c:showPercent val="0"/>
          <c:showBubbleSize val="0"/>
        </c:dLbls>
        <c:marker val="1"/>
        <c:smooth val="0"/>
        <c:axId val="286828968"/>
        <c:axId val="286829360"/>
      </c:lineChart>
      <c:catAx>
        <c:axId val="286828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crossAx val="286829360"/>
        <c:crosses val="autoZero"/>
        <c:auto val="1"/>
        <c:lblAlgn val="ctr"/>
        <c:lblOffset val="100"/>
        <c:noMultiLvlLbl val="0"/>
      </c:catAx>
      <c:valAx>
        <c:axId val="286829360"/>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868289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MX" sz="2200" b="0" i="0" baseline="0">
                <a:effectLst/>
                <a:latin typeface="Arial" panose="020B0604020202020204" pitchFamily="34" charset="0"/>
                <a:cs typeface="Arial" panose="020B0604020202020204" pitchFamily="34" charset="0"/>
              </a:rPr>
              <a:t>Nivel de cumplimiento 1</a:t>
            </a:r>
            <a:endParaRPr lang="es-MX" sz="2200">
              <a:effectLst/>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title>
    <c:autoTitleDeleted val="0"/>
    <c:plotArea>
      <c:layout/>
      <c:barChart>
        <c:barDir val="col"/>
        <c:grouping val="clustered"/>
        <c:varyColors val="0"/>
        <c:ser>
          <c:idx val="0"/>
          <c:order val="0"/>
          <c:spPr>
            <a:solidFill>
              <a:schemeClr val="accent6">
                <a:lumMod val="60000"/>
                <a:lumOff val="40000"/>
              </a:schemeClr>
            </a:solidFill>
            <a:ln>
              <a:noFill/>
            </a:ln>
            <a:effectLst/>
          </c:spPr>
          <c:invertIfNegative val="0"/>
          <c:dPt>
            <c:idx val="0"/>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0-B46A-470B-B53A-284F8E7253CD}"/>
              </c:ext>
            </c:extLst>
          </c:dPt>
          <c:dPt>
            <c:idx val="2"/>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1-B46A-470B-B53A-284F8E7253C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'Por fase'!$A$3:$A$9</c:f>
              <c:strCache>
                <c:ptCount val="7"/>
                <c:pt idx="0">
                  <c:v>Necesidades</c:v>
                </c:pt>
                <c:pt idx="1">
                  <c:v>Diseño</c:v>
                </c:pt>
                <c:pt idx="2">
                  <c:v>Construcción</c:v>
                </c:pt>
                <c:pt idx="3">
                  <c:v>Captación</c:v>
                </c:pt>
                <c:pt idx="4">
                  <c:v>Procesamiento</c:v>
                </c:pt>
                <c:pt idx="5">
                  <c:v>Análisis</c:v>
                </c:pt>
                <c:pt idx="6">
                  <c:v>Evaluación</c:v>
                </c:pt>
              </c:strCache>
            </c:strRef>
          </c:cat>
          <c:val>
            <c:numRef>
              <c:f>'Por fase'!$B$3:$B$9</c:f>
              <c:numCache>
                <c:formatCode>0%</c:formatCode>
                <c:ptCount val="7"/>
                <c:pt idx="0">
                  <c:v>0.44</c:v>
                </c:pt>
                <c:pt idx="1">
                  <c:v>0.63</c:v>
                </c:pt>
                <c:pt idx="2">
                  <c:v>0.33</c:v>
                </c:pt>
                <c:pt idx="3">
                  <c:v>0.57999999999999996</c:v>
                </c:pt>
                <c:pt idx="4">
                  <c:v>0.57999999999999996</c:v>
                </c:pt>
                <c:pt idx="5">
                  <c:v>0.6</c:v>
                </c:pt>
                <c:pt idx="6">
                  <c:v>0.59</c:v>
                </c:pt>
              </c:numCache>
            </c:numRef>
          </c:val>
          <c:extLst xmlns:c16r2="http://schemas.microsoft.com/office/drawing/2015/06/chart">
            <c:ext xmlns:c16="http://schemas.microsoft.com/office/drawing/2014/chart" uri="{C3380CC4-5D6E-409C-BE32-E72D297353CC}">
              <c16:uniqueId val="{00000000-24A4-4ADC-B9D0-FF2C56AD05BB}"/>
            </c:ext>
          </c:extLst>
        </c:ser>
        <c:dLbls>
          <c:showLegendKey val="0"/>
          <c:showVal val="0"/>
          <c:showCatName val="0"/>
          <c:showSerName val="0"/>
          <c:showPercent val="0"/>
          <c:showBubbleSize val="0"/>
        </c:dLbls>
        <c:gapWidth val="219"/>
        <c:overlap val="-27"/>
        <c:axId val="286826616"/>
        <c:axId val="286825048"/>
      </c:barChart>
      <c:lineChart>
        <c:grouping val="standard"/>
        <c:varyColors val="0"/>
        <c:ser>
          <c:idx val="1"/>
          <c:order val="1"/>
          <c:spPr>
            <a:ln w="28575" cap="rnd">
              <a:solidFill>
                <a:schemeClr val="accent2"/>
              </a:solidFill>
              <a:prstDash val="dash"/>
              <a:round/>
            </a:ln>
            <a:effectLst/>
          </c:spPr>
          <c:marker>
            <c:symbol val="none"/>
          </c:marker>
          <c:val>
            <c:numRef>
              <c:f>'Por fase'!$G$3:$G$9</c:f>
              <c:numCache>
                <c:formatCode>0%</c:formatCode>
                <c:ptCount val="7"/>
                <c:pt idx="0">
                  <c:v>0.51</c:v>
                </c:pt>
                <c:pt idx="1">
                  <c:v>0.51</c:v>
                </c:pt>
                <c:pt idx="2">
                  <c:v>0.51</c:v>
                </c:pt>
                <c:pt idx="3">
                  <c:v>0.51</c:v>
                </c:pt>
                <c:pt idx="4">
                  <c:v>0.51</c:v>
                </c:pt>
                <c:pt idx="5">
                  <c:v>0.51</c:v>
                </c:pt>
                <c:pt idx="6">
                  <c:v>0.51</c:v>
                </c:pt>
              </c:numCache>
            </c:numRef>
          </c:val>
          <c:smooth val="0"/>
          <c:extLst xmlns:c16r2="http://schemas.microsoft.com/office/drawing/2015/06/chart">
            <c:ext xmlns:c16="http://schemas.microsoft.com/office/drawing/2014/chart" uri="{C3380CC4-5D6E-409C-BE32-E72D297353CC}">
              <c16:uniqueId val="{00000001-24A4-4ADC-B9D0-FF2C56AD05BB}"/>
            </c:ext>
          </c:extLst>
        </c:ser>
        <c:dLbls>
          <c:showLegendKey val="0"/>
          <c:showVal val="0"/>
          <c:showCatName val="0"/>
          <c:showSerName val="0"/>
          <c:showPercent val="0"/>
          <c:showBubbleSize val="0"/>
        </c:dLbls>
        <c:marker val="1"/>
        <c:smooth val="0"/>
        <c:axId val="286826616"/>
        <c:axId val="286825048"/>
      </c:lineChart>
      <c:catAx>
        <c:axId val="286826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crossAx val="286825048"/>
        <c:crosses val="autoZero"/>
        <c:auto val="1"/>
        <c:lblAlgn val="ctr"/>
        <c:lblOffset val="100"/>
        <c:noMultiLvlLbl val="0"/>
      </c:catAx>
      <c:valAx>
        <c:axId val="28682504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868266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MX" sz="2200" b="0" i="0" baseline="0" dirty="0">
                <a:effectLst/>
                <a:latin typeface="Arial" panose="020B0604020202020204" pitchFamily="34" charset="0"/>
                <a:cs typeface="Arial" panose="020B0604020202020204" pitchFamily="34" charset="0"/>
              </a:rPr>
              <a:t>Niveles de cumplimiento 3 y 4</a:t>
            </a:r>
          </a:p>
          <a:p>
            <a:pPr>
              <a:defRPr sz="2200">
                <a:latin typeface="Arial" panose="020B0604020202020204" pitchFamily="34" charset="0"/>
                <a:cs typeface="Arial" panose="020B0604020202020204" pitchFamily="34" charset="0"/>
              </a:defRPr>
            </a:pPr>
            <a:r>
              <a:rPr lang="es-MX" sz="2200" b="0" i="0" baseline="0" dirty="0">
                <a:effectLst/>
                <a:latin typeface="Arial" panose="020B0604020202020204" pitchFamily="34" charset="0"/>
                <a:cs typeface="Arial" panose="020B0604020202020204" pitchFamily="34" charset="0"/>
              </a:rPr>
              <a:t>(Poca relación o sin relación con la norma)</a:t>
            </a:r>
            <a:endParaRPr lang="es-MX" sz="2200" dirty="0">
              <a:effectLst/>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title>
    <c:autoTitleDeleted val="0"/>
    <c:plotArea>
      <c:layout/>
      <c:barChart>
        <c:barDir val="col"/>
        <c:grouping val="clustered"/>
        <c:varyColors val="0"/>
        <c:ser>
          <c:idx val="0"/>
          <c:order val="0"/>
          <c:spPr>
            <a:solidFill>
              <a:schemeClr val="accent2">
                <a:lumMod val="20000"/>
                <a:lumOff val="80000"/>
              </a:schemeClr>
            </a:solidFill>
            <a:ln>
              <a:noFill/>
            </a:ln>
            <a:effectLst/>
          </c:spPr>
          <c:invertIfNegative val="0"/>
          <c:dPt>
            <c:idx val="2"/>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0-8C0E-4B94-8F29-64F46F1E2986}"/>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fase'!$A$3:$A$9</c:f>
              <c:strCache>
                <c:ptCount val="7"/>
                <c:pt idx="0">
                  <c:v>Necesidades</c:v>
                </c:pt>
                <c:pt idx="1">
                  <c:v>Diseño</c:v>
                </c:pt>
                <c:pt idx="2">
                  <c:v>Construcción</c:v>
                </c:pt>
                <c:pt idx="3">
                  <c:v>Captación</c:v>
                </c:pt>
                <c:pt idx="4">
                  <c:v>Procesamiento</c:v>
                </c:pt>
                <c:pt idx="5">
                  <c:v>Análisis</c:v>
                </c:pt>
                <c:pt idx="6">
                  <c:v>Evaluación</c:v>
                </c:pt>
              </c:strCache>
            </c:strRef>
          </c:cat>
          <c:val>
            <c:numRef>
              <c:f>'Por fase'!$H$3:$H$9</c:f>
              <c:numCache>
                <c:formatCode>0%</c:formatCode>
                <c:ptCount val="7"/>
                <c:pt idx="0">
                  <c:v>0.19</c:v>
                </c:pt>
                <c:pt idx="1">
                  <c:v>0.08</c:v>
                </c:pt>
                <c:pt idx="2">
                  <c:v>0.49</c:v>
                </c:pt>
                <c:pt idx="3">
                  <c:v>0.11</c:v>
                </c:pt>
                <c:pt idx="4">
                  <c:v>0.14000000000000001</c:v>
                </c:pt>
                <c:pt idx="5">
                  <c:v>0.22</c:v>
                </c:pt>
                <c:pt idx="6">
                  <c:v>0.11000000000000001</c:v>
                </c:pt>
              </c:numCache>
            </c:numRef>
          </c:val>
          <c:extLst xmlns:c16r2="http://schemas.microsoft.com/office/drawing/2015/06/chart">
            <c:ext xmlns:c16="http://schemas.microsoft.com/office/drawing/2014/chart" uri="{C3380CC4-5D6E-409C-BE32-E72D297353CC}">
              <c16:uniqueId val="{00000000-57FC-4A86-96E4-FD64428E9A35}"/>
            </c:ext>
          </c:extLst>
        </c:ser>
        <c:dLbls>
          <c:showLegendKey val="0"/>
          <c:showVal val="0"/>
          <c:showCatName val="0"/>
          <c:showSerName val="0"/>
          <c:showPercent val="0"/>
          <c:showBubbleSize val="0"/>
        </c:dLbls>
        <c:gapWidth val="219"/>
        <c:overlap val="-27"/>
        <c:axId val="286822696"/>
        <c:axId val="286827792"/>
      </c:barChart>
      <c:lineChart>
        <c:grouping val="standard"/>
        <c:varyColors val="0"/>
        <c:ser>
          <c:idx val="1"/>
          <c:order val="1"/>
          <c:spPr>
            <a:ln w="28575" cap="rnd">
              <a:solidFill>
                <a:schemeClr val="accent5"/>
              </a:solidFill>
              <a:prstDash val="dash"/>
              <a:round/>
            </a:ln>
            <a:effectLst/>
          </c:spPr>
          <c:marker>
            <c:symbol val="none"/>
          </c:marker>
          <c:val>
            <c:numRef>
              <c:f>'Por fase'!$I$3:$I$9</c:f>
              <c:numCache>
                <c:formatCode>0%</c:formatCode>
                <c:ptCount val="7"/>
                <c:pt idx="0">
                  <c:v>0.19714285714285715</c:v>
                </c:pt>
                <c:pt idx="1">
                  <c:v>0.19714285714285715</c:v>
                </c:pt>
                <c:pt idx="2">
                  <c:v>0.19714285714285715</c:v>
                </c:pt>
                <c:pt idx="3">
                  <c:v>0.19714285714285715</c:v>
                </c:pt>
                <c:pt idx="4">
                  <c:v>0.19714285714285715</c:v>
                </c:pt>
                <c:pt idx="5">
                  <c:v>0.19714285714285715</c:v>
                </c:pt>
                <c:pt idx="6">
                  <c:v>0.19714285714285715</c:v>
                </c:pt>
              </c:numCache>
            </c:numRef>
          </c:val>
          <c:smooth val="0"/>
          <c:extLst xmlns:c16r2="http://schemas.microsoft.com/office/drawing/2015/06/chart">
            <c:ext xmlns:c16="http://schemas.microsoft.com/office/drawing/2014/chart" uri="{C3380CC4-5D6E-409C-BE32-E72D297353CC}">
              <c16:uniqueId val="{00000001-57FC-4A86-96E4-FD64428E9A35}"/>
            </c:ext>
          </c:extLst>
        </c:ser>
        <c:dLbls>
          <c:showLegendKey val="0"/>
          <c:showVal val="0"/>
          <c:showCatName val="0"/>
          <c:showSerName val="0"/>
          <c:showPercent val="0"/>
          <c:showBubbleSize val="0"/>
        </c:dLbls>
        <c:marker val="1"/>
        <c:smooth val="0"/>
        <c:axId val="286822696"/>
        <c:axId val="286827792"/>
      </c:lineChart>
      <c:catAx>
        <c:axId val="286822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crossAx val="286827792"/>
        <c:crosses val="autoZero"/>
        <c:auto val="1"/>
        <c:lblAlgn val="ctr"/>
        <c:lblOffset val="100"/>
        <c:noMultiLvlLbl val="0"/>
      </c:catAx>
      <c:valAx>
        <c:axId val="286827792"/>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868226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1-54CD-4A0D-B118-491E1F83776A}"/>
              </c:ext>
            </c:extLst>
          </c:dPt>
          <c:dPt>
            <c:idx val="2"/>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3-54CD-4A0D-B118-491E1F83776A}"/>
              </c:ext>
            </c:extLst>
          </c:dPt>
          <c:dPt>
            <c:idx val="3"/>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5-54CD-4A0D-B118-491E1F83776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'Archivos por Fase'!$K$2:$K$8</c:f>
              <c:strCache>
                <c:ptCount val="7"/>
                <c:pt idx="0">
                  <c:v>Necesidades</c:v>
                </c:pt>
                <c:pt idx="1">
                  <c:v>Diseño</c:v>
                </c:pt>
                <c:pt idx="2">
                  <c:v>Construcción</c:v>
                </c:pt>
                <c:pt idx="3">
                  <c:v>Captación</c:v>
                </c:pt>
                <c:pt idx="4">
                  <c:v>Procesamiento</c:v>
                </c:pt>
                <c:pt idx="5">
                  <c:v>Análisis</c:v>
                </c:pt>
                <c:pt idx="6">
                  <c:v>Evaluación</c:v>
                </c:pt>
              </c:strCache>
            </c:strRef>
          </c:cat>
          <c:val>
            <c:numRef>
              <c:f>'Archivos por Fase'!$L$2:$L$8</c:f>
              <c:numCache>
                <c:formatCode>0%</c:formatCode>
                <c:ptCount val="7"/>
                <c:pt idx="0">
                  <c:v>0.82</c:v>
                </c:pt>
                <c:pt idx="1">
                  <c:v>0.71</c:v>
                </c:pt>
                <c:pt idx="2">
                  <c:v>0.53</c:v>
                </c:pt>
                <c:pt idx="3">
                  <c:v>0.57999999999999996</c:v>
                </c:pt>
                <c:pt idx="4">
                  <c:v>0.76</c:v>
                </c:pt>
                <c:pt idx="5">
                  <c:v>0.87</c:v>
                </c:pt>
                <c:pt idx="6">
                  <c:v>0.73</c:v>
                </c:pt>
              </c:numCache>
            </c:numRef>
          </c:val>
          <c:extLst xmlns:c16r2="http://schemas.microsoft.com/office/drawing/2015/06/chart">
            <c:ext xmlns:c16="http://schemas.microsoft.com/office/drawing/2014/chart" uri="{C3380CC4-5D6E-409C-BE32-E72D297353CC}">
              <c16:uniqueId val="{00000006-54CD-4A0D-B118-491E1F83776A}"/>
            </c:ext>
          </c:extLst>
        </c:ser>
        <c:dLbls>
          <c:showLegendKey val="0"/>
          <c:showVal val="0"/>
          <c:showCatName val="0"/>
          <c:showSerName val="0"/>
          <c:showPercent val="0"/>
          <c:showBubbleSize val="0"/>
        </c:dLbls>
        <c:gapWidth val="219"/>
        <c:overlap val="-27"/>
        <c:axId val="328073920"/>
        <c:axId val="328072352"/>
      </c:barChart>
      <c:lineChart>
        <c:grouping val="standard"/>
        <c:varyColors val="0"/>
        <c:ser>
          <c:idx val="1"/>
          <c:order val="1"/>
          <c:spPr>
            <a:ln w="28575" cap="rnd">
              <a:solidFill>
                <a:schemeClr val="accent2"/>
              </a:solidFill>
              <a:prstDash val="dash"/>
              <a:round/>
            </a:ln>
            <a:effectLst/>
          </c:spPr>
          <c:marker>
            <c:symbol val="none"/>
          </c:marker>
          <c:cat>
            <c:strRef>
              <c:f>'Archivos por Fase'!$K$2:$K$8</c:f>
              <c:strCache>
                <c:ptCount val="7"/>
                <c:pt idx="0">
                  <c:v>Necesidades</c:v>
                </c:pt>
                <c:pt idx="1">
                  <c:v>Diseño</c:v>
                </c:pt>
                <c:pt idx="2">
                  <c:v>Construcción</c:v>
                </c:pt>
                <c:pt idx="3">
                  <c:v>Captación</c:v>
                </c:pt>
                <c:pt idx="4">
                  <c:v>Procesamiento</c:v>
                </c:pt>
                <c:pt idx="5">
                  <c:v>Análisis</c:v>
                </c:pt>
                <c:pt idx="6">
                  <c:v>Evaluación</c:v>
                </c:pt>
              </c:strCache>
            </c:strRef>
          </c:cat>
          <c:val>
            <c:numRef>
              <c:f>'Archivos por Fase'!$M$2:$M$8</c:f>
              <c:numCache>
                <c:formatCode>0%</c:formatCode>
                <c:ptCount val="7"/>
                <c:pt idx="0">
                  <c:v>0.7142857142857143</c:v>
                </c:pt>
                <c:pt idx="1">
                  <c:v>0.7142857142857143</c:v>
                </c:pt>
                <c:pt idx="2">
                  <c:v>0.7142857142857143</c:v>
                </c:pt>
                <c:pt idx="3">
                  <c:v>0.7142857142857143</c:v>
                </c:pt>
                <c:pt idx="4">
                  <c:v>0.7142857142857143</c:v>
                </c:pt>
                <c:pt idx="5">
                  <c:v>0.7142857142857143</c:v>
                </c:pt>
                <c:pt idx="6">
                  <c:v>0.7142857142857143</c:v>
                </c:pt>
              </c:numCache>
            </c:numRef>
          </c:val>
          <c:smooth val="0"/>
          <c:extLst xmlns:c16r2="http://schemas.microsoft.com/office/drawing/2015/06/chart">
            <c:ext xmlns:c16="http://schemas.microsoft.com/office/drawing/2014/chart" uri="{C3380CC4-5D6E-409C-BE32-E72D297353CC}">
              <c16:uniqueId val="{00000007-54CD-4A0D-B118-491E1F83776A}"/>
            </c:ext>
          </c:extLst>
        </c:ser>
        <c:dLbls>
          <c:showLegendKey val="0"/>
          <c:showVal val="0"/>
          <c:showCatName val="0"/>
          <c:showSerName val="0"/>
          <c:showPercent val="0"/>
          <c:showBubbleSize val="0"/>
        </c:dLbls>
        <c:marker val="1"/>
        <c:smooth val="0"/>
        <c:axId val="328073920"/>
        <c:axId val="328072352"/>
      </c:lineChart>
      <c:catAx>
        <c:axId val="32807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crossAx val="328072352"/>
        <c:crosses val="autoZero"/>
        <c:auto val="1"/>
        <c:lblAlgn val="ctr"/>
        <c:lblOffset val="100"/>
        <c:noMultiLvlLbl val="0"/>
      </c:catAx>
      <c:valAx>
        <c:axId val="328072352"/>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3280739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1-B021-48AA-8890-A1C29B985C8A}"/>
              </c:ext>
            </c:extLst>
          </c:dPt>
          <c:dPt>
            <c:idx val="2"/>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3-B021-48AA-8890-A1C29B985C8A}"/>
              </c:ext>
            </c:extLst>
          </c:dPt>
          <c:dPt>
            <c:idx val="3"/>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5-B021-48AA-8890-A1C29B985C8A}"/>
              </c:ext>
            </c:extLst>
          </c:dPt>
          <c:dPt>
            <c:idx val="5"/>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7-B021-48AA-8890-A1C29B985C8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'Archivos por Fase'!$O$2:$O$8</c:f>
              <c:strCache>
                <c:ptCount val="7"/>
                <c:pt idx="0">
                  <c:v>Necesidades</c:v>
                </c:pt>
                <c:pt idx="1">
                  <c:v>Diseño</c:v>
                </c:pt>
                <c:pt idx="2">
                  <c:v>Construcción</c:v>
                </c:pt>
                <c:pt idx="3">
                  <c:v>Captación</c:v>
                </c:pt>
                <c:pt idx="4">
                  <c:v>Procesamiento</c:v>
                </c:pt>
                <c:pt idx="5">
                  <c:v>Análisis</c:v>
                </c:pt>
                <c:pt idx="6">
                  <c:v>Evaluación</c:v>
                </c:pt>
              </c:strCache>
            </c:strRef>
          </c:cat>
          <c:val>
            <c:numRef>
              <c:f>'Archivos por Fase'!$P$2:$P$8</c:f>
              <c:numCache>
                <c:formatCode>0%</c:formatCode>
                <c:ptCount val="7"/>
                <c:pt idx="0">
                  <c:v>0.05</c:v>
                </c:pt>
                <c:pt idx="1">
                  <c:v>0.12</c:v>
                </c:pt>
                <c:pt idx="2">
                  <c:v>0.1</c:v>
                </c:pt>
                <c:pt idx="3">
                  <c:v>0.11</c:v>
                </c:pt>
                <c:pt idx="4">
                  <c:v>0.18</c:v>
                </c:pt>
                <c:pt idx="5">
                  <c:v>7.0000000000000007E-2</c:v>
                </c:pt>
                <c:pt idx="6">
                  <c:v>0.17</c:v>
                </c:pt>
              </c:numCache>
            </c:numRef>
          </c:val>
          <c:extLst xmlns:c16r2="http://schemas.microsoft.com/office/drawing/2015/06/chart">
            <c:ext xmlns:c16="http://schemas.microsoft.com/office/drawing/2014/chart" uri="{C3380CC4-5D6E-409C-BE32-E72D297353CC}">
              <c16:uniqueId val="{00000008-B021-48AA-8890-A1C29B985C8A}"/>
            </c:ext>
          </c:extLst>
        </c:ser>
        <c:dLbls>
          <c:showLegendKey val="0"/>
          <c:showVal val="0"/>
          <c:showCatName val="0"/>
          <c:showSerName val="0"/>
          <c:showPercent val="0"/>
          <c:showBubbleSize val="0"/>
        </c:dLbls>
        <c:gapWidth val="219"/>
        <c:overlap val="-27"/>
        <c:axId val="328071960"/>
        <c:axId val="328073136"/>
      </c:barChart>
      <c:lineChart>
        <c:grouping val="standard"/>
        <c:varyColors val="0"/>
        <c:ser>
          <c:idx val="1"/>
          <c:order val="1"/>
          <c:spPr>
            <a:ln w="28575" cap="rnd">
              <a:solidFill>
                <a:schemeClr val="accent2"/>
              </a:solidFill>
              <a:prstDash val="dash"/>
              <a:round/>
            </a:ln>
            <a:effectLst/>
          </c:spPr>
          <c:marker>
            <c:symbol val="none"/>
          </c:marker>
          <c:cat>
            <c:strRef>
              <c:f>'Archivos por Fase'!$O$2:$O$8</c:f>
              <c:strCache>
                <c:ptCount val="7"/>
                <c:pt idx="0">
                  <c:v>Necesidades</c:v>
                </c:pt>
                <c:pt idx="1">
                  <c:v>Diseño</c:v>
                </c:pt>
                <c:pt idx="2">
                  <c:v>Construcción</c:v>
                </c:pt>
                <c:pt idx="3">
                  <c:v>Captación</c:v>
                </c:pt>
                <c:pt idx="4">
                  <c:v>Procesamiento</c:v>
                </c:pt>
                <c:pt idx="5">
                  <c:v>Análisis</c:v>
                </c:pt>
                <c:pt idx="6">
                  <c:v>Evaluación</c:v>
                </c:pt>
              </c:strCache>
            </c:strRef>
          </c:cat>
          <c:val>
            <c:numRef>
              <c:f>'Archivos por Fase'!$Q$2:$Q$8</c:f>
              <c:numCache>
                <c:formatCode>0%</c:formatCode>
                <c:ptCount val="7"/>
                <c:pt idx="0">
                  <c:v>0.11428571428571431</c:v>
                </c:pt>
                <c:pt idx="1">
                  <c:v>0.11428571428571431</c:v>
                </c:pt>
                <c:pt idx="2">
                  <c:v>0.11428571428571431</c:v>
                </c:pt>
                <c:pt idx="3">
                  <c:v>0.11428571428571431</c:v>
                </c:pt>
                <c:pt idx="4">
                  <c:v>0.11428571428571431</c:v>
                </c:pt>
                <c:pt idx="5">
                  <c:v>0.11428571428571431</c:v>
                </c:pt>
                <c:pt idx="6">
                  <c:v>0.11428571428571431</c:v>
                </c:pt>
              </c:numCache>
            </c:numRef>
          </c:val>
          <c:smooth val="0"/>
          <c:extLst xmlns:c16r2="http://schemas.microsoft.com/office/drawing/2015/06/chart">
            <c:ext xmlns:c16="http://schemas.microsoft.com/office/drawing/2014/chart" uri="{C3380CC4-5D6E-409C-BE32-E72D297353CC}">
              <c16:uniqueId val="{00000009-B021-48AA-8890-A1C29B985C8A}"/>
            </c:ext>
          </c:extLst>
        </c:ser>
        <c:dLbls>
          <c:showLegendKey val="0"/>
          <c:showVal val="0"/>
          <c:showCatName val="0"/>
          <c:showSerName val="0"/>
          <c:showPercent val="0"/>
          <c:showBubbleSize val="0"/>
        </c:dLbls>
        <c:marker val="1"/>
        <c:smooth val="0"/>
        <c:axId val="328071960"/>
        <c:axId val="328073136"/>
      </c:lineChart>
      <c:catAx>
        <c:axId val="328071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crossAx val="328073136"/>
        <c:crosses val="autoZero"/>
        <c:auto val="1"/>
        <c:lblAlgn val="ctr"/>
        <c:lblOffset val="100"/>
        <c:noMultiLvlLbl val="0"/>
      </c:catAx>
      <c:valAx>
        <c:axId val="328073136"/>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3280719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1-AAD5-4FD0-9471-D21404EF2DAE}"/>
              </c:ext>
            </c:extLst>
          </c:dPt>
          <c:dPt>
            <c:idx val="2"/>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3-AAD5-4FD0-9471-D21404EF2DAE}"/>
              </c:ext>
            </c:extLst>
          </c:dPt>
          <c:dPt>
            <c:idx val="3"/>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AAD5-4FD0-9471-D21404EF2DAE}"/>
              </c:ext>
            </c:extLst>
          </c:dPt>
          <c:dPt>
            <c:idx val="4"/>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7-AAD5-4FD0-9471-D21404EF2DA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'Archivos por Método'!$I$2:$I$6</c:f>
              <c:strCache>
                <c:ptCount val="5"/>
                <c:pt idx="0">
                  <c:v>Censo</c:v>
                </c:pt>
                <c:pt idx="1">
                  <c:v>Encuesta</c:v>
                </c:pt>
                <c:pt idx="2">
                  <c:v>Estadística derivada</c:v>
                </c:pt>
                <c:pt idx="3">
                  <c:v>Información geográfica</c:v>
                </c:pt>
                <c:pt idx="4">
                  <c:v>Registros administrativos</c:v>
                </c:pt>
              </c:strCache>
            </c:strRef>
          </c:cat>
          <c:val>
            <c:numRef>
              <c:f>'Archivos por Método'!$J$2:$J$6</c:f>
              <c:numCache>
                <c:formatCode>0%</c:formatCode>
                <c:ptCount val="5"/>
                <c:pt idx="0">
                  <c:v>0.48</c:v>
                </c:pt>
                <c:pt idx="1">
                  <c:v>0.74</c:v>
                </c:pt>
                <c:pt idx="2">
                  <c:v>0.31</c:v>
                </c:pt>
                <c:pt idx="3">
                  <c:v>0.61</c:v>
                </c:pt>
                <c:pt idx="4">
                  <c:v>0.65</c:v>
                </c:pt>
              </c:numCache>
            </c:numRef>
          </c:val>
          <c:extLst xmlns:c16r2="http://schemas.microsoft.com/office/drawing/2015/06/chart">
            <c:ext xmlns:c16="http://schemas.microsoft.com/office/drawing/2014/chart" uri="{C3380CC4-5D6E-409C-BE32-E72D297353CC}">
              <c16:uniqueId val="{00000008-AAD5-4FD0-9471-D21404EF2DAE}"/>
            </c:ext>
          </c:extLst>
        </c:ser>
        <c:dLbls>
          <c:showLegendKey val="0"/>
          <c:showVal val="0"/>
          <c:showCatName val="0"/>
          <c:showSerName val="0"/>
          <c:showPercent val="0"/>
          <c:showBubbleSize val="0"/>
        </c:dLbls>
        <c:gapWidth val="219"/>
        <c:overlap val="-27"/>
        <c:axId val="328073528"/>
        <c:axId val="328071176"/>
      </c:barChart>
      <c:lineChart>
        <c:grouping val="standard"/>
        <c:varyColors val="0"/>
        <c:ser>
          <c:idx val="1"/>
          <c:order val="1"/>
          <c:spPr>
            <a:ln w="28575" cap="rnd">
              <a:solidFill>
                <a:schemeClr val="accent2"/>
              </a:solidFill>
              <a:prstDash val="dash"/>
              <a:round/>
            </a:ln>
            <a:effectLst/>
          </c:spPr>
          <c:marker>
            <c:symbol val="none"/>
          </c:marker>
          <c:cat>
            <c:strRef>
              <c:f>'Archivos por Método'!$I$2:$I$6</c:f>
              <c:strCache>
                <c:ptCount val="5"/>
                <c:pt idx="0">
                  <c:v>Censo</c:v>
                </c:pt>
                <c:pt idx="1">
                  <c:v>Encuesta</c:v>
                </c:pt>
                <c:pt idx="2">
                  <c:v>Estadística derivada</c:v>
                </c:pt>
                <c:pt idx="3">
                  <c:v>Información geográfica</c:v>
                </c:pt>
                <c:pt idx="4">
                  <c:v>Registros administrativos</c:v>
                </c:pt>
              </c:strCache>
            </c:strRef>
          </c:cat>
          <c:val>
            <c:numRef>
              <c:f>'Archivos por Método'!$K$2:$K$6</c:f>
              <c:numCache>
                <c:formatCode>0%</c:formatCode>
                <c:ptCount val="5"/>
                <c:pt idx="0">
                  <c:v>0.55800000000000005</c:v>
                </c:pt>
                <c:pt idx="1">
                  <c:v>0.55800000000000005</c:v>
                </c:pt>
                <c:pt idx="2">
                  <c:v>0.55800000000000005</c:v>
                </c:pt>
                <c:pt idx="3">
                  <c:v>0.55800000000000005</c:v>
                </c:pt>
                <c:pt idx="4">
                  <c:v>0.55800000000000005</c:v>
                </c:pt>
              </c:numCache>
            </c:numRef>
          </c:val>
          <c:smooth val="0"/>
          <c:extLst xmlns:c16r2="http://schemas.microsoft.com/office/drawing/2015/06/chart">
            <c:ext xmlns:c16="http://schemas.microsoft.com/office/drawing/2014/chart" uri="{C3380CC4-5D6E-409C-BE32-E72D297353CC}">
              <c16:uniqueId val="{00000009-AAD5-4FD0-9471-D21404EF2DAE}"/>
            </c:ext>
          </c:extLst>
        </c:ser>
        <c:dLbls>
          <c:showLegendKey val="0"/>
          <c:showVal val="0"/>
          <c:showCatName val="0"/>
          <c:showSerName val="0"/>
          <c:showPercent val="0"/>
          <c:showBubbleSize val="0"/>
        </c:dLbls>
        <c:marker val="1"/>
        <c:smooth val="0"/>
        <c:axId val="328073528"/>
        <c:axId val="328071176"/>
      </c:lineChart>
      <c:catAx>
        <c:axId val="32807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crossAx val="328071176"/>
        <c:crosses val="autoZero"/>
        <c:auto val="1"/>
        <c:lblAlgn val="ctr"/>
        <c:lblOffset val="100"/>
        <c:noMultiLvlLbl val="0"/>
      </c:catAx>
      <c:valAx>
        <c:axId val="328071176"/>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3280735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0.19835</cdr:x>
      <cdr:y>0</cdr:y>
    </cdr:from>
    <cdr:to>
      <cdr:x>0.80062</cdr:x>
      <cdr:y>0.11408</cdr:y>
    </cdr:to>
    <cdr:sp macro="" textlink="">
      <cdr:nvSpPr>
        <cdr:cNvPr id="2" name="CuadroTexto 1">
          <a:extLst xmlns:a="http://schemas.openxmlformats.org/drawingml/2006/main">
            <a:ext uri="{FF2B5EF4-FFF2-40B4-BE49-F238E27FC236}">
              <a16:creationId xmlns:a16="http://schemas.microsoft.com/office/drawing/2014/main" xmlns="" id="{1779D687-8E99-4715-8C7C-1EC683E82136}"/>
            </a:ext>
          </a:extLst>
        </cdr:cNvPr>
        <cdr:cNvSpPr txBox="1"/>
      </cdr:nvSpPr>
      <cdr:spPr>
        <a:xfrm xmlns:a="http://schemas.openxmlformats.org/drawingml/2006/main">
          <a:off x="2087880" y="0"/>
          <a:ext cx="6339840" cy="5669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2200" dirty="0">
              <a:solidFill>
                <a:srgbClr val="595959"/>
              </a:solidFill>
              <a:latin typeface="Arial" panose="020B0604020202020204" pitchFamily="34" charset="0"/>
              <a:cs typeface="Arial" panose="020B0604020202020204" pitchFamily="34" charset="0"/>
            </a:rPr>
            <a:t>Archivos de evidencias en formato PDF por fase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2D7E9-EE5F-4997-BCC7-749B14BEEC78}" type="datetimeFigureOut">
              <a:rPr lang="es-MX" smtClean="0"/>
              <a:t>24/06/2022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4FA4EB-A790-4624-960A-DC1F19EA51AE}" type="slidenum">
              <a:rPr lang="es-MX" smtClean="0"/>
              <a:t>‹Nº›</a:t>
            </a:fld>
            <a:endParaRPr lang="es-MX"/>
          </a:p>
        </p:txBody>
      </p:sp>
    </p:spTree>
    <p:extLst>
      <p:ext uri="{BB962C8B-B14F-4D97-AF65-F5344CB8AC3E}">
        <p14:creationId xmlns:p14="http://schemas.microsoft.com/office/powerpoint/2010/main" val="1896909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24FA4EB-A790-4624-960A-DC1F19EA51AE}" type="slidenum">
              <a:rPr lang="es-MX" smtClean="0"/>
              <a:t>4</a:t>
            </a:fld>
            <a:endParaRPr lang="es-MX"/>
          </a:p>
        </p:txBody>
      </p:sp>
    </p:spTree>
    <p:extLst>
      <p:ext uri="{BB962C8B-B14F-4D97-AF65-F5344CB8AC3E}">
        <p14:creationId xmlns:p14="http://schemas.microsoft.com/office/powerpoint/2010/main" val="2079809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24FA4EB-A790-4624-960A-DC1F19EA51AE}" type="slidenum">
              <a:rPr lang="es-MX" smtClean="0"/>
              <a:t>21</a:t>
            </a:fld>
            <a:endParaRPr lang="es-MX"/>
          </a:p>
        </p:txBody>
      </p:sp>
    </p:spTree>
    <p:extLst>
      <p:ext uri="{BB962C8B-B14F-4D97-AF65-F5344CB8AC3E}">
        <p14:creationId xmlns:p14="http://schemas.microsoft.com/office/powerpoint/2010/main" val="2701752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MX" sz="1200" b="0">
              <a:solidFill>
                <a:schemeClr val="tx2"/>
              </a:solidFill>
            </a:endParaRPr>
          </a:p>
        </p:txBody>
      </p:sp>
      <p:sp>
        <p:nvSpPr>
          <p:cNvPr id="4" name="Marcador de número de diapositiva 3"/>
          <p:cNvSpPr>
            <a:spLocks noGrp="1"/>
          </p:cNvSpPr>
          <p:nvPr>
            <p:ph type="sldNum" sz="quarter" idx="5"/>
          </p:nvPr>
        </p:nvSpPr>
        <p:spPr/>
        <p:txBody>
          <a:bodyPr/>
          <a:lstStyle/>
          <a:p>
            <a:fld id="{1B6CD2B8-D33F-3D45-BAC5-4700289EAF38}" type="slidenum">
              <a:rPr lang="es-MX" smtClean="0">
                <a:solidFill>
                  <a:prstClr val="black"/>
                </a:solidFill>
              </a:rPr>
              <a:pPr/>
              <a:t>26</a:t>
            </a:fld>
            <a:endParaRPr lang="es-MX">
              <a:solidFill>
                <a:prstClr val="black"/>
              </a:solidFill>
            </a:endParaRPr>
          </a:p>
        </p:txBody>
      </p:sp>
    </p:spTree>
    <p:extLst>
      <p:ext uri="{BB962C8B-B14F-4D97-AF65-F5344CB8AC3E}">
        <p14:creationId xmlns:p14="http://schemas.microsoft.com/office/powerpoint/2010/main" val="606996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endParaRPr lang="es-MX" sz="1200" b="0" dirty="0">
              <a:solidFill>
                <a:schemeClr val="tx2"/>
              </a:solidFill>
            </a:endParaRPr>
          </a:p>
        </p:txBody>
      </p:sp>
      <p:sp>
        <p:nvSpPr>
          <p:cNvPr id="4" name="Marcador de número de diapositiva 3"/>
          <p:cNvSpPr>
            <a:spLocks noGrp="1"/>
          </p:cNvSpPr>
          <p:nvPr>
            <p:ph type="sldNum" sz="quarter" idx="5"/>
          </p:nvPr>
        </p:nvSpPr>
        <p:spPr/>
        <p:txBody>
          <a:bodyPr/>
          <a:lstStyle/>
          <a:p>
            <a:fld id="{1B6CD2B8-D33F-3D45-BAC5-4700289EAF38}" type="slidenum">
              <a:rPr lang="es-MX" smtClean="0">
                <a:solidFill>
                  <a:prstClr val="black"/>
                </a:solidFill>
              </a:rPr>
              <a:pPr/>
              <a:t>27</a:t>
            </a:fld>
            <a:endParaRPr lang="es-MX">
              <a:solidFill>
                <a:prstClr val="black"/>
              </a:solidFill>
            </a:endParaRPr>
          </a:p>
        </p:txBody>
      </p:sp>
    </p:spTree>
    <p:extLst>
      <p:ext uri="{BB962C8B-B14F-4D97-AF65-F5344CB8AC3E}">
        <p14:creationId xmlns:p14="http://schemas.microsoft.com/office/powerpoint/2010/main" val="1647336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just">
              <a:lnSpc>
                <a:spcPct val="107000"/>
              </a:lnSpc>
              <a:spcAft>
                <a:spcPts val="800"/>
              </a:spcAft>
              <a:buFont typeface="Arial" panose="020B0604020202020204" pitchFamily="34" charset="0"/>
              <a:buNone/>
            </a:pPr>
            <a:endParaRPr lang="es-MX"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D24FA4EB-A790-4624-960A-DC1F19EA51AE}" type="slidenum">
              <a:rPr lang="es-MX" smtClean="0"/>
              <a:t>28</a:t>
            </a:fld>
            <a:endParaRPr lang="es-MX"/>
          </a:p>
        </p:txBody>
      </p:sp>
    </p:spTree>
    <p:extLst>
      <p:ext uri="{BB962C8B-B14F-4D97-AF65-F5344CB8AC3E}">
        <p14:creationId xmlns:p14="http://schemas.microsoft.com/office/powerpoint/2010/main" val="3664556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24FA4EB-A790-4624-960A-DC1F19EA51AE}" type="slidenum">
              <a:rPr lang="es-MX" smtClean="0"/>
              <a:t>5</a:t>
            </a:fld>
            <a:endParaRPr lang="es-MX"/>
          </a:p>
        </p:txBody>
      </p:sp>
    </p:spTree>
    <p:extLst>
      <p:ext uri="{BB962C8B-B14F-4D97-AF65-F5344CB8AC3E}">
        <p14:creationId xmlns:p14="http://schemas.microsoft.com/office/powerpoint/2010/main" val="866702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24FA4EB-A790-4624-960A-DC1F19EA51AE}" type="slidenum">
              <a:rPr lang="es-MX" smtClean="0"/>
              <a:t>6</a:t>
            </a:fld>
            <a:endParaRPr lang="es-MX"/>
          </a:p>
        </p:txBody>
      </p:sp>
    </p:spTree>
    <p:extLst>
      <p:ext uri="{BB962C8B-B14F-4D97-AF65-F5344CB8AC3E}">
        <p14:creationId xmlns:p14="http://schemas.microsoft.com/office/powerpoint/2010/main" val="2329896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D24FA4EB-A790-4624-960A-DC1F19EA51AE}" type="slidenum">
              <a:rPr lang="es-MX" smtClean="0"/>
              <a:t>9</a:t>
            </a:fld>
            <a:endParaRPr lang="es-MX"/>
          </a:p>
        </p:txBody>
      </p:sp>
    </p:spTree>
    <p:extLst>
      <p:ext uri="{BB962C8B-B14F-4D97-AF65-F5344CB8AC3E}">
        <p14:creationId xmlns:p14="http://schemas.microsoft.com/office/powerpoint/2010/main" val="2248803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24FA4EB-A790-4624-960A-DC1F19EA51AE}" type="slidenum">
              <a:rPr lang="es-MX" smtClean="0"/>
              <a:t>13</a:t>
            </a:fld>
            <a:endParaRPr lang="es-MX"/>
          </a:p>
        </p:txBody>
      </p:sp>
    </p:spTree>
    <p:extLst>
      <p:ext uri="{BB962C8B-B14F-4D97-AF65-F5344CB8AC3E}">
        <p14:creationId xmlns:p14="http://schemas.microsoft.com/office/powerpoint/2010/main" val="1454005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highlight>
                <a:srgbClr val="FFFF00"/>
              </a:highlight>
            </a:endParaRPr>
          </a:p>
        </p:txBody>
      </p:sp>
      <p:sp>
        <p:nvSpPr>
          <p:cNvPr id="4" name="Marcador de número de diapositiva 3"/>
          <p:cNvSpPr>
            <a:spLocks noGrp="1"/>
          </p:cNvSpPr>
          <p:nvPr>
            <p:ph type="sldNum" sz="quarter" idx="5"/>
          </p:nvPr>
        </p:nvSpPr>
        <p:spPr/>
        <p:txBody>
          <a:bodyPr/>
          <a:lstStyle/>
          <a:p>
            <a:fld id="{D24FA4EB-A790-4624-960A-DC1F19EA51AE}" type="slidenum">
              <a:rPr lang="es-MX" smtClean="0"/>
              <a:t>14</a:t>
            </a:fld>
            <a:endParaRPr lang="es-MX"/>
          </a:p>
        </p:txBody>
      </p:sp>
    </p:spTree>
    <p:extLst>
      <p:ext uri="{BB962C8B-B14F-4D97-AF65-F5344CB8AC3E}">
        <p14:creationId xmlns:p14="http://schemas.microsoft.com/office/powerpoint/2010/main" val="2044296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D24FA4EB-A790-4624-960A-DC1F19EA51AE}" type="slidenum">
              <a:rPr lang="es-MX" smtClean="0"/>
              <a:t>15</a:t>
            </a:fld>
            <a:endParaRPr lang="es-MX"/>
          </a:p>
        </p:txBody>
      </p:sp>
    </p:spTree>
    <p:extLst>
      <p:ext uri="{BB962C8B-B14F-4D97-AF65-F5344CB8AC3E}">
        <p14:creationId xmlns:p14="http://schemas.microsoft.com/office/powerpoint/2010/main" val="1427076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24FA4EB-A790-4624-960A-DC1F19EA51AE}" type="slidenum">
              <a:rPr lang="es-MX" smtClean="0"/>
              <a:t>19</a:t>
            </a:fld>
            <a:endParaRPr lang="es-MX"/>
          </a:p>
        </p:txBody>
      </p:sp>
    </p:spTree>
    <p:extLst>
      <p:ext uri="{BB962C8B-B14F-4D97-AF65-F5344CB8AC3E}">
        <p14:creationId xmlns:p14="http://schemas.microsoft.com/office/powerpoint/2010/main" val="2475351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24FA4EB-A790-4624-960A-DC1F19EA51AE}" type="slidenum">
              <a:rPr lang="es-MX" smtClean="0"/>
              <a:t>20</a:t>
            </a:fld>
            <a:endParaRPr lang="es-MX"/>
          </a:p>
        </p:txBody>
      </p:sp>
    </p:spTree>
    <p:extLst>
      <p:ext uri="{BB962C8B-B14F-4D97-AF65-F5344CB8AC3E}">
        <p14:creationId xmlns:p14="http://schemas.microsoft.com/office/powerpoint/2010/main" val="445807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96820C-5423-45B6-A928-D189A174942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xmlns="" id="{8478FBB4-3F45-4551-8C48-3C1D64D7C7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xmlns="" id="{04B4B6B5-1999-4135-88B5-F8D46C8EAE60}"/>
              </a:ext>
            </a:extLst>
          </p:cNvPr>
          <p:cNvSpPr>
            <a:spLocks noGrp="1"/>
          </p:cNvSpPr>
          <p:nvPr>
            <p:ph type="dt" sz="half" idx="10"/>
          </p:nvPr>
        </p:nvSpPr>
        <p:spPr/>
        <p:txBody>
          <a:bodyPr/>
          <a:lstStyle/>
          <a:p>
            <a:fld id="{396E8945-37A1-4692-AF9F-BBA23D5FD34A}" type="datetimeFigureOut">
              <a:rPr lang="es-MX" smtClean="0"/>
              <a:t>24/06/2022</a:t>
            </a:fld>
            <a:endParaRPr lang="es-MX"/>
          </a:p>
        </p:txBody>
      </p:sp>
      <p:sp>
        <p:nvSpPr>
          <p:cNvPr id="5" name="Marcador de pie de página 4">
            <a:extLst>
              <a:ext uri="{FF2B5EF4-FFF2-40B4-BE49-F238E27FC236}">
                <a16:creationId xmlns:a16="http://schemas.microsoft.com/office/drawing/2014/main" xmlns="" id="{4039FBD5-5F35-4DF3-8055-6726A5B2EAA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02A0F939-6BB3-4775-8DDE-08700CCA6CB6}"/>
              </a:ext>
            </a:extLst>
          </p:cNvPr>
          <p:cNvSpPr>
            <a:spLocks noGrp="1"/>
          </p:cNvSpPr>
          <p:nvPr>
            <p:ph type="sldNum" sz="quarter" idx="12"/>
          </p:nvPr>
        </p:nvSpPr>
        <p:spPr/>
        <p:txBody>
          <a:bodyPr/>
          <a:lstStyle/>
          <a:p>
            <a:fld id="{F7D767D4-714E-4E49-9C08-B14A08EFED28}" type="slidenum">
              <a:rPr lang="es-MX" smtClean="0"/>
              <a:t>‹Nº›</a:t>
            </a:fld>
            <a:endParaRPr lang="es-MX"/>
          </a:p>
        </p:txBody>
      </p:sp>
    </p:spTree>
    <p:extLst>
      <p:ext uri="{BB962C8B-B14F-4D97-AF65-F5344CB8AC3E}">
        <p14:creationId xmlns:p14="http://schemas.microsoft.com/office/powerpoint/2010/main" val="3508382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C5AA064-039B-4167-A390-933E294563C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4F737639-6AC8-428B-9D83-A8FEFA2CD23F}"/>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E33CEE68-3DE8-4725-9D92-0CA499A034D8}"/>
              </a:ext>
            </a:extLst>
          </p:cNvPr>
          <p:cNvSpPr>
            <a:spLocks noGrp="1"/>
          </p:cNvSpPr>
          <p:nvPr>
            <p:ph type="dt" sz="half" idx="10"/>
          </p:nvPr>
        </p:nvSpPr>
        <p:spPr/>
        <p:txBody>
          <a:bodyPr/>
          <a:lstStyle/>
          <a:p>
            <a:fld id="{396E8945-37A1-4692-AF9F-BBA23D5FD34A}" type="datetimeFigureOut">
              <a:rPr lang="es-MX" smtClean="0"/>
              <a:t>24/06/2022</a:t>
            </a:fld>
            <a:endParaRPr lang="es-MX"/>
          </a:p>
        </p:txBody>
      </p:sp>
      <p:sp>
        <p:nvSpPr>
          <p:cNvPr id="5" name="Marcador de pie de página 4">
            <a:extLst>
              <a:ext uri="{FF2B5EF4-FFF2-40B4-BE49-F238E27FC236}">
                <a16:creationId xmlns:a16="http://schemas.microsoft.com/office/drawing/2014/main" xmlns="" id="{C4374005-3AFD-4799-81FE-B43A6DC838A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D968E8D3-1505-47F0-8B27-63FE9A0D1656}"/>
              </a:ext>
            </a:extLst>
          </p:cNvPr>
          <p:cNvSpPr>
            <a:spLocks noGrp="1"/>
          </p:cNvSpPr>
          <p:nvPr>
            <p:ph type="sldNum" sz="quarter" idx="12"/>
          </p:nvPr>
        </p:nvSpPr>
        <p:spPr/>
        <p:txBody>
          <a:bodyPr/>
          <a:lstStyle/>
          <a:p>
            <a:fld id="{F7D767D4-714E-4E49-9C08-B14A08EFED28}" type="slidenum">
              <a:rPr lang="es-MX" smtClean="0"/>
              <a:t>‹Nº›</a:t>
            </a:fld>
            <a:endParaRPr lang="es-MX"/>
          </a:p>
        </p:txBody>
      </p:sp>
    </p:spTree>
    <p:extLst>
      <p:ext uri="{BB962C8B-B14F-4D97-AF65-F5344CB8AC3E}">
        <p14:creationId xmlns:p14="http://schemas.microsoft.com/office/powerpoint/2010/main" val="324317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88F358C-3E02-43EE-A6A1-21161841FEE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592C5716-1077-4E2B-B5C5-E5AF534B0770}"/>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093B91DF-090F-4439-8D7C-E9EB4F2EFE63}"/>
              </a:ext>
            </a:extLst>
          </p:cNvPr>
          <p:cNvSpPr>
            <a:spLocks noGrp="1"/>
          </p:cNvSpPr>
          <p:nvPr>
            <p:ph type="dt" sz="half" idx="10"/>
          </p:nvPr>
        </p:nvSpPr>
        <p:spPr/>
        <p:txBody>
          <a:bodyPr/>
          <a:lstStyle/>
          <a:p>
            <a:fld id="{396E8945-37A1-4692-AF9F-BBA23D5FD34A}" type="datetimeFigureOut">
              <a:rPr lang="es-MX" smtClean="0"/>
              <a:t>24/06/2022</a:t>
            </a:fld>
            <a:endParaRPr lang="es-MX"/>
          </a:p>
        </p:txBody>
      </p:sp>
      <p:sp>
        <p:nvSpPr>
          <p:cNvPr id="5" name="Marcador de pie de página 4">
            <a:extLst>
              <a:ext uri="{FF2B5EF4-FFF2-40B4-BE49-F238E27FC236}">
                <a16:creationId xmlns:a16="http://schemas.microsoft.com/office/drawing/2014/main" xmlns="" id="{675A007A-67A6-43C6-A1D9-9FE0B546F6C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D6F2F78E-E12A-4694-BBE4-D3D279FC6D3E}"/>
              </a:ext>
            </a:extLst>
          </p:cNvPr>
          <p:cNvSpPr>
            <a:spLocks noGrp="1"/>
          </p:cNvSpPr>
          <p:nvPr>
            <p:ph type="sldNum" sz="quarter" idx="12"/>
          </p:nvPr>
        </p:nvSpPr>
        <p:spPr/>
        <p:txBody>
          <a:bodyPr/>
          <a:lstStyle/>
          <a:p>
            <a:fld id="{F7D767D4-714E-4E49-9C08-B14A08EFED28}" type="slidenum">
              <a:rPr lang="es-MX" smtClean="0"/>
              <a:t>‹Nº›</a:t>
            </a:fld>
            <a:endParaRPr lang="es-MX"/>
          </a:p>
        </p:txBody>
      </p:sp>
    </p:spTree>
    <p:extLst>
      <p:ext uri="{BB962C8B-B14F-4D97-AF65-F5344CB8AC3E}">
        <p14:creationId xmlns:p14="http://schemas.microsoft.com/office/powerpoint/2010/main" val="160717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rtada_2">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05ADDD0F-7C72-F649-B9D5-42A6304A442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8578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ondo fotografía_1">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xmlns="" id="{3746C792-4334-454A-A97C-07BC572A0069}"/>
              </a:ext>
            </a:extLst>
          </p:cNvPr>
          <p:cNvGrpSpPr/>
          <p:nvPr userDrawn="1"/>
        </p:nvGrpSpPr>
        <p:grpSpPr>
          <a:xfrm>
            <a:off x="4804611" y="0"/>
            <a:ext cx="7387389" cy="6858000"/>
            <a:chOff x="4804611" y="0"/>
            <a:chExt cx="7387389" cy="6858000"/>
          </a:xfrm>
        </p:grpSpPr>
        <p:pic>
          <p:nvPicPr>
            <p:cNvPr id="6" name="Imagen 5">
              <a:extLst>
                <a:ext uri="{FF2B5EF4-FFF2-40B4-BE49-F238E27FC236}">
                  <a16:creationId xmlns:a16="http://schemas.microsoft.com/office/drawing/2014/main" xmlns="" id="{E174B2FC-808B-744E-8159-C7CEA98B2A10}"/>
                </a:ext>
              </a:extLst>
            </p:cNvPr>
            <p:cNvPicPr>
              <a:picLocks noChangeAspect="1"/>
            </p:cNvPicPr>
            <p:nvPr userDrawn="1"/>
          </p:nvPicPr>
          <p:blipFill>
            <a:blip r:embed="rId2"/>
            <a:stretch>
              <a:fillRect/>
            </a:stretch>
          </p:blipFill>
          <p:spPr>
            <a:xfrm>
              <a:off x="4804611" y="0"/>
              <a:ext cx="7387389" cy="6858000"/>
            </a:xfrm>
            <a:prstGeom prst="rect">
              <a:avLst/>
            </a:prstGeom>
          </p:spPr>
        </p:pic>
        <p:pic>
          <p:nvPicPr>
            <p:cNvPr id="3" name="Gráfico 2">
              <a:extLst>
                <a:ext uri="{FF2B5EF4-FFF2-40B4-BE49-F238E27FC236}">
                  <a16:creationId xmlns:a16="http://schemas.microsoft.com/office/drawing/2014/main" xmlns="" id="{B52DC50A-408B-7245-9540-A0FD537B78C2}"/>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9978570" y="6146800"/>
              <a:ext cx="1756229" cy="349250"/>
            </a:xfrm>
            <a:prstGeom prst="rect">
              <a:avLst/>
            </a:prstGeom>
          </p:spPr>
        </p:pic>
      </p:grpSp>
      <p:sp>
        <p:nvSpPr>
          <p:cNvPr id="5" name="Marcador de número de diapositiva 4">
            <a:extLst>
              <a:ext uri="{FF2B5EF4-FFF2-40B4-BE49-F238E27FC236}">
                <a16:creationId xmlns:a16="http://schemas.microsoft.com/office/drawing/2014/main" xmlns="" id="{B122EFA1-D65D-0E45-B806-064A77867B5D}"/>
              </a:ext>
            </a:extLst>
          </p:cNvPr>
          <p:cNvSpPr>
            <a:spLocks noGrp="1"/>
          </p:cNvSpPr>
          <p:nvPr>
            <p:ph type="sldNum" sz="quarter" idx="12"/>
          </p:nvPr>
        </p:nvSpPr>
        <p:spPr>
          <a:xfrm>
            <a:off x="9271000" y="171450"/>
            <a:ext cx="2743200" cy="365125"/>
          </a:xfrm>
        </p:spPr>
        <p:txBody>
          <a:bodyPr/>
          <a:lstStyle>
            <a:lvl1pPr>
              <a:defRPr>
                <a:latin typeface="Arial" panose="020B0604020202020204" pitchFamily="34" charset="0"/>
                <a:cs typeface="Arial" panose="020B0604020202020204" pitchFamily="34" charset="0"/>
              </a:defRPr>
            </a:lvl1pPr>
          </a:lstStyle>
          <a:p>
            <a:fld id="{FA36A776-E82A-DB4C-BEC6-9E86C7D9FDA4}" type="slidenum">
              <a:rPr lang="es-MX" smtClean="0"/>
              <a:pPr/>
              <a:t>‹Nº›</a:t>
            </a:fld>
            <a:endParaRPr lang="es-M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6727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ondo blanco_1">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xmlns="" id="{9B7BB6AA-6009-A04F-BB29-CEE94B10B41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9978570" y="6146800"/>
            <a:ext cx="1756229" cy="349250"/>
          </a:xfrm>
          <a:prstGeom prst="rect">
            <a:avLst/>
          </a:prstGeom>
        </p:spPr>
      </p:pic>
      <p:sp>
        <p:nvSpPr>
          <p:cNvPr id="4" name="Marcador de número de diapositiva 4">
            <a:extLst>
              <a:ext uri="{FF2B5EF4-FFF2-40B4-BE49-F238E27FC236}">
                <a16:creationId xmlns:a16="http://schemas.microsoft.com/office/drawing/2014/main" xmlns="" id="{0AFDBB41-A0C9-344A-997D-20C0ADE36E38}"/>
              </a:ext>
            </a:extLst>
          </p:cNvPr>
          <p:cNvSpPr>
            <a:spLocks noGrp="1"/>
          </p:cNvSpPr>
          <p:nvPr>
            <p:ph type="sldNum" sz="quarter" idx="12"/>
          </p:nvPr>
        </p:nvSpPr>
        <p:spPr>
          <a:xfrm>
            <a:off x="9271000" y="171450"/>
            <a:ext cx="2743200" cy="365125"/>
          </a:xfrm>
        </p:spPr>
        <p:txBody>
          <a:bodyPr/>
          <a:lstStyle>
            <a:lvl1pPr>
              <a:defRPr>
                <a:latin typeface="Arial" panose="020B0604020202020204" pitchFamily="34" charset="0"/>
                <a:cs typeface="Arial" panose="020B0604020202020204" pitchFamily="34" charset="0"/>
              </a:defRPr>
            </a:lvl1pPr>
          </a:lstStyle>
          <a:p>
            <a:fld id="{FA36A776-E82A-DB4C-BEC6-9E86C7D9FDA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841058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35FD9EA-EF08-451A-8E30-DD92A424626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612B15E3-63F4-4B31-9423-143782D01105}"/>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43D8D840-152D-4805-9401-07A0C10E0416}"/>
              </a:ext>
            </a:extLst>
          </p:cNvPr>
          <p:cNvSpPr>
            <a:spLocks noGrp="1"/>
          </p:cNvSpPr>
          <p:nvPr>
            <p:ph type="dt" sz="half" idx="10"/>
          </p:nvPr>
        </p:nvSpPr>
        <p:spPr/>
        <p:txBody>
          <a:bodyPr/>
          <a:lstStyle/>
          <a:p>
            <a:fld id="{396E8945-37A1-4692-AF9F-BBA23D5FD34A}" type="datetimeFigureOut">
              <a:rPr lang="es-MX" smtClean="0"/>
              <a:t>24/06/2022</a:t>
            </a:fld>
            <a:endParaRPr lang="es-MX"/>
          </a:p>
        </p:txBody>
      </p:sp>
      <p:sp>
        <p:nvSpPr>
          <p:cNvPr id="5" name="Marcador de pie de página 4">
            <a:extLst>
              <a:ext uri="{FF2B5EF4-FFF2-40B4-BE49-F238E27FC236}">
                <a16:creationId xmlns:a16="http://schemas.microsoft.com/office/drawing/2014/main" xmlns="" id="{05900B7C-3A36-425D-AB55-8B6BAB6C1B6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9A697007-027E-484F-A544-F4AF64C1FF48}"/>
              </a:ext>
            </a:extLst>
          </p:cNvPr>
          <p:cNvSpPr>
            <a:spLocks noGrp="1"/>
          </p:cNvSpPr>
          <p:nvPr>
            <p:ph type="sldNum" sz="quarter" idx="12"/>
          </p:nvPr>
        </p:nvSpPr>
        <p:spPr/>
        <p:txBody>
          <a:bodyPr/>
          <a:lstStyle/>
          <a:p>
            <a:fld id="{F7D767D4-714E-4E49-9C08-B14A08EFED28}" type="slidenum">
              <a:rPr lang="es-MX" smtClean="0"/>
              <a:t>‹Nº›</a:t>
            </a:fld>
            <a:endParaRPr lang="es-MX"/>
          </a:p>
        </p:txBody>
      </p:sp>
    </p:spTree>
    <p:extLst>
      <p:ext uri="{BB962C8B-B14F-4D97-AF65-F5344CB8AC3E}">
        <p14:creationId xmlns:p14="http://schemas.microsoft.com/office/powerpoint/2010/main" val="585989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28731C5-0CC4-40AC-A0AD-FC86851BAE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DC208D48-E58B-4BC8-8741-7DE6311102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EBD65021-5F0E-4041-B485-6E81BB459730}"/>
              </a:ext>
            </a:extLst>
          </p:cNvPr>
          <p:cNvSpPr>
            <a:spLocks noGrp="1"/>
          </p:cNvSpPr>
          <p:nvPr>
            <p:ph type="dt" sz="half" idx="10"/>
          </p:nvPr>
        </p:nvSpPr>
        <p:spPr/>
        <p:txBody>
          <a:bodyPr/>
          <a:lstStyle/>
          <a:p>
            <a:fld id="{396E8945-37A1-4692-AF9F-BBA23D5FD34A}" type="datetimeFigureOut">
              <a:rPr lang="es-MX" smtClean="0"/>
              <a:t>24/06/2022</a:t>
            </a:fld>
            <a:endParaRPr lang="es-MX"/>
          </a:p>
        </p:txBody>
      </p:sp>
      <p:sp>
        <p:nvSpPr>
          <p:cNvPr id="5" name="Marcador de pie de página 4">
            <a:extLst>
              <a:ext uri="{FF2B5EF4-FFF2-40B4-BE49-F238E27FC236}">
                <a16:creationId xmlns:a16="http://schemas.microsoft.com/office/drawing/2014/main" xmlns="" id="{92F8164D-1481-4A98-812D-408DBFA114A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708C942B-AC8D-4096-9F85-5B5CF7E733D6}"/>
              </a:ext>
            </a:extLst>
          </p:cNvPr>
          <p:cNvSpPr>
            <a:spLocks noGrp="1"/>
          </p:cNvSpPr>
          <p:nvPr>
            <p:ph type="sldNum" sz="quarter" idx="12"/>
          </p:nvPr>
        </p:nvSpPr>
        <p:spPr/>
        <p:txBody>
          <a:bodyPr/>
          <a:lstStyle/>
          <a:p>
            <a:fld id="{F7D767D4-714E-4E49-9C08-B14A08EFED28}" type="slidenum">
              <a:rPr lang="es-MX" smtClean="0"/>
              <a:t>‹Nº›</a:t>
            </a:fld>
            <a:endParaRPr lang="es-MX"/>
          </a:p>
        </p:txBody>
      </p:sp>
    </p:spTree>
    <p:extLst>
      <p:ext uri="{BB962C8B-B14F-4D97-AF65-F5344CB8AC3E}">
        <p14:creationId xmlns:p14="http://schemas.microsoft.com/office/powerpoint/2010/main" val="401365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C9D8942-CB9B-45C4-B8C0-058C6F7256D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13B8DD70-DA38-4AAE-BC18-C33B2B1CCCC7}"/>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xmlns="" id="{DCCAD0FA-4A22-41B9-BE14-BAE538CE9985}"/>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xmlns="" id="{F3DCD11A-CAD7-49B2-9336-AA3CC96A0DE3}"/>
              </a:ext>
            </a:extLst>
          </p:cNvPr>
          <p:cNvSpPr>
            <a:spLocks noGrp="1"/>
          </p:cNvSpPr>
          <p:nvPr>
            <p:ph type="dt" sz="half" idx="10"/>
          </p:nvPr>
        </p:nvSpPr>
        <p:spPr/>
        <p:txBody>
          <a:bodyPr/>
          <a:lstStyle/>
          <a:p>
            <a:fld id="{396E8945-37A1-4692-AF9F-BBA23D5FD34A}" type="datetimeFigureOut">
              <a:rPr lang="es-MX" smtClean="0"/>
              <a:t>24/06/2022</a:t>
            </a:fld>
            <a:endParaRPr lang="es-MX"/>
          </a:p>
        </p:txBody>
      </p:sp>
      <p:sp>
        <p:nvSpPr>
          <p:cNvPr id="6" name="Marcador de pie de página 5">
            <a:extLst>
              <a:ext uri="{FF2B5EF4-FFF2-40B4-BE49-F238E27FC236}">
                <a16:creationId xmlns:a16="http://schemas.microsoft.com/office/drawing/2014/main" xmlns="" id="{9072260B-3453-435F-A92B-0AF7BA971E2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C4ECFCE8-6532-4A66-845B-568724D7925A}"/>
              </a:ext>
            </a:extLst>
          </p:cNvPr>
          <p:cNvSpPr>
            <a:spLocks noGrp="1"/>
          </p:cNvSpPr>
          <p:nvPr>
            <p:ph type="sldNum" sz="quarter" idx="12"/>
          </p:nvPr>
        </p:nvSpPr>
        <p:spPr/>
        <p:txBody>
          <a:bodyPr/>
          <a:lstStyle/>
          <a:p>
            <a:fld id="{F7D767D4-714E-4E49-9C08-B14A08EFED28}" type="slidenum">
              <a:rPr lang="es-MX" smtClean="0"/>
              <a:t>‹Nº›</a:t>
            </a:fld>
            <a:endParaRPr lang="es-MX"/>
          </a:p>
        </p:txBody>
      </p:sp>
    </p:spTree>
    <p:extLst>
      <p:ext uri="{BB962C8B-B14F-4D97-AF65-F5344CB8AC3E}">
        <p14:creationId xmlns:p14="http://schemas.microsoft.com/office/powerpoint/2010/main" val="4166522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899C38-69C9-4886-AF2A-C1E13558080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CE8C16DE-E3E4-441D-BEE5-6FE1F1A483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0F68C4CA-B415-4C5E-B85B-6FBB143B2A0F}"/>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xmlns="" id="{9E407652-FE5D-414A-AAA8-10B20961B4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94448CD2-753F-4969-99DF-A4F1C0AD0A1D}"/>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xmlns="" id="{7AE72FFB-77B5-4AF2-9FE6-ECC058058778}"/>
              </a:ext>
            </a:extLst>
          </p:cNvPr>
          <p:cNvSpPr>
            <a:spLocks noGrp="1"/>
          </p:cNvSpPr>
          <p:nvPr>
            <p:ph type="dt" sz="half" idx="10"/>
          </p:nvPr>
        </p:nvSpPr>
        <p:spPr/>
        <p:txBody>
          <a:bodyPr/>
          <a:lstStyle/>
          <a:p>
            <a:fld id="{396E8945-37A1-4692-AF9F-BBA23D5FD34A}" type="datetimeFigureOut">
              <a:rPr lang="es-MX" smtClean="0"/>
              <a:t>24/06/2022</a:t>
            </a:fld>
            <a:endParaRPr lang="es-MX"/>
          </a:p>
        </p:txBody>
      </p:sp>
      <p:sp>
        <p:nvSpPr>
          <p:cNvPr id="8" name="Marcador de pie de página 7">
            <a:extLst>
              <a:ext uri="{FF2B5EF4-FFF2-40B4-BE49-F238E27FC236}">
                <a16:creationId xmlns:a16="http://schemas.microsoft.com/office/drawing/2014/main" xmlns="" id="{6ECD9BCD-C1AA-43D3-996F-972B620FFED7}"/>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xmlns="" id="{1CA5B61A-8CE2-4614-BC60-C297E3531103}"/>
              </a:ext>
            </a:extLst>
          </p:cNvPr>
          <p:cNvSpPr>
            <a:spLocks noGrp="1"/>
          </p:cNvSpPr>
          <p:nvPr>
            <p:ph type="sldNum" sz="quarter" idx="12"/>
          </p:nvPr>
        </p:nvSpPr>
        <p:spPr/>
        <p:txBody>
          <a:bodyPr/>
          <a:lstStyle/>
          <a:p>
            <a:fld id="{F7D767D4-714E-4E49-9C08-B14A08EFED28}" type="slidenum">
              <a:rPr lang="es-MX" smtClean="0"/>
              <a:t>‹Nº›</a:t>
            </a:fld>
            <a:endParaRPr lang="es-MX"/>
          </a:p>
        </p:txBody>
      </p:sp>
    </p:spTree>
    <p:extLst>
      <p:ext uri="{BB962C8B-B14F-4D97-AF65-F5344CB8AC3E}">
        <p14:creationId xmlns:p14="http://schemas.microsoft.com/office/powerpoint/2010/main" val="742567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E333BEC-8983-422F-98D7-A0708A9FB92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xmlns="" id="{681D060A-EEEC-4215-B83A-7EBCB21A0F25}"/>
              </a:ext>
            </a:extLst>
          </p:cNvPr>
          <p:cNvSpPr>
            <a:spLocks noGrp="1"/>
          </p:cNvSpPr>
          <p:nvPr>
            <p:ph type="dt" sz="half" idx="10"/>
          </p:nvPr>
        </p:nvSpPr>
        <p:spPr/>
        <p:txBody>
          <a:bodyPr/>
          <a:lstStyle/>
          <a:p>
            <a:fld id="{396E8945-37A1-4692-AF9F-BBA23D5FD34A}" type="datetimeFigureOut">
              <a:rPr lang="es-MX" smtClean="0"/>
              <a:t>24/06/2022</a:t>
            </a:fld>
            <a:endParaRPr lang="es-MX"/>
          </a:p>
        </p:txBody>
      </p:sp>
      <p:sp>
        <p:nvSpPr>
          <p:cNvPr id="4" name="Marcador de pie de página 3">
            <a:extLst>
              <a:ext uri="{FF2B5EF4-FFF2-40B4-BE49-F238E27FC236}">
                <a16:creationId xmlns:a16="http://schemas.microsoft.com/office/drawing/2014/main" xmlns="" id="{2D7C32C5-A9AC-458C-9999-3AD4EC990356}"/>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xmlns="" id="{6CAC4BEB-949C-474F-9216-5C1055A193E6}"/>
              </a:ext>
            </a:extLst>
          </p:cNvPr>
          <p:cNvSpPr>
            <a:spLocks noGrp="1"/>
          </p:cNvSpPr>
          <p:nvPr>
            <p:ph type="sldNum" sz="quarter" idx="12"/>
          </p:nvPr>
        </p:nvSpPr>
        <p:spPr/>
        <p:txBody>
          <a:bodyPr/>
          <a:lstStyle/>
          <a:p>
            <a:fld id="{F7D767D4-714E-4E49-9C08-B14A08EFED28}" type="slidenum">
              <a:rPr lang="es-MX" smtClean="0"/>
              <a:t>‹Nº›</a:t>
            </a:fld>
            <a:endParaRPr lang="es-MX"/>
          </a:p>
        </p:txBody>
      </p:sp>
    </p:spTree>
    <p:extLst>
      <p:ext uri="{BB962C8B-B14F-4D97-AF65-F5344CB8AC3E}">
        <p14:creationId xmlns:p14="http://schemas.microsoft.com/office/powerpoint/2010/main" val="4277650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AD8A529B-F47F-4D58-96C1-5A8DABF54A25}"/>
              </a:ext>
            </a:extLst>
          </p:cNvPr>
          <p:cNvSpPr>
            <a:spLocks noGrp="1"/>
          </p:cNvSpPr>
          <p:nvPr>
            <p:ph type="dt" sz="half" idx="10"/>
          </p:nvPr>
        </p:nvSpPr>
        <p:spPr/>
        <p:txBody>
          <a:bodyPr/>
          <a:lstStyle/>
          <a:p>
            <a:fld id="{396E8945-37A1-4692-AF9F-BBA23D5FD34A}" type="datetimeFigureOut">
              <a:rPr lang="es-MX" smtClean="0"/>
              <a:t>24/06/2022</a:t>
            </a:fld>
            <a:endParaRPr lang="es-MX"/>
          </a:p>
        </p:txBody>
      </p:sp>
      <p:sp>
        <p:nvSpPr>
          <p:cNvPr id="3" name="Marcador de pie de página 2">
            <a:extLst>
              <a:ext uri="{FF2B5EF4-FFF2-40B4-BE49-F238E27FC236}">
                <a16:creationId xmlns:a16="http://schemas.microsoft.com/office/drawing/2014/main" xmlns="" id="{99687A2A-92C7-4ACD-B44D-AC179A2636C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xmlns="" id="{8108D93C-A019-470B-B173-E8BFB11A1059}"/>
              </a:ext>
            </a:extLst>
          </p:cNvPr>
          <p:cNvSpPr>
            <a:spLocks noGrp="1"/>
          </p:cNvSpPr>
          <p:nvPr>
            <p:ph type="sldNum" sz="quarter" idx="12"/>
          </p:nvPr>
        </p:nvSpPr>
        <p:spPr/>
        <p:txBody>
          <a:bodyPr/>
          <a:lstStyle/>
          <a:p>
            <a:fld id="{F7D767D4-714E-4E49-9C08-B14A08EFED28}" type="slidenum">
              <a:rPr lang="es-MX" smtClean="0"/>
              <a:t>‹Nº›</a:t>
            </a:fld>
            <a:endParaRPr lang="es-MX"/>
          </a:p>
        </p:txBody>
      </p:sp>
    </p:spTree>
    <p:extLst>
      <p:ext uri="{BB962C8B-B14F-4D97-AF65-F5344CB8AC3E}">
        <p14:creationId xmlns:p14="http://schemas.microsoft.com/office/powerpoint/2010/main" val="1390238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AFB729-FDF9-4F73-9164-CD0116F22B1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14ECAAB9-090E-4168-A0BF-DD5386E613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xmlns="" id="{0A073BF7-4E2F-4B61-B365-757800AB34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103F91E4-0C67-4ABD-8535-8AB0CA3A9FE7}"/>
              </a:ext>
            </a:extLst>
          </p:cNvPr>
          <p:cNvSpPr>
            <a:spLocks noGrp="1"/>
          </p:cNvSpPr>
          <p:nvPr>
            <p:ph type="dt" sz="half" idx="10"/>
          </p:nvPr>
        </p:nvSpPr>
        <p:spPr/>
        <p:txBody>
          <a:bodyPr/>
          <a:lstStyle/>
          <a:p>
            <a:fld id="{396E8945-37A1-4692-AF9F-BBA23D5FD34A}" type="datetimeFigureOut">
              <a:rPr lang="es-MX" smtClean="0"/>
              <a:t>24/06/2022</a:t>
            </a:fld>
            <a:endParaRPr lang="es-MX"/>
          </a:p>
        </p:txBody>
      </p:sp>
      <p:sp>
        <p:nvSpPr>
          <p:cNvPr id="6" name="Marcador de pie de página 5">
            <a:extLst>
              <a:ext uri="{FF2B5EF4-FFF2-40B4-BE49-F238E27FC236}">
                <a16:creationId xmlns:a16="http://schemas.microsoft.com/office/drawing/2014/main" xmlns="" id="{71F7139B-78B3-436F-9046-02CFFB5C586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2DCE9B86-BBE3-4D9E-9AFD-5E6665DC88A0}"/>
              </a:ext>
            </a:extLst>
          </p:cNvPr>
          <p:cNvSpPr>
            <a:spLocks noGrp="1"/>
          </p:cNvSpPr>
          <p:nvPr>
            <p:ph type="sldNum" sz="quarter" idx="12"/>
          </p:nvPr>
        </p:nvSpPr>
        <p:spPr/>
        <p:txBody>
          <a:bodyPr/>
          <a:lstStyle/>
          <a:p>
            <a:fld id="{F7D767D4-714E-4E49-9C08-B14A08EFED28}" type="slidenum">
              <a:rPr lang="es-MX" smtClean="0"/>
              <a:t>‹Nº›</a:t>
            </a:fld>
            <a:endParaRPr lang="es-MX"/>
          </a:p>
        </p:txBody>
      </p:sp>
    </p:spTree>
    <p:extLst>
      <p:ext uri="{BB962C8B-B14F-4D97-AF65-F5344CB8AC3E}">
        <p14:creationId xmlns:p14="http://schemas.microsoft.com/office/powerpoint/2010/main" val="4051451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040036-6339-4DC1-9BC4-FB8DE586942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xmlns="" id="{E6FA11AA-A046-46BB-8B4C-A1C753CD30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xmlns="" id="{DD97FE29-3948-401C-8B17-DE9C1DDA3A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CBF3815F-B7C5-400E-B6D0-A2F9054024C2}"/>
              </a:ext>
            </a:extLst>
          </p:cNvPr>
          <p:cNvSpPr>
            <a:spLocks noGrp="1"/>
          </p:cNvSpPr>
          <p:nvPr>
            <p:ph type="dt" sz="half" idx="10"/>
          </p:nvPr>
        </p:nvSpPr>
        <p:spPr/>
        <p:txBody>
          <a:bodyPr/>
          <a:lstStyle/>
          <a:p>
            <a:fld id="{396E8945-37A1-4692-AF9F-BBA23D5FD34A}" type="datetimeFigureOut">
              <a:rPr lang="es-MX" smtClean="0"/>
              <a:t>24/06/2022</a:t>
            </a:fld>
            <a:endParaRPr lang="es-MX"/>
          </a:p>
        </p:txBody>
      </p:sp>
      <p:sp>
        <p:nvSpPr>
          <p:cNvPr id="6" name="Marcador de pie de página 5">
            <a:extLst>
              <a:ext uri="{FF2B5EF4-FFF2-40B4-BE49-F238E27FC236}">
                <a16:creationId xmlns:a16="http://schemas.microsoft.com/office/drawing/2014/main" xmlns="" id="{37A0F601-9A09-463E-A8EE-8B37802F7E0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526D2FE5-04E2-4E1D-B0C0-3635C45490DB}"/>
              </a:ext>
            </a:extLst>
          </p:cNvPr>
          <p:cNvSpPr>
            <a:spLocks noGrp="1"/>
          </p:cNvSpPr>
          <p:nvPr>
            <p:ph type="sldNum" sz="quarter" idx="12"/>
          </p:nvPr>
        </p:nvSpPr>
        <p:spPr/>
        <p:txBody>
          <a:bodyPr/>
          <a:lstStyle/>
          <a:p>
            <a:fld id="{F7D767D4-714E-4E49-9C08-B14A08EFED28}" type="slidenum">
              <a:rPr lang="es-MX" smtClean="0"/>
              <a:t>‹Nº›</a:t>
            </a:fld>
            <a:endParaRPr lang="es-MX"/>
          </a:p>
        </p:txBody>
      </p:sp>
    </p:spTree>
    <p:extLst>
      <p:ext uri="{BB962C8B-B14F-4D97-AF65-F5344CB8AC3E}">
        <p14:creationId xmlns:p14="http://schemas.microsoft.com/office/powerpoint/2010/main" val="1656433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402571ED-8E4F-46E5-A14C-D113D380F5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EAC7B281-0D04-4CB8-AA7C-A23153AA14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217D22ED-A289-4A21-9192-3580061565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E8945-37A1-4692-AF9F-BBA23D5FD34A}" type="datetimeFigureOut">
              <a:rPr lang="es-MX" smtClean="0"/>
              <a:t>24/06/2022</a:t>
            </a:fld>
            <a:endParaRPr lang="es-MX"/>
          </a:p>
        </p:txBody>
      </p:sp>
      <p:sp>
        <p:nvSpPr>
          <p:cNvPr id="5" name="Marcador de pie de página 4">
            <a:extLst>
              <a:ext uri="{FF2B5EF4-FFF2-40B4-BE49-F238E27FC236}">
                <a16:creationId xmlns:a16="http://schemas.microsoft.com/office/drawing/2014/main" xmlns="" id="{40842F81-D4EB-4CEA-9761-BB3AC40752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xmlns="" id="{DE4FE2D8-9065-49AB-B600-B1957A802A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767D4-714E-4E49-9C08-B14A08EFED28}" type="slidenum">
              <a:rPr lang="es-MX" smtClean="0"/>
              <a:t>‹Nº›</a:t>
            </a:fld>
            <a:endParaRPr lang="es-MX"/>
          </a:p>
        </p:txBody>
      </p:sp>
    </p:spTree>
    <p:extLst>
      <p:ext uri="{BB962C8B-B14F-4D97-AF65-F5344CB8AC3E}">
        <p14:creationId xmlns:p14="http://schemas.microsoft.com/office/powerpoint/2010/main" val="181910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4.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sv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sv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4.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9.sv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2.sv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2B88151-9093-CA49-BB42-A6D47F0BDCEB}"/>
              </a:ext>
            </a:extLst>
          </p:cNvPr>
          <p:cNvSpPr txBox="1">
            <a:spLocks/>
          </p:cNvSpPr>
          <p:nvPr/>
        </p:nvSpPr>
        <p:spPr>
          <a:xfrm>
            <a:off x="9266843" y="5573237"/>
            <a:ext cx="2143592" cy="42126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1600" b="1" dirty="0" smtClean="0">
                <a:solidFill>
                  <a:schemeClr val="bg1"/>
                </a:solidFill>
                <a:latin typeface="Arial"/>
                <a:ea typeface="맑은 고딕"/>
                <a:cs typeface="Arial"/>
              </a:rPr>
              <a:t>Julio </a:t>
            </a:r>
            <a:r>
              <a:rPr lang="en-US" altLang="ko-KR" sz="1600" b="1" dirty="0">
                <a:solidFill>
                  <a:schemeClr val="bg1"/>
                </a:solidFill>
                <a:latin typeface="Arial"/>
                <a:ea typeface="맑은 고딕"/>
                <a:cs typeface="Arial"/>
              </a:rPr>
              <a:t>de 2022</a:t>
            </a:r>
            <a:endParaRPr lang="ko-KR" altLang="en-US" sz="1600" b="1" dirty="0">
              <a:solidFill>
                <a:schemeClr val="bg1"/>
              </a:solidFill>
              <a:latin typeface="Arial"/>
              <a:ea typeface="맑은 고딕"/>
              <a:cs typeface="Arial"/>
            </a:endParaRPr>
          </a:p>
        </p:txBody>
      </p:sp>
      <p:sp>
        <p:nvSpPr>
          <p:cNvPr id="4" name="Text Placeholder 1">
            <a:extLst>
              <a:ext uri="{FF2B5EF4-FFF2-40B4-BE49-F238E27FC236}">
                <a16:creationId xmlns:a16="http://schemas.microsoft.com/office/drawing/2014/main" xmlns="" id="{E658F059-D5A9-9947-B919-5AE35F76FE0D}"/>
              </a:ext>
            </a:extLst>
          </p:cNvPr>
          <p:cNvSpPr txBox="1">
            <a:spLocks/>
          </p:cNvSpPr>
          <p:nvPr/>
        </p:nvSpPr>
        <p:spPr>
          <a:xfrm>
            <a:off x="699119" y="2375005"/>
            <a:ext cx="10842024" cy="21503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altLang="ko-KR" sz="4800" b="1" dirty="0">
                <a:solidFill>
                  <a:schemeClr val="bg1"/>
                </a:solidFill>
                <a:latin typeface="Arial"/>
                <a:ea typeface="맑은 고딕"/>
                <a:cs typeface="Arial"/>
              </a:rPr>
              <a:t>Análisis de evidencias: hacia la estandarización de la documentación de procesos</a:t>
            </a:r>
          </a:p>
        </p:txBody>
      </p:sp>
      <p:sp>
        <p:nvSpPr>
          <p:cNvPr id="5" name="Text Placeholder 1">
            <a:extLst>
              <a:ext uri="{FF2B5EF4-FFF2-40B4-BE49-F238E27FC236}">
                <a16:creationId xmlns:a16="http://schemas.microsoft.com/office/drawing/2014/main" xmlns="" id="{D9DD1BCE-83B2-6740-8E94-EB1A052A1655}"/>
              </a:ext>
            </a:extLst>
          </p:cNvPr>
          <p:cNvSpPr txBox="1">
            <a:spLocks/>
          </p:cNvSpPr>
          <p:nvPr/>
        </p:nvSpPr>
        <p:spPr>
          <a:xfrm>
            <a:off x="803225" y="5543902"/>
            <a:ext cx="4323437" cy="4212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1600">
                <a:solidFill>
                  <a:schemeClr val="bg1"/>
                </a:solidFill>
                <a:latin typeface="Arial" panose="020B0604020202020204" pitchFamily="34" charset="0"/>
                <a:cs typeface="Arial" panose="020B0604020202020204" pitchFamily="34" charset="0"/>
              </a:rPr>
              <a:t>DGIAI</a:t>
            </a:r>
            <a:endParaRPr lang="ko-KR" altLang="en-US" sz="1600" b="1">
              <a:solidFill>
                <a:schemeClr val="bg1"/>
              </a:solidFill>
              <a:latin typeface="Arial" panose="020B0604020202020204" pitchFamily="34" charset="0"/>
              <a:cs typeface="Arial" panose="020B0604020202020204" pitchFamily="34" charset="0"/>
            </a:endParaRPr>
          </a:p>
        </p:txBody>
      </p:sp>
      <p:pic>
        <p:nvPicPr>
          <p:cNvPr id="6" name="Gráfico 5">
            <a:extLst>
              <a:ext uri="{FF2B5EF4-FFF2-40B4-BE49-F238E27FC236}">
                <a16:creationId xmlns:a16="http://schemas.microsoft.com/office/drawing/2014/main" xmlns="" id="{5F58A6AB-B11B-F242-AA84-9C1505BC826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03281" y="4966279"/>
            <a:ext cx="736600" cy="165100"/>
          </a:xfrm>
          <a:prstGeom prst="rect">
            <a:avLst/>
          </a:prstGeom>
        </p:spPr>
      </p:pic>
      <p:cxnSp>
        <p:nvCxnSpPr>
          <p:cNvPr id="7" name="Conector recto 6">
            <a:extLst>
              <a:ext uri="{FF2B5EF4-FFF2-40B4-BE49-F238E27FC236}">
                <a16:creationId xmlns:a16="http://schemas.microsoft.com/office/drawing/2014/main" xmlns="" id="{A7C53AB6-D8CC-B140-AD7E-E683F5F1E2EB}"/>
              </a:ext>
            </a:extLst>
          </p:cNvPr>
          <p:cNvCxnSpPr>
            <a:cxnSpLocks/>
          </p:cNvCxnSpPr>
          <p:nvPr/>
        </p:nvCxnSpPr>
        <p:spPr>
          <a:xfrm>
            <a:off x="9368852" y="5499202"/>
            <a:ext cx="193957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xmlns="" id="{229A0858-4476-3E43-BA65-4B335DE93DD4}"/>
              </a:ext>
            </a:extLst>
          </p:cNvPr>
          <p:cNvCxnSpPr>
            <a:cxnSpLocks/>
          </p:cNvCxnSpPr>
          <p:nvPr/>
        </p:nvCxnSpPr>
        <p:spPr>
          <a:xfrm>
            <a:off x="9368852" y="5994502"/>
            <a:ext cx="193957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xmlns="" id="{E52B9224-49F3-4F98-B838-496DD2D41CF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284903" y="1030701"/>
            <a:ext cx="4256240" cy="691827"/>
          </a:xfrm>
          <a:prstGeom prst="rect">
            <a:avLst/>
          </a:prstGeom>
          <a:ln>
            <a:noFill/>
          </a:ln>
          <a:effectLst>
            <a:softEdge rad="112500"/>
          </a:effectLst>
        </p:spPr>
      </p:pic>
    </p:spTree>
    <p:extLst>
      <p:ext uri="{BB962C8B-B14F-4D97-AF65-F5344CB8AC3E}">
        <p14:creationId xmlns:p14="http://schemas.microsoft.com/office/powerpoint/2010/main" val="3445358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xmlns="" id="{5C2DA684-0D44-A847-9D11-FACBB1FDC0FE}"/>
              </a:ext>
            </a:extLst>
          </p:cNvPr>
          <p:cNvGraphicFramePr>
            <a:graphicFrameLocks/>
          </p:cNvGraphicFramePr>
          <p:nvPr>
            <p:extLst>
              <p:ext uri="{D42A27DB-BD31-4B8C-83A1-F6EECF244321}">
                <p14:modId xmlns:p14="http://schemas.microsoft.com/office/powerpoint/2010/main" val="3000111359"/>
              </p:ext>
            </p:extLst>
          </p:nvPr>
        </p:nvGraphicFramePr>
        <p:xfrm>
          <a:off x="625291" y="1278145"/>
          <a:ext cx="10766386" cy="496791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1">
            <a:extLst>
              <a:ext uri="{FF2B5EF4-FFF2-40B4-BE49-F238E27FC236}">
                <a16:creationId xmlns:a16="http://schemas.microsoft.com/office/drawing/2014/main" xmlns="" id="{E739579D-33FD-C57D-2A39-9701034BD4C9}"/>
              </a:ext>
            </a:extLst>
          </p:cNvPr>
          <p:cNvSpPr txBox="1">
            <a:spLocks/>
          </p:cNvSpPr>
          <p:nvPr/>
        </p:nvSpPr>
        <p:spPr>
          <a:xfrm>
            <a:off x="505758" y="166799"/>
            <a:ext cx="1106360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s-MX" altLang="ko-KR" sz="3200" b="1">
                <a:solidFill>
                  <a:srgbClr val="002060"/>
                </a:solidFill>
                <a:latin typeface="Arial" panose="020B0604020202020204" pitchFamily="34" charset="0"/>
                <a:cs typeface="Arial" panose="020B0604020202020204" pitchFamily="34" charset="0"/>
              </a:rPr>
              <a:t>Resultados de la revisión de evidencias</a:t>
            </a:r>
          </a:p>
        </p:txBody>
      </p:sp>
      <p:pic>
        <p:nvPicPr>
          <p:cNvPr id="8" name="Gráfico 7">
            <a:extLst>
              <a:ext uri="{FF2B5EF4-FFF2-40B4-BE49-F238E27FC236}">
                <a16:creationId xmlns:a16="http://schemas.microsoft.com/office/drawing/2014/main" xmlns="" id="{5C040D35-D59F-6CD4-E21A-67FF37A8DF4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25291" y="709897"/>
            <a:ext cx="736600" cy="165100"/>
          </a:xfrm>
          <a:prstGeom prst="rect">
            <a:avLst/>
          </a:prstGeom>
        </p:spPr>
      </p:pic>
    </p:spTree>
    <p:extLst>
      <p:ext uri="{BB962C8B-B14F-4D97-AF65-F5344CB8AC3E}">
        <p14:creationId xmlns:p14="http://schemas.microsoft.com/office/powerpoint/2010/main" val="621627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xmlns="" id="{73465733-240E-7CFB-5270-81AF73CC9940}"/>
              </a:ext>
            </a:extLst>
          </p:cNvPr>
          <p:cNvGraphicFramePr>
            <a:graphicFrameLocks/>
          </p:cNvGraphicFramePr>
          <p:nvPr>
            <p:extLst>
              <p:ext uri="{D42A27DB-BD31-4B8C-83A1-F6EECF244321}">
                <p14:modId xmlns:p14="http://schemas.microsoft.com/office/powerpoint/2010/main" val="3862121042"/>
              </p:ext>
            </p:extLst>
          </p:nvPr>
        </p:nvGraphicFramePr>
        <p:xfrm>
          <a:off x="670648" y="1283565"/>
          <a:ext cx="10752318" cy="479196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1">
            <a:extLst>
              <a:ext uri="{FF2B5EF4-FFF2-40B4-BE49-F238E27FC236}">
                <a16:creationId xmlns:a16="http://schemas.microsoft.com/office/drawing/2014/main" xmlns="" id="{A68C87BF-8421-D2DA-8C48-2777691EA605}"/>
              </a:ext>
            </a:extLst>
          </p:cNvPr>
          <p:cNvSpPr txBox="1">
            <a:spLocks/>
          </p:cNvSpPr>
          <p:nvPr/>
        </p:nvSpPr>
        <p:spPr>
          <a:xfrm>
            <a:off x="505758" y="166799"/>
            <a:ext cx="1106360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s-MX" altLang="ko-KR" sz="3200" b="1" dirty="0">
                <a:solidFill>
                  <a:srgbClr val="002060"/>
                </a:solidFill>
                <a:latin typeface="Arial" panose="020B0604020202020204" pitchFamily="34" charset="0"/>
                <a:cs typeface="Arial" panose="020B0604020202020204" pitchFamily="34" charset="0"/>
              </a:rPr>
              <a:t>Resultados de la revisión de evidencias</a:t>
            </a:r>
          </a:p>
        </p:txBody>
      </p:sp>
      <p:pic>
        <p:nvPicPr>
          <p:cNvPr id="8" name="Gráfico 7">
            <a:extLst>
              <a:ext uri="{FF2B5EF4-FFF2-40B4-BE49-F238E27FC236}">
                <a16:creationId xmlns:a16="http://schemas.microsoft.com/office/drawing/2014/main" xmlns="" id="{C5F111BD-3699-4E49-262C-93F676443A8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25291" y="709897"/>
            <a:ext cx="736600" cy="165100"/>
          </a:xfrm>
          <a:prstGeom prst="rect">
            <a:avLst/>
          </a:prstGeom>
        </p:spPr>
      </p:pic>
    </p:spTree>
    <p:extLst>
      <p:ext uri="{BB962C8B-B14F-4D97-AF65-F5344CB8AC3E}">
        <p14:creationId xmlns:p14="http://schemas.microsoft.com/office/powerpoint/2010/main" val="2946617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5">
            <a:extLst>
              <a:ext uri="{FF2B5EF4-FFF2-40B4-BE49-F238E27FC236}">
                <a16:creationId xmlns="" xmlns:a16="http://schemas.microsoft.com/office/drawing/2014/main" id="{D31A281B-1E4E-1D3D-2AC7-9D62BA7D66C1}"/>
              </a:ext>
            </a:extLst>
          </p:cNvPr>
          <p:cNvGraphicFramePr>
            <a:graphicFrameLocks noGrp="1"/>
          </p:cNvGraphicFramePr>
          <p:nvPr>
            <p:extLst>
              <p:ext uri="{D42A27DB-BD31-4B8C-83A1-F6EECF244321}">
                <p14:modId xmlns:p14="http://schemas.microsoft.com/office/powerpoint/2010/main" val="4060745418"/>
              </p:ext>
            </p:extLst>
          </p:nvPr>
        </p:nvGraphicFramePr>
        <p:xfrm>
          <a:off x="703342" y="1083697"/>
          <a:ext cx="10668436" cy="5282110"/>
        </p:xfrm>
        <a:graphic>
          <a:graphicData uri="http://schemas.openxmlformats.org/drawingml/2006/table">
            <a:tbl>
              <a:tblPr firstRow="1" bandRow="1">
                <a:tableStyleId>{5C22544A-7EE6-4342-B048-85BDC9FD1C3A}</a:tableStyleId>
              </a:tblPr>
              <a:tblGrid>
                <a:gridCol w="2124832">
                  <a:extLst>
                    <a:ext uri="{9D8B030D-6E8A-4147-A177-3AD203B41FA5}">
                      <a16:colId xmlns="" xmlns:a16="http://schemas.microsoft.com/office/drawing/2014/main" val="326240037"/>
                    </a:ext>
                  </a:extLst>
                </a:gridCol>
                <a:gridCol w="2135901">
                  <a:extLst>
                    <a:ext uri="{9D8B030D-6E8A-4147-A177-3AD203B41FA5}">
                      <a16:colId xmlns="" xmlns:a16="http://schemas.microsoft.com/office/drawing/2014/main" val="4115259579"/>
                    </a:ext>
                  </a:extLst>
                </a:gridCol>
                <a:gridCol w="2135901">
                  <a:extLst>
                    <a:ext uri="{9D8B030D-6E8A-4147-A177-3AD203B41FA5}">
                      <a16:colId xmlns="" xmlns:a16="http://schemas.microsoft.com/office/drawing/2014/main" val="3582159986"/>
                    </a:ext>
                  </a:extLst>
                </a:gridCol>
                <a:gridCol w="2135901">
                  <a:extLst>
                    <a:ext uri="{9D8B030D-6E8A-4147-A177-3AD203B41FA5}">
                      <a16:colId xmlns="" xmlns:a16="http://schemas.microsoft.com/office/drawing/2014/main" val="3173988266"/>
                    </a:ext>
                  </a:extLst>
                </a:gridCol>
                <a:gridCol w="2135901">
                  <a:extLst>
                    <a:ext uri="{9D8B030D-6E8A-4147-A177-3AD203B41FA5}">
                      <a16:colId xmlns="" xmlns:a16="http://schemas.microsoft.com/office/drawing/2014/main" val="1876867484"/>
                    </a:ext>
                  </a:extLst>
                </a:gridCol>
              </a:tblGrid>
              <a:tr h="869017">
                <a:tc>
                  <a:txBody>
                    <a:bodyPr/>
                    <a:lstStyle/>
                    <a:p>
                      <a:pPr algn="ctr" fontAlgn="b"/>
                      <a:r>
                        <a:rPr lang="es-MX" sz="1600" b="1" i="0" u="none" strike="noStrike">
                          <a:solidFill>
                            <a:schemeClr val="bg1"/>
                          </a:solidFill>
                          <a:effectLst/>
                          <a:latin typeface="Arial" panose="020B0604020202020204" pitchFamily="34" charset="0"/>
                          <a:cs typeface="Arial" panose="020B0604020202020204" pitchFamily="34" charset="0"/>
                        </a:rPr>
                        <a:t>Fase</a:t>
                      </a:r>
                    </a:p>
                  </a:txBody>
                  <a:tcPr marL="0" marR="0" marT="0" marB="0" anchor="ctr"/>
                </a:tc>
                <a:tc>
                  <a:txBody>
                    <a:bodyPr/>
                    <a:lstStyle/>
                    <a:p>
                      <a:pPr algn="ctr" fontAlgn="b"/>
                      <a:r>
                        <a:rPr lang="es-MX" sz="1600" b="1" i="0" u="none" strike="noStrike" dirty="0">
                          <a:solidFill>
                            <a:schemeClr val="bg1"/>
                          </a:solidFill>
                          <a:effectLst/>
                          <a:latin typeface="Arial" panose="020B0604020202020204" pitchFamily="34" charset="0"/>
                          <a:cs typeface="Arial" panose="020B0604020202020204" pitchFamily="34" charset="0"/>
                        </a:rPr>
                        <a:t>1. Coincide con la norma</a:t>
                      </a:r>
                    </a:p>
                  </a:txBody>
                  <a:tcPr marL="0" marR="0" marT="0" marB="0" anchor="ctr"/>
                </a:tc>
                <a:tc>
                  <a:txBody>
                    <a:bodyPr/>
                    <a:lstStyle/>
                    <a:p>
                      <a:pPr algn="ctr" fontAlgn="b"/>
                      <a:r>
                        <a:rPr lang="es-MX" sz="1600" b="1" i="0" u="none" strike="noStrike">
                          <a:solidFill>
                            <a:schemeClr val="bg1"/>
                          </a:solidFill>
                          <a:effectLst/>
                          <a:latin typeface="Arial" panose="020B0604020202020204" pitchFamily="34" charset="0"/>
                          <a:cs typeface="Arial" panose="020B0604020202020204" pitchFamily="34" charset="0"/>
                        </a:rPr>
                        <a:t>2. Parcial relación con la norma</a:t>
                      </a:r>
                    </a:p>
                  </a:txBody>
                  <a:tcPr marL="0" marR="0" marT="0" marB="0" anchor="ctr"/>
                </a:tc>
                <a:tc>
                  <a:txBody>
                    <a:bodyPr/>
                    <a:lstStyle/>
                    <a:p>
                      <a:pPr algn="ctr" fontAlgn="b"/>
                      <a:r>
                        <a:rPr lang="es-MX" sz="1600" b="1" i="0" u="none" strike="noStrike">
                          <a:solidFill>
                            <a:schemeClr val="bg1"/>
                          </a:solidFill>
                          <a:effectLst/>
                          <a:latin typeface="Arial" panose="020B0604020202020204" pitchFamily="34" charset="0"/>
                          <a:cs typeface="Arial" panose="020B0604020202020204" pitchFamily="34" charset="0"/>
                        </a:rPr>
                        <a:t>3. Poca relación con la norma</a:t>
                      </a:r>
                    </a:p>
                  </a:txBody>
                  <a:tcPr marL="0" marR="0" marT="0" marB="0" anchor="ctr"/>
                </a:tc>
                <a:tc>
                  <a:txBody>
                    <a:bodyPr/>
                    <a:lstStyle/>
                    <a:p>
                      <a:pPr algn="ctr" fontAlgn="b"/>
                      <a:r>
                        <a:rPr lang="es-MX" sz="1600" b="1" i="0" u="none" strike="noStrike">
                          <a:solidFill>
                            <a:schemeClr val="bg1"/>
                          </a:solidFill>
                          <a:effectLst/>
                          <a:latin typeface="Arial" panose="020B0604020202020204" pitchFamily="34" charset="0"/>
                          <a:cs typeface="Arial" panose="020B0604020202020204" pitchFamily="34" charset="0"/>
                        </a:rPr>
                        <a:t>4.Sin relación con la norma</a:t>
                      </a:r>
                    </a:p>
                  </a:txBody>
                  <a:tcPr marL="0" marR="0" marT="0" marB="0" anchor="ctr"/>
                </a:tc>
                <a:extLst>
                  <a:ext uri="{0D108BD9-81ED-4DB2-BD59-A6C34878D82A}">
                    <a16:rowId xmlns="" xmlns:a16="http://schemas.microsoft.com/office/drawing/2014/main" val="1057809666"/>
                  </a:ext>
                </a:extLst>
              </a:tr>
              <a:tr h="579345">
                <a:tc>
                  <a:txBody>
                    <a:bodyPr/>
                    <a:lstStyle/>
                    <a:p>
                      <a:pPr marL="72000" indent="0" algn="l" fontAlgn="b">
                        <a:buNone/>
                      </a:pPr>
                      <a:r>
                        <a:rPr lang="es-MX" sz="1600" b="0" i="0" u="none" strike="noStrike">
                          <a:solidFill>
                            <a:srgbClr val="002060"/>
                          </a:solidFill>
                          <a:effectLst/>
                          <a:latin typeface="Arial" panose="020B0604020202020204" pitchFamily="34" charset="0"/>
                          <a:cs typeface="Arial" panose="020B0604020202020204" pitchFamily="34" charset="0"/>
                        </a:rPr>
                        <a:t>1. Necesidades</a:t>
                      </a:r>
                    </a:p>
                  </a:txBody>
                  <a:tcPr marL="0" marR="0" marT="0" marB="0" anchor="ctr"/>
                </a:tc>
                <a:tc>
                  <a:txBody>
                    <a:bodyPr/>
                    <a:lstStyle/>
                    <a:p>
                      <a:pPr algn="ctr" fontAlgn="b"/>
                      <a:r>
                        <a:rPr lang="es-MX" sz="1600" b="0" i="0" u="none" strike="noStrike" dirty="0">
                          <a:solidFill>
                            <a:srgbClr val="002060"/>
                          </a:solidFill>
                          <a:effectLst/>
                          <a:latin typeface="Arial" panose="020B0604020202020204" pitchFamily="34" charset="0"/>
                          <a:cs typeface="Arial" panose="020B0604020202020204" pitchFamily="34" charset="0"/>
                        </a:rPr>
                        <a:t>44%</a:t>
                      </a:r>
                    </a:p>
                  </a:txBody>
                  <a:tcPr marL="0" marR="0" marT="0" marB="0" anchor="ctr"/>
                </a:tc>
                <a:tc>
                  <a:txBody>
                    <a:bodyPr/>
                    <a:lstStyle/>
                    <a:p>
                      <a:pPr algn="ctr" fontAlgn="b"/>
                      <a:r>
                        <a:rPr lang="es-MX" sz="1600" b="0" i="0" u="none" strike="noStrike" dirty="0">
                          <a:solidFill>
                            <a:srgbClr val="002060"/>
                          </a:solidFill>
                          <a:effectLst/>
                          <a:latin typeface="Arial" panose="020B0604020202020204" pitchFamily="34" charset="0"/>
                          <a:cs typeface="Arial" panose="020B0604020202020204" pitchFamily="34" charset="0"/>
                        </a:rPr>
                        <a:t>37%</a:t>
                      </a:r>
                    </a:p>
                  </a:txBody>
                  <a:tcPr marL="0" marR="0" marT="0" marB="0" anchor="ctr"/>
                </a:tc>
                <a:tc>
                  <a:txBody>
                    <a:bodyPr/>
                    <a:lstStyle/>
                    <a:p>
                      <a:pPr algn="ctr" fontAlgn="b"/>
                      <a:r>
                        <a:rPr lang="es-MX" sz="1600" b="0" i="0" u="none" strike="noStrike" dirty="0">
                          <a:solidFill>
                            <a:srgbClr val="002060"/>
                          </a:solidFill>
                          <a:effectLst/>
                          <a:latin typeface="Arial" panose="020B0604020202020204" pitchFamily="34" charset="0"/>
                          <a:cs typeface="Arial" panose="020B0604020202020204" pitchFamily="34" charset="0"/>
                        </a:rPr>
                        <a:t>14%</a:t>
                      </a:r>
                    </a:p>
                  </a:txBody>
                  <a:tcPr marL="0" marR="0" marT="0"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5%</a:t>
                      </a:r>
                    </a:p>
                  </a:txBody>
                  <a:tcPr marL="0" marR="0" marT="0" marB="0" anchor="ctr"/>
                </a:tc>
                <a:extLst>
                  <a:ext uri="{0D108BD9-81ED-4DB2-BD59-A6C34878D82A}">
                    <a16:rowId xmlns="" xmlns:a16="http://schemas.microsoft.com/office/drawing/2014/main" val="2039397207"/>
                  </a:ext>
                </a:extLst>
              </a:tr>
              <a:tr h="536137">
                <a:tc>
                  <a:txBody>
                    <a:bodyPr/>
                    <a:lstStyle/>
                    <a:p>
                      <a:pPr marL="72000" algn="l" fontAlgn="b"/>
                      <a:r>
                        <a:rPr lang="es-MX" sz="1600" b="0" i="0" u="none" strike="noStrike">
                          <a:solidFill>
                            <a:srgbClr val="002060"/>
                          </a:solidFill>
                          <a:effectLst/>
                          <a:latin typeface="Arial" panose="020B0604020202020204" pitchFamily="34" charset="0"/>
                          <a:cs typeface="Arial" panose="020B0604020202020204" pitchFamily="34" charset="0"/>
                        </a:rPr>
                        <a:t>2. Diseño</a:t>
                      </a:r>
                    </a:p>
                  </a:txBody>
                  <a:tcPr marL="0" marR="0" marT="0"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63%</a:t>
                      </a:r>
                    </a:p>
                  </a:txBody>
                  <a:tcPr marL="0" marR="0" marT="0"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30%</a:t>
                      </a:r>
                    </a:p>
                  </a:txBody>
                  <a:tcPr marL="0" marR="0" marT="0" marB="0" anchor="ctr"/>
                </a:tc>
                <a:tc>
                  <a:txBody>
                    <a:bodyPr/>
                    <a:lstStyle/>
                    <a:p>
                      <a:pPr algn="ctr" fontAlgn="b"/>
                      <a:r>
                        <a:rPr lang="es-MX" sz="1600" b="0" i="0" u="none" strike="noStrike" dirty="0">
                          <a:solidFill>
                            <a:srgbClr val="002060"/>
                          </a:solidFill>
                          <a:effectLst/>
                          <a:latin typeface="Arial" panose="020B0604020202020204" pitchFamily="34" charset="0"/>
                          <a:cs typeface="Arial" panose="020B0604020202020204" pitchFamily="34" charset="0"/>
                        </a:rPr>
                        <a:t>4%</a:t>
                      </a:r>
                    </a:p>
                  </a:txBody>
                  <a:tcPr marL="0" marR="0" marT="0" marB="0" anchor="ctr"/>
                </a:tc>
                <a:tc>
                  <a:txBody>
                    <a:bodyPr/>
                    <a:lstStyle/>
                    <a:p>
                      <a:pPr algn="ctr" fontAlgn="b"/>
                      <a:r>
                        <a:rPr lang="es-MX" sz="1600" b="0" i="0" u="none" strike="noStrike" dirty="0">
                          <a:solidFill>
                            <a:srgbClr val="002060"/>
                          </a:solidFill>
                          <a:effectLst/>
                          <a:latin typeface="Arial" panose="020B0604020202020204" pitchFamily="34" charset="0"/>
                          <a:cs typeface="Arial" panose="020B0604020202020204" pitchFamily="34" charset="0"/>
                        </a:rPr>
                        <a:t>3%</a:t>
                      </a:r>
                    </a:p>
                  </a:txBody>
                  <a:tcPr marL="0" marR="0" marT="0" marB="0" anchor="ctr"/>
                </a:tc>
                <a:extLst>
                  <a:ext uri="{0D108BD9-81ED-4DB2-BD59-A6C34878D82A}">
                    <a16:rowId xmlns="" xmlns:a16="http://schemas.microsoft.com/office/drawing/2014/main" val="413654528"/>
                  </a:ext>
                </a:extLst>
              </a:tr>
              <a:tr h="536137">
                <a:tc>
                  <a:txBody>
                    <a:bodyPr/>
                    <a:lstStyle/>
                    <a:p>
                      <a:pPr marL="72000" algn="l" fontAlgn="b"/>
                      <a:r>
                        <a:rPr lang="es-MX" sz="1600" b="0" i="0" u="none" strike="noStrike">
                          <a:solidFill>
                            <a:srgbClr val="002060"/>
                          </a:solidFill>
                          <a:effectLst/>
                          <a:latin typeface="Arial" panose="020B0604020202020204" pitchFamily="34" charset="0"/>
                          <a:cs typeface="Arial" panose="020B0604020202020204" pitchFamily="34" charset="0"/>
                        </a:rPr>
                        <a:t>3. Construcción</a:t>
                      </a:r>
                    </a:p>
                  </a:txBody>
                  <a:tcPr marL="0" marR="0" marT="0"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33%</a:t>
                      </a:r>
                    </a:p>
                  </a:txBody>
                  <a:tcPr marL="0" marR="0" marT="0"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18%</a:t>
                      </a:r>
                    </a:p>
                  </a:txBody>
                  <a:tcPr marL="0" marR="0" marT="0"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38%</a:t>
                      </a:r>
                    </a:p>
                  </a:txBody>
                  <a:tcPr marL="0" marR="0" marT="0" marB="0" anchor="ctr"/>
                </a:tc>
                <a:tc>
                  <a:txBody>
                    <a:bodyPr/>
                    <a:lstStyle/>
                    <a:p>
                      <a:pPr algn="ctr" fontAlgn="b"/>
                      <a:r>
                        <a:rPr lang="es-MX" sz="1600" b="0" i="0" u="none" strike="noStrike" dirty="0">
                          <a:solidFill>
                            <a:srgbClr val="002060"/>
                          </a:solidFill>
                          <a:effectLst/>
                          <a:latin typeface="Arial" panose="020B0604020202020204" pitchFamily="34" charset="0"/>
                          <a:cs typeface="Arial" panose="020B0604020202020204" pitchFamily="34" charset="0"/>
                        </a:rPr>
                        <a:t>11%</a:t>
                      </a:r>
                    </a:p>
                  </a:txBody>
                  <a:tcPr marL="0" marR="0" marT="0" marB="0" anchor="ctr"/>
                </a:tc>
                <a:extLst>
                  <a:ext uri="{0D108BD9-81ED-4DB2-BD59-A6C34878D82A}">
                    <a16:rowId xmlns="" xmlns:a16="http://schemas.microsoft.com/office/drawing/2014/main" val="310854530"/>
                  </a:ext>
                </a:extLst>
              </a:tr>
              <a:tr h="536137">
                <a:tc>
                  <a:txBody>
                    <a:bodyPr/>
                    <a:lstStyle/>
                    <a:p>
                      <a:pPr marL="72000" algn="l" fontAlgn="b"/>
                      <a:r>
                        <a:rPr lang="es-MX" sz="1600" b="0" i="0" u="none" strike="noStrike">
                          <a:solidFill>
                            <a:srgbClr val="002060"/>
                          </a:solidFill>
                          <a:effectLst/>
                          <a:latin typeface="Arial" panose="020B0604020202020204" pitchFamily="34" charset="0"/>
                          <a:cs typeface="Arial" panose="020B0604020202020204" pitchFamily="34" charset="0"/>
                        </a:rPr>
                        <a:t>4. Captación</a:t>
                      </a:r>
                    </a:p>
                  </a:txBody>
                  <a:tcPr marL="0" marR="0" marT="0"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58%</a:t>
                      </a:r>
                    </a:p>
                  </a:txBody>
                  <a:tcPr marL="0" marR="0" marT="0"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31%</a:t>
                      </a:r>
                    </a:p>
                  </a:txBody>
                  <a:tcPr marL="0" marR="0" marT="0"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10%</a:t>
                      </a:r>
                    </a:p>
                  </a:txBody>
                  <a:tcPr marL="0" marR="0" marT="0" marB="0" anchor="ctr"/>
                </a:tc>
                <a:tc>
                  <a:txBody>
                    <a:bodyPr/>
                    <a:lstStyle/>
                    <a:p>
                      <a:pPr algn="ctr" fontAlgn="b"/>
                      <a:r>
                        <a:rPr lang="es-MX" sz="1600" b="0" i="0" u="none" strike="noStrike" dirty="0">
                          <a:solidFill>
                            <a:srgbClr val="002060"/>
                          </a:solidFill>
                          <a:effectLst/>
                          <a:latin typeface="Arial" panose="020B0604020202020204" pitchFamily="34" charset="0"/>
                          <a:cs typeface="Arial" panose="020B0604020202020204" pitchFamily="34" charset="0"/>
                        </a:rPr>
                        <a:t>1%</a:t>
                      </a:r>
                    </a:p>
                  </a:txBody>
                  <a:tcPr marL="0" marR="0" marT="0" marB="0" anchor="ctr"/>
                </a:tc>
                <a:extLst>
                  <a:ext uri="{0D108BD9-81ED-4DB2-BD59-A6C34878D82A}">
                    <a16:rowId xmlns="" xmlns:a16="http://schemas.microsoft.com/office/drawing/2014/main" val="3037308951"/>
                  </a:ext>
                </a:extLst>
              </a:tr>
              <a:tr h="536137">
                <a:tc>
                  <a:txBody>
                    <a:bodyPr/>
                    <a:lstStyle/>
                    <a:p>
                      <a:pPr marL="72000" algn="l" fontAlgn="b"/>
                      <a:r>
                        <a:rPr lang="es-MX" sz="1600" b="0" i="0" u="none" strike="noStrike">
                          <a:solidFill>
                            <a:srgbClr val="002060"/>
                          </a:solidFill>
                          <a:effectLst/>
                          <a:latin typeface="Arial" panose="020B0604020202020204" pitchFamily="34" charset="0"/>
                          <a:cs typeface="Arial" panose="020B0604020202020204" pitchFamily="34" charset="0"/>
                        </a:rPr>
                        <a:t>5. Procesamiento</a:t>
                      </a:r>
                    </a:p>
                  </a:txBody>
                  <a:tcPr marL="0" marR="0" marT="0"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58%</a:t>
                      </a:r>
                    </a:p>
                  </a:txBody>
                  <a:tcPr marL="0" marR="0" marT="0"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29%</a:t>
                      </a:r>
                    </a:p>
                  </a:txBody>
                  <a:tcPr marL="0" marR="0" marT="0"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a:t>
                      </a:r>
                    </a:p>
                  </a:txBody>
                  <a:tcPr marL="0" marR="0" marT="0" marB="0" anchor="ctr"/>
                </a:tc>
                <a:tc>
                  <a:txBody>
                    <a:bodyPr/>
                    <a:lstStyle/>
                    <a:p>
                      <a:pPr algn="ctr" fontAlgn="b"/>
                      <a:r>
                        <a:rPr lang="es-MX" sz="1600" b="0" i="0" u="none" strike="noStrike" dirty="0">
                          <a:solidFill>
                            <a:srgbClr val="002060"/>
                          </a:solidFill>
                          <a:effectLst/>
                          <a:latin typeface="Arial" panose="020B0604020202020204" pitchFamily="34" charset="0"/>
                          <a:cs typeface="Arial" panose="020B0604020202020204" pitchFamily="34" charset="0"/>
                        </a:rPr>
                        <a:t>13%</a:t>
                      </a:r>
                    </a:p>
                  </a:txBody>
                  <a:tcPr marL="0" marR="0" marT="0" marB="0" anchor="ctr"/>
                </a:tc>
                <a:extLst>
                  <a:ext uri="{0D108BD9-81ED-4DB2-BD59-A6C34878D82A}">
                    <a16:rowId xmlns="" xmlns:a16="http://schemas.microsoft.com/office/drawing/2014/main" val="234745854"/>
                  </a:ext>
                </a:extLst>
              </a:tr>
              <a:tr h="536137">
                <a:tc>
                  <a:txBody>
                    <a:bodyPr/>
                    <a:lstStyle/>
                    <a:p>
                      <a:pPr marL="72000" algn="l" fontAlgn="b"/>
                      <a:r>
                        <a:rPr lang="es-MX" sz="1600" b="0" i="0" u="none" strike="noStrike">
                          <a:solidFill>
                            <a:srgbClr val="002060"/>
                          </a:solidFill>
                          <a:effectLst/>
                          <a:latin typeface="Arial" panose="020B0604020202020204" pitchFamily="34" charset="0"/>
                          <a:cs typeface="Arial" panose="020B0604020202020204" pitchFamily="34" charset="0"/>
                        </a:rPr>
                        <a:t>6. Análisis</a:t>
                      </a:r>
                    </a:p>
                  </a:txBody>
                  <a:tcPr marL="0" marR="0" marT="0"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60%</a:t>
                      </a:r>
                    </a:p>
                  </a:txBody>
                  <a:tcPr marL="0" marR="0" marT="0"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18%</a:t>
                      </a:r>
                    </a:p>
                  </a:txBody>
                  <a:tcPr marL="0" marR="0" marT="0"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6%</a:t>
                      </a:r>
                    </a:p>
                  </a:txBody>
                  <a:tcPr marL="0" marR="0" marT="0" marB="0" anchor="ctr"/>
                </a:tc>
                <a:tc>
                  <a:txBody>
                    <a:bodyPr/>
                    <a:lstStyle/>
                    <a:p>
                      <a:pPr algn="ctr" fontAlgn="b"/>
                      <a:r>
                        <a:rPr lang="es-MX" sz="1600" b="0" i="0" u="none" strike="noStrike" dirty="0">
                          <a:solidFill>
                            <a:srgbClr val="002060"/>
                          </a:solidFill>
                          <a:effectLst/>
                          <a:latin typeface="Arial" panose="020B0604020202020204" pitchFamily="34" charset="0"/>
                          <a:cs typeface="Arial" panose="020B0604020202020204" pitchFamily="34" charset="0"/>
                        </a:rPr>
                        <a:t>16%</a:t>
                      </a:r>
                    </a:p>
                  </a:txBody>
                  <a:tcPr marL="0" marR="0" marT="0" marB="0" anchor="ctr"/>
                </a:tc>
                <a:extLst>
                  <a:ext uri="{0D108BD9-81ED-4DB2-BD59-A6C34878D82A}">
                    <a16:rowId xmlns="" xmlns:a16="http://schemas.microsoft.com/office/drawing/2014/main" val="938610152"/>
                  </a:ext>
                </a:extLst>
              </a:tr>
              <a:tr h="536137">
                <a:tc>
                  <a:txBody>
                    <a:bodyPr/>
                    <a:lstStyle/>
                    <a:p>
                      <a:pPr marL="72000" algn="l" fontAlgn="b"/>
                      <a:r>
                        <a:rPr lang="es-MX" sz="1600" b="0" i="0" u="none" strike="noStrike">
                          <a:solidFill>
                            <a:srgbClr val="002060"/>
                          </a:solidFill>
                          <a:effectLst/>
                          <a:latin typeface="Arial" panose="020B0604020202020204" pitchFamily="34" charset="0"/>
                          <a:cs typeface="Arial" panose="020B0604020202020204" pitchFamily="34" charset="0"/>
                        </a:rPr>
                        <a:t>8. Evaluación</a:t>
                      </a:r>
                    </a:p>
                  </a:txBody>
                  <a:tcPr marL="0" marR="0" marT="0"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59%</a:t>
                      </a:r>
                    </a:p>
                  </a:txBody>
                  <a:tcPr marL="0" marR="0" marT="0"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29%</a:t>
                      </a:r>
                    </a:p>
                  </a:txBody>
                  <a:tcPr marL="0" marR="0" marT="0"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4%</a:t>
                      </a:r>
                    </a:p>
                  </a:txBody>
                  <a:tcPr marL="0" marR="0" marT="0"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7%</a:t>
                      </a:r>
                    </a:p>
                  </a:txBody>
                  <a:tcPr marL="0" marR="0" marT="0" marB="0" anchor="ctr"/>
                </a:tc>
                <a:extLst>
                  <a:ext uri="{0D108BD9-81ED-4DB2-BD59-A6C34878D82A}">
                    <a16:rowId xmlns="" xmlns:a16="http://schemas.microsoft.com/office/drawing/2014/main" val="3730395515"/>
                  </a:ext>
                </a:extLst>
              </a:tr>
              <a:tr h="616926">
                <a:tc>
                  <a:txBody>
                    <a:bodyPr/>
                    <a:lstStyle/>
                    <a:p>
                      <a:pPr marL="72000" algn="l" fontAlgn="b"/>
                      <a:r>
                        <a:rPr lang="es-MX" sz="1600" b="1" i="0" u="none" strike="noStrike">
                          <a:solidFill>
                            <a:srgbClr val="002060"/>
                          </a:solidFill>
                          <a:effectLst/>
                          <a:latin typeface="Arial" panose="020B0604020202020204" pitchFamily="34" charset="0"/>
                          <a:cs typeface="Arial" panose="020B0604020202020204" pitchFamily="34" charset="0"/>
                        </a:rPr>
                        <a:t>Total</a:t>
                      </a:r>
                    </a:p>
                  </a:txBody>
                  <a:tcPr marL="0" marR="0" marT="0" marB="0" anchor="ctr"/>
                </a:tc>
                <a:tc>
                  <a:txBody>
                    <a:bodyPr/>
                    <a:lstStyle/>
                    <a:p>
                      <a:pPr algn="ctr" fontAlgn="b"/>
                      <a:r>
                        <a:rPr lang="es-MX" sz="1600" b="1" i="0" u="none" strike="noStrike">
                          <a:solidFill>
                            <a:srgbClr val="002060"/>
                          </a:solidFill>
                          <a:effectLst/>
                          <a:latin typeface="Arial" panose="020B0604020202020204" pitchFamily="34" charset="0"/>
                          <a:cs typeface="Arial" panose="020B0604020202020204" pitchFamily="34" charset="0"/>
                        </a:rPr>
                        <a:t>51%</a:t>
                      </a:r>
                    </a:p>
                  </a:txBody>
                  <a:tcPr marL="0" marR="0" marT="0" marB="0" anchor="ctr"/>
                </a:tc>
                <a:tc>
                  <a:txBody>
                    <a:bodyPr/>
                    <a:lstStyle/>
                    <a:p>
                      <a:pPr algn="ctr" fontAlgn="b"/>
                      <a:r>
                        <a:rPr lang="es-MX" sz="1600" b="1" i="0" u="none" strike="noStrike">
                          <a:solidFill>
                            <a:srgbClr val="002060"/>
                          </a:solidFill>
                          <a:effectLst/>
                          <a:latin typeface="Arial" panose="020B0604020202020204" pitchFamily="34" charset="0"/>
                          <a:cs typeface="Arial" panose="020B0604020202020204" pitchFamily="34" charset="0"/>
                        </a:rPr>
                        <a:t>27%</a:t>
                      </a:r>
                    </a:p>
                  </a:txBody>
                  <a:tcPr marL="0" marR="0" marT="0" marB="0" anchor="ctr"/>
                </a:tc>
                <a:tc>
                  <a:txBody>
                    <a:bodyPr/>
                    <a:lstStyle/>
                    <a:p>
                      <a:pPr algn="ctr" fontAlgn="b"/>
                      <a:r>
                        <a:rPr lang="es-MX" sz="1600" b="1" i="0" u="none" strike="noStrike">
                          <a:solidFill>
                            <a:srgbClr val="002060"/>
                          </a:solidFill>
                          <a:effectLst/>
                          <a:latin typeface="Arial" panose="020B0604020202020204" pitchFamily="34" charset="0"/>
                          <a:cs typeface="Arial" panose="020B0604020202020204" pitchFamily="34" charset="0"/>
                        </a:rPr>
                        <a:t>14%</a:t>
                      </a:r>
                    </a:p>
                  </a:txBody>
                  <a:tcPr marL="0" marR="0" marT="0" marB="0" anchor="ctr"/>
                </a:tc>
                <a:tc>
                  <a:txBody>
                    <a:bodyPr/>
                    <a:lstStyle/>
                    <a:p>
                      <a:pPr algn="ctr" fontAlgn="b"/>
                      <a:r>
                        <a:rPr lang="es-MX" sz="1600" b="1" i="0" u="none" strike="noStrike" dirty="0">
                          <a:solidFill>
                            <a:srgbClr val="002060"/>
                          </a:solidFill>
                          <a:effectLst/>
                          <a:latin typeface="Arial" panose="020B0604020202020204" pitchFamily="34" charset="0"/>
                          <a:cs typeface="Arial" panose="020B0604020202020204" pitchFamily="34" charset="0"/>
                        </a:rPr>
                        <a:t>8%</a:t>
                      </a:r>
                    </a:p>
                  </a:txBody>
                  <a:tcPr marL="0" marR="0" marT="0" marB="0" anchor="ctr"/>
                </a:tc>
                <a:extLst>
                  <a:ext uri="{0D108BD9-81ED-4DB2-BD59-A6C34878D82A}">
                    <a16:rowId xmlns="" xmlns:a16="http://schemas.microsoft.com/office/drawing/2014/main" val="352784448"/>
                  </a:ext>
                </a:extLst>
              </a:tr>
            </a:tbl>
          </a:graphicData>
        </a:graphic>
      </p:graphicFrame>
      <p:sp>
        <p:nvSpPr>
          <p:cNvPr id="5" name="Text Placeholder 1">
            <a:extLst>
              <a:ext uri="{FF2B5EF4-FFF2-40B4-BE49-F238E27FC236}">
                <a16:creationId xmlns:a16="http://schemas.microsoft.com/office/drawing/2014/main" xmlns="" id="{A68C87BF-8421-D2DA-8C48-2777691EA605}"/>
              </a:ext>
            </a:extLst>
          </p:cNvPr>
          <p:cNvSpPr txBox="1">
            <a:spLocks/>
          </p:cNvSpPr>
          <p:nvPr/>
        </p:nvSpPr>
        <p:spPr>
          <a:xfrm>
            <a:off x="505758" y="166799"/>
            <a:ext cx="1106360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s-MX" altLang="ko-KR" sz="3200" b="1" dirty="0">
                <a:solidFill>
                  <a:srgbClr val="002060"/>
                </a:solidFill>
                <a:latin typeface="Arial" panose="020B0604020202020204" pitchFamily="34" charset="0"/>
                <a:cs typeface="Arial" panose="020B0604020202020204" pitchFamily="34" charset="0"/>
              </a:rPr>
              <a:t>Resultados de la revisión de evidencias</a:t>
            </a:r>
          </a:p>
        </p:txBody>
      </p:sp>
      <p:pic>
        <p:nvPicPr>
          <p:cNvPr id="6" name="Gráfico 7">
            <a:extLst>
              <a:ext uri="{FF2B5EF4-FFF2-40B4-BE49-F238E27FC236}">
                <a16:creationId xmlns:a16="http://schemas.microsoft.com/office/drawing/2014/main" xmlns="" id="{C5F111BD-3699-4E49-262C-93F676443A8D}"/>
              </a:ext>
            </a:extLst>
          </p:cNvPr>
          <p:cNvPicPr>
            <a:picLocks noChangeAspect="1"/>
          </p:cNvPicPr>
          <p:nvPr/>
        </p:nvPicPr>
        <p:blipFill>
          <a:blip r:embed="rId2">
            <a:extLst>
              <a:ext uri="{96DAC541-7B7A-43D3-8B79-37D633B846F1}">
                <asvg:svgBlip xmlns:asvg="http://schemas.microsoft.com/office/drawing/2016/SVG/main" xmlns="" r:embed="rId4"/>
              </a:ext>
            </a:extLst>
          </a:blip>
          <a:stretch>
            <a:fillRect/>
          </a:stretch>
        </p:blipFill>
        <p:spPr>
          <a:xfrm>
            <a:off x="625291" y="709897"/>
            <a:ext cx="736600" cy="165100"/>
          </a:xfrm>
          <a:prstGeom prst="rect">
            <a:avLst/>
          </a:prstGeom>
        </p:spPr>
      </p:pic>
    </p:spTree>
    <p:extLst>
      <p:ext uri="{BB962C8B-B14F-4D97-AF65-F5344CB8AC3E}">
        <p14:creationId xmlns:p14="http://schemas.microsoft.com/office/powerpoint/2010/main" val="205040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xmlns="" id="{A4FA3116-484B-90C4-3C44-D8C5A78B2B53}"/>
              </a:ext>
            </a:extLst>
          </p:cNvPr>
          <p:cNvGraphicFramePr>
            <a:graphicFrameLocks/>
          </p:cNvGraphicFramePr>
          <p:nvPr>
            <p:extLst>
              <p:ext uri="{D42A27DB-BD31-4B8C-83A1-F6EECF244321}">
                <p14:modId xmlns:p14="http://schemas.microsoft.com/office/powerpoint/2010/main" val="1088635899"/>
              </p:ext>
            </p:extLst>
          </p:nvPr>
        </p:nvGraphicFramePr>
        <p:xfrm>
          <a:off x="670647" y="1198061"/>
          <a:ext cx="10898715" cy="500579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xmlns="" id="{B0C62057-09AF-3DF0-E6AC-BFCFB8DD112A}"/>
              </a:ext>
            </a:extLst>
          </p:cNvPr>
          <p:cNvSpPr txBox="1">
            <a:spLocks/>
          </p:cNvSpPr>
          <p:nvPr/>
        </p:nvSpPr>
        <p:spPr>
          <a:xfrm>
            <a:off x="505758" y="166799"/>
            <a:ext cx="1106360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s-MX" altLang="ko-KR" sz="3200" b="1">
                <a:solidFill>
                  <a:srgbClr val="002060"/>
                </a:solidFill>
                <a:latin typeface="Arial" panose="020B0604020202020204" pitchFamily="34" charset="0"/>
                <a:cs typeface="Arial" panose="020B0604020202020204" pitchFamily="34" charset="0"/>
              </a:rPr>
              <a:t>Resultados de la revisión de evidencias</a:t>
            </a:r>
          </a:p>
        </p:txBody>
      </p:sp>
      <p:pic>
        <p:nvPicPr>
          <p:cNvPr id="4" name="Gráfico 3">
            <a:extLst>
              <a:ext uri="{FF2B5EF4-FFF2-40B4-BE49-F238E27FC236}">
                <a16:creationId xmlns:a16="http://schemas.microsoft.com/office/drawing/2014/main" xmlns="" id="{CBE1E768-18F2-BF55-C24B-92C2901B824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25291" y="709897"/>
            <a:ext cx="736600" cy="165100"/>
          </a:xfrm>
          <a:prstGeom prst="rect">
            <a:avLst/>
          </a:prstGeom>
        </p:spPr>
      </p:pic>
    </p:spTree>
    <p:extLst>
      <p:ext uri="{BB962C8B-B14F-4D97-AF65-F5344CB8AC3E}">
        <p14:creationId xmlns:p14="http://schemas.microsoft.com/office/powerpoint/2010/main" val="3708444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xmlns="" id="{C09A482E-A999-A019-0D28-0F2D84C88E63}"/>
              </a:ext>
            </a:extLst>
          </p:cNvPr>
          <p:cNvGraphicFramePr>
            <a:graphicFrameLocks/>
          </p:cNvGraphicFramePr>
          <p:nvPr>
            <p:extLst>
              <p:ext uri="{D42A27DB-BD31-4B8C-83A1-F6EECF244321}">
                <p14:modId xmlns:p14="http://schemas.microsoft.com/office/powerpoint/2010/main" val="2540901393"/>
              </p:ext>
            </p:extLst>
          </p:nvPr>
        </p:nvGraphicFramePr>
        <p:xfrm>
          <a:off x="670647" y="1211910"/>
          <a:ext cx="10766387" cy="486362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xmlns="" id="{0F308CF7-B215-9C6D-8641-126EBC1613F4}"/>
              </a:ext>
            </a:extLst>
          </p:cNvPr>
          <p:cNvSpPr txBox="1">
            <a:spLocks/>
          </p:cNvSpPr>
          <p:nvPr/>
        </p:nvSpPr>
        <p:spPr>
          <a:xfrm>
            <a:off x="505758" y="166799"/>
            <a:ext cx="1106360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s-MX" altLang="ko-KR" sz="3200" b="1" dirty="0">
                <a:solidFill>
                  <a:srgbClr val="002060"/>
                </a:solidFill>
                <a:latin typeface="Arial" panose="020B0604020202020204" pitchFamily="34" charset="0"/>
                <a:cs typeface="Arial" panose="020B0604020202020204" pitchFamily="34" charset="0"/>
              </a:rPr>
              <a:t>Resultados de la revisión de evidencias</a:t>
            </a:r>
          </a:p>
        </p:txBody>
      </p:sp>
      <p:pic>
        <p:nvPicPr>
          <p:cNvPr id="4" name="Gráfico 3">
            <a:extLst>
              <a:ext uri="{FF2B5EF4-FFF2-40B4-BE49-F238E27FC236}">
                <a16:creationId xmlns:a16="http://schemas.microsoft.com/office/drawing/2014/main" xmlns="" id="{1EFCC43B-CEEB-1371-9A84-31ECFF2A8AB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25291" y="709897"/>
            <a:ext cx="736600" cy="165100"/>
          </a:xfrm>
          <a:prstGeom prst="rect">
            <a:avLst/>
          </a:prstGeom>
        </p:spPr>
      </p:pic>
    </p:spTree>
    <p:extLst>
      <p:ext uri="{BB962C8B-B14F-4D97-AF65-F5344CB8AC3E}">
        <p14:creationId xmlns:p14="http://schemas.microsoft.com/office/powerpoint/2010/main" val="3513413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xmlns="" id="{2569A671-9F5E-4471-AD20-C44A602446AB}"/>
              </a:ext>
            </a:extLst>
          </p:cNvPr>
          <p:cNvSpPr txBox="1">
            <a:spLocks/>
          </p:cNvSpPr>
          <p:nvPr/>
        </p:nvSpPr>
        <p:spPr>
          <a:xfrm>
            <a:off x="6377565" y="5227782"/>
            <a:ext cx="4951614" cy="956706"/>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ts val="1800"/>
              </a:spcAft>
              <a:buNone/>
            </a:pPr>
            <a:r>
              <a:rPr lang="es-MX" altLang="ko-KR" b="1" dirty="0">
                <a:solidFill>
                  <a:srgbClr val="002060"/>
                </a:solidFill>
                <a:latin typeface="Arial"/>
                <a:ea typeface="맑은 고딕"/>
                <a:cs typeface="Arial"/>
              </a:rPr>
              <a:t>De las evidencias son archivos en formato PDF</a:t>
            </a:r>
          </a:p>
        </p:txBody>
      </p:sp>
      <p:sp>
        <p:nvSpPr>
          <p:cNvPr id="2" name="Diagrama de flujo: conector 1">
            <a:extLst>
              <a:ext uri="{FF2B5EF4-FFF2-40B4-BE49-F238E27FC236}">
                <a16:creationId xmlns:a16="http://schemas.microsoft.com/office/drawing/2014/main" xmlns="" id="{224E908C-C760-F641-0B3B-C208E9D1D251}"/>
              </a:ext>
            </a:extLst>
          </p:cNvPr>
          <p:cNvSpPr/>
          <p:nvPr/>
        </p:nvSpPr>
        <p:spPr>
          <a:xfrm>
            <a:off x="6744566" y="993752"/>
            <a:ext cx="3906982" cy="39254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200">
                <a:latin typeface="Arial Black" panose="020B0A04020102020204" pitchFamily="34" charset="0"/>
              </a:rPr>
              <a:t>63%</a:t>
            </a:r>
          </a:p>
        </p:txBody>
      </p:sp>
      <p:pic>
        <p:nvPicPr>
          <p:cNvPr id="1026" name="Picture 2" descr="Pasar PDF a Word desde Linux | Linux Adictos">
            <a:extLst>
              <a:ext uri="{FF2B5EF4-FFF2-40B4-BE49-F238E27FC236}">
                <a16:creationId xmlns:a16="http://schemas.microsoft.com/office/drawing/2014/main" xmlns="" id="{A046874A-A6C9-F6CA-846E-72CFC950DD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437" t="18748" r="37032" b="17043"/>
          <a:stretch/>
        </p:blipFill>
        <p:spPr bwMode="auto">
          <a:xfrm>
            <a:off x="1721573" y="1455436"/>
            <a:ext cx="2650837" cy="2813314"/>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1">
            <a:extLst>
              <a:ext uri="{FF2B5EF4-FFF2-40B4-BE49-F238E27FC236}">
                <a16:creationId xmlns:a16="http://schemas.microsoft.com/office/drawing/2014/main" xmlns="" id="{D9A6F156-DA0E-4181-963F-F24B8F906AD9}"/>
              </a:ext>
            </a:extLst>
          </p:cNvPr>
          <p:cNvSpPr txBox="1">
            <a:spLocks/>
          </p:cNvSpPr>
          <p:nvPr/>
        </p:nvSpPr>
        <p:spPr>
          <a:xfrm>
            <a:off x="505758" y="166799"/>
            <a:ext cx="1106360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s-MX" altLang="ko-KR" sz="3200" b="1" dirty="0">
                <a:solidFill>
                  <a:srgbClr val="002060"/>
                </a:solidFill>
                <a:latin typeface="Arial" panose="020B0604020202020204" pitchFamily="34" charset="0"/>
                <a:cs typeface="Arial" panose="020B0604020202020204" pitchFamily="34" charset="0"/>
              </a:rPr>
              <a:t>Resultados de la revisión de evidencias</a:t>
            </a:r>
          </a:p>
        </p:txBody>
      </p:sp>
      <p:pic>
        <p:nvPicPr>
          <p:cNvPr id="10" name="Gráfico 9">
            <a:extLst>
              <a:ext uri="{FF2B5EF4-FFF2-40B4-BE49-F238E27FC236}">
                <a16:creationId xmlns:a16="http://schemas.microsoft.com/office/drawing/2014/main" xmlns="" id="{9728D8FE-78E7-4B2E-BB5B-0D03C74F4FA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25291" y="709897"/>
            <a:ext cx="736600" cy="165100"/>
          </a:xfrm>
          <a:prstGeom prst="rect">
            <a:avLst/>
          </a:prstGeom>
        </p:spPr>
      </p:pic>
    </p:spTree>
    <p:extLst>
      <p:ext uri="{BB962C8B-B14F-4D97-AF65-F5344CB8AC3E}">
        <p14:creationId xmlns:p14="http://schemas.microsoft.com/office/powerpoint/2010/main" val="1808392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 xmlns:a16="http://schemas.microsoft.com/office/drawing/2014/main" id="{DAA5E3D2-1734-672E-FA0D-188305670416}"/>
              </a:ext>
            </a:extLst>
          </p:cNvPr>
          <p:cNvGraphicFramePr>
            <a:graphicFrameLocks noGrp="1"/>
          </p:cNvGraphicFramePr>
          <p:nvPr>
            <p:ph idx="1"/>
            <p:extLst>
              <p:ext uri="{D42A27DB-BD31-4B8C-83A1-F6EECF244321}">
                <p14:modId xmlns:p14="http://schemas.microsoft.com/office/powerpoint/2010/main" val="2670958520"/>
              </p:ext>
            </p:extLst>
          </p:nvPr>
        </p:nvGraphicFramePr>
        <p:xfrm>
          <a:off x="390973" y="1285961"/>
          <a:ext cx="11366746" cy="5213899"/>
        </p:xfrm>
        <a:graphic>
          <a:graphicData uri="http://schemas.openxmlformats.org/drawingml/2006/table">
            <a:tbl>
              <a:tblPr firstRow="1" bandRow="1">
                <a:tableStyleId>{5C22544A-7EE6-4342-B048-85BDC9FD1C3A}</a:tableStyleId>
              </a:tblPr>
              <a:tblGrid>
                <a:gridCol w="1500850">
                  <a:extLst>
                    <a:ext uri="{9D8B030D-6E8A-4147-A177-3AD203B41FA5}">
                      <a16:colId xmlns="" xmlns:a16="http://schemas.microsoft.com/office/drawing/2014/main" val="2391817455"/>
                    </a:ext>
                  </a:extLst>
                </a:gridCol>
                <a:gridCol w="1233237">
                  <a:extLst>
                    <a:ext uri="{9D8B030D-6E8A-4147-A177-3AD203B41FA5}">
                      <a16:colId xmlns="" xmlns:a16="http://schemas.microsoft.com/office/drawing/2014/main" val="34359012"/>
                    </a:ext>
                  </a:extLst>
                </a:gridCol>
                <a:gridCol w="1233237">
                  <a:extLst>
                    <a:ext uri="{9D8B030D-6E8A-4147-A177-3AD203B41FA5}">
                      <a16:colId xmlns="" xmlns:a16="http://schemas.microsoft.com/office/drawing/2014/main" val="3432703173"/>
                    </a:ext>
                  </a:extLst>
                </a:gridCol>
                <a:gridCol w="1233237">
                  <a:extLst>
                    <a:ext uri="{9D8B030D-6E8A-4147-A177-3AD203B41FA5}">
                      <a16:colId xmlns="" xmlns:a16="http://schemas.microsoft.com/office/drawing/2014/main" val="3664453556"/>
                    </a:ext>
                  </a:extLst>
                </a:gridCol>
                <a:gridCol w="1233237">
                  <a:extLst>
                    <a:ext uri="{9D8B030D-6E8A-4147-A177-3AD203B41FA5}">
                      <a16:colId xmlns="" xmlns:a16="http://schemas.microsoft.com/office/drawing/2014/main" val="3400533879"/>
                    </a:ext>
                  </a:extLst>
                </a:gridCol>
                <a:gridCol w="1233237">
                  <a:extLst>
                    <a:ext uri="{9D8B030D-6E8A-4147-A177-3AD203B41FA5}">
                      <a16:colId xmlns="" xmlns:a16="http://schemas.microsoft.com/office/drawing/2014/main" val="2916145290"/>
                    </a:ext>
                  </a:extLst>
                </a:gridCol>
                <a:gridCol w="1233237">
                  <a:extLst>
                    <a:ext uri="{9D8B030D-6E8A-4147-A177-3AD203B41FA5}">
                      <a16:colId xmlns="" xmlns:a16="http://schemas.microsoft.com/office/drawing/2014/main" val="2404475235"/>
                    </a:ext>
                  </a:extLst>
                </a:gridCol>
                <a:gridCol w="1233237">
                  <a:extLst>
                    <a:ext uri="{9D8B030D-6E8A-4147-A177-3AD203B41FA5}">
                      <a16:colId xmlns="" xmlns:a16="http://schemas.microsoft.com/office/drawing/2014/main" val="601196882"/>
                    </a:ext>
                  </a:extLst>
                </a:gridCol>
                <a:gridCol w="1233237">
                  <a:extLst>
                    <a:ext uri="{9D8B030D-6E8A-4147-A177-3AD203B41FA5}">
                      <a16:colId xmlns="" xmlns:a16="http://schemas.microsoft.com/office/drawing/2014/main" val="3300503345"/>
                    </a:ext>
                  </a:extLst>
                </a:gridCol>
              </a:tblGrid>
              <a:tr h="871515">
                <a:tc>
                  <a:txBody>
                    <a:bodyPr/>
                    <a:lstStyle/>
                    <a:p>
                      <a:pPr marL="72000" algn="l" fontAlgn="b"/>
                      <a:r>
                        <a:rPr lang="es-MX" sz="1600" b="0" i="0" u="none" strike="noStrike" dirty="0">
                          <a:solidFill>
                            <a:schemeClr val="bg1"/>
                          </a:solidFill>
                          <a:effectLst/>
                          <a:latin typeface="Arial" panose="020B0604020202020204" pitchFamily="34" charset="0"/>
                          <a:cs typeface="Arial" panose="020B0604020202020204" pitchFamily="34" charset="0"/>
                        </a:rPr>
                        <a:t>Formato</a:t>
                      </a:r>
                    </a:p>
                  </a:txBody>
                  <a:tcPr marL="9525" marR="9525" marT="9525" marB="0" anchor="ctr"/>
                </a:tc>
                <a:tc>
                  <a:txBody>
                    <a:bodyPr/>
                    <a:lstStyle/>
                    <a:p>
                      <a:pPr algn="ctr" fontAlgn="b"/>
                      <a:r>
                        <a:rPr lang="es-MX" sz="1400" b="0" i="0" u="none" strike="noStrike">
                          <a:solidFill>
                            <a:schemeClr val="bg1"/>
                          </a:solidFill>
                          <a:effectLst/>
                          <a:latin typeface="Arial" panose="020B0604020202020204" pitchFamily="34" charset="0"/>
                          <a:cs typeface="Arial" panose="020B0604020202020204" pitchFamily="34" charset="0"/>
                        </a:rPr>
                        <a:t>1. Necesidades</a:t>
                      </a:r>
                    </a:p>
                  </a:txBody>
                  <a:tcPr marL="9525" marR="9525" marT="9525" marB="0" anchor="ctr"/>
                </a:tc>
                <a:tc>
                  <a:txBody>
                    <a:bodyPr/>
                    <a:lstStyle/>
                    <a:p>
                      <a:pPr algn="ctr" fontAlgn="b"/>
                      <a:r>
                        <a:rPr lang="es-MX" sz="1400" b="0" i="0" u="none" strike="noStrike">
                          <a:solidFill>
                            <a:schemeClr val="bg1"/>
                          </a:solidFill>
                          <a:effectLst/>
                          <a:latin typeface="Arial" panose="020B0604020202020204" pitchFamily="34" charset="0"/>
                          <a:cs typeface="Arial" panose="020B0604020202020204" pitchFamily="34" charset="0"/>
                        </a:rPr>
                        <a:t>2.                     Diseño</a:t>
                      </a:r>
                    </a:p>
                  </a:txBody>
                  <a:tcPr marL="9525" marR="9525" marT="9525" marB="0" anchor="ctr"/>
                </a:tc>
                <a:tc>
                  <a:txBody>
                    <a:bodyPr/>
                    <a:lstStyle/>
                    <a:p>
                      <a:pPr algn="ctr" fontAlgn="b"/>
                      <a:r>
                        <a:rPr lang="es-MX" sz="1400" b="0" i="0" u="none" strike="noStrike">
                          <a:solidFill>
                            <a:schemeClr val="bg1"/>
                          </a:solidFill>
                          <a:effectLst/>
                          <a:latin typeface="Arial" panose="020B0604020202020204" pitchFamily="34" charset="0"/>
                          <a:cs typeface="Arial" panose="020B0604020202020204" pitchFamily="34" charset="0"/>
                        </a:rPr>
                        <a:t>3. Construcción</a:t>
                      </a:r>
                    </a:p>
                  </a:txBody>
                  <a:tcPr marL="9525" marR="9525" marT="9525" marB="0" anchor="ctr"/>
                </a:tc>
                <a:tc>
                  <a:txBody>
                    <a:bodyPr/>
                    <a:lstStyle/>
                    <a:p>
                      <a:pPr algn="ctr" fontAlgn="b"/>
                      <a:r>
                        <a:rPr lang="es-MX" sz="1400" b="0" i="0" u="none" strike="noStrike">
                          <a:solidFill>
                            <a:schemeClr val="bg1"/>
                          </a:solidFill>
                          <a:effectLst/>
                          <a:latin typeface="Arial" panose="020B0604020202020204" pitchFamily="34" charset="0"/>
                          <a:cs typeface="Arial" panose="020B0604020202020204" pitchFamily="34" charset="0"/>
                        </a:rPr>
                        <a:t>4.              Captación</a:t>
                      </a:r>
                    </a:p>
                  </a:txBody>
                  <a:tcPr marL="9525" marR="9525" marT="9525" marB="0" anchor="ctr"/>
                </a:tc>
                <a:tc>
                  <a:txBody>
                    <a:bodyPr/>
                    <a:lstStyle/>
                    <a:p>
                      <a:pPr algn="ctr" fontAlgn="b"/>
                      <a:r>
                        <a:rPr lang="es-MX" sz="1400" b="0" i="0" u="none" strike="noStrike">
                          <a:solidFill>
                            <a:schemeClr val="bg1"/>
                          </a:solidFill>
                          <a:effectLst/>
                          <a:latin typeface="Arial" panose="020B0604020202020204" pitchFamily="34" charset="0"/>
                          <a:cs typeface="Arial" panose="020B0604020202020204" pitchFamily="34" charset="0"/>
                        </a:rPr>
                        <a:t>5. Procesamiento</a:t>
                      </a:r>
                    </a:p>
                  </a:txBody>
                  <a:tcPr marL="9525" marR="9525" marT="9525" marB="0" anchor="ctr"/>
                </a:tc>
                <a:tc>
                  <a:txBody>
                    <a:bodyPr/>
                    <a:lstStyle/>
                    <a:p>
                      <a:pPr algn="ctr" fontAlgn="b"/>
                      <a:r>
                        <a:rPr lang="es-MX" sz="1400" b="0" i="0" u="none" strike="noStrike">
                          <a:solidFill>
                            <a:schemeClr val="bg1"/>
                          </a:solidFill>
                          <a:effectLst/>
                          <a:latin typeface="Arial" panose="020B0604020202020204" pitchFamily="34" charset="0"/>
                          <a:cs typeface="Arial" panose="020B0604020202020204" pitchFamily="34" charset="0"/>
                        </a:rPr>
                        <a:t>6.                   Análisis</a:t>
                      </a:r>
                    </a:p>
                  </a:txBody>
                  <a:tcPr marL="9525" marR="9525" marT="9525" marB="0" anchor="ctr"/>
                </a:tc>
                <a:tc>
                  <a:txBody>
                    <a:bodyPr/>
                    <a:lstStyle/>
                    <a:p>
                      <a:pPr algn="ctr" fontAlgn="b"/>
                      <a:r>
                        <a:rPr lang="es-MX" sz="1400" b="0" i="0" u="none" strike="noStrike">
                          <a:solidFill>
                            <a:schemeClr val="bg1"/>
                          </a:solidFill>
                          <a:effectLst/>
                          <a:latin typeface="Arial" panose="020B0604020202020204" pitchFamily="34" charset="0"/>
                          <a:cs typeface="Arial" panose="020B0604020202020204" pitchFamily="34" charset="0"/>
                        </a:rPr>
                        <a:t>8.                        Evaluación </a:t>
                      </a:r>
                    </a:p>
                  </a:txBody>
                  <a:tcPr marL="9525" marR="9525" marT="9525" marB="0" anchor="ctr"/>
                </a:tc>
                <a:tc>
                  <a:txBody>
                    <a:bodyPr/>
                    <a:lstStyle/>
                    <a:p>
                      <a:pPr algn="ctr" fontAlgn="b"/>
                      <a:r>
                        <a:rPr lang="es-MX" sz="1400" b="1" i="0" u="none" strike="noStrike">
                          <a:solidFill>
                            <a:schemeClr val="bg1"/>
                          </a:solidFill>
                          <a:effectLst/>
                          <a:latin typeface="Arial" panose="020B0604020202020204" pitchFamily="34" charset="0"/>
                          <a:cs typeface="Arial" panose="020B0604020202020204" pitchFamily="34" charset="0"/>
                        </a:rPr>
                        <a:t>Total</a:t>
                      </a:r>
                    </a:p>
                  </a:txBody>
                  <a:tcPr marL="9525" marR="9525" marT="9525" marB="0" anchor="ctr"/>
                </a:tc>
                <a:extLst>
                  <a:ext uri="{0D108BD9-81ED-4DB2-BD59-A6C34878D82A}">
                    <a16:rowId xmlns="" xmlns:a16="http://schemas.microsoft.com/office/drawing/2014/main" val="4257429009"/>
                  </a:ext>
                </a:extLst>
              </a:tr>
              <a:tr h="542798">
                <a:tc>
                  <a:txBody>
                    <a:bodyPr/>
                    <a:lstStyle/>
                    <a:p>
                      <a:pPr marL="72000" algn="l" fontAlgn="b"/>
                      <a:r>
                        <a:rPr lang="es-MX" sz="1600" b="0" i="0" u="none" strike="noStrike">
                          <a:solidFill>
                            <a:srgbClr val="002060"/>
                          </a:solidFill>
                          <a:effectLst/>
                          <a:latin typeface="Arial" panose="020B0604020202020204" pitchFamily="34" charset="0"/>
                          <a:cs typeface="Arial" panose="020B0604020202020204" pitchFamily="34" charset="0"/>
                        </a:rPr>
                        <a:t>PDF</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82%</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71%</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53%</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58%</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76%</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87%</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73%</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63%</a:t>
                      </a:r>
                    </a:p>
                  </a:txBody>
                  <a:tcPr marL="9525" marR="9525" marT="9525" marB="0" anchor="ctr"/>
                </a:tc>
                <a:extLst>
                  <a:ext uri="{0D108BD9-81ED-4DB2-BD59-A6C34878D82A}">
                    <a16:rowId xmlns="" xmlns:a16="http://schemas.microsoft.com/office/drawing/2014/main" val="3997247935"/>
                  </a:ext>
                </a:extLst>
              </a:tr>
              <a:tr h="542798">
                <a:tc>
                  <a:txBody>
                    <a:bodyPr/>
                    <a:lstStyle/>
                    <a:p>
                      <a:pPr marL="72000" algn="l" fontAlgn="b"/>
                      <a:r>
                        <a:rPr lang="es-MX" sz="1600" b="0" i="0" u="none" strike="noStrike">
                          <a:solidFill>
                            <a:srgbClr val="002060"/>
                          </a:solidFill>
                          <a:effectLst/>
                          <a:latin typeface="Arial" panose="020B0604020202020204" pitchFamily="34" charset="0"/>
                          <a:cs typeface="Arial" panose="020B0604020202020204" pitchFamily="34" charset="0"/>
                        </a:rPr>
                        <a:t>Excel</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5%</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12%</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10%</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11%</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18%</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7%</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17%</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20%</a:t>
                      </a:r>
                    </a:p>
                  </a:txBody>
                  <a:tcPr marL="9525" marR="9525" marT="9525" marB="0" anchor="ctr"/>
                </a:tc>
                <a:extLst>
                  <a:ext uri="{0D108BD9-81ED-4DB2-BD59-A6C34878D82A}">
                    <a16:rowId xmlns="" xmlns:a16="http://schemas.microsoft.com/office/drawing/2014/main" val="619161386"/>
                  </a:ext>
                </a:extLst>
              </a:tr>
              <a:tr h="542798">
                <a:tc>
                  <a:txBody>
                    <a:bodyPr/>
                    <a:lstStyle/>
                    <a:p>
                      <a:pPr marL="72000" algn="l" fontAlgn="b"/>
                      <a:r>
                        <a:rPr lang="es-MX" sz="1600" b="0" i="0" u="none" strike="noStrike">
                          <a:solidFill>
                            <a:srgbClr val="002060"/>
                          </a:solidFill>
                          <a:effectLst/>
                          <a:latin typeface="Arial" panose="020B0604020202020204" pitchFamily="34" charset="0"/>
                          <a:cs typeface="Arial" panose="020B0604020202020204" pitchFamily="34" charset="0"/>
                        </a:rPr>
                        <a:t>Word</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10%</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10%</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22%</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7%</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7%</a:t>
                      </a:r>
                    </a:p>
                  </a:txBody>
                  <a:tcPr marL="9525" marR="9525" marT="9525" marB="0" anchor="ctr"/>
                </a:tc>
                <a:extLst>
                  <a:ext uri="{0D108BD9-81ED-4DB2-BD59-A6C34878D82A}">
                    <a16:rowId xmlns="" xmlns:a16="http://schemas.microsoft.com/office/drawing/2014/main" val="2697555253"/>
                  </a:ext>
                </a:extLst>
              </a:tr>
              <a:tr h="542798">
                <a:tc>
                  <a:txBody>
                    <a:bodyPr/>
                    <a:lstStyle/>
                    <a:p>
                      <a:pPr marL="72000" algn="l" fontAlgn="b"/>
                      <a:r>
                        <a:rPr lang="es-MX" sz="1600" b="0" i="0" u="none" strike="noStrike">
                          <a:solidFill>
                            <a:srgbClr val="002060"/>
                          </a:solidFill>
                          <a:effectLst/>
                          <a:latin typeface="Arial" panose="020B0604020202020204" pitchFamily="34" charset="0"/>
                          <a:cs typeface="Arial" panose="020B0604020202020204" pitchFamily="34" charset="0"/>
                        </a:rPr>
                        <a:t>DBF</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22%</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6%</a:t>
                      </a:r>
                    </a:p>
                  </a:txBody>
                  <a:tcPr marL="9525" marR="9525" marT="9525" marB="0" anchor="ctr"/>
                </a:tc>
                <a:extLst>
                  <a:ext uri="{0D108BD9-81ED-4DB2-BD59-A6C34878D82A}">
                    <a16:rowId xmlns="" xmlns:a16="http://schemas.microsoft.com/office/drawing/2014/main" val="984299128"/>
                  </a:ext>
                </a:extLst>
              </a:tr>
              <a:tr h="542798">
                <a:tc>
                  <a:txBody>
                    <a:bodyPr/>
                    <a:lstStyle/>
                    <a:p>
                      <a:pPr marL="72000" algn="l" fontAlgn="b"/>
                      <a:r>
                        <a:rPr lang="es-MX" sz="1600" b="0" i="0" u="none" strike="noStrike">
                          <a:solidFill>
                            <a:srgbClr val="002060"/>
                          </a:solidFill>
                          <a:effectLst/>
                          <a:latin typeface="Arial" panose="020B0604020202020204" pitchFamily="34" charset="0"/>
                          <a:cs typeface="Arial" panose="020B0604020202020204" pitchFamily="34" charset="0"/>
                        </a:rPr>
                        <a:t>Presentaciones</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3%</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3%</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a:t>
                      </a:r>
                    </a:p>
                  </a:txBody>
                  <a:tcPr marL="9525" marR="9525" marT="9525" marB="0" anchor="ctr"/>
                </a:tc>
                <a:extLst>
                  <a:ext uri="{0D108BD9-81ED-4DB2-BD59-A6C34878D82A}">
                    <a16:rowId xmlns="" xmlns:a16="http://schemas.microsoft.com/office/drawing/2014/main" val="4164478111"/>
                  </a:ext>
                </a:extLst>
              </a:tr>
              <a:tr h="542798">
                <a:tc>
                  <a:txBody>
                    <a:bodyPr/>
                    <a:lstStyle/>
                    <a:p>
                      <a:pPr marL="72000" algn="l" fontAlgn="b"/>
                      <a:r>
                        <a:rPr lang="es-MX" sz="1600" b="0" i="0" u="none" strike="noStrike">
                          <a:solidFill>
                            <a:srgbClr val="002060"/>
                          </a:solidFill>
                          <a:effectLst/>
                          <a:latin typeface="Arial" panose="020B0604020202020204" pitchFamily="34" charset="0"/>
                          <a:cs typeface="Arial" panose="020B0604020202020204" pitchFamily="34" charset="0"/>
                        </a:rPr>
                        <a:t>CSV</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9%</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a:t>
                      </a:r>
                    </a:p>
                  </a:txBody>
                  <a:tcPr marL="9525" marR="9525" marT="9525" marB="0" anchor="ctr"/>
                </a:tc>
                <a:extLst>
                  <a:ext uri="{0D108BD9-81ED-4DB2-BD59-A6C34878D82A}">
                    <a16:rowId xmlns="" xmlns:a16="http://schemas.microsoft.com/office/drawing/2014/main" val="601266283"/>
                  </a:ext>
                </a:extLst>
              </a:tr>
              <a:tr h="542798">
                <a:tc>
                  <a:txBody>
                    <a:bodyPr/>
                    <a:lstStyle/>
                    <a:p>
                      <a:pPr marL="72000" algn="l" fontAlgn="b"/>
                      <a:r>
                        <a:rPr lang="es-MX" sz="1600" b="0" i="0" u="none" strike="noStrike">
                          <a:solidFill>
                            <a:srgbClr val="002060"/>
                          </a:solidFill>
                          <a:effectLst/>
                          <a:latin typeface="Arial" panose="020B0604020202020204" pitchFamily="34" charset="0"/>
                          <a:cs typeface="Arial" panose="020B0604020202020204" pitchFamily="34" charset="0"/>
                        </a:rPr>
                        <a:t>Correos</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a:t>
                      </a:r>
                    </a:p>
                  </a:txBody>
                  <a:tcPr marL="9525" marR="9525" marT="9525" marB="0" anchor="ctr"/>
                </a:tc>
                <a:extLst>
                  <a:ext uri="{0D108BD9-81ED-4DB2-BD59-A6C34878D82A}">
                    <a16:rowId xmlns="" xmlns:a16="http://schemas.microsoft.com/office/drawing/2014/main" val="1436159660"/>
                  </a:ext>
                </a:extLst>
              </a:tr>
              <a:tr h="542798">
                <a:tc>
                  <a:txBody>
                    <a:bodyPr/>
                    <a:lstStyle/>
                    <a:p>
                      <a:pPr marL="72000" algn="l" fontAlgn="b"/>
                      <a:r>
                        <a:rPr lang="es-MX" sz="1600" b="0" i="0" u="none" strike="noStrike">
                          <a:solidFill>
                            <a:srgbClr val="002060"/>
                          </a:solidFill>
                          <a:effectLst/>
                          <a:latin typeface="Arial" panose="020B0604020202020204" pitchFamily="34" charset="0"/>
                          <a:cs typeface="Arial" panose="020B0604020202020204" pitchFamily="34" charset="0"/>
                        </a:rPr>
                        <a:t>Otros</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3%</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s-MX" sz="1600" b="0" i="0" u="none" strike="noStrike" dirty="0">
                          <a:solidFill>
                            <a:srgbClr val="002060"/>
                          </a:solidFill>
                          <a:effectLst/>
                          <a:latin typeface="Arial" panose="020B0604020202020204" pitchFamily="34" charset="0"/>
                          <a:cs typeface="Arial" panose="020B0604020202020204" pitchFamily="34" charset="0"/>
                        </a:rPr>
                        <a:t>1%</a:t>
                      </a:r>
                    </a:p>
                  </a:txBody>
                  <a:tcPr marL="9525" marR="9525" marT="9525" marB="0" anchor="ctr"/>
                </a:tc>
                <a:extLst>
                  <a:ext uri="{0D108BD9-81ED-4DB2-BD59-A6C34878D82A}">
                    <a16:rowId xmlns="" xmlns:a16="http://schemas.microsoft.com/office/drawing/2014/main" val="2320046693"/>
                  </a:ext>
                </a:extLst>
              </a:tr>
            </a:tbl>
          </a:graphicData>
        </a:graphic>
      </p:graphicFrame>
      <p:sp>
        <p:nvSpPr>
          <p:cNvPr id="7" name="Text Placeholder 1">
            <a:extLst>
              <a:ext uri="{FF2B5EF4-FFF2-40B4-BE49-F238E27FC236}">
                <a16:creationId xmlns:a16="http://schemas.microsoft.com/office/drawing/2014/main" xmlns="" id="{D9A6F156-DA0E-4181-963F-F24B8F906AD9}"/>
              </a:ext>
            </a:extLst>
          </p:cNvPr>
          <p:cNvSpPr txBox="1">
            <a:spLocks/>
          </p:cNvSpPr>
          <p:nvPr/>
        </p:nvSpPr>
        <p:spPr>
          <a:xfrm>
            <a:off x="505758" y="166799"/>
            <a:ext cx="1106360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s-MX" altLang="ko-KR" sz="3200" b="1" dirty="0">
                <a:solidFill>
                  <a:srgbClr val="002060"/>
                </a:solidFill>
                <a:latin typeface="Arial" panose="020B0604020202020204" pitchFamily="34" charset="0"/>
                <a:cs typeface="Arial" panose="020B0604020202020204" pitchFamily="34" charset="0"/>
              </a:rPr>
              <a:t>Resultados de la revisión de evidencias</a:t>
            </a:r>
          </a:p>
        </p:txBody>
      </p:sp>
      <p:pic>
        <p:nvPicPr>
          <p:cNvPr id="8" name="Gráfico 9">
            <a:extLst>
              <a:ext uri="{FF2B5EF4-FFF2-40B4-BE49-F238E27FC236}">
                <a16:creationId xmlns:a16="http://schemas.microsoft.com/office/drawing/2014/main" xmlns="" id="{9728D8FE-78E7-4B2E-BB5B-0D03C74F4FA3}"/>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625291" y="709897"/>
            <a:ext cx="736600" cy="165100"/>
          </a:xfrm>
          <a:prstGeom prst="rect">
            <a:avLst/>
          </a:prstGeom>
        </p:spPr>
      </p:pic>
    </p:spTree>
    <p:extLst>
      <p:ext uri="{BB962C8B-B14F-4D97-AF65-F5344CB8AC3E}">
        <p14:creationId xmlns:p14="http://schemas.microsoft.com/office/powerpoint/2010/main" val="1708535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xmlns="" id="{31F41DA0-2473-0229-7799-C54ED3BD261A}"/>
              </a:ext>
            </a:extLst>
          </p:cNvPr>
          <p:cNvGraphicFramePr>
            <a:graphicFrameLocks/>
          </p:cNvGraphicFramePr>
          <p:nvPr>
            <p:extLst>
              <p:ext uri="{D42A27DB-BD31-4B8C-83A1-F6EECF244321}">
                <p14:modId xmlns:p14="http://schemas.microsoft.com/office/powerpoint/2010/main" val="19553457"/>
              </p:ext>
            </p:extLst>
          </p:nvPr>
        </p:nvGraphicFramePr>
        <p:xfrm>
          <a:off x="838200" y="1224644"/>
          <a:ext cx="10526486" cy="496968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1">
            <a:extLst>
              <a:ext uri="{FF2B5EF4-FFF2-40B4-BE49-F238E27FC236}">
                <a16:creationId xmlns:a16="http://schemas.microsoft.com/office/drawing/2014/main" xmlns="" id="{06FC2B97-E08E-4CF1-BF11-B2527C8C830E}"/>
              </a:ext>
            </a:extLst>
          </p:cNvPr>
          <p:cNvSpPr txBox="1">
            <a:spLocks/>
          </p:cNvSpPr>
          <p:nvPr/>
        </p:nvSpPr>
        <p:spPr>
          <a:xfrm>
            <a:off x="505758" y="166799"/>
            <a:ext cx="1106360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s-MX" altLang="ko-KR" sz="3200" b="1" dirty="0">
                <a:solidFill>
                  <a:srgbClr val="002060"/>
                </a:solidFill>
                <a:latin typeface="Arial" panose="020B0604020202020204" pitchFamily="34" charset="0"/>
                <a:cs typeface="Arial" panose="020B0604020202020204" pitchFamily="34" charset="0"/>
              </a:rPr>
              <a:t>Resultados de la revisión de evidencias</a:t>
            </a:r>
          </a:p>
        </p:txBody>
      </p:sp>
      <p:pic>
        <p:nvPicPr>
          <p:cNvPr id="8" name="Gráfico 7">
            <a:extLst>
              <a:ext uri="{FF2B5EF4-FFF2-40B4-BE49-F238E27FC236}">
                <a16:creationId xmlns:a16="http://schemas.microsoft.com/office/drawing/2014/main" xmlns="" id="{9E8F4A09-B549-4700-93D7-3B40E819A50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25291" y="709897"/>
            <a:ext cx="736600" cy="165100"/>
          </a:xfrm>
          <a:prstGeom prst="rect">
            <a:avLst/>
          </a:prstGeom>
        </p:spPr>
      </p:pic>
    </p:spTree>
    <p:extLst>
      <p:ext uri="{BB962C8B-B14F-4D97-AF65-F5344CB8AC3E}">
        <p14:creationId xmlns:p14="http://schemas.microsoft.com/office/powerpoint/2010/main" val="3068142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xmlns="" id="{AEAFBBB6-DC69-2569-D719-BA915A03B7F0}"/>
              </a:ext>
            </a:extLst>
          </p:cNvPr>
          <p:cNvGraphicFramePr>
            <a:graphicFrameLocks/>
          </p:cNvGraphicFramePr>
          <p:nvPr>
            <p:extLst>
              <p:ext uri="{D42A27DB-BD31-4B8C-83A1-F6EECF244321}">
                <p14:modId xmlns:p14="http://schemas.microsoft.com/office/powerpoint/2010/main" val="3864540205"/>
              </p:ext>
            </p:extLst>
          </p:nvPr>
        </p:nvGraphicFramePr>
        <p:xfrm>
          <a:off x="943561" y="1322614"/>
          <a:ext cx="10502768" cy="4881238"/>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1">
            <a:extLst>
              <a:ext uri="{FF2B5EF4-FFF2-40B4-BE49-F238E27FC236}">
                <a16:creationId xmlns:a16="http://schemas.microsoft.com/office/drawing/2014/main" xmlns="" id="{19C8B73E-7126-47DD-9625-FB4061D122F9}"/>
              </a:ext>
            </a:extLst>
          </p:cNvPr>
          <p:cNvSpPr txBox="1"/>
          <p:nvPr/>
        </p:nvSpPr>
        <p:spPr>
          <a:xfrm>
            <a:off x="3025025" y="1157514"/>
            <a:ext cx="6339840" cy="5669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2200" dirty="0">
                <a:solidFill>
                  <a:srgbClr val="595959"/>
                </a:solidFill>
                <a:latin typeface="Arial" panose="020B0604020202020204" pitchFamily="34" charset="0"/>
                <a:cs typeface="Arial" panose="020B0604020202020204" pitchFamily="34" charset="0"/>
              </a:rPr>
              <a:t>Archivos de evidencias en formato XLSX por fase</a:t>
            </a:r>
          </a:p>
        </p:txBody>
      </p:sp>
      <p:sp>
        <p:nvSpPr>
          <p:cNvPr id="12" name="Text Placeholder 1">
            <a:extLst>
              <a:ext uri="{FF2B5EF4-FFF2-40B4-BE49-F238E27FC236}">
                <a16:creationId xmlns:a16="http://schemas.microsoft.com/office/drawing/2014/main" xmlns="" id="{F0065C89-345A-4CA6-818E-D0F87474EB89}"/>
              </a:ext>
            </a:extLst>
          </p:cNvPr>
          <p:cNvSpPr txBox="1">
            <a:spLocks/>
          </p:cNvSpPr>
          <p:nvPr/>
        </p:nvSpPr>
        <p:spPr>
          <a:xfrm>
            <a:off x="505758" y="166799"/>
            <a:ext cx="1106360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s-MX" altLang="ko-KR" sz="3200" b="1" dirty="0">
                <a:solidFill>
                  <a:srgbClr val="002060"/>
                </a:solidFill>
                <a:latin typeface="Arial" panose="020B0604020202020204" pitchFamily="34" charset="0"/>
                <a:cs typeface="Arial" panose="020B0604020202020204" pitchFamily="34" charset="0"/>
              </a:rPr>
              <a:t>Resultados de la revisión de evidencias</a:t>
            </a:r>
          </a:p>
        </p:txBody>
      </p:sp>
      <p:pic>
        <p:nvPicPr>
          <p:cNvPr id="13" name="Gráfico 12">
            <a:extLst>
              <a:ext uri="{FF2B5EF4-FFF2-40B4-BE49-F238E27FC236}">
                <a16:creationId xmlns:a16="http://schemas.microsoft.com/office/drawing/2014/main" xmlns="" id="{C0B91812-B8C4-43DB-B250-BC2F0D68982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25291" y="709897"/>
            <a:ext cx="736600" cy="165100"/>
          </a:xfrm>
          <a:prstGeom prst="rect">
            <a:avLst/>
          </a:prstGeom>
        </p:spPr>
      </p:pic>
    </p:spTree>
    <p:extLst>
      <p:ext uri="{BB962C8B-B14F-4D97-AF65-F5344CB8AC3E}">
        <p14:creationId xmlns:p14="http://schemas.microsoft.com/office/powerpoint/2010/main" val="77062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 xmlns:a16="http://schemas.microsoft.com/office/drawing/2014/main" id="{34634A3B-9264-7DF3-A5E6-7982519CC077}"/>
              </a:ext>
            </a:extLst>
          </p:cNvPr>
          <p:cNvGraphicFramePr>
            <a:graphicFrameLocks noGrp="1"/>
          </p:cNvGraphicFramePr>
          <p:nvPr>
            <p:ph idx="1"/>
            <p:extLst>
              <p:ext uri="{D42A27DB-BD31-4B8C-83A1-F6EECF244321}">
                <p14:modId xmlns:p14="http://schemas.microsoft.com/office/powerpoint/2010/main" val="1873780244"/>
              </p:ext>
            </p:extLst>
          </p:nvPr>
        </p:nvGraphicFramePr>
        <p:xfrm>
          <a:off x="648410" y="1285961"/>
          <a:ext cx="10778299" cy="5142830"/>
        </p:xfrm>
        <a:graphic>
          <a:graphicData uri="http://schemas.openxmlformats.org/drawingml/2006/table">
            <a:tbl>
              <a:tblPr firstRow="1" bandRow="1">
                <a:tableStyleId>{5C22544A-7EE6-4342-B048-85BDC9FD1C3A}</a:tableStyleId>
              </a:tblPr>
              <a:tblGrid>
                <a:gridCol w="1953525">
                  <a:extLst>
                    <a:ext uri="{9D8B030D-6E8A-4147-A177-3AD203B41FA5}">
                      <a16:colId xmlns="" xmlns:a16="http://schemas.microsoft.com/office/drawing/2014/main" val="3812215098"/>
                    </a:ext>
                  </a:extLst>
                </a:gridCol>
                <a:gridCol w="1125989">
                  <a:extLst>
                    <a:ext uri="{9D8B030D-6E8A-4147-A177-3AD203B41FA5}">
                      <a16:colId xmlns="" xmlns:a16="http://schemas.microsoft.com/office/drawing/2014/main" val="3184902929"/>
                    </a:ext>
                  </a:extLst>
                </a:gridCol>
                <a:gridCol w="1539757">
                  <a:extLst>
                    <a:ext uri="{9D8B030D-6E8A-4147-A177-3AD203B41FA5}">
                      <a16:colId xmlns="" xmlns:a16="http://schemas.microsoft.com/office/drawing/2014/main" val="2603196468"/>
                    </a:ext>
                  </a:extLst>
                </a:gridCol>
                <a:gridCol w="1539757">
                  <a:extLst>
                    <a:ext uri="{9D8B030D-6E8A-4147-A177-3AD203B41FA5}">
                      <a16:colId xmlns="" xmlns:a16="http://schemas.microsoft.com/office/drawing/2014/main" val="3256934886"/>
                    </a:ext>
                  </a:extLst>
                </a:gridCol>
                <a:gridCol w="1539757">
                  <a:extLst>
                    <a:ext uri="{9D8B030D-6E8A-4147-A177-3AD203B41FA5}">
                      <a16:colId xmlns="" xmlns:a16="http://schemas.microsoft.com/office/drawing/2014/main" val="3403917060"/>
                    </a:ext>
                  </a:extLst>
                </a:gridCol>
                <a:gridCol w="1539757">
                  <a:extLst>
                    <a:ext uri="{9D8B030D-6E8A-4147-A177-3AD203B41FA5}">
                      <a16:colId xmlns="" xmlns:a16="http://schemas.microsoft.com/office/drawing/2014/main" val="1809376116"/>
                    </a:ext>
                  </a:extLst>
                </a:gridCol>
                <a:gridCol w="1539757">
                  <a:extLst>
                    <a:ext uri="{9D8B030D-6E8A-4147-A177-3AD203B41FA5}">
                      <a16:colId xmlns="" xmlns:a16="http://schemas.microsoft.com/office/drawing/2014/main" val="3176712156"/>
                    </a:ext>
                  </a:extLst>
                </a:gridCol>
              </a:tblGrid>
              <a:tr h="1031934">
                <a:tc>
                  <a:txBody>
                    <a:bodyPr/>
                    <a:lstStyle/>
                    <a:p>
                      <a:pPr algn="ctr" fontAlgn="b"/>
                      <a:r>
                        <a:rPr lang="es-MX" sz="1600" b="1" i="0" u="none" strike="noStrike" dirty="0">
                          <a:solidFill>
                            <a:schemeClr val="bg1"/>
                          </a:solidFill>
                          <a:effectLst/>
                          <a:latin typeface="Arial" panose="020B0604020202020204" pitchFamily="34" charset="0"/>
                          <a:cs typeface="Arial" panose="020B0604020202020204" pitchFamily="34" charset="0"/>
                        </a:rPr>
                        <a:t>Formato</a:t>
                      </a:r>
                    </a:p>
                  </a:txBody>
                  <a:tcPr marL="9525" marR="9525" marT="9525" marB="0" anchor="ctr"/>
                </a:tc>
                <a:tc>
                  <a:txBody>
                    <a:bodyPr/>
                    <a:lstStyle/>
                    <a:p>
                      <a:pPr algn="ctr" fontAlgn="b"/>
                      <a:r>
                        <a:rPr lang="es-MX" sz="1600" b="1" i="0" u="none" strike="noStrike">
                          <a:solidFill>
                            <a:schemeClr val="bg1"/>
                          </a:solidFill>
                          <a:effectLst/>
                          <a:latin typeface="Arial" panose="020B0604020202020204" pitchFamily="34" charset="0"/>
                          <a:cs typeface="Arial" panose="020B0604020202020204" pitchFamily="34" charset="0"/>
                        </a:rPr>
                        <a:t>Censo</a:t>
                      </a:r>
                    </a:p>
                  </a:txBody>
                  <a:tcPr marL="9525" marR="9525" marT="9525" marB="0" anchor="ctr"/>
                </a:tc>
                <a:tc>
                  <a:txBody>
                    <a:bodyPr/>
                    <a:lstStyle/>
                    <a:p>
                      <a:pPr algn="ctr" fontAlgn="b"/>
                      <a:r>
                        <a:rPr lang="es-MX" sz="1600" b="1" i="0" u="none" strike="noStrike">
                          <a:solidFill>
                            <a:schemeClr val="bg1"/>
                          </a:solidFill>
                          <a:effectLst/>
                          <a:latin typeface="Arial" panose="020B0604020202020204" pitchFamily="34" charset="0"/>
                          <a:cs typeface="Arial" panose="020B0604020202020204" pitchFamily="34" charset="0"/>
                        </a:rPr>
                        <a:t>Encuesta</a:t>
                      </a:r>
                    </a:p>
                  </a:txBody>
                  <a:tcPr marL="9525" marR="9525" marT="9525" marB="0" anchor="ctr"/>
                </a:tc>
                <a:tc>
                  <a:txBody>
                    <a:bodyPr/>
                    <a:lstStyle/>
                    <a:p>
                      <a:pPr algn="ctr" fontAlgn="b"/>
                      <a:r>
                        <a:rPr lang="es-MX" sz="1600" b="1" i="0" u="none" strike="noStrike">
                          <a:solidFill>
                            <a:schemeClr val="bg1"/>
                          </a:solidFill>
                          <a:effectLst/>
                          <a:latin typeface="Arial" panose="020B0604020202020204" pitchFamily="34" charset="0"/>
                          <a:cs typeface="Arial" panose="020B0604020202020204" pitchFamily="34" charset="0"/>
                        </a:rPr>
                        <a:t>Estadística derivada</a:t>
                      </a:r>
                    </a:p>
                  </a:txBody>
                  <a:tcPr marL="9525" marR="9525" marT="9525" marB="0" anchor="ctr"/>
                </a:tc>
                <a:tc>
                  <a:txBody>
                    <a:bodyPr/>
                    <a:lstStyle/>
                    <a:p>
                      <a:pPr algn="ctr" fontAlgn="b"/>
                      <a:r>
                        <a:rPr lang="es-MX" sz="1600" b="1" i="0" u="none" strike="noStrike">
                          <a:solidFill>
                            <a:schemeClr val="bg1"/>
                          </a:solidFill>
                          <a:effectLst/>
                          <a:latin typeface="Arial" panose="020B0604020202020204" pitchFamily="34" charset="0"/>
                          <a:cs typeface="Arial" panose="020B0604020202020204" pitchFamily="34" charset="0"/>
                        </a:rPr>
                        <a:t>Información geográfica</a:t>
                      </a:r>
                    </a:p>
                  </a:txBody>
                  <a:tcPr marL="9525" marR="9525" marT="9525" marB="0" anchor="ctr"/>
                </a:tc>
                <a:tc>
                  <a:txBody>
                    <a:bodyPr/>
                    <a:lstStyle/>
                    <a:p>
                      <a:pPr algn="ctr" fontAlgn="b"/>
                      <a:r>
                        <a:rPr lang="es-MX" sz="1600" b="1" i="0" u="none" strike="noStrike">
                          <a:solidFill>
                            <a:schemeClr val="bg1"/>
                          </a:solidFill>
                          <a:effectLst/>
                          <a:latin typeface="Arial" panose="020B0604020202020204" pitchFamily="34" charset="0"/>
                          <a:cs typeface="Arial" panose="020B0604020202020204" pitchFamily="34" charset="0"/>
                        </a:rPr>
                        <a:t>Registros administrativos</a:t>
                      </a:r>
                    </a:p>
                  </a:txBody>
                  <a:tcPr marL="9525" marR="9525" marT="9525" marB="0" anchor="ctr"/>
                </a:tc>
                <a:tc>
                  <a:txBody>
                    <a:bodyPr/>
                    <a:lstStyle/>
                    <a:p>
                      <a:pPr algn="ctr" fontAlgn="b"/>
                      <a:r>
                        <a:rPr lang="es-MX" sz="1600" b="1" i="0" u="none" strike="noStrike">
                          <a:solidFill>
                            <a:schemeClr val="bg1"/>
                          </a:solidFill>
                          <a:effectLst/>
                          <a:latin typeface="Arial" panose="020B0604020202020204" pitchFamily="34" charset="0"/>
                          <a:cs typeface="Arial" panose="020B0604020202020204" pitchFamily="34" charset="0"/>
                        </a:rPr>
                        <a:t>Total</a:t>
                      </a:r>
                    </a:p>
                  </a:txBody>
                  <a:tcPr marL="9525" marR="9525" marT="9525" marB="0" anchor="ctr"/>
                </a:tc>
                <a:extLst>
                  <a:ext uri="{0D108BD9-81ED-4DB2-BD59-A6C34878D82A}">
                    <a16:rowId xmlns="" xmlns:a16="http://schemas.microsoft.com/office/drawing/2014/main" val="80248141"/>
                  </a:ext>
                </a:extLst>
              </a:tr>
              <a:tr h="511497">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PDF</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48%</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74%</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31%</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61%</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65%</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63%</a:t>
                      </a:r>
                    </a:p>
                  </a:txBody>
                  <a:tcPr marL="9525" marR="9525" marT="9525" marB="0" anchor="ctr"/>
                </a:tc>
                <a:extLst>
                  <a:ext uri="{0D108BD9-81ED-4DB2-BD59-A6C34878D82A}">
                    <a16:rowId xmlns="" xmlns:a16="http://schemas.microsoft.com/office/drawing/2014/main" val="281117145"/>
                  </a:ext>
                </a:extLst>
              </a:tr>
              <a:tr h="520957">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Excel</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22%</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16%</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55%</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13%</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16%</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20%</a:t>
                      </a:r>
                    </a:p>
                  </a:txBody>
                  <a:tcPr marL="9525" marR="9525" marT="9525" marB="0" anchor="ctr"/>
                </a:tc>
                <a:extLst>
                  <a:ext uri="{0D108BD9-81ED-4DB2-BD59-A6C34878D82A}">
                    <a16:rowId xmlns="" xmlns:a16="http://schemas.microsoft.com/office/drawing/2014/main" val="1496497552"/>
                  </a:ext>
                </a:extLst>
              </a:tr>
              <a:tr h="511497">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Word</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19%</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5%</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13%</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15%</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4%</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7%</a:t>
                      </a:r>
                    </a:p>
                  </a:txBody>
                  <a:tcPr marL="9525" marR="9525" marT="9525" marB="0" anchor="ctr"/>
                </a:tc>
                <a:extLst>
                  <a:ext uri="{0D108BD9-81ED-4DB2-BD59-A6C34878D82A}">
                    <a16:rowId xmlns="" xmlns:a16="http://schemas.microsoft.com/office/drawing/2014/main" val="3138816871"/>
                  </a:ext>
                </a:extLst>
              </a:tr>
              <a:tr h="511497">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DBF</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12%</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6%</a:t>
                      </a:r>
                    </a:p>
                  </a:txBody>
                  <a:tcPr marL="9525" marR="9525" marT="9525" marB="0" anchor="ctr"/>
                </a:tc>
                <a:extLst>
                  <a:ext uri="{0D108BD9-81ED-4DB2-BD59-A6C34878D82A}">
                    <a16:rowId xmlns="" xmlns:a16="http://schemas.microsoft.com/office/drawing/2014/main" val="1541460225"/>
                  </a:ext>
                </a:extLst>
              </a:tr>
              <a:tr h="520957">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Presentaciones</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9%</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3%</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a:t>
                      </a:r>
                    </a:p>
                  </a:txBody>
                  <a:tcPr marL="9525" marR="9525" marT="9525" marB="0" anchor="ctr"/>
                </a:tc>
                <a:extLst>
                  <a:ext uri="{0D108BD9-81ED-4DB2-BD59-A6C34878D82A}">
                    <a16:rowId xmlns="" xmlns:a16="http://schemas.microsoft.com/office/drawing/2014/main" val="2037865823"/>
                  </a:ext>
                </a:extLst>
              </a:tr>
              <a:tr h="511497">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CSV</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a:t>
                      </a:r>
                    </a:p>
                  </a:txBody>
                  <a:tcPr marL="9525" marR="9525" marT="9525" marB="0" anchor="ctr"/>
                </a:tc>
                <a:extLst>
                  <a:ext uri="{0D108BD9-81ED-4DB2-BD59-A6C34878D82A}">
                    <a16:rowId xmlns="" xmlns:a16="http://schemas.microsoft.com/office/drawing/2014/main" val="2622060740"/>
                  </a:ext>
                </a:extLst>
              </a:tr>
              <a:tr h="511497">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Correos</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3%</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a:t>
                      </a:r>
                    </a:p>
                  </a:txBody>
                  <a:tcPr marL="9525" marR="9525" marT="9525" marB="0" anchor="ctr"/>
                </a:tc>
                <a:extLst>
                  <a:ext uri="{0D108BD9-81ED-4DB2-BD59-A6C34878D82A}">
                    <a16:rowId xmlns="" xmlns:a16="http://schemas.microsoft.com/office/drawing/2014/main" val="1442328491"/>
                  </a:ext>
                </a:extLst>
              </a:tr>
              <a:tr h="511497">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Otros</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4%</a:t>
                      </a:r>
                    </a:p>
                  </a:txBody>
                  <a:tcPr marL="9525" marR="9525" marT="9525"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fontAlgn="b"/>
                      <a:r>
                        <a:rPr lang="es-MX" sz="1600" b="0" i="0" u="none" strike="noStrike" dirty="0">
                          <a:solidFill>
                            <a:srgbClr val="002060"/>
                          </a:solidFill>
                          <a:effectLst/>
                          <a:latin typeface="Arial" panose="020B0604020202020204" pitchFamily="34" charset="0"/>
                          <a:cs typeface="Arial" panose="020B0604020202020204" pitchFamily="34" charset="0"/>
                        </a:rPr>
                        <a:t>1%</a:t>
                      </a:r>
                    </a:p>
                  </a:txBody>
                  <a:tcPr marL="9525" marR="9525" marT="9525" marB="0" anchor="ctr"/>
                </a:tc>
                <a:extLst>
                  <a:ext uri="{0D108BD9-81ED-4DB2-BD59-A6C34878D82A}">
                    <a16:rowId xmlns="" xmlns:a16="http://schemas.microsoft.com/office/drawing/2014/main" val="3132120752"/>
                  </a:ext>
                </a:extLst>
              </a:tr>
            </a:tbl>
          </a:graphicData>
        </a:graphic>
      </p:graphicFrame>
      <p:sp>
        <p:nvSpPr>
          <p:cNvPr id="5" name="Text Placeholder 1">
            <a:extLst>
              <a:ext uri="{FF2B5EF4-FFF2-40B4-BE49-F238E27FC236}">
                <a16:creationId xmlns:a16="http://schemas.microsoft.com/office/drawing/2014/main" xmlns="" id="{F0065C89-345A-4CA6-818E-D0F87474EB89}"/>
              </a:ext>
            </a:extLst>
          </p:cNvPr>
          <p:cNvSpPr txBox="1">
            <a:spLocks/>
          </p:cNvSpPr>
          <p:nvPr/>
        </p:nvSpPr>
        <p:spPr>
          <a:xfrm>
            <a:off x="505758" y="166799"/>
            <a:ext cx="1106360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s-MX" altLang="ko-KR" sz="3200" b="1" dirty="0">
                <a:solidFill>
                  <a:srgbClr val="002060"/>
                </a:solidFill>
                <a:latin typeface="Arial" panose="020B0604020202020204" pitchFamily="34" charset="0"/>
                <a:cs typeface="Arial" panose="020B0604020202020204" pitchFamily="34" charset="0"/>
              </a:rPr>
              <a:t>Resultados de la revisión de evidencias</a:t>
            </a:r>
          </a:p>
        </p:txBody>
      </p:sp>
      <p:pic>
        <p:nvPicPr>
          <p:cNvPr id="8" name="Gráfico 12">
            <a:extLst>
              <a:ext uri="{FF2B5EF4-FFF2-40B4-BE49-F238E27FC236}">
                <a16:creationId xmlns:a16="http://schemas.microsoft.com/office/drawing/2014/main" xmlns="" id="{C0B91812-B8C4-43DB-B250-BC2F0D68982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25291" y="709897"/>
            <a:ext cx="736600" cy="165100"/>
          </a:xfrm>
          <a:prstGeom prst="rect">
            <a:avLst/>
          </a:prstGeom>
        </p:spPr>
      </p:pic>
    </p:spTree>
    <p:extLst>
      <p:ext uri="{BB962C8B-B14F-4D97-AF65-F5344CB8AC3E}">
        <p14:creationId xmlns:p14="http://schemas.microsoft.com/office/powerpoint/2010/main" val="2656702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xmlns="" id="{ACFC142E-3466-4936-BD50-E14C0DEC66E7}"/>
              </a:ext>
            </a:extLst>
          </p:cNvPr>
          <p:cNvSpPr/>
          <p:nvPr/>
        </p:nvSpPr>
        <p:spPr>
          <a:xfrm>
            <a:off x="6834936" y="831884"/>
            <a:ext cx="1509500" cy="1509498"/>
          </a:xfrm>
          <a:prstGeom prst="ellipse">
            <a:avLst/>
          </a:prstGeom>
          <a:solidFill>
            <a:srgbClr val="033057"/>
          </a:solidFill>
          <a:ln w="76200">
            <a:solidFill>
              <a:schemeClr val="bg1">
                <a:alpha val="56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30">
            <a:extLst>
              <a:ext uri="{FF2B5EF4-FFF2-40B4-BE49-F238E27FC236}">
                <a16:creationId xmlns:a16="http://schemas.microsoft.com/office/drawing/2014/main" xmlns="" id="{9E531884-BC02-E946-8F8D-5BA7B2CE8BB3}"/>
              </a:ext>
            </a:extLst>
          </p:cNvPr>
          <p:cNvSpPr txBox="1"/>
          <p:nvPr/>
        </p:nvSpPr>
        <p:spPr>
          <a:xfrm>
            <a:off x="589561" y="2341382"/>
            <a:ext cx="4806179" cy="300082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spcAft>
                <a:spcPts val="1800"/>
              </a:spcAft>
              <a:buFont typeface="Arial" panose="020B0604020202020204" pitchFamily="34" charset="0"/>
              <a:buChar char="•"/>
            </a:pPr>
            <a:r>
              <a:rPr lang="es-MX" altLang="ko-KR" sz="2400" b="1">
                <a:solidFill>
                  <a:schemeClr val="tx1">
                    <a:lumMod val="75000"/>
                    <a:lumOff val="25000"/>
                  </a:schemeClr>
                </a:solidFill>
                <a:latin typeface="Arial" panose="020B0604020202020204" pitchFamily="34" charset="0"/>
                <a:cs typeface="Arial" panose="020B0604020202020204" pitchFamily="34" charset="0"/>
              </a:rPr>
              <a:t>Aspectos generales</a:t>
            </a:r>
          </a:p>
          <a:p>
            <a:pPr marL="342900" indent="-342900">
              <a:spcAft>
                <a:spcPts val="1800"/>
              </a:spcAft>
              <a:buFont typeface="Arial" panose="020B0604020202020204" pitchFamily="34" charset="0"/>
              <a:buChar char="•"/>
            </a:pPr>
            <a:r>
              <a:rPr lang="es-MX" altLang="ko-KR" sz="2400" b="1">
                <a:solidFill>
                  <a:schemeClr val="tx1">
                    <a:lumMod val="75000"/>
                    <a:lumOff val="25000"/>
                  </a:schemeClr>
                </a:solidFill>
                <a:latin typeface="Arial" panose="020B0604020202020204" pitchFamily="34" charset="0"/>
                <a:cs typeface="Arial" panose="020B0604020202020204" pitchFamily="34" charset="0"/>
              </a:rPr>
              <a:t>Resultados de la revisión de evidencias</a:t>
            </a:r>
          </a:p>
          <a:p>
            <a:pPr marL="342900" indent="-342900">
              <a:spcAft>
                <a:spcPts val="1800"/>
              </a:spcAft>
              <a:buFont typeface="Arial" panose="020B0604020202020204" pitchFamily="34" charset="0"/>
              <a:buChar char="•"/>
            </a:pPr>
            <a:r>
              <a:rPr lang="es-MX" altLang="ko-KR" sz="2400" b="1">
                <a:solidFill>
                  <a:schemeClr val="tx1">
                    <a:lumMod val="75000"/>
                    <a:lumOff val="25000"/>
                  </a:schemeClr>
                </a:solidFill>
                <a:latin typeface="Arial" panose="020B0604020202020204" pitchFamily="34" charset="0"/>
                <a:cs typeface="Arial" panose="020B0604020202020204" pitchFamily="34" charset="0"/>
              </a:rPr>
              <a:t>Estrategia para el desarrollo de guías</a:t>
            </a:r>
          </a:p>
          <a:p>
            <a:pPr marL="342900" indent="-342900">
              <a:spcAft>
                <a:spcPts val="1800"/>
              </a:spcAft>
              <a:buFont typeface="Arial" panose="020B0604020202020204" pitchFamily="34" charset="0"/>
              <a:buChar char="•"/>
            </a:pPr>
            <a:r>
              <a:rPr lang="es-MX" altLang="ko-KR" sz="2400" b="1">
                <a:solidFill>
                  <a:schemeClr val="tx1">
                    <a:lumMod val="75000"/>
                    <a:lumOff val="25000"/>
                  </a:schemeClr>
                </a:solidFill>
                <a:latin typeface="Arial" panose="020B0604020202020204" pitchFamily="34" charset="0"/>
                <a:cs typeface="Arial" panose="020B0604020202020204" pitchFamily="34" charset="0"/>
              </a:rPr>
              <a:t>Reflexiones</a:t>
            </a:r>
          </a:p>
        </p:txBody>
      </p:sp>
      <p:sp>
        <p:nvSpPr>
          <p:cNvPr id="20" name="Text Placeholder 1">
            <a:extLst>
              <a:ext uri="{FF2B5EF4-FFF2-40B4-BE49-F238E27FC236}">
                <a16:creationId xmlns:a16="http://schemas.microsoft.com/office/drawing/2014/main" xmlns="" id="{36E7C727-5C0F-454C-A7B0-5CEF8857FF2C}"/>
              </a:ext>
            </a:extLst>
          </p:cNvPr>
          <p:cNvSpPr txBox="1">
            <a:spLocks/>
          </p:cNvSpPr>
          <p:nvPr/>
        </p:nvSpPr>
        <p:spPr>
          <a:xfrm>
            <a:off x="580709" y="241749"/>
            <a:ext cx="5295852"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b="1">
                <a:solidFill>
                  <a:srgbClr val="033057"/>
                </a:solidFill>
                <a:latin typeface="Arial" panose="020B0604020202020204" pitchFamily="34" charset="0"/>
                <a:cs typeface="Arial" panose="020B0604020202020204" pitchFamily="34" charset="0"/>
              </a:rPr>
              <a:t>CONTENIDO</a:t>
            </a:r>
            <a:endParaRPr lang="ko-KR" altLang="en-US" sz="3200" b="1">
              <a:solidFill>
                <a:srgbClr val="033057"/>
              </a:solidFill>
              <a:latin typeface="Arial" panose="020B0604020202020204" pitchFamily="34" charset="0"/>
              <a:cs typeface="Arial" panose="020B0604020202020204" pitchFamily="34" charset="0"/>
            </a:endParaRPr>
          </a:p>
        </p:txBody>
      </p:sp>
      <p:pic>
        <p:nvPicPr>
          <p:cNvPr id="30" name="Gráfico 29">
            <a:extLst>
              <a:ext uri="{FF2B5EF4-FFF2-40B4-BE49-F238E27FC236}">
                <a16:creationId xmlns:a16="http://schemas.microsoft.com/office/drawing/2014/main" xmlns="" id="{E2081C0F-9C3C-4A42-85A7-494F2F22A10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95325" y="843645"/>
            <a:ext cx="736600" cy="165100"/>
          </a:xfrm>
          <a:prstGeom prst="rect">
            <a:avLst/>
          </a:prstGeom>
        </p:spPr>
      </p:pic>
      <p:pic>
        <p:nvPicPr>
          <p:cNvPr id="51" name="Gráfico 50">
            <a:extLst>
              <a:ext uri="{FF2B5EF4-FFF2-40B4-BE49-F238E27FC236}">
                <a16:creationId xmlns:a16="http://schemas.microsoft.com/office/drawing/2014/main" xmlns="" id="{19787754-F060-D04F-8A33-9D51351786F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370702" y="1356378"/>
            <a:ext cx="495120" cy="495120"/>
          </a:xfrm>
          <a:prstGeom prst="rect">
            <a:avLst/>
          </a:prstGeom>
        </p:spPr>
      </p:pic>
    </p:spTree>
    <p:extLst>
      <p:ext uri="{BB962C8B-B14F-4D97-AF65-F5344CB8AC3E}">
        <p14:creationId xmlns:p14="http://schemas.microsoft.com/office/powerpoint/2010/main" val="3320299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a:extLst>
              <a:ext uri="{FF2B5EF4-FFF2-40B4-BE49-F238E27FC236}">
                <a16:creationId xmlns="" xmlns:a16="http://schemas.microsoft.com/office/drawing/2014/main" id="{C7ADDBF2-D35C-B77C-E754-AC4EBE9D07FC}"/>
              </a:ext>
            </a:extLst>
          </p:cNvPr>
          <p:cNvGraphicFramePr>
            <a:graphicFrameLocks/>
          </p:cNvGraphicFramePr>
          <p:nvPr>
            <p:extLst>
              <p:ext uri="{D42A27DB-BD31-4B8C-83A1-F6EECF244321}">
                <p14:modId xmlns:p14="http://schemas.microsoft.com/office/powerpoint/2010/main" val="1525757994"/>
              </p:ext>
            </p:extLst>
          </p:nvPr>
        </p:nvGraphicFramePr>
        <p:xfrm>
          <a:off x="460389" y="1265359"/>
          <a:ext cx="11154340" cy="521732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1">
            <a:extLst>
              <a:ext uri="{FF2B5EF4-FFF2-40B4-BE49-F238E27FC236}">
                <a16:creationId xmlns:a16="http://schemas.microsoft.com/office/drawing/2014/main" xmlns="" id="{F0065C89-345A-4CA6-818E-D0F87474EB89}"/>
              </a:ext>
            </a:extLst>
          </p:cNvPr>
          <p:cNvSpPr txBox="1">
            <a:spLocks/>
          </p:cNvSpPr>
          <p:nvPr/>
        </p:nvSpPr>
        <p:spPr>
          <a:xfrm>
            <a:off x="505758" y="157468"/>
            <a:ext cx="1106360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s-MX" altLang="ko-KR" sz="3200" b="1" dirty="0">
                <a:solidFill>
                  <a:srgbClr val="002060"/>
                </a:solidFill>
                <a:latin typeface="Arial" panose="020B0604020202020204" pitchFamily="34" charset="0"/>
                <a:cs typeface="Arial" panose="020B0604020202020204" pitchFamily="34" charset="0"/>
              </a:rPr>
              <a:t>Resultados de la revisión de evidencias</a:t>
            </a:r>
          </a:p>
        </p:txBody>
      </p:sp>
      <p:pic>
        <p:nvPicPr>
          <p:cNvPr id="8" name="Gráfico 12">
            <a:extLst>
              <a:ext uri="{FF2B5EF4-FFF2-40B4-BE49-F238E27FC236}">
                <a16:creationId xmlns:a16="http://schemas.microsoft.com/office/drawing/2014/main" xmlns="" id="{C0B91812-B8C4-43DB-B250-BC2F0D68982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25291" y="709897"/>
            <a:ext cx="736600" cy="165100"/>
          </a:xfrm>
          <a:prstGeom prst="rect">
            <a:avLst/>
          </a:prstGeom>
        </p:spPr>
      </p:pic>
      <p:sp>
        <p:nvSpPr>
          <p:cNvPr id="9" name="CuadroTexto 1">
            <a:extLst>
              <a:ext uri="{FF2B5EF4-FFF2-40B4-BE49-F238E27FC236}">
                <a16:creationId xmlns:lc="http://schemas.openxmlformats.org/drawingml/2006/lockedCanvas" xmlns="" xmlns:a16="http://schemas.microsoft.com/office/drawing/2014/main" xmlns:cdr="http://schemas.openxmlformats.org/drawingml/2006/chartDrawing" xmlns:c="http://schemas.openxmlformats.org/drawingml/2006/chart" id="{1779D687-8E99-4715-8C7C-1EC683E82136}"/>
              </a:ext>
            </a:extLst>
          </p:cNvPr>
          <p:cNvSpPr txBox="1"/>
          <p:nvPr/>
        </p:nvSpPr>
        <p:spPr>
          <a:xfrm>
            <a:off x="1761058" y="1011552"/>
            <a:ext cx="8553003" cy="5669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2200" dirty="0">
                <a:solidFill>
                  <a:srgbClr val="595959"/>
                </a:solidFill>
                <a:latin typeface="Arial" panose="020B0604020202020204" pitchFamily="34" charset="0"/>
                <a:cs typeface="Arial" panose="020B0604020202020204" pitchFamily="34" charset="0"/>
              </a:rPr>
              <a:t>Archivos de evidencias en formato PDF </a:t>
            </a:r>
            <a:r>
              <a:rPr lang="es-MX" sz="2200" dirty="0" smtClean="0">
                <a:solidFill>
                  <a:srgbClr val="595959"/>
                </a:solidFill>
                <a:latin typeface="Arial" panose="020B0604020202020204" pitchFamily="34" charset="0"/>
                <a:cs typeface="Arial" panose="020B0604020202020204" pitchFamily="34" charset="0"/>
              </a:rPr>
              <a:t>por método de generación</a:t>
            </a:r>
            <a:endParaRPr lang="es-MX" sz="22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7616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a:extLst>
              <a:ext uri="{FF2B5EF4-FFF2-40B4-BE49-F238E27FC236}">
                <a16:creationId xmlns="" xmlns:a16="http://schemas.microsoft.com/office/drawing/2014/main" id="{CE4AFF9F-19E8-F940-75AD-9E8CAB423AA4}"/>
              </a:ext>
            </a:extLst>
          </p:cNvPr>
          <p:cNvGraphicFramePr>
            <a:graphicFrameLocks/>
          </p:cNvGraphicFramePr>
          <p:nvPr>
            <p:extLst>
              <p:ext uri="{D42A27DB-BD31-4B8C-83A1-F6EECF244321}">
                <p14:modId xmlns:p14="http://schemas.microsoft.com/office/powerpoint/2010/main" val="2421688962"/>
              </p:ext>
            </p:extLst>
          </p:nvPr>
        </p:nvGraphicFramePr>
        <p:xfrm>
          <a:off x="448651" y="1427426"/>
          <a:ext cx="11241600" cy="508411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1">
            <a:extLst>
              <a:ext uri="{FF2B5EF4-FFF2-40B4-BE49-F238E27FC236}">
                <a16:creationId xmlns:a16="http://schemas.microsoft.com/office/drawing/2014/main" xmlns="" id="{F0065C89-345A-4CA6-818E-D0F87474EB89}"/>
              </a:ext>
            </a:extLst>
          </p:cNvPr>
          <p:cNvSpPr txBox="1">
            <a:spLocks/>
          </p:cNvSpPr>
          <p:nvPr/>
        </p:nvSpPr>
        <p:spPr>
          <a:xfrm>
            <a:off x="505758" y="157468"/>
            <a:ext cx="1106360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s-MX" altLang="ko-KR" sz="3200" b="1" dirty="0">
                <a:solidFill>
                  <a:srgbClr val="002060"/>
                </a:solidFill>
                <a:latin typeface="Arial" panose="020B0604020202020204" pitchFamily="34" charset="0"/>
                <a:cs typeface="Arial" panose="020B0604020202020204" pitchFamily="34" charset="0"/>
              </a:rPr>
              <a:t>Resultados de la revisión de evidencias</a:t>
            </a:r>
          </a:p>
        </p:txBody>
      </p:sp>
      <p:pic>
        <p:nvPicPr>
          <p:cNvPr id="8" name="Gráfico 12">
            <a:extLst>
              <a:ext uri="{FF2B5EF4-FFF2-40B4-BE49-F238E27FC236}">
                <a16:creationId xmlns:a16="http://schemas.microsoft.com/office/drawing/2014/main" xmlns="" id="{C0B91812-B8C4-43DB-B250-BC2F0D68982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25291" y="709897"/>
            <a:ext cx="736600" cy="165100"/>
          </a:xfrm>
          <a:prstGeom prst="rect">
            <a:avLst/>
          </a:prstGeom>
        </p:spPr>
      </p:pic>
      <p:sp>
        <p:nvSpPr>
          <p:cNvPr id="9" name="CuadroTexto 1">
            <a:extLst>
              <a:ext uri="{FF2B5EF4-FFF2-40B4-BE49-F238E27FC236}">
                <a16:creationId xmlns:lc="http://schemas.openxmlformats.org/drawingml/2006/lockedCanvas" xmlns="" xmlns:a16="http://schemas.microsoft.com/office/drawing/2014/main" xmlns:cdr="http://schemas.openxmlformats.org/drawingml/2006/chartDrawing" xmlns:c="http://schemas.openxmlformats.org/drawingml/2006/chart" id="{1779D687-8E99-4715-8C7C-1EC683E82136}"/>
              </a:ext>
            </a:extLst>
          </p:cNvPr>
          <p:cNvSpPr txBox="1"/>
          <p:nvPr/>
        </p:nvSpPr>
        <p:spPr>
          <a:xfrm>
            <a:off x="1748163" y="1143955"/>
            <a:ext cx="8642575" cy="5669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2200" dirty="0">
                <a:solidFill>
                  <a:srgbClr val="595959"/>
                </a:solidFill>
                <a:latin typeface="Arial" panose="020B0604020202020204" pitchFamily="34" charset="0"/>
                <a:cs typeface="Arial" panose="020B0604020202020204" pitchFamily="34" charset="0"/>
              </a:rPr>
              <a:t>Archivos de evidencias en formato </a:t>
            </a:r>
            <a:r>
              <a:rPr lang="es-MX" sz="2200" dirty="0" smtClean="0">
                <a:solidFill>
                  <a:srgbClr val="595959"/>
                </a:solidFill>
                <a:latin typeface="Arial" panose="020B0604020202020204" pitchFamily="34" charset="0"/>
                <a:cs typeface="Arial" panose="020B0604020202020204" pitchFamily="34" charset="0"/>
              </a:rPr>
              <a:t>XLSX por método de generación</a:t>
            </a:r>
            <a:endParaRPr lang="es-MX" sz="22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7208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 xmlns:a16="http://schemas.microsoft.com/office/drawing/2014/main" id="{3579FBDE-137B-A247-EC9E-75D2C1BA355E}"/>
              </a:ext>
            </a:extLst>
          </p:cNvPr>
          <p:cNvSpPr txBox="1">
            <a:spLocks/>
          </p:cNvSpPr>
          <p:nvPr/>
        </p:nvSpPr>
        <p:spPr>
          <a:xfrm>
            <a:off x="666420" y="1093064"/>
            <a:ext cx="10859160" cy="57606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altLang="ko-KR" sz="2000" b="1" dirty="0">
                <a:solidFill>
                  <a:srgbClr val="033057"/>
                </a:solidFill>
                <a:latin typeface="Arial"/>
                <a:ea typeface="맑은 고딕"/>
                <a:cs typeface="Arial"/>
              </a:rPr>
              <a:t>Ejemplos para la definición del nivel de cumplimiento</a:t>
            </a:r>
          </a:p>
        </p:txBody>
      </p:sp>
      <p:graphicFrame>
        <p:nvGraphicFramePr>
          <p:cNvPr id="2" name="Tabla 1">
            <a:extLst>
              <a:ext uri="{FF2B5EF4-FFF2-40B4-BE49-F238E27FC236}">
                <a16:creationId xmlns="" xmlns:a16="http://schemas.microsoft.com/office/drawing/2014/main" id="{9C33F711-840E-454F-B7B1-6ADD53B9D228}"/>
              </a:ext>
            </a:extLst>
          </p:cNvPr>
          <p:cNvGraphicFramePr>
            <a:graphicFrameLocks noGrp="1"/>
          </p:cNvGraphicFramePr>
          <p:nvPr>
            <p:extLst>
              <p:ext uri="{D42A27DB-BD31-4B8C-83A1-F6EECF244321}">
                <p14:modId xmlns:p14="http://schemas.microsoft.com/office/powerpoint/2010/main" val="3762216242"/>
              </p:ext>
            </p:extLst>
          </p:nvPr>
        </p:nvGraphicFramePr>
        <p:xfrm>
          <a:off x="666420" y="1527663"/>
          <a:ext cx="10859160" cy="5035560"/>
        </p:xfrm>
        <a:graphic>
          <a:graphicData uri="http://schemas.openxmlformats.org/drawingml/2006/table">
            <a:tbl>
              <a:tblPr firstRow="1" bandRow="1">
                <a:tableStyleId>{7DF18680-E054-41AD-8BC1-D1AEF772440D}</a:tableStyleId>
              </a:tblPr>
              <a:tblGrid>
                <a:gridCol w="4011102">
                  <a:extLst>
                    <a:ext uri="{9D8B030D-6E8A-4147-A177-3AD203B41FA5}">
                      <a16:colId xmlns="" xmlns:a16="http://schemas.microsoft.com/office/drawing/2014/main" val="2091722333"/>
                    </a:ext>
                  </a:extLst>
                </a:gridCol>
                <a:gridCol w="4234069">
                  <a:extLst>
                    <a:ext uri="{9D8B030D-6E8A-4147-A177-3AD203B41FA5}">
                      <a16:colId xmlns="" xmlns:a16="http://schemas.microsoft.com/office/drawing/2014/main" val="3850095521"/>
                    </a:ext>
                  </a:extLst>
                </a:gridCol>
                <a:gridCol w="2613989">
                  <a:extLst>
                    <a:ext uri="{9D8B030D-6E8A-4147-A177-3AD203B41FA5}">
                      <a16:colId xmlns="" xmlns:a16="http://schemas.microsoft.com/office/drawing/2014/main" val="3761449998"/>
                    </a:ext>
                  </a:extLst>
                </a:gridCol>
              </a:tblGrid>
              <a:tr h="505106">
                <a:tc>
                  <a:txBody>
                    <a:bodyPr/>
                    <a:lstStyle/>
                    <a:p>
                      <a:pPr algn="ctr"/>
                      <a:r>
                        <a:rPr lang="es-MX" sz="1400" dirty="0">
                          <a:latin typeface="Arial"/>
                          <a:cs typeface="Arial"/>
                        </a:rPr>
                        <a:t>NTPPIEG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400">
                          <a:latin typeface="Arial" panose="020B0604020202020204" pitchFamily="34" charset="0"/>
                          <a:cs typeface="Arial" panose="020B0604020202020204" pitchFamily="34" charset="0"/>
                        </a:rPr>
                        <a:t>Descripción de la evidencia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400">
                          <a:latin typeface="Arial"/>
                          <a:cs typeface="Arial"/>
                        </a:rPr>
                        <a:t>Catálogo de cumplimiento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41075763"/>
                  </a:ext>
                </a:extLst>
              </a:tr>
              <a:tr h="2658454">
                <a:tc>
                  <a:txBody>
                    <a:bodyPr/>
                    <a:lstStyle/>
                    <a:p>
                      <a:r>
                        <a:rPr lang="es-MX" sz="1400" b="1" kern="1200" dirty="0">
                          <a:solidFill>
                            <a:srgbClr val="002060"/>
                          </a:solidFill>
                          <a:latin typeface="Arial" panose="020B0604020202020204" pitchFamily="34" charset="0"/>
                          <a:ea typeface="+mn-ea"/>
                          <a:cs typeface="Arial" panose="020B0604020202020204" pitchFamily="34" charset="0"/>
                        </a:rPr>
                        <a:t>Fase 2. Diseño.</a:t>
                      </a:r>
                    </a:p>
                    <a:p>
                      <a:endParaRPr lang="es-MX" sz="1400" b="0" kern="1200" dirty="0">
                        <a:solidFill>
                          <a:srgbClr val="002060"/>
                        </a:solidFill>
                        <a:latin typeface="Arial" panose="020B0604020202020204" pitchFamily="34" charset="0"/>
                        <a:ea typeface="+mn-ea"/>
                        <a:cs typeface="Arial" panose="020B0604020202020204" pitchFamily="34" charset="0"/>
                      </a:endParaRPr>
                    </a:p>
                    <a:p>
                      <a:r>
                        <a:rPr lang="es-MX" sz="1400" i="0" u="none" strike="noStrike" kern="1200" dirty="0">
                          <a:solidFill>
                            <a:srgbClr val="002060"/>
                          </a:solidFill>
                          <a:effectLst/>
                          <a:latin typeface="Arial" panose="020B0604020202020204" pitchFamily="34" charset="0"/>
                          <a:ea typeface="+mn-ea"/>
                          <a:cs typeface="Arial" panose="020B0604020202020204" pitchFamily="34" charset="0"/>
                        </a:rPr>
                        <a:t>II. Diseño de los sistemas de producción y de los flujos de trabajo, que deberá incluir: </a:t>
                      </a:r>
                    </a:p>
                    <a:p>
                      <a:r>
                        <a:rPr lang="es-MX" sz="1400" i="0" u="none" strike="noStrike" kern="1200" dirty="0">
                          <a:solidFill>
                            <a:srgbClr val="002060"/>
                          </a:solidFill>
                          <a:effectLst/>
                          <a:latin typeface="Arial" panose="020B0604020202020204" pitchFamily="34" charset="0"/>
                          <a:ea typeface="+mn-ea"/>
                          <a:cs typeface="Arial" panose="020B0604020202020204" pitchFamily="34" charset="0"/>
                        </a:rPr>
                        <a:t>a) Flujos de trabajo en tareas secuenciales; </a:t>
                      </a:r>
                    </a:p>
                    <a:p>
                      <a:r>
                        <a:rPr lang="es-MX" sz="1400" i="0" u="none" strike="noStrike" kern="1200" dirty="0">
                          <a:solidFill>
                            <a:srgbClr val="002060"/>
                          </a:solidFill>
                          <a:effectLst/>
                          <a:latin typeface="Arial" panose="020B0604020202020204" pitchFamily="34" charset="0"/>
                          <a:ea typeface="+mn-ea"/>
                          <a:cs typeface="Arial" panose="020B0604020202020204" pitchFamily="34" charset="0"/>
                        </a:rPr>
                        <a:t>b) Especificación de escenarios funcionales; </a:t>
                      </a:r>
                    </a:p>
                    <a:p>
                      <a:r>
                        <a:rPr lang="es-MX" sz="1400" i="0" u="none" strike="noStrike" kern="1200" dirty="0">
                          <a:solidFill>
                            <a:srgbClr val="002060"/>
                          </a:solidFill>
                          <a:effectLst/>
                          <a:latin typeface="Arial" panose="020B0604020202020204" pitchFamily="34" charset="0"/>
                          <a:ea typeface="+mn-ea"/>
                          <a:cs typeface="Arial" panose="020B0604020202020204" pitchFamily="34" charset="0"/>
                        </a:rPr>
                        <a:t>c) Especificación de las pruebas funcionales a realizar, y </a:t>
                      </a:r>
                    </a:p>
                    <a:p>
                      <a:r>
                        <a:rPr lang="es-MX" sz="1400" i="0" u="none" strike="noStrike" kern="1200" dirty="0">
                          <a:solidFill>
                            <a:srgbClr val="002060"/>
                          </a:solidFill>
                          <a:effectLst/>
                          <a:latin typeface="Arial" panose="020B0604020202020204" pitchFamily="34" charset="0"/>
                          <a:ea typeface="+mn-ea"/>
                          <a:cs typeface="Arial" panose="020B0604020202020204" pitchFamily="34" charset="0"/>
                        </a:rPr>
                        <a:t>d) Diseño de los procesos que se llevarán a cabo en producción.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s-MX" sz="1400" b="0" i="1" u="none" strike="noStrike" kern="1200" baseline="0" dirty="0">
                        <a:solidFill>
                          <a:srgbClr val="002060"/>
                        </a:solidFill>
                        <a:latin typeface="Arial" panose="020B0604020202020204" pitchFamily="34" charset="0"/>
                        <a:ea typeface="+mn-ea"/>
                        <a:cs typeface="Arial" panose="020B0604020202020204" pitchFamily="34" charset="0"/>
                      </a:endParaRPr>
                    </a:p>
                    <a:p>
                      <a:endParaRPr lang="es-MX" sz="1400" b="0" dirty="0">
                        <a:solidFill>
                          <a:srgbClr val="002060"/>
                        </a:solidFill>
                        <a:latin typeface="Arial" panose="020B0604020202020204" pitchFamily="34" charset="0"/>
                        <a:cs typeface="Arial" panose="020B0604020202020204" pitchFamily="34" charset="0"/>
                      </a:endParaRPr>
                    </a:p>
                    <a:p>
                      <a:r>
                        <a:rPr lang="es-MX" sz="1400" b="0" dirty="0">
                          <a:solidFill>
                            <a:srgbClr val="002060"/>
                          </a:solidFill>
                          <a:latin typeface="Arial" panose="020B0604020202020204" pitchFamily="34" charset="0"/>
                          <a:cs typeface="Arial" panose="020B0604020202020204" pitchFamily="34" charset="0"/>
                        </a:rPr>
                        <a:t>Documento elaborado en el área en el que presenta el objetivo del proyecto, diagrama contextual, diagrama general del proceso, características técnicas, diagrama de conectividad, el modelo de la base de datos entidad-relación, servidor de aplicaciones y </a:t>
                      </a:r>
                      <a:r>
                        <a:rPr lang="es-MX" sz="1400" b="0" kern="1200" dirty="0">
                          <a:solidFill>
                            <a:srgbClr val="002060"/>
                          </a:solidFill>
                          <a:latin typeface="Arial" panose="020B0604020202020204" pitchFamily="34" charset="0"/>
                          <a:ea typeface="+mn-ea"/>
                          <a:cs typeface="Arial" panose="020B0604020202020204" pitchFamily="34" charset="0"/>
                        </a:rPr>
                        <a:t>esquema de monitoreo (reportes del comportamiento en ambiente de producción</a:t>
                      </a:r>
                      <a:r>
                        <a:rPr lang="es-MX" sz="1600" b="0" i="0" u="none" strike="noStrike" kern="1200" baseline="0" dirty="0">
                          <a:solidFill>
                            <a:srgbClr val="002060"/>
                          </a:solidFill>
                          <a:latin typeface="Arial" panose="020B0604020202020204" pitchFamily="34" charset="0"/>
                          <a:ea typeface="+mn-ea"/>
                          <a:cs typeface="Arial" panose="020B0604020202020204" pitchFamily="34" charset="0"/>
                        </a:rPr>
                        <a:t>); </a:t>
                      </a:r>
                      <a:r>
                        <a:rPr lang="es-MX" sz="1400" b="0" kern="1200" dirty="0">
                          <a:solidFill>
                            <a:srgbClr val="002060"/>
                          </a:solidFill>
                          <a:latin typeface="Arial" panose="020B0604020202020204" pitchFamily="34" charset="0"/>
                          <a:ea typeface="+mn-ea"/>
                          <a:cs typeface="Arial" panose="020B0604020202020204" pitchFamily="34" charset="0"/>
                        </a:rPr>
                        <a:t>elementos que se apegan a lo establecido en la Norma.</a:t>
                      </a:r>
                      <a:endParaRPr lang="es-MX" sz="1400" b="0" dirty="0">
                        <a:solidFill>
                          <a:srgbClr val="002060"/>
                        </a:solidFill>
                        <a:highlight>
                          <a:srgbClr val="FFFF00"/>
                        </a:highlight>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a:latin typeface="Arial" panose="020B0604020202020204" pitchFamily="34" charset="0"/>
                          <a:cs typeface="Arial" panose="020B0604020202020204" pitchFamily="34" charset="0"/>
                        </a:rPr>
                        <a:t>1. </a:t>
                      </a:r>
                      <a:r>
                        <a:rPr lang="es-MX" sz="1400" i="0" u="none" strike="noStrike" kern="1200">
                          <a:solidFill>
                            <a:srgbClr val="002060"/>
                          </a:solidFill>
                          <a:effectLst/>
                          <a:latin typeface="Arial" panose="020B0604020202020204" pitchFamily="34" charset="0"/>
                          <a:cs typeface="Arial" panose="020B0604020202020204" pitchFamily="34" charset="0"/>
                        </a:rPr>
                        <a:t>La evidencia coincide con lo mencionado en la NTPPIEG (&gt;=75%).</a:t>
                      </a:r>
                      <a:endParaRPr lang="es-MX" sz="1400" b="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91857614"/>
                  </a:ext>
                </a:extLst>
              </a:tr>
              <a:tr h="1872000">
                <a:tc>
                  <a:txBody>
                    <a:bodyPr/>
                    <a:lstStyle/>
                    <a:p>
                      <a:r>
                        <a:rPr lang="es-MX" sz="1400" b="1" kern="1200" dirty="0">
                          <a:solidFill>
                            <a:srgbClr val="002060"/>
                          </a:solidFill>
                          <a:latin typeface="Arial" panose="020B0604020202020204" pitchFamily="34" charset="0"/>
                          <a:ea typeface="+mn-ea"/>
                          <a:cs typeface="Arial" panose="020B0604020202020204" pitchFamily="34" charset="0"/>
                        </a:rPr>
                        <a:t>Fase 4. Captación.</a:t>
                      </a:r>
                    </a:p>
                    <a:p>
                      <a:endParaRPr lang="es-MX" sz="1600" b="0" i="0" u="none" strike="noStrike" kern="1200" baseline="0" dirty="0">
                        <a:solidFill>
                          <a:schemeClr val="dk1"/>
                        </a:solidFill>
                        <a:latin typeface="+mn-lt"/>
                        <a:ea typeface="+mn-ea"/>
                        <a:cs typeface="+mn-cs"/>
                      </a:endParaRPr>
                    </a:p>
                    <a:p>
                      <a:r>
                        <a:rPr lang="es-MX" sz="1400" i="0" u="none" strike="noStrike" kern="1200" dirty="0">
                          <a:solidFill>
                            <a:srgbClr val="002060"/>
                          </a:solidFill>
                          <a:effectLst/>
                          <a:latin typeface="Arial" panose="020B0604020202020204" pitchFamily="34" charset="0"/>
                          <a:ea typeface="+mn-ea"/>
                          <a:cs typeface="Arial" panose="020B0604020202020204" pitchFamily="34" charset="0"/>
                        </a:rPr>
                        <a:t>IV. Cargar o capturar los datos captados y sus metadatos a un ambiente adecuado para su posterior procesamiento; es decir, crear el Conjunto de Datos Captados.</a:t>
                      </a:r>
                      <a:endParaRPr lang="es-MX" sz="16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s-MX" sz="1400" b="0" i="1" u="none" strike="noStrike" kern="1200" baseline="0">
                        <a:solidFill>
                          <a:srgbClr val="002060"/>
                        </a:solidFill>
                        <a:latin typeface="Arial" panose="020B0604020202020204" pitchFamily="34" charset="0"/>
                        <a:ea typeface="+mn-ea"/>
                        <a:cs typeface="Arial" panose="020B0604020202020204" pitchFamily="34" charset="0"/>
                      </a:endParaRPr>
                    </a:p>
                    <a:p>
                      <a:endParaRPr lang="es-MX" sz="1400" b="0">
                        <a:solidFill>
                          <a:srgbClr val="002060"/>
                        </a:solidFill>
                        <a:latin typeface="Arial" panose="020B0604020202020204" pitchFamily="34" charset="0"/>
                        <a:cs typeface="Arial" panose="020B0604020202020204" pitchFamily="34" charset="0"/>
                      </a:endParaRPr>
                    </a:p>
                    <a:p>
                      <a:r>
                        <a:rPr lang="es-MX" sz="1400" b="0">
                          <a:solidFill>
                            <a:srgbClr val="002060"/>
                          </a:solidFill>
                          <a:latin typeface="Arial" panose="020B0604020202020204" pitchFamily="34" charset="0"/>
                          <a:cs typeface="Arial" panose="020B0604020202020204" pitchFamily="34" charset="0"/>
                        </a:rPr>
                        <a:t>La evidencia incluye una referencia y el vínculo hacia el servidor en donde se almacena la base de datos con la información recopilada. Se considera que se cumple con lo establecido en la Norma.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a:solidFill>
                            <a:srgbClr val="002060"/>
                          </a:solidFill>
                          <a:latin typeface="Arial" panose="020B0604020202020204" pitchFamily="34" charset="0"/>
                          <a:cs typeface="Arial" panose="020B0604020202020204" pitchFamily="34" charset="0"/>
                        </a:rPr>
                        <a:t>1. </a:t>
                      </a:r>
                      <a:r>
                        <a:rPr lang="es-MX" sz="1400" i="0" u="none" strike="noStrike" kern="1200" dirty="0">
                          <a:solidFill>
                            <a:srgbClr val="002060"/>
                          </a:solidFill>
                          <a:effectLst/>
                          <a:latin typeface="Arial" panose="020B0604020202020204" pitchFamily="34" charset="0"/>
                          <a:cs typeface="Arial" panose="020B0604020202020204" pitchFamily="34" charset="0"/>
                        </a:rPr>
                        <a:t>La evidencia coincide con lo mencionado en la NTPPIEG (&gt;=75%).</a:t>
                      </a:r>
                      <a:endParaRPr lang="es-MX" sz="14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659810729"/>
                  </a:ext>
                </a:extLst>
              </a:tr>
            </a:tbl>
          </a:graphicData>
        </a:graphic>
      </p:graphicFrame>
      <p:sp>
        <p:nvSpPr>
          <p:cNvPr id="4" name="Text Placeholder 1">
            <a:extLst>
              <a:ext uri="{FF2B5EF4-FFF2-40B4-BE49-F238E27FC236}">
                <a16:creationId xmlns:a16="http://schemas.microsoft.com/office/drawing/2014/main" xmlns="" id="{F0065C89-345A-4CA6-818E-D0F87474EB89}"/>
              </a:ext>
            </a:extLst>
          </p:cNvPr>
          <p:cNvSpPr txBox="1">
            <a:spLocks/>
          </p:cNvSpPr>
          <p:nvPr/>
        </p:nvSpPr>
        <p:spPr>
          <a:xfrm>
            <a:off x="505758" y="157468"/>
            <a:ext cx="1106360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s-MX" altLang="ko-KR" sz="3200" b="1" dirty="0">
                <a:solidFill>
                  <a:srgbClr val="002060"/>
                </a:solidFill>
                <a:latin typeface="Arial" panose="020B0604020202020204" pitchFamily="34" charset="0"/>
                <a:cs typeface="Arial" panose="020B0604020202020204" pitchFamily="34" charset="0"/>
              </a:rPr>
              <a:t>Resultados de la revisión de evidencias</a:t>
            </a:r>
          </a:p>
        </p:txBody>
      </p:sp>
      <p:pic>
        <p:nvPicPr>
          <p:cNvPr id="5" name="Gráfico 12">
            <a:extLst>
              <a:ext uri="{FF2B5EF4-FFF2-40B4-BE49-F238E27FC236}">
                <a16:creationId xmlns:a16="http://schemas.microsoft.com/office/drawing/2014/main" xmlns="" id="{C0B91812-B8C4-43DB-B250-BC2F0D689823}"/>
              </a:ext>
            </a:extLst>
          </p:cNvPr>
          <p:cNvPicPr>
            <a:picLocks noChangeAspect="1"/>
          </p:cNvPicPr>
          <p:nvPr/>
        </p:nvPicPr>
        <p:blipFill>
          <a:blip r:embed="rId2">
            <a:extLst>
              <a:ext uri="{96DAC541-7B7A-43D3-8B79-37D633B846F1}">
                <asvg:svgBlip xmlns:asvg="http://schemas.microsoft.com/office/drawing/2016/SVG/main" xmlns="" r:embed="rId4"/>
              </a:ext>
            </a:extLst>
          </a:blip>
          <a:stretch>
            <a:fillRect/>
          </a:stretch>
        </p:blipFill>
        <p:spPr>
          <a:xfrm>
            <a:off x="625291" y="709897"/>
            <a:ext cx="736600" cy="165100"/>
          </a:xfrm>
          <a:prstGeom prst="rect">
            <a:avLst/>
          </a:prstGeom>
        </p:spPr>
      </p:pic>
    </p:spTree>
    <p:extLst>
      <p:ext uri="{BB962C8B-B14F-4D97-AF65-F5344CB8AC3E}">
        <p14:creationId xmlns:p14="http://schemas.microsoft.com/office/powerpoint/2010/main" val="3095923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 xmlns:a16="http://schemas.microsoft.com/office/drawing/2014/main" id="{9C33F711-840E-454F-B7B1-6ADD53B9D228}"/>
              </a:ext>
            </a:extLst>
          </p:cNvPr>
          <p:cNvGraphicFramePr>
            <a:graphicFrameLocks noGrp="1"/>
          </p:cNvGraphicFramePr>
          <p:nvPr>
            <p:extLst>
              <p:ext uri="{D42A27DB-BD31-4B8C-83A1-F6EECF244321}">
                <p14:modId xmlns:p14="http://schemas.microsoft.com/office/powerpoint/2010/main" val="1798337836"/>
              </p:ext>
            </p:extLst>
          </p:nvPr>
        </p:nvGraphicFramePr>
        <p:xfrm>
          <a:off x="258535" y="1523999"/>
          <a:ext cx="11674929" cy="5248278"/>
        </p:xfrm>
        <a:graphic>
          <a:graphicData uri="http://schemas.openxmlformats.org/drawingml/2006/table">
            <a:tbl>
              <a:tblPr firstRow="1" bandRow="1">
                <a:tableStyleId>{7DF18680-E054-41AD-8BC1-D1AEF772440D}</a:tableStyleId>
              </a:tblPr>
              <a:tblGrid>
                <a:gridCol w="5199792">
                  <a:extLst>
                    <a:ext uri="{9D8B030D-6E8A-4147-A177-3AD203B41FA5}">
                      <a16:colId xmlns="" xmlns:a16="http://schemas.microsoft.com/office/drawing/2014/main" val="2091722333"/>
                    </a:ext>
                  </a:extLst>
                </a:gridCol>
                <a:gridCol w="3874905">
                  <a:extLst>
                    <a:ext uri="{9D8B030D-6E8A-4147-A177-3AD203B41FA5}">
                      <a16:colId xmlns="" xmlns:a16="http://schemas.microsoft.com/office/drawing/2014/main" val="3850095521"/>
                    </a:ext>
                  </a:extLst>
                </a:gridCol>
                <a:gridCol w="2600232">
                  <a:extLst>
                    <a:ext uri="{9D8B030D-6E8A-4147-A177-3AD203B41FA5}">
                      <a16:colId xmlns="" xmlns:a16="http://schemas.microsoft.com/office/drawing/2014/main" val="2054632119"/>
                    </a:ext>
                  </a:extLst>
                </a:gridCol>
              </a:tblGrid>
              <a:tr h="297935">
                <a:tc>
                  <a:txBody>
                    <a:bodyPr/>
                    <a:lstStyle/>
                    <a:p>
                      <a:pPr algn="ctr"/>
                      <a:r>
                        <a:rPr lang="es-MX" sz="1400" dirty="0">
                          <a:latin typeface="Arial"/>
                          <a:cs typeface="Arial"/>
                        </a:rPr>
                        <a:t>NTPPIEG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400">
                          <a:latin typeface="Arial" panose="020B0604020202020204" pitchFamily="34" charset="0"/>
                          <a:cs typeface="Arial" panose="020B0604020202020204" pitchFamily="34" charset="0"/>
                        </a:rPr>
                        <a:t>Descripción de la evidencia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400">
                          <a:latin typeface="Arial"/>
                          <a:cs typeface="Arial"/>
                        </a:rPr>
                        <a:t>Catálogo de cumplimiento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41075763"/>
                  </a:ext>
                </a:extLst>
              </a:tr>
              <a:tr h="3009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002060"/>
                          </a:solidFill>
                          <a:effectLst/>
                          <a:uLnTx/>
                          <a:uFillTx/>
                          <a:latin typeface="Arial"/>
                          <a:ea typeface="+mn-ea"/>
                          <a:cs typeface="Arial"/>
                        </a:rPr>
                        <a:t>Fase 1. Documentación de las necesidades.</a:t>
                      </a:r>
                    </a:p>
                    <a:p>
                      <a:endParaRPr lang="es-MX" sz="1400" b="0" i="0" u="none" strike="noStrike" kern="1200" baseline="0" dirty="0">
                        <a:solidFill>
                          <a:srgbClr val="002060"/>
                        </a:solidFill>
                        <a:latin typeface="Arial" panose="020B0604020202020204" pitchFamily="34" charset="0"/>
                        <a:ea typeface="+mn-ea"/>
                        <a:cs typeface="Arial" panose="020B0604020202020204" pitchFamily="34" charset="0"/>
                      </a:endParaRPr>
                    </a:p>
                    <a:p>
                      <a:r>
                        <a:rPr lang="es-MX" sz="1400" b="0" i="0" u="none" strike="noStrike" kern="1200" baseline="0" dirty="0">
                          <a:solidFill>
                            <a:srgbClr val="002060"/>
                          </a:solidFill>
                          <a:latin typeface="Arial"/>
                          <a:ea typeface="+mn-ea"/>
                          <a:cs typeface="Arial"/>
                        </a:rPr>
                        <a:t>I. Documento de detección de necesidades de información con el siguiente contenido: </a:t>
                      </a:r>
                    </a:p>
                    <a:p>
                      <a:r>
                        <a:rPr lang="es-MX" sz="1400" b="0" i="0" u="none" strike="noStrike" kern="1200" baseline="0" dirty="0">
                          <a:solidFill>
                            <a:srgbClr val="002060"/>
                          </a:solidFill>
                          <a:latin typeface="Arial"/>
                          <a:ea typeface="+mn-ea"/>
                          <a:cs typeface="Arial"/>
                        </a:rPr>
                        <a:t>Descripción y características de las Necesidades Estructuradas de Información. . .</a:t>
                      </a:r>
                    </a:p>
                    <a:p>
                      <a:pPr lvl="1"/>
                      <a:r>
                        <a:rPr lang="es-MX" sz="1400" b="0" i="0" u="none" strike="noStrike" kern="1200" baseline="0" dirty="0">
                          <a:solidFill>
                            <a:srgbClr val="002060"/>
                          </a:solidFill>
                          <a:latin typeface="Arial"/>
                          <a:ea typeface="+mn-ea"/>
                          <a:cs typeface="Arial"/>
                        </a:rPr>
                        <a:t>1.- Las Unidades del Estado o Administrativas requirentes, así como los </a:t>
                      </a:r>
                      <a:r>
                        <a:rPr lang="es-MX" sz="1400" b="1" i="0" u="none" strike="noStrike" kern="1200" baseline="0" dirty="0">
                          <a:solidFill>
                            <a:srgbClr val="002060"/>
                          </a:solidFill>
                          <a:latin typeface="Arial"/>
                          <a:ea typeface="+mn-ea"/>
                          <a:cs typeface="Arial"/>
                        </a:rPr>
                        <a:t>Comités Técnicos Especializados y los Comités Ejecutivos </a:t>
                      </a:r>
                      <a:r>
                        <a:rPr lang="es-MX" sz="1400" b="0" i="0" u="none" strike="noStrike" kern="1200" baseline="0" dirty="0">
                          <a:solidFill>
                            <a:srgbClr val="002060"/>
                          </a:solidFill>
                          <a:latin typeface="Arial"/>
                          <a:ea typeface="+mn-ea"/>
                          <a:cs typeface="Arial"/>
                        </a:rPr>
                        <a:t>del SNIEG</a:t>
                      </a:r>
                      <a:r>
                        <a:rPr lang="es-MX" sz="1400" b="0" i="0" u="none" strike="noStrike" kern="1200" baseline="0" dirty="0" smtClean="0">
                          <a:solidFill>
                            <a:srgbClr val="002060"/>
                          </a:solidFill>
                          <a:latin typeface="Arial"/>
                          <a:ea typeface="+mn-ea"/>
                          <a:cs typeface="Arial"/>
                        </a:rPr>
                        <a:t>,…</a:t>
                      </a:r>
                      <a:endParaRPr lang="es-MX" sz="1400" b="0" i="0" u="none" strike="noStrike" kern="1200" baseline="0" dirty="0">
                        <a:solidFill>
                          <a:srgbClr val="002060"/>
                        </a:solidFill>
                        <a:latin typeface="Arial"/>
                        <a:ea typeface="+mn-ea"/>
                        <a:cs typeface="Arial"/>
                      </a:endParaRPr>
                    </a:p>
                    <a:p>
                      <a:pPr lvl="1"/>
                      <a:r>
                        <a:rPr lang="es-MX" sz="1400" b="0" i="0" u="none" strike="noStrike" kern="1200" baseline="0" dirty="0">
                          <a:solidFill>
                            <a:srgbClr val="002060"/>
                          </a:solidFill>
                          <a:latin typeface="Arial"/>
                          <a:ea typeface="+mn-ea"/>
                          <a:cs typeface="Arial"/>
                        </a:rPr>
                        <a:t>2.- Las disposiciones normativas aplicables;</a:t>
                      </a:r>
                    </a:p>
                    <a:p>
                      <a:pPr lvl="1"/>
                      <a:r>
                        <a:rPr lang="es-MX" sz="1400" b="0" i="0" u="none" strike="noStrike" kern="1200" baseline="0" dirty="0">
                          <a:solidFill>
                            <a:srgbClr val="002060"/>
                          </a:solidFill>
                          <a:latin typeface="Arial"/>
                          <a:ea typeface="+mn-ea"/>
                          <a:cs typeface="Arial"/>
                        </a:rPr>
                        <a:t>3.- La temática de la información a generar; la población, territorio o fenómeno objeto de estudio . . .</a:t>
                      </a:r>
                    </a:p>
                    <a:p>
                      <a:pPr lvl="1"/>
                      <a:r>
                        <a:rPr lang="es-MX" sz="1400" b="0" i="0" u="none" strike="noStrike" kern="1200" baseline="0" dirty="0">
                          <a:solidFill>
                            <a:srgbClr val="002060"/>
                          </a:solidFill>
                          <a:latin typeface="Arial"/>
                          <a:ea typeface="+mn-ea"/>
                          <a:cs typeface="Arial"/>
                        </a:rPr>
                        <a:t>4.- Los objetivos y uso previsto para la información, y </a:t>
                      </a:r>
                    </a:p>
                    <a:p>
                      <a:pPr lvl="1"/>
                      <a:r>
                        <a:rPr lang="es-MX" sz="1400" b="0" i="0" u="none" strike="noStrike" kern="1200" baseline="0" dirty="0">
                          <a:solidFill>
                            <a:srgbClr val="002060"/>
                          </a:solidFill>
                          <a:latin typeface="Arial"/>
                          <a:ea typeface="+mn-ea"/>
                          <a:cs typeface="Arial"/>
                        </a:rPr>
                        <a:t>5. Los conceptos que se desean representar o medir. </a:t>
                      </a:r>
                      <a:endParaRPr lang="es-MX" sz="1400" b="0" dirty="0">
                        <a:solidFill>
                          <a:srgbClr val="00206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i="0" u="none" strike="noStrike" kern="1200" baseline="0" dirty="0">
                        <a:solidFill>
                          <a:srgbClr val="002060"/>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i="0" u="none" strike="noStrike" kern="1200" baseline="0" dirty="0">
                        <a:solidFill>
                          <a:srgbClr val="002060"/>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i="0" u="none" strike="noStrike" kern="1200" baseline="0" dirty="0">
                        <a:solidFill>
                          <a:srgbClr val="002060"/>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i="0" u="none" strike="noStrike" kern="1200" baseline="0" dirty="0">
                          <a:solidFill>
                            <a:srgbClr val="002060"/>
                          </a:solidFill>
                          <a:latin typeface="Arial" panose="020B0604020202020204" pitchFamily="34" charset="0"/>
                          <a:ea typeface="+mn-ea"/>
                          <a:cs typeface="Arial" panose="020B0604020202020204" pitchFamily="34" charset="0"/>
                        </a:rPr>
                        <a:t>El documento depositado contiene una relación de Comités Técnicos Especializados considerados en la Consulta Pública con la relación de los Secretarios Técnicos.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i="0" u="none" strike="noStrike" kern="1200" baseline="0" dirty="0">
                          <a:solidFill>
                            <a:srgbClr val="002060"/>
                          </a:solidFill>
                          <a:latin typeface="Arial" panose="020B0604020202020204" pitchFamily="34" charset="0"/>
                          <a:ea typeface="+mn-ea"/>
                          <a:cs typeface="Arial" panose="020B0604020202020204" pitchFamily="34" charset="0"/>
                        </a:rPr>
                        <a:t>Dado que la Norma establece otros elementos como disposiciones normativas, temática, objetivos, etc., que no fueron incluidos, se considera que se cumple parcialmente.</a:t>
                      </a:r>
                      <a:endParaRPr lang="es-MX" sz="1400" b="0" i="0" u="none" strike="noStrike" kern="1200" baseline="0" dirty="0">
                        <a:solidFill>
                          <a:srgbClr val="002060"/>
                        </a:solidFill>
                        <a:highlight>
                          <a:srgbClr val="FFFF00"/>
                        </a:highlight>
                        <a:latin typeface="Arial"/>
                        <a:ea typeface="+mn-ea"/>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a:solidFill>
                            <a:srgbClr val="002060"/>
                          </a:solidFill>
                          <a:latin typeface="Arial" panose="020B0604020202020204" pitchFamily="34" charset="0"/>
                          <a:cs typeface="Arial" panose="020B0604020202020204" pitchFamily="34" charset="0"/>
                        </a:rPr>
                        <a:t>2. </a:t>
                      </a:r>
                      <a:r>
                        <a:rPr lang="es-MX" sz="1400" b="0" i="0" u="none" strike="noStrike" kern="1200" dirty="0">
                          <a:solidFill>
                            <a:srgbClr val="002060"/>
                          </a:solidFill>
                          <a:effectLst/>
                          <a:latin typeface="Arial" panose="020B0604020202020204" pitchFamily="34" charset="0"/>
                          <a:cs typeface="Arial" panose="020B0604020202020204" pitchFamily="34" charset="0"/>
                        </a:rPr>
                        <a:t>La evidencia coincide parcialmente con lo mencionado en la NTPPIEG (&gt;=25% a &lt;75%)</a:t>
                      </a:r>
                      <a:endParaRPr lang="es-MX" sz="14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91857614"/>
                  </a:ext>
                </a:extLst>
              </a:tr>
              <a:tr h="1864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1" i="0" u="none" strike="noStrike" kern="1200" noProof="0" dirty="0">
                          <a:solidFill>
                            <a:srgbClr val="002060"/>
                          </a:solidFill>
                          <a:effectLst/>
                          <a:latin typeface="Arial" panose="020B0604020202020204" pitchFamily="34" charset="0"/>
                          <a:ea typeface="+mn-ea"/>
                          <a:cs typeface="Arial" panose="020B0604020202020204" pitchFamily="34" charset="0"/>
                        </a:rPr>
                        <a:t>Fase 5. Procesamiento.</a:t>
                      </a:r>
                    </a:p>
                    <a:p>
                      <a:endParaRPr lang="es-MX" sz="1600" b="0" i="0" u="none" strike="noStrike" kern="1200" baseline="0" dirty="0">
                        <a:solidFill>
                          <a:schemeClr val="dk1"/>
                        </a:solidFill>
                        <a:latin typeface="+mn-lt"/>
                        <a:ea typeface="+mn-ea"/>
                        <a:cs typeface="+mn-cs"/>
                      </a:endParaRPr>
                    </a:p>
                    <a:p>
                      <a:r>
                        <a:rPr lang="es-MX" sz="1600" b="0" i="0" u="none" strike="noStrike" kern="1200" baseline="0" dirty="0">
                          <a:solidFill>
                            <a:srgbClr val="002060"/>
                          </a:solidFill>
                          <a:latin typeface="+mn-lt"/>
                          <a:ea typeface="+mn-ea"/>
                          <a:cs typeface="+mn-cs"/>
                        </a:rPr>
                        <a:t>II</a:t>
                      </a:r>
                      <a:r>
                        <a:rPr lang="es-MX" sz="1400" b="0" i="0" u="none" strike="noStrike" kern="1200" dirty="0">
                          <a:solidFill>
                            <a:srgbClr val="002060"/>
                          </a:solidFill>
                          <a:effectLst/>
                          <a:latin typeface="Arial" panose="020B0604020202020204" pitchFamily="34" charset="0"/>
                          <a:ea typeface="+mn-ea"/>
                          <a:cs typeface="Arial" panose="020B0604020202020204" pitchFamily="34" charset="0"/>
                        </a:rPr>
                        <a:t>. Bitácora de cambios que tiene cada uno de los datos, así como el procedimiento en el cual sufrieron una modificación (clasificación, codificación, revisión, validación, edición e imputación);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i="0" u="none" strike="noStrike" kern="1200" baseline="0" dirty="0">
                        <a:solidFill>
                          <a:srgbClr val="002060"/>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i="0" u="none" strike="noStrike" kern="1200" baseline="0" dirty="0">
                        <a:solidFill>
                          <a:srgbClr val="002060"/>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i="0" u="none" strike="noStrike" kern="1200" baseline="0" dirty="0">
                          <a:solidFill>
                            <a:srgbClr val="002060"/>
                          </a:solidFill>
                          <a:latin typeface="Arial" panose="020B0604020202020204" pitchFamily="34" charset="0"/>
                          <a:ea typeface="+mn-ea"/>
                          <a:cs typeface="Arial" panose="020B0604020202020204" pitchFamily="34" charset="0"/>
                        </a:rPr>
                        <a:t>La evidencia registrada solo se refiere a la entrega de la bitácora, pero no se puede identificar el procedimiento por el cual se realizaron las modificaciones que señala la Norma, es por ello que se considera que se cumple parcialmente.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a:solidFill>
                            <a:srgbClr val="002060"/>
                          </a:solidFill>
                          <a:latin typeface="Arial" panose="020B0604020202020204" pitchFamily="34" charset="0"/>
                          <a:cs typeface="Arial" panose="020B0604020202020204" pitchFamily="34" charset="0"/>
                        </a:rPr>
                        <a:t>2. </a:t>
                      </a:r>
                      <a:r>
                        <a:rPr lang="es-MX" sz="1400" b="0" i="0" u="none" strike="noStrike" kern="1200" dirty="0">
                          <a:solidFill>
                            <a:srgbClr val="002060"/>
                          </a:solidFill>
                          <a:effectLst/>
                          <a:latin typeface="Arial" panose="020B0604020202020204" pitchFamily="34" charset="0"/>
                          <a:cs typeface="Arial" panose="020B0604020202020204" pitchFamily="34" charset="0"/>
                        </a:rPr>
                        <a:t>La evidencia coincide parcialmente con lo mencionado en la NTPPIEG (&gt;=25% a &lt;75%)</a:t>
                      </a:r>
                      <a:endParaRPr lang="es-MX" sz="14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Text Placeholder 1">
            <a:extLst>
              <a:ext uri="{FF2B5EF4-FFF2-40B4-BE49-F238E27FC236}">
                <a16:creationId xmlns="" xmlns:a16="http://schemas.microsoft.com/office/drawing/2014/main" id="{3579FBDE-137B-A247-EC9E-75D2C1BA355E}"/>
              </a:ext>
            </a:extLst>
          </p:cNvPr>
          <p:cNvSpPr txBox="1">
            <a:spLocks/>
          </p:cNvSpPr>
          <p:nvPr/>
        </p:nvSpPr>
        <p:spPr>
          <a:xfrm>
            <a:off x="666420" y="1093064"/>
            <a:ext cx="10859160" cy="57606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altLang="ko-KR" sz="2000" b="1" dirty="0">
                <a:solidFill>
                  <a:srgbClr val="033057"/>
                </a:solidFill>
                <a:latin typeface="Arial"/>
                <a:ea typeface="맑은 고딕"/>
                <a:cs typeface="Arial"/>
              </a:rPr>
              <a:t>Ejemplos para la definición del nivel de cumplimiento</a:t>
            </a:r>
          </a:p>
        </p:txBody>
      </p:sp>
      <p:sp>
        <p:nvSpPr>
          <p:cNvPr id="5" name="Text Placeholder 1">
            <a:extLst>
              <a:ext uri="{FF2B5EF4-FFF2-40B4-BE49-F238E27FC236}">
                <a16:creationId xmlns:a16="http://schemas.microsoft.com/office/drawing/2014/main" xmlns="" id="{F0065C89-345A-4CA6-818E-D0F87474EB89}"/>
              </a:ext>
            </a:extLst>
          </p:cNvPr>
          <p:cNvSpPr txBox="1">
            <a:spLocks/>
          </p:cNvSpPr>
          <p:nvPr/>
        </p:nvSpPr>
        <p:spPr>
          <a:xfrm>
            <a:off x="505758" y="157468"/>
            <a:ext cx="1106360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s-MX" altLang="ko-KR" sz="3200" b="1" dirty="0">
                <a:solidFill>
                  <a:srgbClr val="002060"/>
                </a:solidFill>
                <a:latin typeface="Arial" panose="020B0604020202020204" pitchFamily="34" charset="0"/>
                <a:cs typeface="Arial" panose="020B0604020202020204" pitchFamily="34" charset="0"/>
              </a:rPr>
              <a:t>Resultados de la revisión de evidencias</a:t>
            </a:r>
          </a:p>
        </p:txBody>
      </p:sp>
      <p:pic>
        <p:nvPicPr>
          <p:cNvPr id="6" name="Gráfico 12">
            <a:extLst>
              <a:ext uri="{FF2B5EF4-FFF2-40B4-BE49-F238E27FC236}">
                <a16:creationId xmlns:a16="http://schemas.microsoft.com/office/drawing/2014/main" xmlns="" id="{C0B91812-B8C4-43DB-B250-BC2F0D689823}"/>
              </a:ext>
            </a:extLst>
          </p:cNvPr>
          <p:cNvPicPr>
            <a:picLocks noChangeAspect="1"/>
          </p:cNvPicPr>
          <p:nvPr/>
        </p:nvPicPr>
        <p:blipFill>
          <a:blip r:embed="rId2">
            <a:extLst>
              <a:ext uri="{96DAC541-7B7A-43D3-8B79-37D633B846F1}">
                <asvg:svgBlip xmlns:asvg="http://schemas.microsoft.com/office/drawing/2016/SVG/main" xmlns="" r:embed="rId4"/>
              </a:ext>
            </a:extLst>
          </a:blip>
          <a:stretch>
            <a:fillRect/>
          </a:stretch>
        </p:blipFill>
        <p:spPr>
          <a:xfrm>
            <a:off x="625291" y="709897"/>
            <a:ext cx="736600" cy="165100"/>
          </a:xfrm>
          <a:prstGeom prst="rect">
            <a:avLst/>
          </a:prstGeom>
        </p:spPr>
      </p:pic>
    </p:spTree>
    <p:extLst>
      <p:ext uri="{BB962C8B-B14F-4D97-AF65-F5344CB8AC3E}">
        <p14:creationId xmlns:p14="http://schemas.microsoft.com/office/powerpoint/2010/main" val="2036496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 xmlns:a16="http://schemas.microsoft.com/office/drawing/2014/main" id="{9C33F711-840E-454F-B7B1-6ADD53B9D228}"/>
              </a:ext>
            </a:extLst>
          </p:cNvPr>
          <p:cNvGraphicFramePr>
            <a:graphicFrameLocks noGrp="1"/>
          </p:cNvGraphicFramePr>
          <p:nvPr>
            <p:extLst>
              <p:ext uri="{D42A27DB-BD31-4B8C-83A1-F6EECF244321}">
                <p14:modId xmlns:p14="http://schemas.microsoft.com/office/powerpoint/2010/main" val="3166349719"/>
              </p:ext>
            </p:extLst>
          </p:nvPr>
        </p:nvGraphicFramePr>
        <p:xfrm>
          <a:off x="706146" y="1669128"/>
          <a:ext cx="10779707" cy="4663001"/>
        </p:xfrm>
        <a:graphic>
          <a:graphicData uri="http://schemas.openxmlformats.org/drawingml/2006/table">
            <a:tbl>
              <a:tblPr firstRow="1" bandRow="1">
                <a:tableStyleId>{7DF18680-E054-41AD-8BC1-D1AEF772440D}</a:tableStyleId>
              </a:tblPr>
              <a:tblGrid>
                <a:gridCol w="3782560">
                  <a:extLst>
                    <a:ext uri="{9D8B030D-6E8A-4147-A177-3AD203B41FA5}">
                      <a16:colId xmlns="" xmlns:a16="http://schemas.microsoft.com/office/drawing/2014/main" val="2091722333"/>
                    </a:ext>
                  </a:extLst>
                </a:gridCol>
                <a:gridCol w="4224131">
                  <a:extLst>
                    <a:ext uri="{9D8B030D-6E8A-4147-A177-3AD203B41FA5}">
                      <a16:colId xmlns="" xmlns:a16="http://schemas.microsoft.com/office/drawing/2014/main" val="3850095521"/>
                    </a:ext>
                  </a:extLst>
                </a:gridCol>
                <a:gridCol w="2773016">
                  <a:extLst>
                    <a:ext uri="{9D8B030D-6E8A-4147-A177-3AD203B41FA5}">
                      <a16:colId xmlns="" xmlns:a16="http://schemas.microsoft.com/office/drawing/2014/main" val="3398301767"/>
                    </a:ext>
                  </a:extLst>
                </a:gridCol>
              </a:tblGrid>
              <a:tr h="313866">
                <a:tc>
                  <a:txBody>
                    <a:bodyPr/>
                    <a:lstStyle/>
                    <a:p>
                      <a:pPr algn="ctr"/>
                      <a:r>
                        <a:rPr lang="es-MX" sz="1400" dirty="0">
                          <a:latin typeface="Arial" panose="020B0604020202020204" pitchFamily="34" charset="0"/>
                          <a:cs typeface="Arial" panose="020B0604020202020204" pitchFamily="34" charset="0"/>
                        </a:rPr>
                        <a:t>NTPPIEG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400">
                          <a:latin typeface="Arial" panose="020B0604020202020204" pitchFamily="34" charset="0"/>
                          <a:cs typeface="Arial" panose="020B0604020202020204" pitchFamily="34" charset="0"/>
                        </a:rPr>
                        <a:t>Descripción de la evidencia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400">
                          <a:latin typeface="Arial" panose="020B0604020202020204" pitchFamily="34" charset="0"/>
                          <a:cs typeface="Arial" panose="020B0604020202020204" pitchFamily="34" charset="0"/>
                        </a:rPr>
                        <a:t>Catálogo de cumplimiento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41075763"/>
                  </a:ext>
                </a:extLst>
              </a:tr>
              <a:tr h="20326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1" i="0" u="none" strike="noStrike" kern="1200" noProof="0" dirty="0">
                          <a:solidFill>
                            <a:srgbClr val="002060"/>
                          </a:solidFill>
                          <a:effectLst/>
                          <a:latin typeface="Arial" panose="020B0604020202020204" pitchFamily="34" charset="0"/>
                          <a:ea typeface="+mn-ea"/>
                          <a:cs typeface="Arial" panose="020B0604020202020204" pitchFamily="34" charset="0"/>
                        </a:rPr>
                        <a:t>Fase 3. Construcción.</a:t>
                      </a:r>
                    </a:p>
                    <a:p>
                      <a:endParaRPr lang="es-MX" sz="1400" b="1" i="0" u="none" strike="noStrike" kern="1200" dirty="0">
                        <a:solidFill>
                          <a:srgbClr val="002060"/>
                        </a:solidFill>
                        <a:effectLst/>
                        <a:latin typeface="Arial" panose="020B0604020202020204" pitchFamily="34" charset="0"/>
                        <a:ea typeface="+mn-ea"/>
                        <a:cs typeface="Arial" panose="020B0604020202020204" pitchFamily="34" charset="0"/>
                      </a:endParaRPr>
                    </a:p>
                    <a:p>
                      <a:r>
                        <a:rPr lang="es-MX" sz="1400" i="0" u="none" strike="noStrike" kern="1200" dirty="0">
                          <a:solidFill>
                            <a:srgbClr val="002060"/>
                          </a:solidFill>
                          <a:effectLst/>
                          <a:latin typeface="Arial" panose="020B0604020202020204" pitchFamily="34" charset="0"/>
                          <a:ea typeface="+mn-ea"/>
                          <a:cs typeface="Arial" panose="020B0604020202020204" pitchFamily="34" charset="0"/>
                        </a:rPr>
                        <a:t>Art. 19 </a:t>
                      </a:r>
                      <a:r>
                        <a:rPr lang="es-MX" sz="1400" i="0" u="none" strike="noStrike" kern="1200" dirty="0" err="1">
                          <a:solidFill>
                            <a:srgbClr val="002060"/>
                          </a:solidFill>
                          <a:effectLst/>
                          <a:latin typeface="Arial" panose="020B0604020202020204" pitchFamily="34" charset="0"/>
                          <a:ea typeface="+mn-ea"/>
                          <a:cs typeface="Arial" panose="020B0604020202020204" pitchFamily="34" charset="0"/>
                        </a:rPr>
                        <a:t>Fracc</a:t>
                      </a:r>
                      <a:r>
                        <a:rPr lang="es-MX" sz="1400" i="0" u="none" strike="noStrike" kern="1200" dirty="0">
                          <a:solidFill>
                            <a:srgbClr val="002060"/>
                          </a:solidFill>
                          <a:effectLst/>
                          <a:latin typeface="Arial" panose="020B0604020202020204" pitchFamily="34" charset="0"/>
                          <a:ea typeface="+mn-ea"/>
                          <a:cs typeface="Arial" panose="020B0604020202020204" pitchFamily="34" charset="0"/>
                        </a:rPr>
                        <a:t>. I. Respaldo de los componentes, sistemas y servicios de software utilizados y la configuración de los flujos de trabajo;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i="0" u="none" strike="noStrike" kern="1200" baseline="0">
                        <a:solidFill>
                          <a:srgbClr val="002060"/>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i="0" u="none" strike="noStrike" kern="1200" baseline="0">
                        <a:solidFill>
                          <a:srgbClr val="002060"/>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i="0" u="none" strike="noStrike" kern="1200">
                          <a:solidFill>
                            <a:srgbClr val="002060"/>
                          </a:solidFill>
                          <a:effectLst/>
                          <a:latin typeface="Arial" panose="020B0604020202020204" pitchFamily="34" charset="0"/>
                          <a:ea typeface="+mn-ea"/>
                          <a:cs typeface="Arial" panose="020B0604020202020204" pitchFamily="34" charset="0"/>
                        </a:rPr>
                        <a:t>El documento de la evidencia corresponde a la ficha técnica del proyecto informático serie 2013, para la generación de indicadores mensuales de carácter cualitativo.</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i="0" u="none" strike="noStrike" kern="1200">
                          <a:solidFill>
                            <a:srgbClr val="002060"/>
                          </a:solidFill>
                          <a:effectLst/>
                          <a:latin typeface="Arial" panose="020B0604020202020204" pitchFamily="34" charset="0"/>
                          <a:ea typeface="+mn-ea"/>
                          <a:cs typeface="Arial" panose="020B0604020202020204" pitchFamily="34" charset="0"/>
                        </a:rPr>
                        <a:t>Se considera que la evidencia registrada no tiene mucha relación con lo establecido en la Norma.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a:solidFill>
                            <a:srgbClr val="002060"/>
                          </a:solidFill>
                          <a:latin typeface="Arial" panose="020B0604020202020204" pitchFamily="34" charset="0"/>
                          <a:cs typeface="Arial" panose="020B0604020202020204" pitchFamily="34" charset="0"/>
                        </a:rPr>
                        <a:t>3. </a:t>
                      </a:r>
                      <a:r>
                        <a:rPr lang="es-MX" sz="1400" i="0" u="none" strike="noStrike" kern="1200" dirty="0">
                          <a:solidFill>
                            <a:srgbClr val="002060"/>
                          </a:solidFill>
                          <a:effectLst/>
                          <a:latin typeface="Arial" panose="020B0604020202020204" pitchFamily="34" charset="0"/>
                          <a:cs typeface="Arial" panose="020B0604020202020204" pitchFamily="34" charset="0"/>
                        </a:rPr>
                        <a:t>La </a:t>
                      </a:r>
                      <a:r>
                        <a:rPr lang="es-MX" sz="1400" i="0" u="none" strike="noStrike" kern="1200" dirty="0">
                          <a:solidFill>
                            <a:srgbClr val="002060"/>
                          </a:solidFill>
                          <a:effectLst/>
                          <a:latin typeface="Arial" panose="020B0604020202020204" pitchFamily="34" charset="0"/>
                          <a:ea typeface="+mn-ea"/>
                          <a:cs typeface="Arial" panose="020B0604020202020204" pitchFamily="34" charset="0"/>
                        </a:rPr>
                        <a:t>evidencia tiene poca </a:t>
                      </a:r>
                      <a:r>
                        <a:rPr lang="es-MX" sz="1400" i="0" u="none" strike="noStrike" kern="1200" dirty="0">
                          <a:solidFill>
                            <a:srgbClr val="002060"/>
                          </a:solidFill>
                          <a:effectLst/>
                          <a:latin typeface="Arial" panose="020B0604020202020204" pitchFamily="34" charset="0"/>
                          <a:cs typeface="Arial" panose="020B0604020202020204" pitchFamily="34" charset="0"/>
                        </a:rPr>
                        <a:t>relación con lo mencionado en la NTPPIEG (&gt;=1% a &lt;25%)</a:t>
                      </a:r>
                      <a:r>
                        <a:rPr lang="es-MX" sz="1400" b="0" i="0" u="none" strike="noStrike" kern="1200" dirty="0">
                          <a:solidFill>
                            <a:srgbClr val="002060"/>
                          </a:solidFill>
                          <a:effectLst/>
                          <a:latin typeface="Arial" panose="020B0604020202020204" pitchFamily="34" charset="0"/>
                          <a:cs typeface="Arial" panose="020B0604020202020204" pitchFamily="34" charset="0"/>
                        </a:rPr>
                        <a:t>.</a:t>
                      </a:r>
                      <a:endParaRPr lang="es-MX" sz="1400" i="0" u="none" strike="noStrike" kern="120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349544943"/>
                  </a:ext>
                </a:extLst>
              </a:tr>
              <a:tr h="2316476">
                <a:tc>
                  <a:txBody>
                    <a:bodyPr/>
                    <a:lstStyle/>
                    <a:p>
                      <a:r>
                        <a:rPr lang="es-MX" sz="1400" b="1" i="0" u="none" strike="noStrike" kern="1200" dirty="0">
                          <a:solidFill>
                            <a:srgbClr val="002060"/>
                          </a:solidFill>
                          <a:effectLst/>
                          <a:latin typeface="Arial" panose="020B0604020202020204" pitchFamily="34" charset="0"/>
                          <a:ea typeface="+mn-ea"/>
                          <a:cs typeface="Arial" panose="020B0604020202020204" pitchFamily="34" charset="0"/>
                        </a:rPr>
                        <a:t>Fase 8. Evaluación del proceso.</a:t>
                      </a:r>
                    </a:p>
                    <a:p>
                      <a:endParaRPr lang="es-MX" sz="1400" b="1" i="0" u="none" strike="noStrike" kern="1200" dirty="0">
                        <a:solidFill>
                          <a:srgbClr val="002060"/>
                        </a:solidFill>
                        <a:effectLst/>
                        <a:latin typeface="Arial" panose="020B0604020202020204" pitchFamily="34" charset="0"/>
                        <a:ea typeface="+mn-ea"/>
                        <a:cs typeface="Arial" panose="020B0604020202020204" pitchFamily="34" charset="0"/>
                      </a:endParaRPr>
                    </a:p>
                    <a:p>
                      <a:pPr marL="400050" indent="-400050">
                        <a:buAutoNum type="romanUcPeriod"/>
                      </a:pPr>
                      <a:r>
                        <a:rPr lang="es-MX" sz="1400" i="0" u="none" strike="noStrike" kern="1200" dirty="0">
                          <a:solidFill>
                            <a:srgbClr val="002060"/>
                          </a:solidFill>
                          <a:effectLst/>
                          <a:latin typeface="Arial" panose="020B0604020202020204" pitchFamily="34" charset="0"/>
                          <a:ea typeface="+mn-ea"/>
                          <a:cs typeface="Arial" panose="020B0604020202020204" pitchFamily="34" charset="0"/>
                        </a:rPr>
                        <a:t>Reporte de la evaluación,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i="0" u="none" strike="noStrike" kern="1200" baseline="0" dirty="0">
                        <a:solidFill>
                          <a:srgbClr val="002060"/>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i="0" u="none" strike="noStrike" kern="1200" baseline="0" dirty="0">
                        <a:solidFill>
                          <a:srgbClr val="002060"/>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i="0" u="none" strike="noStrike" kern="1200" dirty="0">
                          <a:solidFill>
                            <a:srgbClr val="002060"/>
                          </a:solidFill>
                          <a:effectLst/>
                          <a:latin typeface="Arial" panose="020B0604020202020204" pitchFamily="34" charset="0"/>
                          <a:ea typeface="+mn-ea"/>
                          <a:cs typeface="Arial" panose="020B0604020202020204" pitchFamily="34" charset="0"/>
                        </a:rPr>
                        <a:t>La evidencia solo contiene la información correspondiente al Plan de evaluación operativa, por lo que se considera que tiene poca relación con la Norma, dado que falta el Reporte de la evaluación.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a:solidFill>
                            <a:srgbClr val="002060"/>
                          </a:solidFill>
                          <a:latin typeface="Arial" panose="020B0604020202020204" pitchFamily="34" charset="0"/>
                          <a:cs typeface="Arial" panose="020B0604020202020204" pitchFamily="34" charset="0"/>
                        </a:rPr>
                        <a:t>3. </a:t>
                      </a:r>
                      <a:r>
                        <a:rPr lang="es-MX" sz="1400" i="0" u="none" strike="noStrike" kern="1200" dirty="0">
                          <a:solidFill>
                            <a:srgbClr val="002060"/>
                          </a:solidFill>
                          <a:effectLst/>
                          <a:latin typeface="Arial" panose="020B0604020202020204" pitchFamily="34" charset="0"/>
                          <a:cs typeface="Arial" panose="020B0604020202020204" pitchFamily="34" charset="0"/>
                        </a:rPr>
                        <a:t>La </a:t>
                      </a:r>
                      <a:r>
                        <a:rPr lang="es-MX" sz="1400" i="0" u="none" strike="noStrike" kern="1200" dirty="0">
                          <a:solidFill>
                            <a:srgbClr val="002060"/>
                          </a:solidFill>
                          <a:effectLst/>
                          <a:latin typeface="Arial" panose="020B0604020202020204" pitchFamily="34" charset="0"/>
                          <a:ea typeface="+mn-ea"/>
                          <a:cs typeface="Arial" panose="020B0604020202020204" pitchFamily="34" charset="0"/>
                        </a:rPr>
                        <a:t>evidencia tiene poca </a:t>
                      </a:r>
                      <a:r>
                        <a:rPr lang="es-MX" sz="1400" i="0" u="none" strike="noStrike" kern="1200" dirty="0">
                          <a:solidFill>
                            <a:srgbClr val="002060"/>
                          </a:solidFill>
                          <a:effectLst/>
                          <a:latin typeface="Arial" panose="020B0604020202020204" pitchFamily="34" charset="0"/>
                          <a:cs typeface="Arial" panose="020B0604020202020204" pitchFamily="34" charset="0"/>
                        </a:rPr>
                        <a:t>relación con lo mencionado en la NTPPIEG (&gt;=1% a &lt;25%)</a:t>
                      </a:r>
                      <a:r>
                        <a:rPr lang="es-MX" sz="1400" b="0" i="0" u="none" strike="noStrike" kern="1200" dirty="0">
                          <a:solidFill>
                            <a:srgbClr val="002060"/>
                          </a:solidFill>
                          <a:effectLst/>
                          <a:latin typeface="Arial" panose="020B0604020202020204" pitchFamily="34" charset="0"/>
                          <a:cs typeface="Arial" panose="020B0604020202020204" pitchFamily="34" charset="0"/>
                        </a:rPr>
                        <a:t>.</a:t>
                      </a:r>
                      <a:endParaRPr lang="es-MX" sz="1400" i="0" u="none" strike="noStrike" kern="120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Text Placeholder 1">
            <a:extLst>
              <a:ext uri="{FF2B5EF4-FFF2-40B4-BE49-F238E27FC236}">
                <a16:creationId xmlns="" xmlns:a16="http://schemas.microsoft.com/office/drawing/2014/main" id="{3579FBDE-137B-A247-EC9E-75D2C1BA355E}"/>
              </a:ext>
            </a:extLst>
          </p:cNvPr>
          <p:cNvSpPr txBox="1">
            <a:spLocks/>
          </p:cNvSpPr>
          <p:nvPr/>
        </p:nvSpPr>
        <p:spPr>
          <a:xfrm>
            <a:off x="666420" y="1093064"/>
            <a:ext cx="10859160" cy="57606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altLang="ko-KR" sz="2000" b="1" dirty="0">
                <a:solidFill>
                  <a:srgbClr val="033057"/>
                </a:solidFill>
                <a:latin typeface="Arial"/>
                <a:ea typeface="맑은 고딕"/>
                <a:cs typeface="Arial"/>
              </a:rPr>
              <a:t>Ejemplos para la definición del nivel de cumplimiento</a:t>
            </a:r>
          </a:p>
        </p:txBody>
      </p:sp>
      <p:sp>
        <p:nvSpPr>
          <p:cNvPr id="5" name="Text Placeholder 1">
            <a:extLst>
              <a:ext uri="{FF2B5EF4-FFF2-40B4-BE49-F238E27FC236}">
                <a16:creationId xmlns:a16="http://schemas.microsoft.com/office/drawing/2014/main" xmlns="" id="{F0065C89-345A-4CA6-818E-D0F87474EB89}"/>
              </a:ext>
            </a:extLst>
          </p:cNvPr>
          <p:cNvSpPr txBox="1">
            <a:spLocks/>
          </p:cNvSpPr>
          <p:nvPr/>
        </p:nvSpPr>
        <p:spPr>
          <a:xfrm>
            <a:off x="505758" y="157468"/>
            <a:ext cx="1106360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s-MX" altLang="ko-KR" sz="3200" b="1" dirty="0">
                <a:solidFill>
                  <a:srgbClr val="002060"/>
                </a:solidFill>
                <a:latin typeface="Arial" panose="020B0604020202020204" pitchFamily="34" charset="0"/>
                <a:cs typeface="Arial" panose="020B0604020202020204" pitchFamily="34" charset="0"/>
              </a:rPr>
              <a:t>Resultados de la revisión de evidencias</a:t>
            </a:r>
          </a:p>
        </p:txBody>
      </p:sp>
      <p:pic>
        <p:nvPicPr>
          <p:cNvPr id="6" name="Gráfico 12">
            <a:extLst>
              <a:ext uri="{FF2B5EF4-FFF2-40B4-BE49-F238E27FC236}">
                <a16:creationId xmlns:a16="http://schemas.microsoft.com/office/drawing/2014/main" xmlns="" id="{C0B91812-B8C4-43DB-B250-BC2F0D689823}"/>
              </a:ext>
            </a:extLst>
          </p:cNvPr>
          <p:cNvPicPr>
            <a:picLocks noChangeAspect="1"/>
          </p:cNvPicPr>
          <p:nvPr/>
        </p:nvPicPr>
        <p:blipFill>
          <a:blip r:embed="rId2">
            <a:extLst>
              <a:ext uri="{96DAC541-7B7A-43D3-8B79-37D633B846F1}">
                <asvg:svgBlip xmlns:asvg="http://schemas.microsoft.com/office/drawing/2016/SVG/main" xmlns="" r:embed="rId4"/>
              </a:ext>
            </a:extLst>
          </a:blip>
          <a:stretch>
            <a:fillRect/>
          </a:stretch>
        </p:blipFill>
        <p:spPr>
          <a:xfrm>
            <a:off x="625291" y="709897"/>
            <a:ext cx="736600" cy="165100"/>
          </a:xfrm>
          <a:prstGeom prst="rect">
            <a:avLst/>
          </a:prstGeom>
        </p:spPr>
      </p:pic>
    </p:spTree>
    <p:extLst>
      <p:ext uri="{BB962C8B-B14F-4D97-AF65-F5344CB8AC3E}">
        <p14:creationId xmlns:p14="http://schemas.microsoft.com/office/powerpoint/2010/main" val="1639069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 xmlns:a16="http://schemas.microsoft.com/office/drawing/2014/main" id="{9C33F711-840E-454F-B7B1-6ADD53B9D228}"/>
              </a:ext>
            </a:extLst>
          </p:cNvPr>
          <p:cNvGraphicFramePr>
            <a:graphicFrameLocks noGrp="1"/>
          </p:cNvGraphicFramePr>
          <p:nvPr>
            <p:extLst>
              <p:ext uri="{D42A27DB-BD31-4B8C-83A1-F6EECF244321}">
                <p14:modId xmlns:p14="http://schemas.microsoft.com/office/powerpoint/2010/main" val="3663873241"/>
              </p:ext>
            </p:extLst>
          </p:nvPr>
        </p:nvGraphicFramePr>
        <p:xfrm>
          <a:off x="454134" y="1645129"/>
          <a:ext cx="11111237" cy="4794188"/>
        </p:xfrm>
        <a:graphic>
          <a:graphicData uri="http://schemas.openxmlformats.org/drawingml/2006/table">
            <a:tbl>
              <a:tblPr firstRow="1" bandRow="1">
                <a:tableStyleId>{7DF18680-E054-41AD-8BC1-D1AEF772440D}</a:tableStyleId>
              </a:tblPr>
              <a:tblGrid>
                <a:gridCol w="4462366">
                  <a:extLst>
                    <a:ext uri="{9D8B030D-6E8A-4147-A177-3AD203B41FA5}">
                      <a16:colId xmlns="" xmlns:a16="http://schemas.microsoft.com/office/drawing/2014/main" val="2091722333"/>
                    </a:ext>
                  </a:extLst>
                </a:gridCol>
                <a:gridCol w="4236098">
                  <a:extLst>
                    <a:ext uri="{9D8B030D-6E8A-4147-A177-3AD203B41FA5}">
                      <a16:colId xmlns="" xmlns:a16="http://schemas.microsoft.com/office/drawing/2014/main" val="3850095521"/>
                    </a:ext>
                  </a:extLst>
                </a:gridCol>
                <a:gridCol w="2412773">
                  <a:extLst>
                    <a:ext uri="{9D8B030D-6E8A-4147-A177-3AD203B41FA5}">
                      <a16:colId xmlns="" xmlns:a16="http://schemas.microsoft.com/office/drawing/2014/main" val="3216767967"/>
                    </a:ext>
                  </a:extLst>
                </a:gridCol>
              </a:tblGrid>
              <a:tr h="344108">
                <a:tc>
                  <a:txBody>
                    <a:bodyPr/>
                    <a:lstStyle/>
                    <a:p>
                      <a:pPr algn="ctr"/>
                      <a:r>
                        <a:rPr lang="es-MX" sz="1400" dirty="0">
                          <a:latin typeface="Arial" panose="020B0604020202020204" pitchFamily="34" charset="0"/>
                          <a:cs typeface="Arial" panose="020B0604020202020204" pitchFamily="34" charset="0"/>
                        </a:rPr>
                        <a:t>NTPPIEG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400">
                          <a:latin typeface="Arial" panose="020B0604020202020204" pitchFamily="34" charset="0"/>
                          <a:cs typeface="Arial" panose="020B0604020202020204" pitchFamily="34" charset="0"/>
                        </a:rPr>
                        <a:t>Descripción de la evidencia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400">
                          <a:latin typeface="Arial" panose="020B0604020202020204" pitchFamily="34" charset="0"/>
                          <a:cs typeface="Arial" panose="020B0604020202020204" pitchFamily="34" charset="0"/>
                        </a:rPr>
                        <a:t>Catálogo de cumplimiento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41075763"/>
                  </a:ext>
                </a:extLst>
              </a:tr>
              <a:tr h="1792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1" i="0" u="none" strike="noStrike" kern="1200" noProof="0" dirty="0">
                          <a:solidFill>
                            <a:srgbClr val="002060"/>
                          </a:solidFill>
                          <a:effectLst/>
                          <a:latin typeface="Arial" panose="020B0604020202020204" pitchFamily="34" charset="0"/>
                          <a:ea typeface="+mn-ea"/>
                          <a:cs typeface="Arial" panose="020B0604020202020204" pitchFamily="34" charset="0"/>
                        </a:rPr>
                        <a:t>Fase 2. Diseño.</a:t>
                      </a:r>
                    </a:p>
                    <a:p>
                      <a:endParaRPr lang="es-MX" sz="1400" i="0" u="none" strike="noStrike" kern="1200" dirty="0">
                        <a:solidFill>
                          <a:srgbClr val="002060"/>
                        </a:solidFill>
                        <a:effectLst/>
                        <a:latin typeface="Arial" panose="020B0604020202020204" pitchFamily="34" charset="0"/>
                        <a:ea typeface="+mn-ea"/>
                        <a:cs typeface="Arial" panose="020B0604020202020204" pitchFamily="34" charset="0"/>
                      </a:endParaRPr>
                    </a:p>
                    <a:p>
                      <a:r>
                        <a:rPr lang="es-MX" sz="1400" i="0" u="none" strike="noStrike" kern="1200" dirty="0">
                          <a:solidFill>
                            <a:srgbClr val="002060"/>
                          </a:solidFill>
                          <a:effectLst/>
                          <a:latin typeface="Arial" panose="020B0604020202020204" pitchFamily="34" charset="0"/>
                          <a:ea typeface="+mn-ea"/>
                          <a:cs typeface="Arial" panose="020B0604020202020204" pitchFamily="34" charset="0"/>
                        </a:rPr>
                        <a:t>VI. Diseño del Esquema de Difusión, que deberá incluir: </a:t>
                      </a:r>
                    </a:p>
                    <a:p>
                      <a:pPr lvl="1"/>
                      <a:r>
                        <a:rPr lang="es-MX" sz="1400" i="0" u="none" strike="noStrike" kern="1200" dirty="0">
                          <a:solidFill>
                            <a:srgbClr val="002060"/>
                          </a:solidFill>
                          <a:effectLst/>
                          <a:latin typeface="Arial" panose="020B0604020202020204" pitchFamily="34" charset="0"/>
                          <a:ea typeface="+mn-ea"/>
                          <a:cs typeface="Arial" panose="020B0604020202020204" pitchFamily="34" charset="0"/>
                        </a:rPr>
                        <a:t>a) Esquema de difusión, y </a:t>
                      </a:r>
                    </a:p>
                    <a:p>
                      <a:pPr lvl="1"/>
                      <a:r>
                        <a:rPr lang="es-MX" sz="1400" i="0" u="none" strike="noStrike" kern="1200" dirty="0">
                          <a:solidFill>
                            <a:srgbClr val="002060"/>
                          </a:solidFill>
                          <a:effectLst/>
                          <a:latin typeface="Arial" panose="020B0604020202020204" pitchFamily="34" charset="0"/>
                          <a:ea typeface="+mn-ea"/>
                          <a:cs typeface="Arial" panose="020B0604020202020204" pitchFamily="34" charset="0"/>
                        </a:rPr>
                        <a:t>b) Oficio de retroalimentación de dicho esquema por parte de la Unidad Administrativa competente en materia de difusión o comunicación institucional.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i="0" u="none" strike="noStrike" kern="1200" baseline="0">
                        <a:solidFill>
                          <a:srgbClr val="002060"/>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i="0" u="none" strike="noStrike" kern="1200" baseline="0">
                        <a:solidFill>
                          <a:srgbClr val="002060"/>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i="0" u="none" strike="noStrike" kern="1200" baseline="0">
                          <a:solidFill>
                            <a:srgbClr val="002060"/>
                          </a:solidFill>
                          <a:latin typeface="Arial" panose="020B0604020202020204" pitchFamily="34" charset="0"/>
                          <a:ea typeface="+mn-ea"/>
                          <a:cs typeface="Arial" panose="020B0604020202020204" pitchFamily="34" charset="0"/>
                        </a:rPr>
                        <a:t>El documento depositado como evidencia es la misma NTPPIEG. Por lo tanto, se considera que no tiene relación con los elementos específicos que se señalan como evidencias y que se deben de generar o integrar en esta fase.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a:latin typeface="Arial" panose="020B0604020202020204" pitchFamily="34" charset="0"/>
                          <a:cs typeface="Arial" panose="020B0604020202020204" pitchFamily="34" charset="0"/>
                        </a:rPr>
                        <a:t>4. </a:t>
                      </a:r>
                      <a:r>
                        <a:rPr lang="es-MX" sz="1400" i="0" u="none" strike="noStrike" kern="1200">
                          <a:solidFill>
                            <a:srgbClr val="002060"/>
                          </a:solidFill>
                          <a:effectLst/>
                          <a:latin typeface="Arial" panose="020B0604020202020204" pitchFamily="34" charset="0"/>
                          <a:cs typeface="Arial" panose="020B0604020202020204" pitchFamily="34" charset="0"/>
                        </a:rPr>
                        <a:t>La evidencia no tiene relación con lo mencionado en la NTPPIEG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59076544"/>
                  </a:ext>
                </a:extLst>
              </a:tr>
              <a:tr h="1792440">
                <a:tc>
                  <a:txBody>
                    <a:bodyPr/>
                    <a:lstStyle/>
                    <a:p>
                      <a:r>
                        <a:rPr lang="es-MX" sz="1400" b="1" kern="1200" dirty="0">
                          <a:solidFill>
                            <a:srgbClr val="002060"/>
                          </a:solidFill>
                          <a:latin typeface="Arial" panose="020B0604020202020204" pitchFamily="34" charset="0"/>
                          <a:ea typeface="+mn-ea"/>
                          <a:cs typeface="Arial" panose="020B0604020202020204" pitchFamily="34" charset="0"/>
                        </a:rPr>
                        <a:t>Fase 6. Análisis de la producción.</a:t>
                      </a:r>
                    </a:p>
                    <a:p>
                      <a:endParaRPr lang="es-MX" sz="1400" i="0" u="none" strike="noStrike" kern="1200" dirty="0">
                        <a:solidFill>
                          <a:srgbClr val="002060"/>
                        </a:solidFill>
                        <a:effectLst/>
                        <a:latin typeface="Arial" panose="020B0604020202020204" pitchFamily="34" charset="0"/>
                        <a:ea typeface="+mn-ea"/>
                        <a:cs typeface="Arial" panose="020B0604020202020204" pitchFamily="34" charset="0"/>
                      </a:endParaRPr>
                    </a:p>
                    <a:p>
                      <a:r>
                        <a:rPr lang="es-MX" sz="1400" b="0" i="0" u="none" strike="noStrike" kern="1200" baseline="0" dirty="0">
                          <a:solidFill>
                            <a:srgbClr val="002060"/>
                          </a:solidFill>
                          <a:latin typeface="Arial" panose="020B0604020202020204" pitchFamily="34" charset="0"/>
                          <a:ea typeface="+mn-ea"/>
                          <a:cs typeface="Arial" panose="020B0604020202020204" pitchFamily="34" charset="0"/>
                        </a:rPr>
                        <a:t>Art. 29 </a:t>
                      </a:r>
                      <a:r>
                        <a:rPr lang="es-MX" sz="1400" b="0" i="0" u="none" strike="noStrike" kern="1200" baseline="0" dirty="0" err="1">
                          <a:solidFill>
                            <a:srgbClr val="002060"/>
                          </a:solidFill>
                          <a:latin typeface="Arial" panose="020B0604020202020204" pitchFamily="34" charset="0"/>
                          <a:ea typeface="+mn-ea"/>
                          <a:cs typeface="Arial" panose="020B0604020202020204" pitchFamily="34" charset="0"/>
                        </a:rPr>
                        <a:t>Fracc</a:t>
                      </a:r>
                      <a:r>
                        <a:rPr lang="es-MX" sz="1400" b="0" i="0" u="none" strike="noStrike" kern="1200" baseline="0" dirty="0">
                          <a:solidFill>
                            <a:srgbClr val="002060"/>
                          </a:solidFill>
                          <a:latin typeface="Arial" panose="020B0604020202020204" pitchFamily="34" charset="0"/>
                          <a:ea typeface="+mn-ea"/>
                          <a:cs typeface="Arial" panose="020B0604020202020204" pitchFamily="34" charset="0"/>
                        </a:rPr>
                        <a:t>. II. Documento de Análisis de la Producción en el que se constata la revisión de los indicadores de calidad, la consistencia de la información generada con otras fuentes y tendencias; la no respuesta y/o los sesgos; la comprobación de comparabilidad; la discusión de los resultados, y otros elementos que permitan emitir las advertencias necesarias para que los usuarios hagan un uso adecuado a los resultados generados.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i="0" u="none" strike="noStrike" kern="1200" dirty="0">
                        <a:solidFill>
                          <a:srgbClr val="002060"/>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i="0" u="none" strike="noStrike" kern="1200" dirty="0">
                        <a:solidFill>
                          <a:srgbClr val="002060"/>
                        </a:solidFill>
                        <a:effectLst/>
                        <a:latin typeface="Arial" panose="020B0604020202020204" pitchFamily="34" charset="0"/>
                        <a:ea typeface="+mn-ea"/>
                        <a:cs typeface="Arial" panose="020B0604020202020204" pitchFamily="34" charset="0"/>
                      </a:endParaRPr>
                    </a:p>
                    <a:p>
                      <a:r>
                        <a:rPr lang="es-MX" sz="1400" i="0" u="none" strike="noStrike" kern="1200" dirty="0">
                          <a:solidFill>
                            <a:srgbClr val="002060"/>
                          </a:solidFill>
                          <a:effectLst/>
                          <a:latin typeface="Arial" panose="020B0604020202020204" pitchFamily="34" charset="0"/>
                          <a:ea typeface="+mn-ea"/>
                          <a:cs typeface="Arial" panose="020B0604020202020204" pitchFamily="34" charset="0"/>
                        </a:rPr>
                        <a:t>La evidencia registrada corresponde a boletines de prensa que se publican junto con los resultados del PI, los cuales se considera que no atienden el propósito fundamental de la evidencia referida.</a:t>
                      </a:r>
                      <a:endParaRPr lang="es-MX" sz="1400" b="0" i="0" u="none" strike="noStrike" kern="1200" baseline="0" dirty="0">
                        <a:solidFill>
                          <a:srgbClr val="002060"/>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b="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a:solidFill>
                            <a:srgbClr val="002060"/>
                          </a:solidFill>
                          <a:latin typeface="Arial" panose="020B0604020202020204" pitchFamily="34" charset="0"/>
                          <a:cs typeface="Arial" panose="020B0604020202020204" pitchFamily="34" charset="0"/>
                        </a:rPr>
                        <a:t>4. </a:t>
                      </a:r>
                      <a:r>
                        <a:rPr lang="es-MX" sz="1400" i="0" u="none" strike="noStrike" kern="1200" dirty="0">
                          <a:solidFill>
                            <a:srgbClr val="002060"/>
                          </a:solidFill>
                          <a:effectLst/>
                          <a:latin typeface="Arial" panose="020B0604020202020204" pitchFamily="34" charset="0"/>
                          <a:cs typeface="Arial" panose="020B0604020202020204" pitchFamily="34" charset="0"/>
                        </a:rPr>
                        <a:t>La evidencia no tiene relación con lo mencionado en la NTPPIEG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Text Placeholder 1">
            <a:extLst>
              <a:ext uri="{FF2B5EF4-FFF2-40B4-BE49-F238E27FC236}">
                <a16:creationId xmlns="" xmlns:a16="http://schemas.microsoft.com/office/drawing/2014/main" id="{3579FBDE-137B-A247-EC9E-75D2C1BA355E}"/>
              </a:ext>
            </a:extLst>
          </p:cNvPr>
          <p:cNvSpPr txBox="1">
            <a:spLocks/>
          </p:cNvSpPr>
          <p:nvPr/>
        </p:nvSpPr>
        <p:spPr>
          <a:xfrm>
            <a:off x="666420" y="1093064"/>
            <a:ext cx="10859160" cy="57606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altLang="ko-KR" sz="2000" b="1" dirty="0">
                <a:solidFill>
                  <a:srgbClr val="033057"/>
                </a:solidFill>
                <a:latin typeface="Arial"/>
                <a:ea typeface="맑은 고딕"/>
                <a:cs typeface="Arial"/>
              </a:rPr>
              <a:t>Ejemplos para la definición del nivel de cumplimiento</a:t>
            </a:r>
          </a:p>
        </p:txBody>
      </p:sp>
      <p:sp>
        <p:nvSpPr>
          <p:cNvPr id="5" name="Text Placeholder 1">
            <a:extLst>
              <a:ext uri="{FF2B5EF4-FFF2-40B4-BE49-F238E27FC236}">
                <a16:creationId xmlns:a16="http://schemas.microsoft.com/office/drawing/2014/main" xmlns="" id="{F0065C89-345A-4CA6-818E-D0F87474EB89}"/>
              </a:ext>
            </a:extLst>
          </p:cNvPr>
          <p:cNvSpPr txBox="1">
            <a:spLocks/>
          </p:cNvSpPr>
          <p:nvPr/>
        </p:nvSpPr>
        <p:spPr>
          <a:xfrm>
            <a:off x="505758" y="157468"/>
            <a:ext cx="1106360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s-MX" altLang="ko-KR" sz="3200" b="1" dirty="0">
                <a:solidFill>
                  <a:srgbClr val="002060"/>
                </a:solidFill>
                <a:latin typeface="Arial" panose="020B0604020202020204" pitchFamily="34" charset="0"/>
                <a:cs typeface="Arial" panose="020B0604020202020204" pitchFamily="34" charset="0"/>
              </a:rPr>
              <a:t>Resultados de la revisión de evidencias</a:t>
            </a:r>
          </a:p>
        </p:txBody>
      </p:sp>
      <p:pic>
        <p:nvPicPr>
          <p:cNvPr id="6" name="Gráfico 12">
            <a:extLst>
              <a:ext uri="{FF2B5EF4-FFF2-40B4-BE49-F238E27FC236}">
                <a16:creationId xmlns:a16="http://schemas.microsoft.com/office/drawing/2014/main" xmlns="" id="{C0B91812-B8C4-43DB-B250-BC2F0D689823}"/>
              </a:ext>
            </a:extLst>
          </p:cNvPr>
          <p:cNvPicPr>
            <a:picLocks noChangeAspect="1"/>
          </p:cNvPicPr>
          <p:nvPr/>
        </p:nvPicPr>
        <p:blipFill>
          <a:blip r:embed="rId2">
            <a:extLst>
              <a:ext uri="{96DAC541-7B7A-43D3-8B79-37D633B846F1}">
                <asvg:svgBlip xmlns:asvg="http://schemas.microsoft.com/office/drawing/2016/SVG/main" xmlns="" r:embed="rId4"/>
              </a:ext>
            </a:extLst>
          </a:blip>
          <a:stretch>
            <a:fillRect/>
          </a:stretch>
        </p:blipFill>
        <p:spPr>
          <a:xfrm>
            <a:off x="625291" y="709897"/>
            <a:ext cx="736600" cy="165100"/>
          </a:xfrm>
          <a:prstGeom prst="rect">
            <a:avLst/>
          </a:prstGeom>
        </p:spPr>
      </p:pic>
    </p:spTree>
    <p:extLst>
      <p:ext uri="{BB962C8B-B14F-4D97-AF65-F5344CB8AC3E}">
        <p14:creationId xmlns:p14="http://schemas.microsoft.com/office/powerpoint/2010/main" val="621228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xmlns="" id="{4557DE2F-F0B5-4E7C-9091-4693141834F6}"/>
              </a:ext>
            </a:extLst>
          </p:cNvPr>
          <p:cNvSpPr txBox="1"/>
          <p:nvPr/>
        </p:nvSpPr>
        <p:spPr>
          <a:xfrm>
            <a:off x="10700120" y="-146495"/>
            <a:ext cx="184731" cy="369332"/>
          </a:xfrm>
          <a:prstGeom prst="rect">
            <a:avLst/>
          </a:prstGeom>
          <a:noFill/>
        </p:spPr>
        <p:txBody>
          <a:bodyPr wrap="none" rtlCol="0">
            <a:spAutoFit/>
          </a:bodyPr>
          <a:lstStyle/>
          <a:p>
            <a:endParaRPr lang="es-MX">
              <a:solidFill>
                <a:prstClr val="black"/>
              </a:solidFill>
            </a:endParaRPr>
          </a:p>
        </p:txBody>
      </p:sp>
      <p:pic>
        <p:nvPicPr>
          <p:cNvPr id="33" name="Imagen 32">
            <a:extLst>
              <a:ext uri="{FF2B5EF4-FFF2-40B4-BE49-F238E27FC236}">
                <a16:creationId xmlns:a16="http://schemas.microsoft.com/office/drawing/2014/main" xmlns="" id="{D00C12B4-DD84-486A-B7B7-C8C4B35EBA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872" b="10216"/>
          <a:stretch/>
        </p:blipFill>
        <p:spPr bwMode="auto">
          <a:xfrm>
            <a:off x="1278450" y="1758128"/>
            <a:ext cx="9838244" cy="2033371"/>
          </a:xfrm>
          <a:prstGeom prst="rect">
            <a:avLst/>
          </a:prstGeom>
          <a:noFill/>
        </p:spPr>
      </p:pic>
      <p:cxnSp>
        <p:nvCxnSpPr>
          <p:cNvPr id="5" name="Conector recto de flecha 4">
            <a:extLst>
              <a:ext uri="{FF2B5EF4-FFF2-40B4-BE49-F238E27FC236}">
                <a16:creationId xmlns:a16="http://schemas.microsoft.com/office/drawing/2014/main" xmlns="" id="{123A54AE-148F-410A-994C-FE4521811C30}"/>
              </a:ext>
            </a:extLst>
          </p:cNvPr>
          <p:cNvCxnSpPr>
            <a:cxnSpLocks/>
          </p:cNvCxnSpPr>
          <p:nvPr/>
        </p:nvCxnSpPr>
        <p:spPr>
          <a:xfrm>
            <a:off x="3554563" y="3343075"/>
            <a:ext cx="0" cy="776277"/>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7" name="Grupo 6">
            <a:extLst>
              <a:ext uri="{FF2B5EF4-FFF2-40B4-BE49-F238E27FC236}">
                <a16:creationId xmlns:a16="http://schemas.microsoft.com/office/drawing/2014/main" xmlns="" id="{98580E50-856D-4113-B5E1-0FA03F936802}"/>
              </a:ext>
            </a:extLst>
          </p:cNvPr>
          <p:cNvGrpSpPr/>
          <p:nvPr/>
        </p:nvGrpSpPr>
        <p:grpSpPr>
          <a:xfrm>
            <a:off x="4114735" y="3431244"/>
            <a:ext cx="1059409" cy="1501720"/>
            <a:chOff x="4249723" y="3248821"/>
            <a:chExt cx="1059409" cy="1501720"/>
          </a:xfrm>
        </p:grpSpPr>
        <p:cxnSp>
          <p:nvCxnSpPr>
            <p:cNvPr id="10" name="Conector: angular 9">
              <a:extLst>
                <a:ext uri="{FF2B5EF4-FFF2-40B4-BE49-F238E27FC236}">
                  <a16:creationId xmlns:a16="http://schemas.microsoft.com/office/drawing/2014/main" xmlns="" id="{483E8172-E081-4FA1-BF6B-FD390FC7771A}"/>
                </a:ext>
              </a:extLst>
            </p:cNvPr>
            <p:cNvCxnSpPr>
              <a:cxnSpLocks/>
            </p:cNvCxnSpPr>
            <p:nvPr/>
          </p:nvCxnSpPr>
          <p:spPr>
            <a:xfrm rot="5400000" flipH="1" flipV="1">
              <a:off x="3985882" y="3512662"/>
              <a:ext cx="1376216" cy="848533"/>
            </a:xfrm>
            <a:prstGeom prst="bentConnector3">
              <a:avLst>
                <a:gd name="adj1" fmla="val -1678"/>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3" name="Elipse 52">
              <a:extLst>
                <a:ext uri="{FF2B5EF4-FFF2-40B4-BE49-F238E27FC236}">
                  <a16:creationId xmlns:a16="http://schemas.microsoft.com/office/drawing/2014/main" xmlns="" id="{89261A76-073B-41FC-90CC-4EF1D83B0877}"/>
                </a:ext>
              </a:extLst>
            </p:cNvPr>
            <p:cNvSpPr/>
            <p:nvPr/>
          </p:nvSpPr>
          <p:spPr>
            <a:xfrm>
              <a:off x="4887382" y="4388162"/>
              <a:ext cx="421750" cy="362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3</a:t>
              </a:r>
              <a:endParaRPr lang="es-MX"/>
            </a:p>
          </p:txBody>
        </p:sp>
      </p:grpSp>
      <p:grpSp>
        <p:nvGrpSpPr>
          <p:cNvPr id="6" name="Grupo 5">
            <a:extLst>
              <a:ext uri="{FF2B5EF4-FFF2-40B4-BE49-F238E27FC236}">
                <a16:creationId xmlns:a16="http://schemas.microsoft.com/office/drawing/2014/main" xmlns="" id="{02568545-CEA5-4279-A1AE-EB52E7E850E3}"/>
              </a:ext>
            </a:extLst>
          </p:cNvPr>
          <p:cNvGrpSpPr/>
          <p:nvPr/>
        </p:nvGrpSpPr>
        <p:grpSpPr>
          <a:xfrm>
            <a:off x="3993693" y="3744985"/>
            <a:ext cx="2284575" cy="1959926"/>
            <a:chOff x="4073265" y="3562562"/>
            <a:chExt cx="2284575" cy="1959926"/>
          </a:xfrm>
        </p:grpSpPr>
        <p:cxnSp>
          <p:nvCxnSpPr>
            <p:cNvPr id="43" name="Conector: angular 42">
              <a:extLst>
                <a:ext uri="{FF2B5EF4-FFF2-40B4-BE49-F238E27FC236}">
                  <a16:creationId xmlns:a16="http://schemas.microsoft.com/office/drawing/2014/main" xmlns="" id="{750B6603-CBDF-4C10-A025-DCEE8D89605B}"/>
                </a:ext>
              </a:extLst>
            </p:cNvPr>
            <p:cNvCxnSpPr>
              <a:cxnSpLocks/>
            </p:cNvCxnSpPr>
            <p:nvPr/>
          </p:nvCxnSpPr>
          <p:spPr>
            <a:xfrm flipV="1">
              <a:off x="4073265" y="3562562"/>
              <a:ext cx="2051179" cy="1902025"/>
            </a:xfrm>
            <a:prstGeom prst="bentConnector3">
              <a:avLst>
                <a:gd name="adj1" fmla="val 100467"/>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4" name="Elipse 53">
              <a:extLst>
                <a:ext uri="{FF2B5EF4-FFF2-40B4-BE49-F238E27FC236}">
                  <a16:creationId xmlns:a16="http://schemas.microsoft.com/office/drawing/2014/main" xmlns="" id="{F977A3E1-7A26-4D11-97A7-AE35C00197DB}"/>
                </a:ext>
              </a:extLst>
            </p:cNvPr>
            <p:cNvSpPr/>
            <p:nvPr/>
          </p:nvSpPr>
          <p:spPr>
            <a:xfrm>
              <a:off x="5936090" y="5160109"/>
              <a:ext cx="421750" cy="362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2</a:t>
              </a:r>
              <a:endParaRPr lang="es-MX"/>
            </a:p>
          </p:txBody>
        </p:sp>
      </p:grpSp>
      <p:grpSp>
        <p:nvGrpSpPr>
          <p:cNvPr id="4" name="Grupo 3">
            <a:extLst>
              <a:ext uri="{FF2B5EF4-FFF2-40B4-BE49-F238E27FC236}">
                <a16:creationId xmlns:a16="http://schemas.microsoft.com/office/drawing/2014/main" xmlns="" id="{73BCABBB-6963-41F8-B83B-7E2AB378980C}"/>
              </a:ext>
            </a:extLst>
          </p:cNvPr>
          <p:cNvGrpSpPr/>
          <p:nvPr/>
        </p:nvGrpSpPr>
        <p:grpSpPr>
          <a:xfrm>
            <a:off x="4022300" y="3887298"/>
            <a:ext cx="4774109" cy="2339087"/>
            <a:chOff x="4101872" y="3704875"/>
            <a:chExt cx="4774109" cy="2339087"/>
          </a:xfrm>
        </p:grpSpPr>
        <p:cxnSp>
          <p:nvCxnSpPr>
            <p:cNvPr id="44" name="Conector: angular 43">
              <a:extLst>
                <a:ext uri="{FF2B5EF4-FFF2-40B4-BE49-F238E27FC236}">
                  <a16:creationId xmlns:a16="http://schemas.microsoft.com/office/drawing/2014/main" xmlns="" id="{3AD5974B-CB12-4CFB-99FE-80B689BA4D84}"/>
                </a:ext>
              </a:extLst>
            </p:cNvPr>
            <p:cNvCxnSpPr>
              <a:cxnSpLocks/>
              <a:endCxn id="47" idx="1"/>
            </p:cNvCxnSpPr>
            <p:nvPr/>
          </p:nvCxnSpPr>
          <p:spPr>
            <a:xfrm flipV="1">
              <a:off x="4101872" y="3963796"/>
              <a:ext cx="3851618" cy="2008821"/>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7" name="Abrir llave 46">
              <a:extLst>
                <a:ext uri="{FF2B5EF4-FFF2-40B4-BE49-F238E27FC236}">
                  <a16:creationId xmlns:a16="http://schemas.microsoft.com/office/drawing/2014/main" xmlns="" id="{8771A796-FFDE-473F-91ED-1A5F35128221}"/>
                </a:ext>
              </a:extLst>
            </p:cNvPr>
            <p:cNvSpPr/>
            <p:nvPr/>
          </p:nvSpPr>
          <p:spPr>
            <a:xfrm rot="16200000">
              <a:off x="7824029" y="2911844"/>
              <a:ext cx="258921" cy="1844983"/>
            </a:xfrm>
            <a:prstGeom prst="leftBrace">
              <a:avLst>
                <a:gd name="adj1" fmla="val 51470"/>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ln w="38100">
                  <a:solidFill>
                    <a:schemeClr val="tx1"/>
                  </a:solidFill>
                </a:ln>
              </a:endParaRPr>
            </a:p>
          </p:txBody>
        </p:sp>
        <p:sp>
          <p:nvSpPr>
            <p:cNvPr id="55" name="Elipse 54">
              <a:extLst>
                <a:ext uri="{FF2B5EF4-FFF2-40B4-BE49-F238E27FC236}">
                  <a16:creationId xmlns:a16="http://schemas.microsoft.com/office/drawing/2014/main" xmlns="" id="{DE700076-4F70-45C9-BB81-0872DE6EB027}"/>
                </a:ext>
              </a:extLst>
            </p:cNvPr>
            <p:cNvSpPr/>
            <p:nvPr/>
          </p:nvSpPr>
          <p:spPr>
            <a:xfrm>
              <a:off x="7742615" y="5681583"/>
              <a:ext cx="421750" cy="362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1</a:t>
              </a:r>
              <a:endParaRPr lang="es-MX"/>
            </a:p>
          </p:txBody>
        </p:sp>
      </p:grpSp>
      <p:grpSp>
        <p:nvGrpSpPr>
          <p:cNvPr id="3" name="Grupo 2">
            <a:extLst>
              <a:ext uri="{FF2B5EF4-FFF2-40B4-BE49-F238E27FC236}">
                <a16:creationId xmlns:a16="http://schemas.microsoft.com/office/drawing/2014/main" xmlns="" id="{75D1E7CF-F44F-4756-B531-24335888ECD6}"/>
              </a:ext>
            </a:extLst>
          </p:cNvPr>
          <p:cNvGrpSpPr/>
          <p:nvPr/>
        </p:nvGrpSpPr>
        <p:grpSpPr>
          <a:xfrm>
            <a:off x="4044821" y="3343075"/>
            <a:ext cx="5545378" cy="3417684"/>
            <a:chOff x="3533255" y="2838332"/>
            <a:chExt cx="6136516" cy="3740004"/>
          </a:xfrm>
        </p:grpSpPr>
        <p:cxnSp>
          <p:nvCxnSpPr>
            <p:cNvPr id="45" name="Conector: angular 44">
              <a:extLst>
                <a:ext uri="{FF2B5EF4-FFF2-40B4-BE49-F238E27FC236}">
                  <a16:creationId xmlns:a16="http://schemas.microsoft.com/office/drawing/2014/main" xmlns="" id="{1DF55C9B-9191-40B5-800E-3A4F656F52A7}"/>
                </a:ext>
              </a:extLst>
            </p:cNvPr>
            <p:cNvCxnSpPr>
              <a:cxnSpLocks/>
            </p:cNvCxnSpPr>
            <p:nvPr/>
          </p:nvCxnSpPr>
          <p:spPr>
            <a:xfrm flipV="1">
              <a:off x="3533255" y="2838332"/>
              <a:ext cx="5925641" cy="3558815"/>
            </a:xfrm>
            <a:prstGeom prst="bentConnector3">
              <a:avLst>
                <a:gd name="adj1" fmla="val 99788"/>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6" name="Elipse 55">
              <a:extLst>
                <a:ext uri="{FF2B5EF4-FFF2-40B4-BE49-F238E27FC236}">
                  <a16:creationId xmlns:a16="http://schemas.microsoft.com/office/drawing/2014/main" xmlns="" id="{5623DF1F-4FF4-48E2-844F-0309BA9768D4}"/>
                </a:ext>
              </a:extLst>
            </p:cNvPr>
            <p:cNvSpPr/>
            <p:nvPr/>
          </p:nvSpPr>
          <p:spPr>
            <a:xfrm>
              <a:off x="9248021" y="6215957"/>
              <a:ext cx="421750" cy="362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4</a:t>
              </a:r>
              <a:endParaRPr lang="es-MX"/>
            </a:p>
          </p:txBody>
        </p:sp>
      </p:grpSp>
      <p:sp>
        <p:nvSpPr>
          <p:cNvPr id="8" name="CuadroTexto 7">
            <a:extLst>
              <a:ext uri="{FF2B5EF4-FFF2-40B4-BE49-F238E27FC236}">
                <a16:creationId xmlns:a16="http://schemas.microsoft.com/office/drawing/2014/main" xmlns="" id="{8F8D2C19-BB78-B0D2-EC0B-024BDA060756}"/>
              </a:ext>
            </a:extLst>
          </p:cNvPr>
          <p:cNvSpPr txBox="1"/>
          <p:nvPr/>
        </p:nvSpPr>
        <p:spPr>
          <a:xfrm>
            <a:off x="1768401" y="904714"/>
            <a:ext cx="1770304"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MX" sz="1600" dirty="0">
                <a:latin typeface="Arial" panose="020B0604020202020204" pitchFamily="34" charset="0"/>
                <a:cs typeface="Arial" panose="020B0604020202020204" pitchFamily="34" charset="0"/>
              </a:rPr>
              <a:t>Normatividad específica</a:t>
            </a:r>
          </a:p>
        </p:txBody>
      </p:sp>
      <p:sp>
        <p:nvSpPr>
          <p:cNvPr id="30" name="CuadroTexto 29">
            <a:extLst>
              <a:ext uri="{FF2B5EF4-FFF2-40B4-BE49-F238E27FC236}">
                <a16:creationId xmlns:a16="http://schemas.microsoft.com/office/drawing/2014/main" xmlns="" id="{48A1F3B8-BC30-BACB-CEE5-9878CAA4A3B3}"/>
              </a:ext>
            </a:extLst>
          </p:cNvPr>
          <p:cNvSpPr txBox="1"/>
          <p:nvPr/>
        </p:nvSpPr>
        <p:spPr>
          <a:xfrm>
            <a:off x="9590199" y="855546"/>
            <a:ext cx="1617716"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MX" sz="1600">
                <a:latin typeface="Arial" panose="020B0604020202020204" pitchFamily="34" charset="0"/>
                <a:cs typeface="Arial" panose="020B0604020202020204" pitchFamily="34" charset="0"/>
              </a:rPr>
              <a:t>Catálogo de evaluaciones</a:t>
            </a:r>
          </a:p>
        </p:txBody>
      </p:sp>
      <p:grpSp>
        <p:nvGrpSpPr>
          <p:cNvPr id="25" name="Grupo 24">
            <a:extLst>
              <a:ext uri="{FF2B5EF4-FFF2-40B4-BE49-F238E27FC236}">
                <a16:creationId xmlns:a16="http://schemas.microsoft.com/office/drawing/2014/main" xmlns="" id="{80E841BD-D805-4205-9C63-4A10BBF426BD}"/>
              </a:ext>
            </a:extLst>
          </p:cNvPr>
          <p:cNvGrpSpPr/>
          <p:nvPr/>
        </p:nvGrpSpPr>
        <p:grpSpPr>
          <a:xfrm>
            <a:off x="2653553" y="1468539"/>
            <a:ext cx="7745504" cy="731662"/>
            <a:chOff x="2216048" y="1160608"/>
            <a:chExt cx="8934090" cy="731662"/>
          </a:xfrm>
        </p:grpSpPr>
        <p:cxnSp>
          <p:nvCxnSpPr>
            <p:cNvPr id="26" name="Conector recto de flecha 25">
              <a:extLst>
                <a:ext uri="{FF2B5EF4-FFF2-40B4-BE49-F238E27FC236}">
                  <a16:creationId xmlns:a16="http://schemas.microsoft.com/office/drawing/2014/main" xmlns="" id="{20AF7423-9EF9-4E8D-B3B4-5004642E1581}"/>
                </a:ext>
              </a:extLst>
            </p:cNvPr>
            <p:cNvCxnSpPr>
              <a:cxnSpLocks/>
            </p:cNvCxnSpPr>
            <p:nvPr/>
          </p:nvCxnSpPr>
          <p:spPr>
            <a:xfrm flipV="1">
              <a:off x="2216048" y="1160608"/>
              <a:ext cx="0" cy="4555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xmlns="" id="{7DFBC39B-F792-4FC7-92C2-D0BDF4B87D8D}"/>
                </a:ext>
              </a:extLst>
            </p:cNvPr>
            <p:cNvCxnSpPr>
              <a:cxnSpLocks/>
            </p:cNvCxnSpPr>
            <p:nvPr/>
          </p:nvCxnSpPr>
          <p:spPr>
            <a:xfrm flipV="1">
              <a:off x="11150138" y="1160608"/>
              <a:ext cx="0" cy="7316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 name="Tabla 1">
            <a:extLst>
              <a:ext uri="{FF2B5EF4-FFF2-40B4-BE49-F238E27FC236}">
                <a16:creationId xmlns:a16="http://schemas.microsoft.com/office/drawing/2014/main" xmlns="" id="{09E9E8BF-6098-4071-9D2D-D5369C3E1EA8}"/>
              </a:ext>
            </a:extLst>
          </p:cNvPr>
          <p:cNvGraphicFramePr>
            <a:graphicFrameLocks noGrp="1"/>
          </p:cNvGraphicFramePr>
          <p:nvPr>
            <p:extLst>
              <p:ext uri="{D42A27DB-BD31-4B8C-83A1-F6EECF244321}">
                <p14:modId xmlns:p14="http://schemas.microsoft.com/office/powerpoint/2010/main" val="3124776212"/>
              </p:ext>
            </p:extLst>
          </p:nvPr>
        </p:nvGraphicFramePr>
        <p:xfrm>
          <a:off x="1244534" y="4229080"/>
          <a:ext cx="2862675" cy="2484120"/>
        </p:xfrm>
        <a:graphic>
          <a:graphicData uri="http://schemas.openxmlformats.org/drawingml/2006/table">
            <a:tbl>
              <a:tblPr firstRow="1" bandRow="1">
                <a:tableStyleId>{5C22544A-7EE6-4342-B048-85BDC9FD1C3A}</a:tableStyleId>
              </a:tblPr>
              <a:tblGrid>
                <a:gridCol w="2862675">
                  <a:extLst>
                    <a:ext uri="{9D8B030D-6E8A-4147-A177-3AD203B41FA5}">
                      <a16:colId xmlns:a16="http://schemas.microsoft.com/office/drawing/2014/main" xmlns="" val="2732675330"/>
                    </a:ext>
                  </a:extLst>
                </a:gridCol>
              </a:tblGrid>
              <a:tr h="370840">
                <a:tc>
                  <a:txBody>
                    <a:bodyPr/>
                    <a:lstStyle/>
                    <a:p>
                      <a:r>
                        <a:rPr lang="es-MX" sz="1200" b="0" dirty="0">
                          <a:solidFill>
                            <a:srgbClr val="00B050"/>
                          </a:solidFill>
                          <a:latin typeface="Arial" panose="020B0604020202020204" pitchFamily="34" charset="0"/>
                          <a:cs typeface="Arial" panose="020B0604020202020204" pitchFamily="34" charset="0"/>
                        </a:rPr>
                        <a:t>I. Diseño conceptual</a:t>
                      </a:r>
                      <a:endParaRPr lang="en-US" sz="1200" b="0" dirty="0">
                        <a:solidFill>
                          <a:srgbClr val="00B050"/>
                        </a:solidFill>
                        <a:latin typeface="Arial" panose="020B0604020202020204" pitchFamily="34" charset="0"/>
                        <a:cs typeface="Arial" panose="020B0604020202020204" pitchFamily="34" charset="0"/>
                      </a:endParaRPr>
                    </a:p>
                  </a:txBody>
                  <a:tcPr anchor="ctr">
                    <a:solidFill>
                      <a:srgbClr val="EAEFF7"/>
                    </a:solidFill>
                  </a:tcPr>
                </a:tc>
                <a:extLst>
                  <a:ext uri="{0D108BD9-81ED-4DB2-BD59-A6C34878D82A}">
                    <a16:rowId xmlns:a16="http://schemas.microsoft.com/office/drawing/2014/main" xmlns="" val="2409408209"/>
                  </a:ext>
                </a:extLst>
              </a:tr>
              <a:tr h="370840">
                <a:tc>
                  <a:txBody>
                    <a:bodyPr/>
                    <a:lstStyle/>
                    <a:p>
                      <a:r>
                        <a:rPr lang="es-MX" sz="1200" b="0">
                          <a:solidFill>
                            <a:srgbClr val="000000"/>
                          </a:solidFill>
                          <a:latin typeface="Arial" panose="020B0604020202020204" pitchFamily="34" charset="0"/>
                          <a:cs typeface="Arial" panose="020B0604020202020204" pitchFamily="34" charset="0"/>
                        </a:rPr>
                        <a:t>II. Diseño de los sistemas de producción y de los flujos de trabajo</a:t>
                      </a:r>
                      <a:endParaRPr lang="en-US" sz="1200" b="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964415688"/>
                  </a:ext>
                </a:extLst>
              </a:tr>
              <a:tr h="370840">
                <a:tc>
                  <a:txBody>
                    <a:bodyPr/>
                    <a:lstStyle/>
                    <a:p>
                      <a:r>
                        <a:rPr lang="es-MX" sz="1200" b="0">
                          <a:solidFill>
                            <a:srgbClr val="000000"/>
                          </a:solidFill>
                          <a:latin typeface="Arial" panose="020B0604020202020204" pitchFamily="34" charset="0"/>
                          <a:cs typeface="Arial" panose="020B0604020202020204" pitchFamily="34" charset="0"/>
                        </a:rPr>
                        <a:t>III. Diseño de la captación</a:t>
                      </a:r>
                      <a:endParaRPr lang="en-US" sz="1200" b="0">
                        <a:latin typeface="Arial" panose="020B0604020202020204" pitchFamily="34" charset="0"/>
                        <a:cs typeface="Arial" panose="020B0604020202020204" pitchFamily="34" charset="0"/>
                      </a:endParaRPr>
                    </a:p>
                  </a:txBody>
                  <a:tcPr anchor="ctr">
                    <a:solidFill>
                      <a:srgbClr val="EAEFF7"/>
                    </a:solidFill>
                  </a:tcPr>
                </a:tc>
                <a:extLst>
                  <a:ext uri="{0D108BD9-81ED-4DB2-BD59-A6C34878D82A}">
                    <a16:rowId xmlns:a16="http://schemas.microsoft.com/office/drawing/2014/main" xmlns="" val="259595906"/>
                  </a:ext>
                </a:extLst>
              </a:tr>
              <a:tr h="370840">
                <a:tc>
                  <a:txBody>
                    <a:bodyPr/>
                    <a:lstStyle/>
                    <a:p>
                      <a:r>
                        <a:rPr lang="es-MX" sz="1200" b="0">
                          <a:solidFill>
                            <a:srgbClr val="00B050"/>
                          </a:solidFill>
                          <a:latin typeface="Arial" panose="020B0604020202020204" pitchFamily="34" charset="0"/>
                          <a:cs typeface="Arial" panose="020B0604020202020204" pitchFamily="34" charset="0"/>
                        </a:rPr>
                        <a:t>IV. Determinación del marco </a:t>
                      </a:r>
                      <a:r>
                        <a:rPr lang="es-MX" sz="1200" b="0" err="1">
                          <a:solidFill>
                            <a:srgbClr val="00B050"/>
                          </a:solidFill>
                          <a:latin typeface="Arial" panose="020B0604020202020204" pitchFamily="34" charset="0"/>
                          <a:cs typeface="Arial" panose="020B0604020202020204" pitchFamily="34" charset="0"/>
                        </a:rPr>
                        <a:t>muestral</a:t>
                      </a:r>
                      <a:r>
                        <a:rPr lang="es-MX" sz="1200" b="0">
                          <a:solidFill>
                            <a:srgbClr val="00B050"/>
                          </a:solidFill>
                          <a:latin typeface="Arial" panose="020B0604020202020204" pitchFamily="34" charset="0"/>
                          <a:cs typeface="Arial" panose="020B0604020202020204" pitchFamily="34" charset="0"/>
                        </a:rPr>
                        <a:t> y tipo de muestreo</a:t>
                      </a:r>
                      <a:endParaRPr lang="en-US" sz="1200" b="0">
                        <a:solidFill>
                          <a:srgbClr val="00B05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111120978"/>
                  </a:ext>
                </a:extLst>
              </a:tr>
              <a:tr h="370840">
                <a:tc>
                  <a:txBody>
                    <a:bodyPr/>
                    <a:lstStyle/>
                    <a:p>
                      <a:r>
                        <a:rPr lang="es-MX" sz="1200" b="0">
                          <a:solidFill>
                            <a:srgbClr val="000000"/>
                          </a:solidFill>
                          <a:latin typeface="Arial" panose="020B0604020202020204" pitchFamily="34" charset="0"/>
                          <a:cs typeface="Arial" panose="020B0604020202020204" pitchFamily="34" charset="0"/>
                        </a:rPr>
                        <a:t>V. Diseño del procesamiento y análisis de la producción</a:t>
                      </a:r>
                      <a:endParaRPr lang="en-US" sz="1200" b="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603007610"/>
                  </a:ext>
                </a:extLst>
              </a:tr>
              <a:tr h="370840">
                <a:tc>
                  <a:txBody>
                    <a:bodyPr/>
                    <a:lstStyle/>
                    <a:p>
                      <a:r>
                        <a:rPr lang="es-MX" sz="1200" b="0" dirty="0">
                          <a:solidFill>
                            <a:srgbClr val="000000"/>
                          </a:solidFill>
                          <a:latin typeface="Arial" panose="020B0604020202020204" pitchFamily="34" charset="0"/>
                          <a:cs typeface="Arial" panose="020B0604020202020204" pitchFamily="34" charset="0"/>
                        </a:rPr>
                        <a:t>VI. Diseño del Esquema de Difusión</a:t>
                      </a:r>
                      <a:endParaRPr lang="en-US" sz="12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674195018"/>
                  </a:ext>
                </a:extLst>
              </a:tr>
            </a:tbl>
          </a:graphicData>
        </a:graphic>
      </p:graphicFrame>
      <p:pic>
        <p:nvPicPr>
          <p:cNvPr id="13" name="Gráfico 12" descr="Marca de insignia con relleno sólido">
            <a:extLst>
              <a:ext uri="{FF2B5EF4-FFF2-40B4-BE49-F238E27FC236}">
                <a16:creationId xmlns:a16="http://schemas.microsoft.com/office/drawing/2014/main" xmlns="" id="{D7D86F4B-989C-4D45-A890-F33EE6A2E0E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54055" y="4224987"/>
            <a:ext cx="405443" cy="405443"/>
          </a:xfrm>
          <a:prstGeom prst="rect">
            <a:avLst/>
          </a:prstGeom>
        </p:spPr>
      </p:pic>
      <p:pic>
        <p:nvPicPr>
          <p:cNvPr id="34" name="Gráfico 33" descr="Marca de insignia con relleno sólido">
            <a:extLst>
              <a:ext uri="{FF2B5EF4-FFF2-40B4-BE49-F238E27FC236}">
                <a16:creationId xmlns:a16="http://schemas.microsoft.com/office/drawing/2014/main" xmlns="" id="{0677CCF3-463D-4A0C-824E-44D02C2BA7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51478" y="5432517"/>
            <a:ext cx="405443" cy="405443"/>
          </a:xfrm>
          <a:prstGeom prst="rect">
            <a:avLst/>
          </a:prstGeom>
        </p:spPr>
      </p:pic>
      <p:sp>
        <p:nvSpPr>
          <p:cNvPr id="28" name="Text Placeholder 1">
            <a:extLst>
              <a:ext uri="{FF2B5EF4-FFF2-40B4-BE49-F238E27FC236}">
                <a16:creationId xmlns:a16="http://schemas.microsoft.com/office/drawing/2014/main" xmlns="" id="{F0065C89-345A-4CA6-818E-D0F87474EB89}"/>
              </a:ext>
            </a:extLst>
          </p:cNvPr>
          <p:cNvSpPr txBox="1">
            <a:spLocks/>
          </p:cNvSpPr>
          <p:nvPr/>
        </p:nvSpPr>
        <p:spPr>
          <a:xfrm>
            <a:off x="505758" y="157468"/>
            <a:ext cx="1106360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s-MX" altLang="ko-KR" sz="3200" b="1" dirty="0" smtClean="0">
                <a:solidFill>
                  <a:srgbClr val="002060"/>
                </a:solidFill>
                <a:latin typeface="Arial" panose="020B0604020202020204" pitchFamily="34" charset="0"/>
                <a:cs typeface="Arial" panose="020B0604020202020204" pitchFamily="34" charset="0"/>
              </a:rPr>
              <a:t>Estrategia para el desarrollo de guías</a:t>
            </a:r>
            <a:endParaRPr lang="es-MX" altLang="ko-KR" sz="3200" b="1" dirty="0">
              <a:solidFill>
                <a:srgbClr val="002060"/>
              </a:solidFill>
              <a:latin typeface="Arial" panose="020B0604020202020204" pitchFamily="34" charset="0"/>
              <a:cs typeface="Arial" panose="020B0604020202020204" pitchFamily="34" charset="0"/>
            </a:endParaRPr>
          </a:p>
        </p:txBody>
      </p:sp>
      <p:pic>
        <p:nvPicPr>
          <p:cNvPr id="35" name="Gráfico 12">
            <a:extLst>
              <a:ext uri="{FF2B5EF4-FFF2-40B4-BE49-F238E27FC236}">
                <a16:creationId xmlns:a16="http://schemas.microsoft.com/office/drawing/2014/main" xmlns="" id="{C0B91812-B8C4-43DB-B250-BC2F0D689823}"/>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25291" y="709897"/>
            <a:ext cx="736600" cy="165100"/>
          </a:xfrm>
          <a:prstGeom prst="rect">
            <a:avLst/>
          </a:prstGeom>
        </p:spPr>
      </p:pic>
    </p:spTree>
    <p:extLst>
      <p:ext uri="{BB962C8B-B14F-4D97-AF65-F5344CB8AC3E}">
        <p14:creationId xmlns:p14="http://schemas.microsoft.com/office/powerpoint/2010/main" val="19218816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2500"/>
                            </p:stCondLst>
                            <p:childTnLst>
                              <p:par>
                                <p:cTn id="9" presetID="22" presetClass="entr" presetSubtype="8"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childTnLst>
                          </p:cTn>
                        </p:par>
                        <p:par>
                          <p:cTn id="12" fill="hold">
                            <p:stCondLst>
                              <p:cond delay="5000"/>
                            </p:stCondLst>
                            <p:childTnLst>
                              <p:par>
                                <p:cTn id="13" presetID="22" presetClass="entr" presetSubtype="8" fill="hold"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000"/>
                                        <p:tgtEl>
                                          <p:spTgt spid="7"/>
                                        </p:tgtEl>
                                      </p:cBhvr>
                                    </p:animEffect>
                                  </p:childTnLst>
                                </p:cTn>
                              </p:par>
                            </p:childTnLst>
                          </p:cTn>
                        </p:par>
                        <p:par>
                          <p:cTn id="16" fill="hold">
                            <p:stCondLst>
                              <p:cond delay="7500"/>
                            </p:stCondLst>
                            <p:childTnLst>
                              <p:par>
                                <p:cTn id="17" presetID="22" presetClass="entr" presetSubtype="8" fill="hold"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2000"/>
                                        <p:tgtEl>
                                          <p:spTgt spid="3"/>
                                        </p:tgtEl>
                                      </p:cBhvr>
                                    </p:animEffect>
                                  </p:childTnLst>
                                </p:cTn>
                              </p:par>
                            </p:childTnLst>
                          </p:cTn>
                        </p:par>
                        <p:par>
                          <p:cTn id="20" fill="hold">
                            <p:stCondLst>
                              <p:cond delay="10000"/>
                            </p:stCondLst>
                            <p:childTnLst>
                              <p:par>
                                <p:cTn id="21" presetID="2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xmlns="" id="{4557DE2F-F0B5-4E7C-9091-4693141834F6}"/>
              </a:ext>
            </a:extLst>
          </p:cNvPr>
          <p:cNvSpPr txBox="1"/>
          <p:nvPr/>
        </p:nvSpPr>
        <p:spPr>
          <a:xfrm>
            <a:off x="10700120" y="-146495"/>
            <a:ext cx="184731" cy="369332"/>
          </a:xfrm>
          <a:prstGeom prst="rect">
            <a:avLst/>
          </a:prstGeom>
          <a:noFill/>
        </p:spPr>
        <p:txBody>
          <a:bodyPr wrap="none" rtlCol="0">
            <a:spAutoFit/>
          </a:bodyPr>
          <a:lstStyle/>
          <a:p>
            <a:endParaRPr lang="es-MX">
              <a:solidFill>
                <a:prstClr val="black"/>
              </a:solidFill>
            </a:endParaRPr>
          </a:p>
        </p:txBody>
      </p:sp>
      <p:graphicFrame>
        <p:nvGraphicFramePr>
          <p:cNvPr id="2" name="Tabla 2">
            <a:extLst>
              <a:ext uri="{FF2B5EF4-FFF2-40B4-BE49-F238E27FC236}">
                <a16:creationId xmlns:a16="http://schemas.microsoft.com/office/drawing/2014/main" xmlns="" id="{59D002FD-6910-F526-85D7-EECE9F0058FE}"/>
              </a:ext>
            </a:extLst>
          </p:cNvPr>
          <p:cNvGraphicFramePr>
            <a:graphicFrameLocks noGrp="1"/>
          </p:cNvGraphicFramePr>
          <p:nvPr>
            <p:extLst>
              <p:ext uri="{D42A27DB-BD31-4B8C-83A1-F6EECF244321}">
                <p14:modId xmlns:p14="http://schemas.microsoft.com/office/powerpoint/2010/main" val="1113228791"/>
              </p:ext>
            </p:extLst>
          </p:nvPr>
        </p:nvGraphicFramePr>
        <p:xfrm>
          <a:off x="1531480" y="2026920"/>
          <a:ext cx="9288184" cy="2743200"/>
        </p:xfrm>
        <a:graphic>
          <a:graphicData uri="http://schemas.openxmlformats.org/drawingml/2006/table">
            <a:tbl>
              <a:tblPr firstRow="1" bandRow="1">
                <a:tableStyleId>{5C22544A-7EE6-4342-B048-85BDC9FD1C3A}</a:tableStyleId>
              </a:tblPr>
              <a:tblGrid>
                <a:gridCol w="4590677">
                  <a:extLst>
                    <a:ext uri="{9D8B030D-6E8A-4147-A177-3AD203B41FA5}">
                      <a16:colId xmlns:a16="http://schemas.microsoft.com/office/drawing/2014/main" xmlns="" val="1984260818"/>
                    </a:ext>
                  </a:extLst>
                </a:gridCol>
                <a:gridCol w="2411506">
                  <a:extLst>
                    <a:ext uri="{9D8B030D-6E8A-4147-A177-3AD203B41FA5}">
                      <a16:colId xmlns:a16="http://schemas.microsoft.com/office/drawing/2014/main" xmlns="" val="1422149944"/>
                    </a:ext>
                  </a:extLst>
                </a:gridCol>
                <a:gridCol w="2286001">
                  <a:extLst>
                    <a:ext uri="{9D8B030D-6E8A-4147-A177-3AD203B41FA5}">
                      <a16:colId xmlns:a16="http://schemas.microsoft.com/office/drawing/2014/main" xmlns="" val="3346447304"/>
                    </a:ext>
                  </a:extLst>
                </a:gridCol>
              </a:tblGrid>
              <a:tr h="370840">
                <a:tc>
                  <a:txBody>
                    <a:bodyPr/>
                    <a:lstStyle/>
                    <a:p>
                      <a:r>
                        <a:rPr lang="es-MX" sz="2200" dirty="0">
                          <a:latin typeface="Arial" panose="020B0604020202020204" pitchFamily="34" charset="0"/>
                          <a:cs typeface="Arial" panose="020B0604020202020204" pitchFamily="34" charset="0"/>
                        </a:rPr>
                        <a:t>Guías</a:t>
                      </a:r>
                    </a:p>
                  </a:txBody>
                  <a:tcPr/>
                </a:tc>
                <a:tc>
                  <a:txBody>
                    <a:bodyPr/>
                    <a:lstStyle/>
                    <a:p>
                      <a:pPr algn="ctr"/>
                      <a:r>
                        <a:rPr lang="es-MX" sz="2200" dirty="0">
                          <a:latin typeface="Arial" panose="020B0604020202020204" pitchFamily="34" charset="0"/>
                          <a:cs typeface="Arial" panose="020B0604020202020204" pitchFamily="34" charset="0"/>
                        </a:rPr>
                        <a:t>Procesos de producción</a:t>
                      </a:r>
                    </a:p>
                  </a:txBody>
                  <a:tcPr/>
                </a:tc>
                <a:tc>
                  <a:txBody>
                    <a:bodyPr/>
                    <a:lstStyle/>
                    <a:p>
                      <a:pPr algn="ctr"/>
                      <a:r>
                        <a:rPr lang="es-MX" sz="2200" dirty="0">
                          <a:latin typeface="Arial" panose="020B0604020202020204" pitchFamily="34" charset="0"/>
                          <a:cs typeface="Arial" panose="020B0604020202020204" pitchFamily="34" charset="0"/>
                        </a:rPr>
                        <a:t>Tiempo estimado</a:t>
                      </a:r>
                    </a:p>
                  </a:txBody>
                  <a:tcPr/>
                </a:tc>
                <a:extLst>
                  <a:ext uri="{0D108BD9-81ED-4DB2-BD59-A6C34878D82A}">
                    <a16:rowId xmlns:a16="http://schemas.microsoft.com/office/drawing/2014/main" xmlns="" val="2559950306"/>
                  </a:ext>
                </a:extLst>
              </a:tr>
              <a:tr h="370840">
                <a:tc>
                  <a:txBody>
                    <a:bodyPr/>
                    <a:lstStyle/>
                    <a:p>
                      <a:pPr marL="0" indent="0">
                        <a:buFont typeface="+mj-lt"/>
                        <a:buNone/>
                      </a:pPr>
                      <a:r>
                        <a:rPr lang="es-ES" sz="2000" dirty="0">
                          <a:solidFill>
                            <a:srgbClr val="002060"/>
                          </a:solidFill>
                          <a:latin typeface="Arial"/>
                          <a:cs typeface="Arial"/>
                        </a:rPr>
                        <a:t>1. Encuestas</a:t>
                      </a:r>
                    </a:p>
                  </a:txBody>
                  <a:tcPr/>
                </a:tc>
                <a:tc>
                  <a:txBody>
                    <a:bodyPr/>
                    <a:lstStyle/>
                    <a:p>
                      <a:pPr algn="ctr"/>
                      <a:r>
                        <a:rPr lang="es-MX" sz="2000" kern="1200" dirty="0">
                          <a:solidFill>
                            <a:srgbClr val="002060"/>
                          </a:solidFill>
                          <a:latin typeface="Arial"/>
                          <a:ea typeface="+mn-ea"/>
                          <a:cs typeface="Arial"/>
                        </a:rPr>
                        <a:t>47%</a:t>
                      </a:r>
                    </a:p>
                  </a:txBody>
                  <a:tcPr/>
                </a:tc>
                <a:tc>
                  <a:txBody>
                    <a:bodyPr/>
                    <a:lstStyle/>
                    <a:p>
                      <a:pPr algn="ctr"/>
                      <a:r>
                        <a:rPr lang="es-MX" sz="2000" kern="1200" dirty="0">
                          <a:solidFill>
                            <a:srgbClr val="002060"/>
                          </a:solidFill>
                          <a:latin typeface="Arial"/>
                          <a:ea typeface="+mn-ea"/>
                          <a:cs typeface="Arial"/>
                        </a:rPr>
                        <a:t>2023</a:t>
                      </a:r>
                    </a:p>
                  </a:txBody>
                  <a:tcPr/>
                </a:tc>
                <a:extLst>
                  <a:ext uri="{0D108BD9-81ED-4DB2-BD59-A6C34878D82A}">
                    <a16:rowId xmlns:a16="http://schemas.microsoft.com/office/drawing/2014/main" xmlns="" val="29217935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2000">
                          <a:solidFill>
                            <a:srgbClr val="002060"/>
                          </a:solidFill>
                          <a:latin typeface="Arial"/>
                          <a:cs typeface="Arial"/>
                        </a:rPr>
                        <a:t>2. Registros administrativos</a:t>
                      </a:r>
                      <a:endParaRPr lang="es-MX" sz="2000"/>
                    </a:p>
                  </a:txBody>
                  <a:tcPr/>
                </a:tc>
                <a:tc>
                  <a:txBody>
                    <a:bodyPr/>
                    <a:lstStyle/>
                    <a:p>
                      <a:pPr algn="ctr"/>
                      <a:r>
                        <a:rPr lang="es-MX" sz="2000" kern="1200">
                          <a:solidFill>
                            <a:srgbClr val="002060"/>
                          </a:solidFill>
                          <a:latin typeface="Arial"/>
                          <a:ea typeface="+mn-ea"/>
                          <a:cs typeface="Arial"/>
                        </a:rPr>
                        <a:t>19%</a:t>
                      </a:r>
                    </a:p>
                  </a:txBody>
                  <a:tcPr/>
                </a:tc>
                <a:tc>
                  <a:txBody>
                    <a:bodyPr/>
                    <a:lstStyle/>
                    <a:p>
                      <a:pPr algn="ctr"/>
                      <a:r>
                        <a:rPr lang="es-MX" sz="2000" kern="1200">
                          <a:solidFill>
                            <a:srgbClr val="002060"/>
                          </a:solidFill>
                          <a:latin typeface="Arial"/>
                          <a:ea typeface="+mn-ea"/>
                          <a:cs typeface="Arial"/>
                        </a:rPr>
                        <a:t>2023</a:t>
                      </a:r>
                    </a:p>
                  </a:txBody>
                  <a:tcPr/>
                </a:tc>
                <a:extLst>
                  <a:ext uri="{0D108BD9-81ED-4DB2-BD59-A6C34878D82A}">
                    <a16:rowId xmlns:a16="http://schemas.microsoft.com/office/drawing/2014/main" xmlns="" val="4279062964"/>
                  </a:ext>
                </a:extLst>
              </a:tr>
              <a:tr h="12223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2000">
                          <a:solidFill>
                            <a:srgbClr val="002060"/>
                          </a:solidFill>
                          <a:latin typeface="Arial"/>
                          <a:cs typeface="Arial"/>
                        </a:rPr>
                        <a:t>3. Censos</a:t>
                      </a:r>
                      <a:endParaRPr lang="es-MX" sz="2000"/>
                    </a:p>
                  </a:txBody>
                  <a:tcPr/>
                </a:tc>
                <a:tc>
                  <a:txBody>
                    <a:bodyPr/>
                    <a:lstStyle/>
                    <a:p>
                      <a:pPr algn="ctr"/>
                      <a:r>
                        <a:rPr lang="es-MX" sz="2000" kern="1200">
                          <a:solidFill>
                            <a:srgbClr val="002060"/>
                          </a:solidFill>
                          <a:latin typeface="Arial"/>
                          <a:ea typeface="+mn-ea"/>
                          <a:cs typeface="Arial"/>
                        </a:rPr>
                        <a:t>18%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000" kern="1200">
                          <a:solidFill>
                            <a:srgbClr val="002060"/>
                          </a:solidFill>
                          <a:latin typeface="Arial"/>
                          <a:ea typeface="+mn-ea"/>
                          <a:cs typeface="Arial"/>
                        </a:rPr>
                        <a:t>2024</a:t>
                      </a:r>
                    </a:p>
                  </a:txBody>
                  <a:tcPr/>
                </a:tc>
                <a:extLst>
                  <a:ext uri="{0D108BD9-81ED-4DB2-BD59-A6C34878D82A}">
                    <a16:rowId xmlns:a16="http://schemas.microsoft.com/office/drawing/2014/main" xmlns="" val="42935723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2000">
                          <a:solidFill>
                            <a:srgbClr val="002060"/>
                          </a:solidFill>
                          <a:latin typeface="Arial"/>
                          <a:cs typeface="Arial"/>
                        </a:rPr>
                        <a:t>4. Cartografía e información geográfica</a:t>
                      </a:r>
                      <a:endParaRPr lang="es-MX" sz="2000"/>
                    </a:p>
                  </a:txBody>
                  <a:tcPr/>
                </a:tc>
                <a:tc>
                  <a:txBody>
                    <a:bodyPr/>
                    <a:lstStyle/>
                    <a:p>
                      <a:pPr algn="ctr"/>
                      <a:r>
                        <a:rPr lang="es-MX" sz="2000" kern="1200">
                          <a:solidFill>
                            <a:srgbClr val="002060"/>
                          </a:solidFill>
                          <a:latin typeface="Arial"/>
                          <a:ea typeface="+mn-ea"/>
                          <a:cs typeface="Arial"/>
                        </a:rPr>
                        <a:t>7%</a:t>
                      </a:r>
                    </a:p>
                  </a:txBody>
                  <a:tcPr/>
                </a:tc>
                <a:tc>
                  <a:txBody>
                    <a:bodyPr/>
                    <a:lstStyle/>
                    <a:p>
                      <a:pPr algn="ctr"/>
                      <a:r>
                        <a:rPr lang="es-MX" sz="2000" kern="1200">
                          <a:solidFill>
                            <a:srgbClr val="002060"/>
                          </a:solidFill>
                          <a:latin typeface="Arial"/>
                          <a:ea typeface="+mn-ea"/>
                          <a:cs typeface="Arial"/>
                        </a:rPr>
                        <a:t>2024</a:t>
                      </a:r>
                    </a:p>
                  </a:txBody>
                  <a:tcPr/>
                </a:tc>
                <a:extLst>
                  <a:ext uri="{0D108BD9-81ED-4DB2-BD59-A6C34878D82A}">
                    <a16:rowId xmlns:a16="http://schemas.microsoft.com/office/drawing/2014/main" xmlns="" val="15477944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2000">
                          <a:solidFill>
                            <a:srgbClr val="002060"/>
                          </a:solidFill>
                          <a:latin typeface="Arial"/>
                          <a:cs typeface="Arial"/>
                        </a:rPr>
                        <a:t>5. Estadística derivada</a:t>
                      </a:r>
                      <a:endParaRPr lang="es-MX" sz="2000"/>
                    </a:p>
                  </a:txBody>
                  <a:tcPr/>
                </a:tc>
                <a:tc>
                  <a:txBody>
                    <a:bodyPr/>
                    <a:lstStyle/>
                    <a:p>
                      <a:pPr algn="ctr"/>
                      <a:r>
                        <a:rPr lang="es-MX" sz="2000" kern="1200">
                          <a:solidFill>
                            <a:srgbClr val="002060"/>
                          </a:solidFill>
                          <a:latin typeface="Arial"/>
                          <a:ea typeface="+mn-ea"/>
                          <a:cs typeface="Arial"/>
                        </a:rPr>
                        <a:t>9%</a:t>
                      </a:r>
                    </a:p>
                  </a:txBody>
                  <a:tcPr/>
                </a:tc>
                <a:tc>
                  <a:txBody>
                    <a:bodyPr/>
                    <a:lstStyle/>
                    <a:p>
                      <a:pPr algn="ctr"/>
                      <a:r>
                        <a:rPr lang="es-MX" sz="2000" kern="1200" dirty="0" smtClean="0">
                          <a:solidFill>
                            <a:srgbClr val="002060"/>
                          </a:solidFill>
                          <a:latin typeface="Arial"/>
                          <a:ea typeface="+mn-ea"/>
                          <a:cs typeface="Arial"/>
                        </a:rPr>
                        <a:t>2024</a:t>
                      </a:r>
                      <a:endParaRPr lang="es-MX" sz="2000" kern="1200" dirty="0">
                        <a:solidFill>
                          <a:srgbClr val="002060"/>
                        </a:solidFill>
                        <a:latin typeface="Arial"/>
                        <a:ea typeface="+mn-ea"/>
                        <a:cs typeface="Arial"/>
                      </a:endParaRPr>
                    </a:p>
                  </a:txBody>
                  <a:tcPr/>
                </a:tc>
                <a:extLst>
                  <a:ext uri="{0D108BD9-81ED-4DB2-BD59-A6C34878D82A}">
                    <a16:rowId xmlns:a16="http://schemas.microsoft.com/office/drawing/2014/main" xmlns="" val="676853636"/>
                  </a:ext>
                </a:extLst>
              </a:tr>
            </a:tbl>
          </a:graphicData>
        </a:graphic>
      </p:graphicFrame>
      <p:sp>
        <p:nvSpPr>
          <p:cNvPr id="6" name="Text Placeholder 1">
            <a:extLst>
              <a:ext uri="{FF2B5EF4-FFF2-40B4-BE49-F238E27FC236}">
                <a16:creationId xmlns:a16="http://schemas.microsoft.com/office/drawing/2014/main" xmlns="" id="{F0065C89-345A-4CA6-818E-D0F87474EB89}"/>
              </a:ext>
            </a:extLst>
          </p:cNvPr>
          <p:cNvSpPr txBox="1">
            <a:spLocks/>
          </p:cNvSpPr>
          <p:nvPr/>
        </p:nvSpPr>
        <p:spPr>
          <a:xfrm>
            <a:off x="505758" y="157468"/>
            <a:ext cx="1106360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s-MX" altLang="ko-KR" sz="3200" b="1" dirty="0" smtClean="0">
                <a:solidFill>
                  <a:srgbClr val="002060"/>
                </a:solidFill>
                <a:latin typeface="Arial" panose="020B0604020202020204" pitchFamily="34" charset="0"/>
                <a:cs typeface="Arial" panose="020B0604020202020204" pitchFamily="34" charset="0"/>
              </a:rPr>
              <a:t>Estrategia para el desarrollo de guías</a:t>
            </a:r>
            <a:endParaRPr lang="es-MX" altLang="ko-KR" sz="3200" b="1" dirty="0">
              <a:solidFill>
                <a:srgbClr val="002060"/>
              </a:solidFill>
              <a:latin typeface="Arial" panose="020B0604020202020204" pitchFamily="34" charset="0"/>
              <a:cs typeface="Arial" panose="020B0604020202020204" pitchFamily="34" charset="0"/>
            </a:endParaRPr>
          </a:p>
        </p:txBody>
      </p:sp>
      <p:pic>
        <p:nvPicPr>
          <p:cNvPr id="7" name="Gráfico 12">
            <a:extLst>
              <a:ext uri="{FF2B5EF4-FFF2-40B4-BE49-F238E27FC236}">
                <a16:creationId xmlns:a16="http://schemas.microsoft.com/office/drawing/2014/main" xmlns="" id="{C0B91812-B8C4-43DB-B250-BC2F0D68982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25291" y="709897"/>
            <a:ext cx="736600" cy="165100"/>
          </a:xfrm>
          <a:prstGeom prst="rect">
            <a:avLst/>
          </a:prstGeom>
        </p:spPr>
      </p:pic>
      <p:sp>
        <p:nvSpPr>
          <p:cNvPr id="8" name="CuadroTexto 1">
            <a:extLst>
              <a:ext uri="{FF2B5EF4-FFF2-40B4-BE49-F238E27FC236}">
                <a16:creationId xmlns:lc="http://schemas.openxmlformats.org/drawingml/2006/lockedCanvas" xmlns="" xmlns:a16="http://schemas.microsoft.com/office/drawing/2014/main" xmlns:cdr="http://schemas.openxmlformats.org/drawingml/2006/chartDrawing" xmlns:c="http://schemas.openxmlformats.org/drawingml/2006/chart" id="{1779D687-8E99-4715-8C7C-1EC683E82136}"/>
              </a:ext>
            </a:extLst>
          </p:cNvPr>
          <p:cNvSpPr txBox="1"/>
          <p:nvPr/>
        </p:nvSpPr>
        <p:spPr>
          <a:xfrm>
            <a:off x="1748163" y="1143955"/>
            <a:ext cx="8642575" cy="5669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2200" dirty="0" smtClean="0">
                <a:solidFill>
                  <a:srgbClr val="595959"/>
                </a:solidFill>
                <a:latin typeface="Arial" panose="020B0604020202020204" pitchFamily="34" charset="0"/>
                <a:cs typeface="Arial" panose="020B0604020202020204" pitchFamily="34" charset="0"/>
              </a:rPr>
              <a:t>Cronograma de actividades</a:t>
            </a:r>
            <a:endParaRPr lang="es-MX" sz="22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6180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B26AB836-90BA-4CB6-8EA3-2ADC31553ABD}"/>
              </a:ext>
            </a:extLst>
          </p:cNvPr>
          <p:cNvSpPr/>
          <p:nvPr/>
        </p:nvSpPr>
        <p:spPr>
          <a:xfrm>
            <a:off x="588008" y="1161574"/>
            <a:ext cx="11018196" cy="5436040"/>
          </a:xfrm>
          <a:prstGeom prst="rect">
            <a:avLst/>
          </a:prstGeom>
        </p:spPr>
        <p:txBody>
          <a:bodyPr wrap="square" lIns="91440" tIns="45720" rIns="91440" bIns="45720" anchor="t">
            <a:spAutoFit/>
          </a:bodyPr>
          <a:lstStyle/>
          <a:p>
            <a:pPr marL="285750" indent="-285750" algn="just">
              <a:lnSpc>
                <a:spcPct val="107000"/>
              </a:lnSpc>
              <a:spcAft>
                <a:spcPts val="1800"/>
              </a:spcAft>
              <a:buFont typeface="Arial" panose="020B0604020202020204" pitchFamily="34" charset="0"/>
              <a:buChar char="•"/>
            </a:pPr>
            <a:r>
              <a:rPr lang="es-MX" sz="2200" dirty="0">
                <a:solidFill>
                  <a:srgbClr val="002060"/>
                </a:solidFill>
                <a:latin typeface="Arial"/>
                <a:ea typeface="Calibri"/>
                <a:cs typeface="Arial"/>
              </a:rPr>
              <a:t>Es </a:t>
            </a:r>
            <a:r>
              <a:rPr lang="es-MX" sz="2200" dirty="0">
                <a:solidFill>
                  <a:srgbClr val="002060"/>
                </a:solidFill>
                <a:latin typeface="Arial"/>
                <a:cs typeface="Arial"/>
              </a:rPr>
              <a:t>notorio el esfuerzo de </a:t>
            </a:r>
            <a:r>
              <a:rPr lang="es-MX" sz="2200" dirty="0">
                <a:solidFill>
                  <a:srgbClr val="002060"/>
                </a:solidFill>
                <a:latin typeface="Arial"/>
                <a:ea typeface="Calibri"/>
                <a:cs typeface="Arial"/>
              </a:rPr>
              <a:t>las áreas productoras por </a:t>
            </a:r>
            <a:r>
              <a:rPr lang="es-MX" sz="2200" dirty="0">
                <a:solidFill>
                  <a:schemeClr val="accent6">
                    <a:lumMod val="75000"/>
                  </a:schemeClr>
                </a:solidFill>
                <a:latin typeface="Arial"/>
                <a:cs typeface="Arial"/>
              </a:rPr>
              <a:t>mapear </a:t>
            </a:r>
            <a:r>
              <a:rPr lang="es-MX" sz="2200" dirty="0">
                <a:solidFill>
                  <a:srgbClr val="002060"/>
                </a:solidFill>
                <a:latin typeface="Arial"/>
                <a:ea typeface="Calibri"/>
                <a:cs typeface="Arial"/>
              </a:rPr>
              <a:t>la </a:t>
            </a:r>
            <a:r>
              <a:rPr lang="es-MX" sz="2200" dirty="0">
                <a:solidFill>
                  <a:schemeClr val="accent6">
                    <a:lumMod val="75000"/>
                  </a:schemeClr>
                </a:solidFill>
                <a:latin typeface="Arial"/>
                <a:cs typeface="Arial"/>
              </a:rPr>
              <a:t>documentación</a:t>
            </a:r>
            <a:r>
              <a:rPr lang="es-MX" sz="2200" dirty="0">
                <a:solidFill>
                  <a:srgbClr val="002060"/>
                </a:solidFill>
                <a:latin typeface="Arial"/>
                <a:ea typeface="Calibri"/>
                <a:cs typeface="Arial"/>
              </a:rPr>
              <a:t> de sus </a:t>
            </a:r>
            <a:r>
              <a:rPr lang="es-MX" sz="2200" dirty="0">
                <a:solidFill>
                  <a:srgbClr val="002060"/>
                </a:solidFill>
                <a:latin typeface="Arial"/>
                <a:cs typeface="Arial"/>
              </a:rPr>
              <a:t>procesos de producción versus la norma.</a:t>
            </a:r>
          </a:p>
          <a:p>
            <a:pPr marL="285750" indent="-285750" algn="just">
              <a:lnSpc>
                <a:spcPct val="107000"/>
              </a:lnSpc>
              <a:spcAft>
                <a:spcPts val="1800"/>
              </a:spcAft>
              <a:buFont typeface="Arial" panose="020B0604020202020204" pitchFamily="34" charset="0"/>
              <a:buChar char="•"/>
            </a:pPr>
            <a:r>
              <a:rPr lang="es-MX" sz="2200" dirty="0">
                <a:solidFill>
                  <a:srgbClr val="002060"/>
                </a:solidFill>
                <a:latin typeface="Arial"/>
                <a:ea typeface="Calibri"/>
                <a:cs typeface="Arial"/>
              </a:rPr>
              <a:t>Es clave contar con </a:t>
            </a:r>
            <a:r>
              <a:rPr lang="es-MX" sz="2200" dirty="0">
                <a:solidFill>
                  <a:schemeClr val="accent6">
                    <a:lumMod val="75000"/>
                  </a:schemeClr>
                </a:solidFill>
                <a:latin typeface="Arial"/>
                <a:ea typeface="Calibri"/>
                <a:cs typeface="Arial"/>
              </a:rPr>
              <a:t>guías </a:t>
            </a:r>
            <a:r>
              <a:rPr lang="es-MX" sz="2200" dirty="0">
                <a:solidFill>
                  <a:srgbClr val="002060"/>
                </a:solidFill>
                <a:latin typeface="Arial"/>
                <a:ea typeface="Calibri"/>
                <a:cs typeface="Arial"/>
              </a:rPr>
              <a:t>para estandarizar el contenido de las evidencias.</a:t>
            </a:r>
          </a:p>
          <a:p>
            <a:pPr marL="285750" lvl="0" indent="-285750" algn="just">
              <a:lnSpc>
                <a:spcPct val="107000"/>
              </a:lnSpc>
              <a:spcAft>
                <a:spcPts val="1800"/>
              </a:spcAft>
              <a:buFont typeface="Arial" panose="020B0604020202020204" pitchFamily="34" charset="0"/>
              <a:buChar char="•"/>
            </a:pPr>
            <a:r>
              <a:rPr lang="es-MX" sz="2200" dirty="0">
                <a:solidFill>
                  <a:srgbClr val="002060"/>
                </a:solidFill>
                <a:latin typeface="Arial"/>
                <a:ea typeface="Calibri"/>
                <a:cs typeface="Arial"/>
              </a:rPr>
              <a:t>Se debe centrar el esfuerzo en documentar </a:t>
            </a:r>
            <a:r>
              <a:rPr lang="es-MX" sz="2200" dirty="0">
                <a:solidFill>
                  <a:schemeClr val="accent6">
                    <a:lumMod val="75000"/>
                  </a:schemeClr>
                </a:solidFill>
                <a:latin typeface="Arial"/>
                <a:ea typeface="Calibri"/>
                <a:cs typeface="Arial"/>
              </a:rPr>
              <a:t>evidencias prioritarias</a:t>
            </a:r>
            <a:r>
              <a:rPr lang="es-MX" sz="2200" dirty="0">
                <a:solidFill>
                  <a:srgbClr val="002060"/>
                </a:solidFill>
                <a:latin typeface="Arial"/>
                <a:cs typeface="Arial"/>
              </a:rPr>
              <a:t>.</a:t>
            </a:r>
          </a:p>
          <a:p>
            <a:pPr marL="285750" indent="-285750" algn="just">
              <a:lnSpc>
                <a:spcPct val="107000"/>
              </a:lnSpc>
              <a:spcAft>
                <a:spcPts val="1800"/>
              </a:spcAft>
              <a:buFont typeface="Arial" panose="020B0604020202020204" pitchFamily="34" charset="0"/>
              <a:buChar char="•"/>
            </a:pPr>
            <a:r>
              <a:rPr lang="es-MX" sz="2200" dirty="0">
                <a:solidFill>
                  <a:schemeClr val="accent6">
                    <a:lumMod val="75000"/>
                  </a:schemeClr>
                </a:solidFill>
                <a:latin typeface="Arial"/>
                <a:ea typeface="Calibri"/>
                <a:cs typeface="Arial"/>
              </a:rPr>
              <a:t>Depurar el listado de evidencias</a:t>
            </a:r>
            <a:r>
              <a:rPr lang="es-MX" sz="2200" dirty="0">
                <a:solidFill>
                  <a:srgbClr val="002060"/>
                </a:solidFill>
                <a:latin typeface="Arial"/>
                <a:ea typeface="Calibri"/>
                <a:cs typeface="Arial"/>
              </a:rPr>
              <a:t>.</a:t>
            </a:r>
          </a:p>
          <a:p>
            <a:pPr marL="285750" indent="-285750" algn="just">
              <a:lnSpc>
                <a:spcPct val="107000"/>
              </a:lnSpc>
              <a:spcAft>
                <a:spcPts val="1800"/>
              </a:spcAft>
              <a:buFont typeface="Arial" panose="020B0604020202020204" pitchFamily="34" charset="0"/>
              <a:buChar char="•"/>
            </a:pPr>
            <a:r>
              <a:rPr lang="es-MX" sz="2200" dirty="0">
                <a:solidFill>
                  <a:srgbClr val="002060"/>
                </a:solidFill>
                <a:latin typeface="Arial"/>
                <a:ea typeface="Calibri"/>
                <a:cs typeface="Arial"/>
              </a:rPr>
              <a:t>Analizar la conveniencia de identificar </a:t>
            </a:r>
            <a:r>
              <a:rPr lang="es-MX" sz="2200" dirty="0">
                <a:solidFill>
                  <a:schemeClr val="accent6">
                    <a:lumMod val="75000"/>
                  </a:schemeClr>
                </a:solidFill>
                <a:latin typeface="Arial"/>
                <a:ea typeface="Calibri"/>
                <a:cs typeface="Arial"/>
              </a:rPr>
              <a:t>responsables por evidencia </a:t>
            </a:r>
            <a:r>
              <a:rPr lang="es-MX" sz="2200" dirty="0">
                <a:solidFill>
                  <a:srgbClr val="002060"/>
                </a:solidFill>
                <a:latin typeface="Arial"/>
                <a:ea typeface="Calibri"/>
                <a:cs typeface="Arial"/>
              </a:rPr>
              <a:t>(fracción de la norma).</a:t>
            </a:r>
          </a:p>
          <a:p>
            <a:pPr marL="285750" indent="-285750" algn="just">
              <a:lnSpc>
                <a:spcPct val="107000"/>
              </a:lnSpc>
              <a:spcAft>
                <a:spcPts val="1800"/>
              </a:spcAft>
              <a:buFont typeface="Arial" panose="020B0604020202020204" pitchFamily="34" charset="0"/>
              <a:buChar char="•"/>
            </a:pPr>
            <a:r>
              <a:rPr lang="es-MX" sz="2200" dirty="0">
                <a:solidFill>
                  <a:srgbClr val="002060"/>
                </a:solidFill>
                <a:latin typeface="Arial"/>
                <a:ea typeface="Calibri"/>
                <a:cs typeface="Arial"/>
              </a:rPr>
              <a:t>En </a:t>
            </a:r>
            <a:r>
              <a:rPr lang="es-MX" sz="2200" dirty="0">
                <a:solidFill>
                  <a:schemeClr val="accent6">
                    <a:lumMod val="75000"/>
                  </a:schemeClr>
                </a:solidFill>
                <a:latin typeface="Arial"/>
                <a:ea typeface="Calibri"/>
                <a:cs typeface="Arial"/>
              </a:rPr>
              <a:t>23% de las evidencias se incluyen documentos no relacionados</a:t>
            </a:r>
            <a:r>
              <a:rPr lang="es-MX" sz="2200" dirty="0">
                <a:solidFill>
                  <a:srgbClr val="002060"/>
                </a:solidFill>
                <a:latin typeface="Arial"/>
                <a:ea typeface="Calibri"/>
                <a:cs typeface="Arial"/>
              </a:rPr>
              <a:t> con lo expresado en la norma.</a:t>
            </a:r>
          </a:p>
          <a:p>
            <a:pPr marL="285750" indent="-285750" algn="just">
              <a:lnSpc>
                <a:spcPct val="107000"/>
              </a:lnSpc>
              <a:spcAft>
                <a:spcPts val="1800"/>
              </a:spcAft>
              <a:buFont typeface="Arial" panose="020B0604020202020204" pitchFamily="34" charset="0"/>
              <a:buChar char="•"/>
            </a:pPr>
            <a:r>
              <a:rPr lang="es-MX" sz="2200" dirty="0">
                <a:solidFill>
                  <a:srgbClr val="002060"/>
                </a:solidFill>
                <a:latin typeface="Arial"/>
                <a:ea typeface="Calibri"/>
                <a:cs typeface="Arial"/>
              </a:rPr>
              <a:t>Consolidar un </a:t>
            </a:r>
            <a:r>
              <a:rPr lang="es-MX" sz="2200" dirty="0">
                <a:solidFill>
                  <a:schemeClr val="accent6">
                    <a:lumMod val="75000"/>
                  </a:schemeClr>
                </a:solidFill>
                <a:latin typeface="Arial"/>
                <a:ea typeface="Calibri"/>
                <a:cs typeface="Arial"/>
              </a:rPr>
              <a:t>acervo del conocimiento institucional </a:t>
            </a:r>
            <a:r>
              <a:rPr lang="es-MX" sz="2200" dirty="0">
                <a:solidFill>
                  <a:srgbClr val="002060"/>
                </a:solidFill>
                <a:latin typeface="Arial"/>
                <a:ea typeface="Calibri"/>
                <a:cs typeface="Arial"/>
              </a:rPr>
              <a:t>que resulte accesible a los servidores públicos que participan en procesos de producción similares.</a:t>
            </a:r>
          </a:p>
        </p:txBody>
      </p:sp>
      <p:pic>
        <p:nvPicPr>
          <p:cNvPr id="2" name="Gráfico 1">
            <a:extLst>
              <a:ext uri="{FF2B5EF4-FFF2-40B4-BE49-F238E27FC236}">
                <a16:creationId xmlns:a16="http://schemas.microsoft.com/office/drawing/2014/main" xmlns="" id="{F4CEC955-A7FA-8543-53FD-9C718BE8D87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88791" y="718968"/>
            <a:ext cx="736600" cy="165100"/>
          </a:xfrm>
          <a:prstGeom prst="rect">
            <a:avLst/>
          </a:prstGeom>
        </p:spPr>
      </p:pic>
      <p:sp>
        <p:nvSpPr>
          <p:cNvPr id="4" name="Text Placeholder 1">
            <a:extLst>
              <a:ext uri="{FF2B5EF4-FFF2-40B4-BE49-F238E27FC236}">
                <a16:creationId xmlns:a16="http://schemas.microsoft.com/office/drawing/2014/main" xmlns="" id="{91C2F30F-2C55-ABD8-07AA-7969E7FD2951}"/>
              </a:ext>
            </a:extLst>
          </p:cNvPr>
          <p:cNvSpPr txBox="1">
            <a:spLocks/>
          </p:cNvSpPr>
          <p:nvPr/>
        </p:nvSpPr>
        <p:spPr>
          <a:xfrm>
            <a:off x="580707" y="166799"/>
            <a:ext cx="11106467"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s-MX" altLang="ko-KR" sz="3200" b="1">
                <a:solidFill>
                  <a:srgbClr val="002060"/>
                </a:solidFill>
                <a:latin typeface="Arial" panose="020B0604020202020204" pitchFamily="34" charset="0"/>
                <a:cs typeface="Arial" panose="020B0604020202020204" pitchFamily="34" charset="0"/>
              </a:rPr>
              <a:t>Reflexiones</a:t>
            </a:r>
            <a:endParaRPr lang="es-MX" altLang="ko-KR" sz="320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3983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73265C5-124E-4E7D-9EB0-B3DF01659285}"/>
              </a:ext>
            </a:extLst>
          </p:cNvPr>
          <p:cNvSpPr txBox="1">
            <a:spLocks/>
          </p:cNvSpPr>
          <p:nvPr/>
        </p:nvSpPr>
        <p:spPr>
          <a:xfrm>
            <a:off x="580708" y="31292"/>
            <a:ext cx="6944353"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altLang="ko-KR" sz="3200" b="1" dirty="0">
                <a:solidFill>
                  <a:srgbClr val="033057"/>
                </a:solidFill>
                <a:latin typeface="Arial" panose="020B0604020202020204" pitchFamily="34" charset="0"/>
                <a:cs typeface="Arial" panose="020B0604020202020204" pitchFamily="34" charset="0"/>
              </a:rPr>
              <a:t>Aspectos generales</a:t>
            </a:r>
          </a:p>
        </p:txBody>
      </p:sp>
      <p:pic>
        <p:nvPicPr>
          <p:cNvPr id="3" name="Gráfico 2">
            <a:extLst>
              <a:ext uri="{FF2B5EF4-FFF2-40B4-BE49-F238E27FC236}">
                <a16:creationId xmlns:a16="http://schemas.microsoft.com/office/drawing/2014/main" xmlns="" id="{9019B411-159F-4D92-902D-CE33935B189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71494" y="1101906"/>
            <a:ext cx="736600" cy="165100"/>
          </a:xfrm>
          <a:prstGeom prst="rect">
            <a:avLst/>
          </a:prstGeom>
        </p:spPr>
      </p:pic>
      <p:sp>
        <p:nvSpPr>
          <p:cNvPr id="4" name="Text Placeholder 1">
            <a:extLst>
              <a:ext uri="{FF2B5EF4-FFF2-40B4-BE49-F238E27FC236}">
                <a16:creationId xmlns:a16="http://schemas.microsoft.com/office/drawing/2014/main" xmlns="" id="{F43D9752-A580-4AF7-8DC1-FBC1D99FEE7D}"/>
              </a:ext>
            </a:extLst>
          </p:cNvPr>
          <p:cNvSpPr txBox="1">
            <a:spLocks/>
          </p:cNvSpPr>
          <p:nvPr/>
        </p:nvSpPr>
        <p:spPr>
          <a:xfrm>
            <a:off x="580707" y="586929"/>
            <a:ext cx="10134918"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altLang="ko-KR" dirty="0">
                <a:solidFill>
                  <a:srgbClr val="033057"/>
                </a:solidFill>
                <a:latin typeface="Arial" panose="020B0604020202020204" pitchFamily="34" charset="0"/>
                <a:cs typeface="Arial" panose="020B0604020202020204" pitchFamily="34" charset="0"/>
              </a:rPr>
              <a:t>Criterios para seleccionar los procesos de producción</a:t>
            </a:r>
          </a:p>
        </p:txBody>
      </p:sp>
      <p:sp>
        <p:nvSpPr>
          <p:cNvPr id="5" name="Rectángulo 4">
            <a:extLst>
              <a:ext uri="{FF2B5EF4-FFF2-40B4-BE49-F238E27FC236}">
                <a16:creationId xmlns:a16="http://schemas.microsoft.com/office/drawing/2014/main" xmlns="" id="{670D7394-BD1B-4BFC-B889-5ADFC2CFA608}"/>
              </a:ext>
            </a:extLst>
          </p:cNvPr>
          <p:cNvSpPr/>
          <p:nvPr/>
        </p:nvSpPr>
        <p:spPr>
          <a:xfrm>
            <a:off x="580707" y="2237416"/>
            <a:ext cx="11093133" cy="2771143"/>
          </a:xfrm>
          <a:prstGeom prst="rect">
            <a:avLst/>
          </a:prstGeom>
        </p:spPr>
        <p:txBody>
          <a:bodyPr wrap="square" lIns="91440" tIns="45720" rIns="91440" bIns="45720" anchor="t">
            <a:spAutoFit/>
          </a:bodyPr>
          <a:lstStyle/>
          <a:p>
            <a:pPr marL="457200" indent="-457200">
              <a:lnSpc>
                <a:spcPct val="107000"/>
              </a:lnSpc>
              <a:spcAft>
                <a:spcPts val="800"/>
              </a:spcAft>
              <a:buFont typeface="+mj-lt"/>
              <a:buAutoNum type="arabicPeriod"/>
            </a:pPr>
            <a:r>
              <a:rPr lang="es-MX" sz="2400" dirty="0">
                <a:solidFill>
                  <a:srgbClr val="002060"/>
                </a:solidFill>
                <a:latin typeface="Arial"/>
                <a:ea typeface="Calibri" panose="020F0502020204030204" pitchFamily="34" charset="0"/>
                <a:cs typeface="Arial"/>
              </a:rPr>
              <a:t>Programas/procesos </a:t>
            </a:r>
            <a:r>
              <a:rPr lang="es-MX" sz="2400" b="1" dirty="0">
                <a:solidFill>
                  <a:srgbClr val="002060"/>
                </a:solidFill>
                <a:latin typeface="Arial"/>
                <a:ea typeface="Calibri" panose="020F0502020204030204" pitchFamily="34" charset="0"/>
                <a:cs typeface="Arial"/>
              </a:rPr>
              <a:t>activos</a:t>
            </a:r>
            <a:r>
              <a:rPr lang="es-MX" sz="2400" dirty="0">
                <a:solidFill>
                  <a:srgbClr val="002060"/>
                </a:solidFill>
                <a:latin typeface="Arial"/>
                <a:ea typeface="Calibri" panose="020F0502020204030204" pitchFamily="34" charset="0"/>
                <a:cs typeface="Arial"/>
              </a:rPr>
              <a:t>.</a:t>
            </a:r>
            <a:endParaRPr lang="es-ES" dirty="0"/>
          </a:p>
          <a:p>
            <a:pPr marL="457200" indent="-457200">
              <a:lnSpc>
                <a:spcPct val="107000"/>
              </a:lnSpc>
              <a:spcAft>
                <a:spcPts val="800"/>
              </a:spcAft>
              <a:buAutoNum type="arabicPeriod"/>
            </a:pPr>
            <a:r>
              <a:rPr lang="es-MX" sz="2400" dirty="0">
                <a:solidFill>
                  <a:srgbClr val="002060"/>
                </a:solidFill>
                <a:latin typeface="Arial"/>
                <a:ea typeface="Calibri" panose="020F0502020204030204" pitchFamily="34" charset="0"/>
                <a:cs typeface="Arial"/>
              </a:rPr>
              <a:t>Dos niveles de madurez: </a:t>
            </a:r>
            <a:r>
              <a:rPr lang="es-MX" sz="2400" b="1" dirty="0">
                <a:solidFill>
                  <a:srgbClr val="002060"/>
                </a:solidFill>
                <a:latin typeface="Arial"/>
                <a:ea typeface="Calibri" panose="020F0502020204030204" pitchFamily="34" charset="0"/>
                <a:cs typeface="Arial"/>
              </a:rPr>
              <a:t>información de interés nacional </a:t>
            </a:r>
            <a:r>
              <a:rPr lang="es-MX" sz="2400" dirty="0">
                <a:solidFill>
                  <a:srgbClr val="002060"/>
                </a:solidFill>
                <a:latin typeface="Arial"/>
                <a:ea typeface="Calibri" panose="020F0502020204030204" pitchFamily="34" charset="0"/>
                <a:cs typeface="Arial"/>
              </a:rPr>
              <a:t>o </a:t>
            </a:r>
            <a:r>
              <a:rPr lang="es-MX" sz="2400" b="1" dirty="0">
                <a:solidFill>
                  <a:srgbClr val="002060"/>
                </a:solidFill>
                <a:latin typeface="Arial"/>
                <a:ea typeface="Calibri" panose="020F0502020204030204" pitchFamily="34" charset="0"/>
                <a:cs typeface="Arial"/>
              </a:rPr>
              <a:t>consolidado y regular</a:t>
            </a:r>
            <a:r>
              <a:rPr lang="es-MX" sz="2400" dirty="0">
                <a:solidFill>
                  <a:srgbClr val="002060"/>
                </a:solidFill>
                <a:latin typeface="Arial"/>
                <a:ea typeface="Calibri" panose="020F0502020204030204" pitchFamily="34" charset="0"/>
                <a:cs typeface="Arial"/>
              </a:rPr>
              <a:t>.</a:t>
            </a:r>
          </a:p>
          <a:p>
            <a:pPr marL="457200" indent="-457200">
              <a:lnSpc>
                <a:spcPct val="107000"/>
              </a:lnSpc>
              <a:spcAft>
                <a:spcPts val="800"/>
              </a:spcAft>
              <a:buFontTx/>
              <a:buAutoNum type="arabicPeriod"/>
            </a:pPr>
            <a:r>
              <a:rPr lang="es-MX" sz="2400" dirty="0">
                <a:solidFill>
                  <a:srgbClr val="002060"/>
                </a:solidFill>
                <a:latin typeface="Arial"/>
                <a:cs typeface="Arial"/>
              </a:rPr>
              <a:t>Con </a:t>
            </a:r>
            <a:r>
              <a:rPr lang="es-MX" sz="2400" b="1" dirty="0">
                <a:solidFill>
                  <a:srgbClr val="002060"/>
                </a:solidFill>
                <a:latin typeface="Arial"/>
                <a:cs typeface="Arial"/>
              </a:rPr>
              <a:t>arquitectura de datos </a:t>
            </a:r>
            <a:r>
              <a:rPr lang="es-MX" sz="2400" dirty="0">
                <a:solidFill>
                  <a:srgbClr val="002060"/>
                </a:solidFill>
                <a:latin typeface="Arial"/>
                <a:cs typeface="Arial"/>
              </a:rPr>
              <a:t>revelada y cuestionario de </a:t>
            </a:r>
            <a:r>
              <a:rPr lang="es-MX" sz="2400" b="1" dirty="0">
                <a:solidFill>
                  <a:srgbClr val="002060"/>
                </a:solidFill>
                <a:latin typeface="Arial"/>
                <a:cs typeface="Arial"/>
              </a:rPr>
              <a:t>interoperabilidad</a:t>
            </a:r>
            <a:r>
              <a:rPr lang="es-MX" sz="2400" dirty="0">
                <a:solidFill>
                  <a:srgbClr val="002060"/>
                </a:solidFill>
                <a:latin typeface="Arial"/>
                <a:cs typeface="Arial"/>
              </a:rPr>
              <a:t> aplicado.</a:t>
            </a:r>
          </a:p>
          <a:p>
            <a:pPr marL="457200" lvl="0" indent="-457200">
              <a:lnSpc>
                <a:spcPct val="107000"/>
              </a:lnSpc>
              <a:spcAft>
                <a:spcPts val="800"/>
              </a:spcAft>
              <a:buFont typeface="+mj-lt"/>
              <a:buAutoNum type="arabicPeriod"/>
            </a:pPr>
            <a:r>
              <a:rPr lang="es-MX" sz="2400" dirty="0" smtClean="0">
                <a:solidFill>
                  <a:srgbClr val="002060"/>
                </a:solidFill>
                <a:latin typeface="Arial"/>
                <a:ea typeface="Calibri" panose="020F0502020204030204" pitchFamily="34" charset="0"/>
                <a:cs typeface="Arial"/>
              </a:rPr>
              <a:t>Evidencias </a:t>
            </a:r>
            <a:r>
              <a:rPr lang="es-MX" sz="2400" dirty="0">
                <a:solidFill>
                  <a:srgbClr val="002060"/>
                </a:solidFill>
                <a:latin typeface="Arial"/>
                <a:ea typeface="Calibri" panose="020F0502020204030204" pitchFamily="34" charset="0"/>
                <a:cs typeface="Arial"/>
              </a:rPr>
              <a:t>correspondientes al </a:t>
            </a:r>
            <a:r>
              <a:rPr lang="es-MX" sz="2400" b="1" dirty="0">
                <a:solidFill>
                  <a:srgbClr val="002060"/>
                </a:solidFill>
                <a:latin typeface="Arial"/>
                <a:ea typeface="Calibri" panose="020F0502020204030204" pitchFamily="34" charset="0"/>
                <a:cs typeface="Arial"/>
              </a:rPr>
              <a:t>ciclo más reciente</a:t>
            </a:r>
            <a:r>
              <a:rPr lang="es-MX" sz="2400" dirty="0" smtClean="0">
                <a:solidFill>
                  <a:srgbClr val="002060"/>
                </a:solidFill>
                <a:latin typeface="Arial"/>
                <a:ea typeface="Calibri" panose="020F0502020204030204" pitchFamily="34" charset="0"/>
                <a:cs typeface="Arial"/>
              </a:rPr>
              <a:t>.</a:t>
            </a:r>
            <a:endParaRPr lang="es-MX" sz="2400" dirty="0">
              <a:solidFill>
                <a:srgbClr val="002060"/>
              </a:solidFill>
              <a:latin typeface="Arial"/>
              <a:ea typeface="Calibri" panose="020F0502020204030204" pitchFamily="34" charset="0"/>
              <a:cs typeface="Arial"/>
            </a:endParaRPr>
          </a:p>
        </p:txBody>
      </p:sp>
    </p:spTree>
    <p:extLst>
      <p:ext uri="{BB962C8B-B14F-4D97-AF65-F5344CB8AC3E}">
        <p14:creationId xmlns:p14="http://schemas.microsoft.com/office/powerpoint/2010/main" val="34722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 xmlns:a16="http://schemas.microsoft.com/office/drawing/2014/main" id="{7F103F6D-353A-4A2F-9EBE-9DD55F80CA1A}"/>
              </a:ext>
            </a:extLst>
          </p:cNvPr>
          <p:cNvGraphicFramePr>
            <a:graphicFrameLocks noGrp="1"/>
          </p:cNvGraphicFramePr>
          <p:nvPr>
            <p:extLst>
              <p:ext uri="{D42A27DB-BD31-4B8C-83A1-F6EECF244321}">
                <p14:modId xmlns:p14="http://schemas.microsoft.com/office/powerpoint/2010/main" val="1678106946"/>
              </p:ext>
            </p:extLst>
          </p:nvPr>
        </p:nvGraphicFramePr>
        <p:xfrm>
          <a:off x="744576" y="1952550"/>
          <a:ext cx="10134918" cy="3995161"/>
        </p:xfrm>
        <a:graphic>
          <a:graphicData uri="http://schemas.openxmlformats.org/drawingml/2006/table">
            <a:tbl>
              <a:tblPr firstRow="1" bandRow="1">
                <a:tableStyleId>{BDBED569-4797-4DF1-A0F4-6AAB3CD982D8}</a:tableStyleId>
              </a:tblPr>
              <a:tblGrid>
                <a:gridCol w="6172578">
                  <a:extLst>
                    <a:ext uri="{9D8B030D-6E8A-4147-A177-3AD203B41FA5}">
                      <a16:colId xmlns="" xmlns:a16="http://schemas.microsoft.com/office/drawing/2014/main" val="342081896"/>
                    </a:ext>
                  </a:extLst>
                </a:gridCol>
                <a:gridCol w="3962340">
                  <a:extLst>
                    <a:ext uri="{9D8B030D-6E8A-4147-A177-3AD203B41FA5}">
                      <a16:colId xmlns="" xmlns:a16="http://schemas.microsoft.com/office/drawing/2014/main" val="4182135670"/>
                    </a:ext>
                  </a:extLst>
                </a:gridCol>
              </a:tblGrid>
              <a:tr h="548408">
                <a:tc>
                  <a:txBody>
                    <a:bodyPr/>
                    <a:lstStyle/>
                    <a:p>
                      <a:pPr marL="0" algn="l" defTabSz="914400" rtl="0" eaLnBrk="1" latinLnBrk="0" hangingPunct="1"/>
                      <a:r>
                        <a:rPr lang="es-MX" sz="2000" b="1" kern="1200" dirty="0">
                          <a:solidFill>
                            <a:schemeClr val="bg1"/>
                          </a:solidFill>
                          <a:latin typeface="Arial" panose="020B0604020202020204" pitchFamily="34" charset="0"/>
                          <a:ea typeface="+mn-ea"/>
                          <a:cs typeface="Arial" panose="020B0604020202020204" pitchFamily="34" charset="0"/>
                        </a:rPr>
                        <a:t>Método de generación</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accent5">
                        <a:lumMod val="75000"/>
                      </a:schemeClr>
                    </a:solidFill>
                  </a:tcPr>
                </a:tc>
                <a:tc>
                  <a:txBody>
                    <a:bodyPr/>
                    <a:lstStyle/>
                    <a:p>
                      <a:pPr marL="0" algn="ctr" defTabSz="914400" rtl="0" eaLnBrk="1" latinLnBrk="0" hangingPunct="1"/>
                      <a:r>
                        <a:rPr lang="es-MX" sz="2000" b="1" kern="1200">
                          <a:solidFill>
                            <a:schemeClr val="bg1"/>
                          </a:solidFill>
                          <a:latin typeface="Arial" panose="020B0604020202020204" pitchFamily="34" charset="0"/>
                          <a:ea typeface="+mn-ea"/>
                          <a:cs typeface="Arial" panose="020B0604020202020204" pitchFamily="34" charset="0"/>
                        </a:rPr>
                        <a:t>Procesos</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accent5">
                        <a:lumMod val="75000"/>
                      </a:schemeClr>
                    </a:solidFill>
                  </a:tcPr>
                </a:tc>
                <a:extLst>
                  <a:ext uri="{0D108BD9-81ED-4DB2-BD59-A6C34878D82A}">
                    <a16:rowId xmlns="" xmlns:a16="http://schemas.microsoft.com/office/drawing/2014/main" val="1080980860"/>
                  </a:ext>
                </a:extLst>
              </a:tr>
              <a:tr h="569825">
                <a:tc>
                  <a:txBody>
                    <a:bodyPr/>
                    <a:lstStyle/>
                    <a:p>
                      <a:r>
                        <a:rPr lang="es-MX" sz="2200" dirty="0">
                          <a:solidFill>
                            <a:srgbClr val="002060"/>
                          </a:solidFill>
                          <a:latin typeface="Arial" panose="020B0604020202020204" pitchFamily="34" charset="0"/>
                          <a:cs typeface="Arial" panose="020B0604020202020204" pitchFamily="34" charset="0"/>
                        </a:rPr>
                        <a:t>Censo </a:t>
                      </a: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ctr"/>
                      <a:r>
                        <a:rPr lang="es-MX" sz="2200">
                          <a:solidFill>
                            <a:srgbClr val="002060"/>
                          </a:solidFill>
                          <a:latin typeface="Arial" panose="020B0604020202020204" pitchFamily="34" charset="0"/>
                          <a:cs typeface="Arial" panose="020B0604020202020204" pitchFamily="34" charset="0"/>
                        </a:rPr>
                        <a:t>4</a:t>
                      </a: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503011341"/>
                  </a:ext>
                </a:extLst>
              </a:tr>
              <a:tr h="569825">
                <a:tc>
                  <a:txBody>
                    <a:bodyPr/>
                    <a:lstStyle/>
                    <a:p>
                      <a:r>
                        <a:rPr lang="es-MX" sz="2200">
                          <a:solidFill>
                            <a:srgbClr val="002060"/>
                          </a:solidFill>
                          <a:latin typeface="Arial" panose="020B0604020202020204" pitchFamily="34" charset="0"/>
                          <a:cs typeface="Arial" panose="020B0604020202020204" pitchFamily="34" charset="0"/>
                        </a:rPr>
                        <a:t>Encuestas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MX" sz="2200">
                          <a:solidFill>
                            <a:srgbClr val="002060"/>
                          </a:solidFill>
                          <a:latin typeface="Arial" panose="020B0604020202020204" pitchFamily="34" charset="0"/>
                          <a:cs typeface="Arial" panose="020B0604020202020204" pitchFamily="34" charset="0"/>
                        </a:rPr>
                        <a:t>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927970321"/>
                  </a:ext>
                </a:extLst>
              </a:tr>
              <a:tr h="569825">
                <a:tc>
                  <a:txBody>
                    <a:bodyPr/>
                    <a:lstStyle/>
                    <a:p>
                      <a:r>
                        <a:rPr lang="es-MX" sz="2200" dirty="0">
                          <a:solidFill>
                            <a:srgbClr val="002060"/>
                          </a:solidFill>
                          <a:latin typeface="Arial" panose="020B0604020202020204" pitchFamily="34" charset="0"/>
                          <a:cs typeface="Arial" panose="020B0604020202020204" pitchFamily="34" charset="0"/>
                        </a:rPr>
                        <a:t>Estadística derivada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MX" sz="2200">
                          <a:solidFill>
                            <a:srgbClr val="002060"/>
                          </a:solidFill>
                          <a:latin typeface="Arial" panose="020B0604020202020204" pitchFamily="34" charset="0"/>
                          <a:cs typeface="Arial" panose="020B0604020202020204" pitchFamily="34" charset="0"/>
                        </a:rPr>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536021053"/>
                  </a:ext>
                </a:extLst>
              </a:tr>
              <a:tr h="597628">
                <a:tc>
                  <a:txBody>
                    <a:bodyPr/>
                    <a:lstStyle/>
                    <a:p>
                      <a:r>
                        <a:rPr lang="es-MX" sz="2200" u="none" strike="noStrike">
                          <a:solidFill>
                            <a:srgbClr val="002060"/>
                          </a:solidFill>
                          <a:effectLst/>
                          <a:latin typeface="Arial" panose="020B0604020202020204" pitchFamily="34" charset="0"/>
                          <a:cs typeface="Arial" panose="020B0604020202020204" pitchFamily="34" charset="0"/>
                        </a:rPr>
                        <a:t>Información geográfica </a:t>
                      </a:r>
                      <a:endParaRPr lang="es-MX" sz="2200">
                        <a:solidFill>
                          <a:srgbClr val="00206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MX" sz="2200">
                          <a:solidFill>
                            <a:srgbClr val="002060"/>
                          </a:solidFill>
                          <a:latin typeface="Arial" panose="020B0604020202020204" pitchFamily="34" charset="0"/>
                          <a:cs typeface="Arial" panose="020B0604020202020204" pitchFamily="34" charset="0"/>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677538707"/>
                  </a:ext>
                </a:extLst>
              </a:tr>
              <a:tr h="569825">
                <a:tc>
                  <a:txBody>
                    <a:bodyPr/>
                    <a:lstStyle/>
                    <a:p>
                      <a:r>
                        <a:rPr lang="es-MX" sz="2200">
                          <a:solidFill>
                            <a:srgbClr val="002060"/>
                          </a:solidFill>
                          <a:latin typeface="Arial" panose="020B0604020202020204" pitchFamily="34" charset="0"/>
                          <a:cs typeface="Arial" panose="020B0604020202020204" pitchFamily="34" charset="0"/>
                        </a:rPr>
                        <a:t>Registros Administrativos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MX" sz="2200">
                          <a:solidFill>
                            <a:srgbClr val="002060"/>
                          </a:solidFill>
                          <a:latin typeface="Arial" panose="020B0604020202020204" pitchFamily="34" charset="0"/>
                          <a:cs typeface="Arial" panose="020B0604020202020204" pitchFamily="34" charset="0"/>
                        </a:rPr>
                        <a:t>13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281708196"/>
                  </a:ext>
                </a:extLst>
              </a:tr>
              <a:tr h="569825">
                <a:tc>
                  <a:txBody>
                    <a:bodyPr/>
                    <a:lstStyle/>
                    <a:p>
                      <a:pPr algn="l"/>
                      <a:r>
                        <a:rPr lang="es-MX" sz="2200" b="1">
                          <a:solidFill>
                            <a:srgbClr val="002060"/>
                          </a:solidFill>
                          <a:latin typeface="Arial" panose="020B0604020202020204" pitchFamily="34" charset="0"/>
                          <a:cs typeface="Arial" panose="020B0604020202020204" pitchFamily="34" charset="0"/>
                        </a:rPr>
                        <a:t>Total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MX" sz="2200" b="1" dirty="0">
                          <a:solidFill>
                            <a:srgbClr val="002060"/>
                          </a:solidFill>
                          <a:latin typeface="Arial" panose="020B0604020202020204" pitchFamily="34" charset="0"/>
                          <a:cs typeface="Arial" panose="020B0604020202020204" pitchFamily="34" charset="0"/>
                        </a:rPr>
                        <a:t>50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17130162"/>
                  </a:ext>
                </a:extLst>
              </a:tr>
            </a:tbl>
          </a:graphicData>
        </a:graphic>
      </p:graphicFrame>
      <p:sp>
        <p:nvSpPr>
          <p:cNvPr id="7" name="Text Placeholder 1">
            <a:extLst>
              <a:ext uri="{FF2B5EF4-FFF2-40B4-BE49-F238E27FC236}">
                <a16:creationId xmlns:a16="http://schemas.microsoft.com/office/drawing/2014/main" xmlns="" id="{273265C5-124E-4E7D-9EB0-B3DF01659285}"/>
              </a:ext>
            </a:extLst>
          </p:cNvPr>
          <p:cNvSpPr txBox="1">
            <a:spLocks/>
          </p:cNvSpPr>
          <p:nvPr/>
        </p:nvSpPr>
        <p:spPr>
          <a:xfrm>
            <a:off x="580708" y="31292"/>
            <a:ext cx="6944353"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altLang="ko-KR" sz="3200" b="1" dirty="0">
                <a:solidFill>
                  <a:srgbClr val="033057"/>
                </a:solidFill>
                <a:latin typeface="Arial" panose="020B0604020202020204" pitchFamily="34" charset="0"/>
                <a:cs typeface="Arial" panose="020B0604020202020204" pitchFamily="34" charset="0"/>
              </a:rPr>
              <a:t>Aspectos generales</a:t>
            </a:r>
          </a:p>
        </p:txBody>
      </p:sp>
      <p:pic>
        <p:nvPicPr>
          <p:cNvPr id="8" name="Gráfico 2">
            <a:extLst>
              <a:ext uri="{FF2B5EF4-FFF2-40B4-BE49-F238E27FC236}">
                <a16:creationId xmlns:a16="http://schemas.microsoft.com/office/drawing/2014/main" xmlns="" id="{9019B411-159F-4D92-902D-CE33935B189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71494" y="1101906"/>
            <a:ext cx="736600" cy="165100"/>
          </a:xfrm>
          <a:prstGeom prst="rect">
            <a:avLst/>
          </a:prstGeom>
        </p:spPr>
      </p:pic>
      <p:sp>
        <p:nvSpPr>
          <p:cNvPr id="9" name="Text Placeholder 1">
            <a:extLst>
              <a:ext uri="{FF2B5EF4-FFF2-40B4-BE49-F238E27FC236}">
                <a16:creationId xmlns:a16="http://schemas.microsoft.com/office/drawing/2014/main" xmlns="" id="{F43D9752-A580-4AF7-8DC1-FBC1D99FEE7D}"/>
              </a:ext>
            </a:extLst>
          </p:cNvPr>
          <p:cNvSpPr txBox="1">
            <a:spLocks/>
          </p:cNvSpPr>
          <p:nvPr/>
        </p:nvSpPr>
        <p:spPr>
          <a:xfrm>
            <a:off x="580707" y="586929"/>
            <a:ext cx="10134918"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altLang="ko-KR" dirty="0">
                <a:solidFill>
                  <a:srgbClr val="033057"/>
                </a:solidFill>
                <a:latin typeface="Arial" panose="020B0604020202020204" pitchFamily="34" charset="0"/>
                <a:cs typeface="Arial" panose="020B0604020202020204" pitchFamily="34" charset="0"/>
              </a:rPr>
              <a:t>P</a:t>
            </a:r>
            <a:r>
              <a:rPr lang="es-MX" altLang="ko-KR" dirty="0" smtClean="0">
                <a:solidFill>
                  <a:srgbClr val="033057"/>
                </a:solidFill>
                <a:latin typeface="Arial" panose="020B0604020202020204" pitchFamily="34" charset="0"/>
                <a:cs typeface="Arial" panose="020B0604020202020204" pitchFamily="34" charset="0"/>
              </a:rPr>
              <a:t>rocesos </a:t>
            </a:r>
            <a:r>
              <a:rPr lang="es-MX" altLang="ko-KR" dirty="0">
                <a:solidFill>
                  <a:srgbClr val="033057"/>
                </a:solidFill>
                <a:latin typeface="Arial" panose="020B0604020202020204" pitchFamily="34" charset="0"/>
                <a:cs typeface="Arial" panose="020B0604020202020204" pitchFamily="34" charset="0"/>
              </a:rPr>
              <a:t>de </a:t>
            </a:r>
            <a:r>
              <a:rPr lang="es-MX" altLang="ko-KR" dirty="0" smtClean="0">
                <a:solidFill>
                  <a:srgbClr val="033057"/>
                </a:solidFill>
                <a:latin typeface="Arial" panose="020B0604020202020204" pitchFamily="34" charset="0"/>
                <a:cs typeface="Arial" panose="020B0604020202020204" pitchFamily="34" charset="0"/>
              </a:rPr>
              <a:t>producción por método de generación</a:t>
            </a:r>
            <a:endParaRPr lang="es-MX" altLang="ko-KR" dirty="0">
              <a:solidFill>
                <a:srgbClr val="03305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355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xmlns="" id="{EB03E35D-2D02-3F4A-96C1-475D740B5181}"/>
              </a:ext>
            </a:extLst>
          </p:cNvPr>
          <p:cNvGraphicFramePr>
            <a:graphicFrameLocks/>
          </p:cNvGraphicFramePr>
          <p:nvPr>
            <p:extLst>
              <p:ext uri="{D42A27DB-BD31-4B8C-83A1-F6EECF244321}">
                <p14:modId xmlns:p14="http://schemas.microsoft.com/office/powerpoint/2010/main" val="716222921"/>
              </p:ext>
            </p:extLst>
          </p:nvPr>
        </p:nvGraphicFramePr>
        <p:xfrm>
          <a:off x="774891" y="1490347"/>
          <a:ext cx="10535534" cy="478072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1">
            <a:extLst>
              <a:ext uri="{FF2B5EF4-FFF2-40B4-BE49-F238E27FC236}">
                <a16:creationId xmlns:a16="http://schemas.microsoft.com/office/drawing/2014/main" xmlns="" id="{20924B3A-3132-441F-A94D-773FE6EC5A8D}"/>
              </a:ext>
            </a:extLst>
          </p:cNvPr>
          <p:cNvSpPr txBox="1">
            <a:spLocks/>
          </p:cNvSpPr>
          <p:nvPr/>
        </p:nvSpPr>
        <p:spPr>
          <a:xfrm>
            <a:off x="580708" y="31292"/>
            <a:ext cx="6944353"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altLang="ko-KR" sz="3200" b="1" dirty="0">
                <a:solidFill>
                  <a:srgbClr val="033057"/>
                </a:solidFill>
                <a:latin typeface="Arial" panose="020B0604020202020204" pitchFamily="34" charset="0"/>
                <a:cs typeface="Arial" panose="020B0604020202020204" pitchFamily="34" charset="0"/>
              </a:rPr>
              <a:t>Aspectos generales</a:t>
            </a:r>
          </a:p>
        </p:txBody>
      </p:sp>
      <p:pic>
        <p:nvPicPr>
          <p:cNvPr id="8" name="Gráfico 7">
            <a:extLst>
              <a:ext uri="{FF2B5EF4-FFF2-40B4-BE49-F238E27FC236}">
                <a16:creationId xmlns:a16="http://schemas.microsoft.com/office/drawing/2014/main" xmlns="" id="{F1C86D98-43B0-4D38-BCD5-CCC94605987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71494" y="1101906"/>
            <a:ext cx="736600" cy="165100"/>
          </a:xfrm>
          <a:prstGeom prst="rect">
            <a:avLst/>
          </a:prstGeom>
        </p:spPr>
      </p:pic>
      <p:sp>
        <p:nvSpPr>
          <p:cNvPr id="9" name="Text Placeholder 1">
            <a:extLst>
              <a:ext uri="{FF2B5EF4-FFF2-40B4-BE49-F238E27FC236}">
                <a16:creationId xmlns:a16="http://schemas.microsoft.com/office/drawing/2014/main" xmlns="" id="{F9930CCA-6B8B-424D-B61A-F9330D762B78}"/>
              </a:ext>
            </a:extLst>
          </p:cNvPr>
          <p:cNvSpPr txBox="1">
            <a:spLocks/>
          </p:cNvSpPr>
          <p:nvPr/>
        </p:nvSpPr>
        <p:spPr>
          <a:xfrm>
            <a:off x="580707" y="586929"/>
            <a:ext cx="10134918"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altLang="ko-KR" dirty="0">
                <a:solidFill>
                  <a:srgbClr val="033057"/>
                </a:solidFill>
                <a:latin typeface="Arial" panose="020B0604020202020204" pitchFamily="34" charset="0"/>
                <a:cs typeface="Arial" panose="020B0604020202020204" pitchFamily="34" charset="0"/>
              </a:rPr>
              <a:t>Procesos de producción según método de generación</a:t>
            </a:r>
          </a:p>
        </p:txBody>
      </p:sp>
    </p:spTree>
    <p:extLst>
      <p:ext uri="{BB962C8B-B14F-4D97-AF65-F5344CB8AC3E}">
        <p14:creationId xmlns:p14="http://schemas.microsoft.com/office/powerpoint/2010/main" val="3186005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 xmlns:a16="http://schemas.microsoft.com/office/drawing/2014/main" id="{7F103F6D-353A-4A2F-9EBE-9DD55F80CA1A}"/>
              </a:ext>
            </a:extLst>
          </p:cNvPr>
          <p:cNvGraphicFramePr>
            <a:graphicFrameLocks noGrp="1"/>
          </p:cNvGraphicFramePr>
          <p:nvPr>
            <p:extLst>
              <p:ext uri="{D42A27DB-BD31-4B8C-83A1-F6EECF244321}">
                <p14:modId xmlns:p14="http://schemas.microsoft.com/office/powerpoint/2010/main" val="2559601525"/>
              </p:ext>
            </p:extLst>
          </p:nvPr>
        </p:nvGraphicFramePr>
        <p:xfrm>
          <a:off x="694306" y="1586521"/>
          <a:ext cx="10847661" cy="4670682"/>
        </p:xfrm>
        <a:graphic>
          <a:graphicData uri="http://schemas.openxmlformats.org/drawingml/2006/table">
            <a:tbl>
              <a:tblPr firstRow="1" bandRow="1">
                <a:tableStyleId>{69012ECD-51FC-41F1-AA8D-1B2483CD663E}</a:tableStyleId>
              </a:tblPr>
              <a:tblGrid>
                <a:gridCol w="7217987">
                  <a:extLst>
                    <a:ext uri="{9D8B030D-6E8A-4147-A177-3AD203B41FA5}">
                      <a16:colId xmlns="" xmlns:a16="http://schemas.microsoft.com/office/drawing/2014/main" val="342081896"/>
                    </a:ext>
                  </a:extLst>
                </a:gridCol>
                <a:gridCol w="3629674">
                  <a:extLst>
                    <a:ext uri="{9D8B030D-6E8A-4147-A177-3AD203B41FA5}">
                      <a16:colId xmlns="" xmlns:a16="http://schemas.microsoft.com/office/drawing/2014/main" val="4182135670"/>
                    </a:ext>
                  </a:extLst>
                </a:gridCol>
              </a:tblGrid>
              <a:tr h="534797">
                <a:tc>
                  <a:txBody>
                    <a:bodyPr/>
                    <a:lstStyle/>
                    <a:p>
                      <a:pPr marL="0" algn="ctr" defTabSz="914400" rtl="0" eaLnBrk="1" latinLnBrk="0" hangingPunct="1"/>
                      <a:r>
                        <a:rPr lang="es-MX" sz="2200" b="1" kern="1200" dirty="0">
                          <a:solidFill>
                            <a:schemeClr val="bg1"/>
                          </a:solidFill>
                          <a:latin typeface="Arial" panose="020B0604020202020204" pitchFamily="34" charset="0"/>
                          <a:ea typeface="+mn-ea"/>
                          <a:cs typeface="Arial" panose="020B0604020202020204" pitchFamily="34" charset="0"/>
                        </a:rPr>
                        <a:t>Fases</a:t>
                      </a:r>
                    </a:p>
                  </a:txBody>
                  <a:tcPr anchor="ctr"/>
                </a:tc>
                <a:tc>
                  <a:txBody>
                    <a:bodyPr/>
                    <a:lstStyle/>
                    <a:p>
                      <a:pPr marL="0" algn="ctr" defTabSz="914400" rtl="0" eaLnBrk="1" latinLnBrk="0" hangingPunct="1"/>
                      <a:r>
                        <a:rPr lang="es-MX" sz="2200" b="1" kern="1200" dirty="0">
                          <a:solidFill>
                            <a:schemeClr val="bg1"/>
                          </a:solidFill>
                          <a:latin typeface="Arial" panose="020B0604020202020204" pitchFamily="34" charset="0"/>
                          <a:ea typeface="+mn-ea"/>
                          <a:cs typeface="Arial" panose="020B0604020202020204" pitchFamily="34" charset="0"/>
                        </a:rPr>
                        <a:t>Total de evidencias</a:t>
                      </a:r>
                    </a:p>
                  </a:txBody>
                  <a:tcPr anchor="ctr"/>
                </a:tc>
                <a:extLst>
                  <a:ext uri="{0D108BD9-81ED-4DB2-BD59-A6C34878D82A}">
                    <a16:rowId xmlns="" xmlns:a16="http://schemas.microsoft.com/office/drawing/2014/main" val="1080980860"/>
                  </a:ext>
                </a:extLst>
              </a:tr>
              <a:tr h="534797">
                <a:tc>
                  <a:txBody>
                    <a:bodyPr/>
                    <a:lstStyle/>
                    <a:p>
                      <a:pPr marL="0" algn="l" defTabSz="914400" rtl="0" eaLnBrk="1" latinLnBrk="0" hangingPunct="1"/>
                      <a:r>
                        <a:rPr lang="es-MX" sz="2200" b="1" kern="1200" dirty="0" smtClean="0">
                          <a:solidFill>
                            <a:srgbClr val="002060"/>
                          </a:solidFill>
                          <a:latin typeface="Arial" panose="020B0604020202020204" pitchFamily="34" charset="0"/>
                          <a:ea typeface="+mn-ea"/>
                          <a:cs typeface="Arial" panose="020B0604020202020204" pitchFamily="34" charset="0"/>
                        </a:rPr>
                        <a:t>Necesidades</a:t>
                      </a:r>
                      <a:endParaRPr lang="es-MX" sz="2200" b="1" kern="1200" dirty="0">
                        <a:solidFill>
                          <a:srgbClr val="002060"/>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es-MX" sz="2200" b="1" kern="1200" dirty="0">
                          <a:solidFill>
                            <a:srgbClr val="002060"/>
                          </a:solidFill>
                          <a:latin typeface="Arial" panose="020B0604020202020204" pitchFamily="34" charset="0"/>
                          <a:ea typeface="+mn-ea"/>
                          <a:cs typeface="Arial" panose="020B0604020202020204" pitchFamily="34" charset="0"/>
                        </a:rPr>
                        <a:t>7</a:t>
                      </a:r>
                    </a:p>
                  </a:txBody>
                  <a:tcPr anchor="ctr"/>
                </a:tc>
                <a:extLst>
                  <a:ext uri="{0D108BD9-81ED-4DB2-BD59-A6C34878D82A}">
                    <a16:rowId xmlns="" xmlns:a16="http://schemas.microsoft.com/office/drawing/2014/main" val="947746698"/>
                  </a:ext>
                </a:extLst>
              </a:tr>
              <a:tr h="534797">
                <a:tc>
                  <a:txBody>
                    <a:bodyPr/>
                    <a:lstStyle/>
                    <a:p>
                      <a:pPr marL="0" algn="l" defTabSz="914400" rtl="0" eaLnBrk="1" latinLnBrk="0" hangingPunct="1"/>
                      <a:r>
                        <a:rPr lang="es-MX" sz="2200" b="1" kern="1200" dirty="0" smtClean="0">
                          <a:solidFill>
                            <a:srgbClr val="002060"/>
                          </a:solidFill>
                          <a:latin typeface="Arial" panose="020B0604020202020204" pitchFamily="34" charset="0"/>
                          <a:ea typeface="+mn-ea"/>
                          <a:cs typeface="Arial" panose="020B0604020202020204" pitchFamily="34" charset="0"/>
                        </a:rPr>
                        <a:t>Diseño</a:t>
                      </a:r>
                      <a:endParaRPr lang="es-MX" sz="2200" b="1" kern="1200" dirty="0">
                        <a:solidFill>
                          <a:srgbClr val="002060"/>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es-MX" sz="2200" b="1" kern="1200" dirty="0">
                          <a:solidFill>
                            <a:srgbClr val="002060"/>
                          </a:solidFill>
                          <a:latin typeface="Arial" panose="020B0604020202020204" pitchFamily="34" charset="0"/>
                          <a:ea typeface="+mn-ea"/>
                          <a:cs typeface="Arial" panose="020B0604020202020204" pitchFamily="34" charset="0"/>
                        </a:rPr>
                        <a:t>6</a:t>
                      </a:r>
                    </a:p>
                  </a:txBody>
                  <a:tcPr anchor="ctr"/>
                </a:tc>
                <a:extLst>
                  <a:ext uri="{0D108BD9-81ED-4DB2-BD59-A6C34878D82A}">
                    <a16:rowId xmlns="" xmlns:a16="http://schemas.microsoft.com/office/drawing/2014/main" val="3503011341"/>
                  </a:ext>
                </a:extLst>
              </a:tr>
              <a:tr h="534797">
                <a:tc>
                  <a:txBody>
                    <a:bodyPr/>
                    <a:lstStyle/>
                    <a:p>
                      <a:pPr marL="0" algn="l" defTabSz="914400" rtl="0" eaLnBrk="1" latinLnBrk="0" hangingPunct="1"/>
                      <a:r>
                        <a:rPr lang="es-MX" sz="2200" b="1" kern="1200" dirty="0" smtClean="0">
                          <a:solidFill>
                            <a:srgbClr val="002060"/>
                          </a:solidFill>
                          <a:latin typeface="Arial" panose="020B0604020202020204" pitchFamily="34" charset="0"/>
                          <a:ea typeface="+mn-ea"/>
                          <a:cs typeface="Arial" panose="020B0604020202020204" pitchFamily="34" charset="0"/>
                        </a:rPr>
                        <a:t>Construcción</a:t>
                      </a:r>
                      <a:endParaRPr lang="es-MX" sz="2200" b="1" kern="1200" dirty="0">
                        <a:solidFill>
                          <a:srgbClr val="002060"/>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es-MX" sz="2200" b="1" kern="1200" dirty="0">
                          <a:solidFill>
                            <a:srgbClr val="002060"/>
                          </a:solidFill>
                          <a:latin typeface="Arial" panose="020B0604020202020204" pitchFamily="34" charset="0"/>
                          <a:ea typeface="+mn-ea"/>
                          <a:cs typeface="Arial" panose="020B0604020202020204" pitchFamily="34" charset="0"/>
                        </a:rPr>
                        <a:t>9</a:t>
                      </a:r>
                    </a:p>
                  </a:txBody>
                  <a:tcPr anchor="ctr"/>
                </a:tc>
                <a:extLst>
                  <a:ext uri="{0D108BD9-81ED-4DB2-BD59-A6C34878D82A}">
                    <a16:rowId xmlns="" xmlns:a16="http://schemas.microsoft.com/office/drawing/2014/main" val="2255302189"/>
                  </a:ext>
                </a:extLst>
              </a:tr>
              <a:tr h="534797">
                <a:tc>
                  <a:txBody>
                    <a:bodyPr/>
                    <a:lstStyle/>
                    <a:p>
                      <a:pPr marL="0" algn="l" defTabSz="914400" rtl="0" eaLnBrk="1" latinLnBrk="0" hangingPunct="1"/>
                      <a:r>
                        <a:rPr lang="es-MX" sz="2200" b="1" kern="1200" dirty="0" smtClean="0">
                          <a:solidFill>
                            <a:srgbClr val="002060"/>
                          </a:solidFill>
                          <a:latin typeface="Arial" panose="020B0604020202020204" pitchFamily="34" charset="0"/>
                          <a:ea typeface="+mn-ea"/>
                          <a:cs typeface="Arial" panose="020B0604020202020204" pitchFamily="34" charset="0"/>
                        </a:rPr>
                        <a:t>Captación</a:t>
                      </a:r>
                      <a:endParaRPr lang="es-MX" sz="2200" b="1" kern="1200" dirty="0">
                        <a:solidFill>
                          <a:srgbClr val="002060"/>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es-MX" sz="2200" b="1" kern="1200" dirty="0">
                          <a:solidFill>
                            <a:srgbClr val="002060"/>
                          </a:solidFill>
                          <a:latin typeface="Arial" panose="020B0604020202020204" pitchFamily="34" charset="0"/>
                          <a:ea typeface="+mn-ea"/>
                          <a:cs typeface="Arial" panose="020B0604020202020204" pitchFamily="34" charset="0"/>
                        </a:rPr>
                        <a:t>4</a:t>
                      </a:r>
                    </a:p>
                  </a:txBody>
                  <a:tcPr anchor="ctr"/>
                </a:tc>
                <a:extLst>
                  <a:ext uri="{0D108BD9-81ED-4DB2-BD59-A6C34878D82A}">
                    <a16:rowId xmlns="" xmlns:a16="http://schemas.microsoft.com/office/drawing/2014/main" val="2436096622"/>
                  </a:ext>
                </a:extLst>
              </a:tr>
              <a:tr h="534797">
                <a:tc>
                  <a:txBody>
                    <a:bodyPr/>
                    <a:lstStyle/>
                    <a:p>
                      <a:pPr marL="0" algn="l" defTabSz="914400" rtl="0" eaLnBrk="1" latinLnBrk="0" hangingPunct="1"/>
                      <a:r>
                        <a:rPr lang="es-MX" sz="2200" b="1" kern="1200" dirty="0" smtClean="0">
                          <a:solidFill>
                            <a:srgbClr val="002060"/>
                          </a:solidFill>
                          <a:latin typeface="Arial" panose="020B0604020202020204" pitchFamily="34" charset="0"/>
                          <a:ea typeface="+mn-ea"/>
                          <a:cs typeface="Arial" panose="020B0604020202020204" pitchFamily="34" charset="0"/>
                        </a:rPr>
                        <a:t>Procesamiento</a:t>
                      </a:r>
                      <a:endParaRPr lang="es-MX" sz="2200" b="1" kern="1200" dirty="0">
                        <a:solidFill>
                          <a:srgbClr val="002060"/>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es-MX" sz="2200" b="1" kern="1200" dirty="0">
                          <a:solidFill>
                            <a:srgbClr val="002060"/>
                          </a:solidFill>
                          <a:latin typeface="Arial" panose="020B0604020202020204" pitchFamily="34" charset="0"/>
                          <a:ea typeface="+mn-ea"/>
                          <a:cs typeface="Arial" panose="020B0604020202020204" pitchFamily="34" charset="0"/>
                        </a:rPr>
                        <a:t>4</a:t>
                      </a:r>
                    </a:p>
                  </a:txBody>
                  <a:tcPr anchor="ctr"/>
                </a:tc>
                <a:extLst>
                  <a:ext uri="{0D108BD9-81ED-4DB2-BD59-A6C34878D82A}">
                    <a16:rowId xmlns="" xmlns:a16="http://schemas.microsoft.com/office/drawing/2014/main" val="536021053"/>
                  </a:ext>
                </a:extLst>
              </a:tr>
              <a:tr h="487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200" b="1" kern="1200" dirty="0" smtClean="0">
                          <a:solidFill>
                            <a:srgbClr val="002060"/>
                          </a:solidFill>
                          <a:latin typeface="Arial" panose="020B0604020202020204" pitchFamily="34" charset="0"/>
                          <a:ea typeface="+mn-ea"/>
                          <a:cs typeface="Arial" panose="020B0604020202020204" pitchFamily="34" charset="0"/>
                        </a:rPr>
                        <a:t>Análisis </a:t>
                      </a:r>
                      <a:r>
                        <a:rPr lang="es-MX" sz="2200" b="1" kern="1200" dirty="0">
                          <a:solidFill>
                            <a:srgbClr val="002060"/>
                          </a:solidFill>
                          <a:latin typeface="Arial" panose="020B0604020202020204" pitchFamily="34" charset="0"/>
                          <a:ea typeface="+mn-ea"/>
                          <a:cs typeface="Arial" panose="020B0604020202020204" pitchFamily="34" charset="0"/>
                        </a:rPr>
                        <a:t>de la producción </a:t>
                      </a:r>
                    </a:p>
                  </a:txBody>
                  <a:tcPr anchor="ctr"/>
                </a:tc>
                <a:tc>
                  <a:txBody>
                    <a:bodyPr/>
                    <a:lstStyle/>
                    <a:p>
                      <a:pPr marL="0" algn="ctr" defTabSz="914400" rtl="0" eaLnBrk="1" latinLnBrk="0" hangingPunct="1"/>
                      <a:r>
                        <a:rPr lang="es-MX" sz="2200" b="1" kern="1200" dirty="0">
                          <a:solidFill>
                            <a:srgbClr val="002060"/>
                          </a:solidFill>
                          <a:latin typeface="Arial" panose="020B0604020202020204" pitchFamily="34" charset="0"/>
                          <a:ea typeface="+mn-ea"/>
                          <a:cs typeface="Arial" panose="020B0604020202020204" pitchFamily="34" charset="0"/>
                        </a:rPr>
                        <a:t>5</a:t>
                      </a:r>
                    </a:p>
                  </a:txBody>
                  <a:tcPr anchor="ctr"/>
                </a:tc>
                <a:extLst>
                  <a:ext uri="{0D108BD9-81ED-4DB2-BD59-A6C34878D82A}">
                    <a16:rowId xmlns="" xmlns:a16="http://schemas.microsoft.com/office/drawing/2014/main" val="3313436444"/>
                  </a:ext>
                </a:extLst>
              </a:tr>
              <a:tr h="487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200" b="1" kern="1200" dirty="0" smtClean="0">
                          <a:solidFill>
                            <a:srgbClr val="002060"/>
                          </a:solidFill>
                          <a:latin typeface="Arial" panose="020B0604020202020204" pitchFamily="34" charset="0"/>
                          <a:ea typeface="+mn-ea"/>
                          <a:cs typeface="Arial" panose="020B0604020202020204" pitchFamily="34" charset="0"/>
                        </a:rPr>
                        <a:t>Evaluación </a:t>
                      </a:r>
                      <a:r>
                        <a:rPr lang="es-MX" sz="2200" b="1" kern="1200" dirty="0">
                          <a:solidFill>
                            <a:srgbClr val="002060"/>
                          </a:solidFill>
                          <a:latin typeface="Arial" panose="020B0604020202020204" pitchFamily="34" charset="0"/>
                          <a:ea typeface="+mn-ea"/>
                          <a:cs typeface="Arial" panose="020B0604020202020204" pitchFamily="34" charset="0"/>
                        </a:rPr>
                        <a:t>del proceso</a:t>
                      </a:r>
                    </a:p>
                  </a:txBody>
                  <a:tcPr anchor="ctr"/>
                </a:tc>
                <a:tc>
                  <a:txBody>
                    <a:bodyPr/>
                    <a:lstStyle/>
                    <a:p>
                      <a:pPr marL="0" algn="ctr" defTabSz="914400" rtl="0" eaLnBrk="1" latinLnBrk="0" hangingPunct="1"/>
                      <a:r>
                        <a:rPr lang="es-MX" sz="2200" b="1" kern="1200" dirty="0">
                          <a:solidFill>
                            <a:srgbClr val="002060"/>
                          </a:solidFill>
                          <a:latin typeface="Arial" panose="020B0604020202020204" pitchFamily="34" charset="0"/>
                          <a:ea typeface="+mn-ea"/>
                          <a:cs typeface="Arial" panose="020B0604020202020204" pitchFamily="34" charset="0"/>
                        </a:rPr>
                        <a:t>2</a:t>
                      </a:r>
                    </a:p>
                  </a:txBody>
                  <a:tcPr anchor="ctr"/>
                </a:tc>
                <a:extLst>
                  <a:ext uri="{0D108BD9-81ED-4DB2-BD59-A6C34878D82A}">
                    <a16:rowId xmlns="" xmlns:a16="http://schemas.microsoft.com/office/drawing/2014/main" val="113446563"/>
                  </a:ext>
                </a:extLst>
              </a:tr>
              <a:tr h="487300">
                <a:tc>
                  <a:txBody>
                    <a:bodyPr/>
                    <a:lstStyle/>
                    <a:p>
                      <a:pPr marL="0" algn="ctr" defTabSz="914400" rtl="0" eaLnBrk="1" latinLnBrk="0" hangingPunct="1"/>
                      <a:r>
                        <a:rPr lang="es-MX" sz="2200" b="1" kern="1200">
                          <a:solidFill>
                            <a:srgbClr val="002060"/>
                          </a:solidFill>
                          <a:latin typeface="Arial" panose="020B0604020202020204" pitchFamily="34" charset="0"/>
                          <a:ea typeface="+mn-ea"/>
                          <a:cs typeface="Arial" panose="020B0604020202020204" pitchFamily="34" charset="0"/>
                        </a:rPr>
                        <a:t>Total</a:t>
                      </a:r>
                    </a:p>
                  </a:txBody>
                  <a:tcPr anchor="ctr"/>
                </a:tc>
                <a:tc>
                  <a:txBody>
                    <a:bodyPr/>
                    <a:lstStyle/>
                    <a:p>
                      <a:pPr marL="0" algn="ctr" defTabSz="914400" rtl="0" eaLnBrk="1" latinLnBrk="0" hangingPunct="1"/>
                      <a:r>
                        <a:rPr lang="es-MX" sz="2200" b="1" kern="1200" dirty="0">
                          <a:solidFill>
                            <a:srgbClr val="002060"/>
                          </a:solidFill>
                          <a:latin typeface="Arial" panose="020B0604020202020204" pitchFamily="34" charset="0"/>
                          <a:ea typeface="+mn-ea"/>
                          <a:cs typeface="Arial" panose="020B0604020202020204" pitchFamily="34" charset="0"/>
                        </a:rPr>
                        <a:t>37</a:t>
                      </a:r>
                    </a:p>
                  </a:txBody>
                  <a:tcPr anchor="ctr"/>
                </a:tc>
                <a:extLst>
                  <a:ext uri="{0D108BD9-81ED-4DB2-BD59-A6C34878D82A}">
                    <a16:rowId xmlns="" xmlns:a16="http://schemas.microsoft.com/office/drawing/2014/main" val="2517130162"/>
                  </a:ext>
                </a:extLst>
              </a:tr>
            </a:tbl>
          </a:graphicData>
        </a:graphic>
      </p:graphicFrame>
      <p:sp>
        <p:nvSpPr>
          <p:cNvPr id="5" name="Text Placeholder 1">
            <a:extLst>
              <a:ext uri="{FF2B5EF4-FFF2-40B4-BE49-F238E27FC236}">
                <a16:creationId xmlns:a16="http://schemas.microsoft.com/office/drawing/2014/main" xmlns="" id="{273265C5-124E-4E7D-9EB0-B3DF01659285}"/>
              </a:ext>
            </a:extLst>
          </p:cNvPr>
          <p:cNvSpPr txBox="1">
            <a:spLocks/>
          </p:cNvSpPr>
          <p:nvPr/>
        </p:nvSpPr>
        <p:spPr>
          <a:xfrm>
            <a:off x="580708" y="31292"/>
            <a:ext cx="6944353"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altLang="ko-KR" sz="3200" b="1" dirty="0">
                <a:solidFill>
                  <a:srgbClr val="033057"/>
                </a:solidFill>
                <a:latin typeface="Arial" panose="020B0604020202020204" pitchFamily="34" charset="0"/>
                <a:cs typeface="Arial" panose="020B0604020202020204" pitchFamily="34" charset="0"/>
              </a:rPr>
              <a:t>Aspectos generales</a:t>
            </a:r>
          </a:p>
        </p:txBody>
      </p:sp>
      <p:pic>
        <p:nvPicPr>
          <p:cNvPr id="7" name="Gráfico 2">
            <a:extLst>
              <a:ext uri="{FF2B5EF4-FFF2-40B4-BE49-F238E27FC236}">
                <a16:creationId xmlns:a16="http://schemas.microsoft.com/office/drawing/2014/main" xmlns="" id="{9019B411-159F-4D92-902D-CE33935B189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71494" y="1101906"/>
            <a:ext cx="736600" cy="165100"/>
          </a:xfrm>
          <a:prstGeom prst="rect">
            <a:avLst/>
          </a:prstGeom>
        </p:spPr>
      </p:pic>
      <p:sp>
        <p:nvSpPr>
          <p:cNvPr id="9" name="Text Placeholder 1">
            <a:extLst>
              <a:ext uri="{FF2B5EF4-FFF2-40B4-BE49-F238E27FC236}">
                <a16:creationId xmlns:a16="http://schemas.microsoft.com/office/drawing/2014/main" xmlns="" id="{F43D9752-A580-4AF7-8DC1-FBC1D99FEE7D}"/>
              </a:ext>
            </a:extLst>
          </p:cNvPr>
          <p:cNvSpPr txBox="1">
            <a:spLocks/>
          </p:cNvSpPr>
          <p:nvPr/>
        </p:nvSpPr>
        <p:spPr>
          <a:xfrm>
            <a:off x="580707" y="586929"/>
            <a:ext cx="10134918"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altLang="ko-KR" dirty="0" smtClean="0">
                <a:solidFill>
                  <a:srgbClr val="033057"/>
                </a:solidFill>
                <a:latin typeface="Arial" panose="020B0604020202020204" pitchFamily="34" charset="0"/>
                <a:cs typeface="Arial" panose="020B0604020202020204" pitchFamily="34" charset="0"/>
              </a:rPr>
              <a:t>Evidencias por fase</a:t>
            </a:r>
            <a:endParaRPr lang="es-MX" altLang="ko-KR" dirty="0">
              <a:solidFill>
                <a:srgbClr val="03305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5642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D553EF57-0F83-FBE8-4846-7B20AEB7EDC1}"/>
              </a:ext>
            </a:extLst>
          </p:cNvPr>
          <p:cNvSpPr/>
          <p:nvPr/>
        </p:nvSpPr>
        <p:spPr>
          <a:xfrm>
            <a:off x="394095" y="2204150"/>
            <a:ext cx="11521097" cy="2462213"/>
          </a:xfrm>
          <a:prstGeom prst="rect">
            <a:avLst/>
          </a:prstGeom>
        </p:spPr>
        <p:txBody>
          <a:bodyPr wrap="square" lIns="91440" tIns="45720" rIns="91440" bIns="45720" anchor="t">
            <a:spAutoFit/>
          </a:bodyPr>
          <a:lstStyle/>
          <a:p>
            <a:pPr marL="342900" indent="-342900" algn="l" rtl="0" eaLnBrk="1" fontAlgn="t" latinLnBrk="0" hangingPunct="1">
              <a:spcBef>
                <a:spcPts val="0"/>
              </a:spcBef>
              <a:spcAft>
                <a:spcPts val="0"/>
              </a:spcAft>
              <a:buFont typeface="+mj-lt"/>
              <a:buAutoNum type="arabicPeriod"/>
            </a:pPr>
            <a:r>
              <a:rPr lang="es-MX" sz="2200" i="0" u="none" strike="noStrike" kern="1200" dirty="0">
                <a:solidFill>
                  <a:srgbClr val="002060"/>
                </a:solidFill>
                <a:effectLst/>
                <a:latin typeface="Arial"/>
                <a:cs typeface="Arial"/>
              </a:rPr>
              <a:t>La evidencia coincide con lo mencionado en la NTPPIEG (&gt;=75%)</a:t>
            </a:r>
          </a:p>
          <a:p>
            <a:pPr marL="342900" indent="-342900" algn="l" rtl="0" eaLnBrk="1" fontAlgn="t" latinLnBrk="0" hangingPunct="1">
              <a:spcBef>
                <a:spcPts val="0"/>
              </a:spcBef>
              <a:spcAft>
                <a:spcPts val="0"/>
              </a:spcAft>
              <a:buFont typeface="+mj-lt"/>
              <a:buAutoNum type="arabicPeriod"/>
            </a:pPr>
            <a:endParaRPr lang="es-MX" sz="2200" i="0" u="none" strike="noStrike" dirty="0">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r>
              <a:rPr lang="es-MX" sz="2200" i="0" u="none" strike="noStrike" kern="1200" dirty="0">
                <a:solidFill>
                  <a:srgbClr val="002060"/>
                </a:solidFill>
                <a:effectLst/>
                <a:latin typeface="Arial"/>
                <a:cs typeface="Arial"/>
              </a:rPr>
              <a:t>La evidencia coincide </a:t>
            </a:r>
            <a:r>
              <a:rPr lang="es-MX" sz="2200" dirty="0">
                <a:solidFill>
                  <a:srgbClr val="002060"/>
                </a:solidFill>
                <a:latin typeface="Arial"/>
                <a:cs typeface="Arial"/>
              </a:rPr>
              <a:t>parcialmente</a:t>
            </a:r>
            <a:r>
              <a:rPr lang="es-MX" sz="2200" i="0" u="none" strike="noStrike" kern="1200" dirty="0">
                <a:solidFill>
                  <a:srgbClr val="002060"/>
                </a:solidFill>
                <a:effectLst/>
                <a:latin typeface="Arial"/>
                <a:cs typeface="Arial"/>
              </a:rPr>
              <a:t> con lo mencionado en la NTPPIEG (&gt;=25% a &lt;75%)</a:t>
            </a:r>
          </a:p>
          <a:p>
            <a:pPr marL="342900" indent="-342900" algn="l" rtl="0" eaLnBrk="1" fontAlgn="t" latinLnBrk="0" hangingPunct="1">
              <a:spcBef>
                <a:spcPts val="0"/>
              </a:spcBef>
              <a:spcAft>
                <a:spcPts val="0"/>
              </a:spcAft>
              <a:buFont typeface="+mj-lt"/>
              <a:buAutoNum type="arabicPeriod"/>
            </a:pPr>
            <a:endParaRPr lang="es-MX" sz="2200" i="0" u="none" strike="noStrike" dirty="0">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r>
              <a:rPr lang="es-MX" sz="2200" i="0" u="none" strike="noStrike" kern="1200" dirty="0">
                <a:solidFill>
                  <a:srgbClr val="002060"/>
                </a:solidFill>
                <a:effectLst/>
                <a:latin typeface="Arial"/>
                <a:cs typeface="Arial"/>
              </a:rPr>
              <a:t>La evidencia tiene poca relación con lo mencionado en la NTPPIEG (&gt;=1% a &lt;25%)</a:t>
            </a:r>
          </a:p>
          <a:p>
            <a:pPr marL="342900" indent="-342900" algn="l" rtl="0" eaLnBrk="1" fontAlgn="t" latinLnBrk="0" hangingPunct="1">
              <a:spcBef>
                <a:spcPts val="0"/>
              </a:spcBef>
              <a:spcAft>
                <a:spcPts val="0"/>
              </a:spcAft>
              <a:buFont typeface="+mj-lt"/>
              <a:buAutoNum type="arabicPeriod"/>
            </a:pPr>
            <a:endParaRPr lang="es-MX" sz="2200" i="0" u="none" strike="noStrike" dirty="0">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r>
              <a:rPr lang="es-MX" sz="2200" i="0" u="none" strike="noStrike" kern="1200" dirty="0">
                <a:solidFill>
                  <a:srgbClr val="002060"/>
                </a:solidFill>
                <a:effectLst/>
                <a:latin typeface="Arial"/>
                <a:cs typeface="Arial"/>
              </a:rPr>
              <a:t>La evidencia no tiene relación con lo mencionado en la NTPPIEG (0%)</a:t>
            </a:r>
          </a:p>
        </p:txBody>
      </p:sp>
      <p:sp>
        <p:nvSpPr>
          <p:cNvPr id="6" name="Text Placeholder 1">
            <a:extLst>
              <a:ext uri="{FF2B5EF4-FFF2-40B4-BE49-F238E27FC236}">
                <a16:creationId xmlns:a16="http://schemas.microsoft.com/office/drawing/2014/main" xmlns="" id="{3994BA9D-FE5A-4A05-9CA9-C91E455064C9}"/>
              </a:ext>
            </a:extLst>
          </p:cNvPr>
          <p:cNvSpPr txBox="1">
            <a:spLocks/>
          </p:cNvSpPr>
          <p:nvPr/>
        </p:nvSpPr>
        <p:spPr>
          <a:xfrm>
            <a:off x="580708" y="31292"/>
            <a:ext cx="6944353"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altLang="ko-KR" sz="3200" b="1" dirty="0">
                <a:solidFill>
                  <a:srgbClr val="033057"/>
                </a:solidFill>
                <a:latin typeface="Arial" panose="020B0604020202020204" pitchFamily="34" charset="0"/>
                <a:cs typeface="Arial" panose="020B0604020202020204" pitchFamily="34" charset="0"/>
              </a:rPr>
              <a:t>Aspectos generales</a:t>
            </a:r>
          </a:p>
        </p:txBody>
      </p:sp>
      <p:pic>
        <p:nvPicPr>
          <p:cNvPr id="7" name="Gráfico 6">
            <a:extLst>
              <a:ext uri="{FF2B5EF4-FFF2-40B4-BE49-F238E27FC236}">
                <a16:creationId xmlns:a16="http://schemas.microsoft.com/office/drawing/2014/main" xmlns="" id="{7B701D8A-A657-4CBF-9893-B8D04B6F7FA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71494" y="1101906"/>
            <a:ext cx="736600" cy="165100"/>
          </a:xfrm>
          <a:prstGeom prst="rect">
            <a:avLst/>
          </a:prstGeom>
        </p:spPr>
      </p:pic>
      <p:sp>
        <p:nvSpPr>
          <p:cNvPr id="9" name="Text Placeholder 1">
            <a:extLst>
              <a:ext uri="{FF2B5EF4-FFF2-40B4-BE49-F238E27FC236}">
                <a16:creationId xmlns:a16="http://schemas.microsoft.com/office/drawing/2014/main" xmlns="" id="{CD0E3C77-B67D-4F1E-BC72-C72C82ED912B}"/>
              </a:ext>
            </a:extLst>
          </p:cNvPr>
          <p:cNvSpPr txBox="1">
            <a:spLocks/>
          </p:cNvSpPr>
          <p:nvPr/>
        </p:nvSpPr>
        <p:spPr>
          <a:xfrm>
            <a:off x="580707" y="586929"/>
            <a:ext cx="10134918"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altLang="ko-KR" dirty="0">
                <a:solidFill>
                  <a:srgbClr val="033057"/>
                </a:solidFill>
                <a:latin typeface="Arial" panose="020B0604020202020204" pitchFamily="34" charset="0"/>
                <a:cs typeface="Arial" panose="020B0604020202020204" pitchFamily="34" charset="0"/>
              </a:rPr>
              <a:t>Criterios para definir el nivel de cumplimiento</a:t>
            </a:r>
          </a:p>
        </p:txBody>
      </p:sp>
    </p:spTree>
    <p:extLst>
      <p:ext uri="{BB962C8B-B14F-4D97-AF65-F5344CB8AC3E}">
        <p14:creationId xmlns:p14="http://schemas.microsoft.com/office/powerpoint/2010/main" val="802081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73265C5-124E-4E7D-9EB0-B3DF01659285}"/>
              </a:ext>
            </a:extLst>
          </p:cNvPr>
          <p:cNvSpPr txBox="1">
            <a:spLocks/>
          </p:cNvSpPr>
          <p:nvPr/>
        </p:nvSpPr>
        <p:spPr>
          <a:xfrm>
            <a:off x="505758" y="166799"/>
            <a:ext cx="1106360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s-MX" altLang="ko-KR" sz="3200" b="1" dirty="0">
                <a:solidFill>
                  <a:srgbClr val="002060"/>
                </a:solidFill>
                <a:latin typeface="Arial" panose="020B0604020202020204" pitchFamily="34" charset="0"/>
                <a:cs typeface="Arial" panose="020B0604020202020204" pitchFamily="34" charset="0"/>
              </a:rPr>
              <a:t>Resultados de la revisión de evidencias</a:t>
            </a:r>
          </a:p>
        </p:txBody>
      </p:sp>
      <p:pic>
        <p:nvPicPr>
          <p:cNvPr id="3" name="Gráfico 2">
            <a:extLst>
              <a:ext uri="{FF2B5EF4-FFF2-40B4-BE49-F238E27FC236}">
                <a16:creationId xmlns:a16="http://schemas.microsoft.com/office/drawing/2014/main" xmlns="" id="{9019B411-159F-4D92-902D-CE33935B189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25291" y="709897"/>
            <a:ext cx="736600" cy="165100"/>
          </a:xfrm>
          <a:prstGeom prst="rect">
            <a:avLst/>
          </a:prstGeom>
        </p:spPr>
      </p:pic>
      <p:graphicFrame>
        <p:nvGraphicFramePr>
          <p:cNvPr id="5" name="Gráfico 4">
            <a:extLst>
              <a:ext uri="{FF2B5EF4-FFF2-40B4-BE49-F238E27FC236}">
                <a16:creationId xmlns:a16="http://schemas.microsoft.com/office/drawing/2014/main" xmlns="" id="{2DF217C6-CF8F-8742-3728-33A2336C9106}"/>
              </a:ext>
            </a:extLst>
          </p:cNvPr>
          <p:cNvGraphicFramePr>
            <a:graphicFrameLocks/>
          </p:cNvGraphicFramePr>
          <p:nvPr>
            <p:extLst>
              <p:ext uri="{D42A27DB-BD31-4B8C-83A1-F6EECF244321}">
                <p14:modId xmlns:p14="http://schemas.microsoft.com/office/powerpoint/2010/main" val="1775011685"/>
              </p:ext>
            </p:extLst>
          </p:nvPr>
        </p:nvGraphicFramePr>
        <p:xfrm>
          <a:off x="874174" y="1363210"/>
          <a:ext cx="10478454" cy="48406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56211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 xmlns:a16="http://schemas.microsoft.com/office/drawing/2014/main" id="{3D56A75C-FBEC-B1BA-9E60-8C9CBCF75E5C}"/>
              </a:ext>
            </a:extLst>
          </p:cNvPr>
          <p:cNvGraphicFramePr>
            <a:graphicFrameLocks noGrp="1"/>
          </p:cNvGraphicFramePr>
          <p:nvPr>
            <p:extLst>
              <p:ext uri="{D42A27DB-BD31-4B8C-83A1-F6EECF244321}">
                <p14:modId xmlns:p14="http://schemas.microsoft.com/office/powerpoint/2010/main" val="3322324881"/>
              </p:ext>
            </p:extLst>
          </p:nvPr>
        </p:nvGraphicFramePr>
        <p:xfrm>
          <a:off x="729607" y="1418095"/>
          <a:ext cx="10615906" cy="4748526"/>
        </p:xfrm>
        <a:graphic>
          <a:graphicData uri="http://schemas.openxmlformats.org/drawingml/2006/table">
            <a:tbl>
              <a:tblPr firstRow="1" bandRow="1">
                <a:tableStyleId>{5C22544A-7EE6-4342-B048-85BDC9FD1C3A}</a:tableStyleId>
              </a:tblPr>
              <a:tblGrid>
                <a:gridCol w="2776090">
                  <a:extLst>
                    <a:ext uri="{9D8B030D-6E8A-4147-A177-3AD203B41FA5}">
                      <a16:colId xmlns="" xmlns:a16="http://schemas.microsoft.com/office/drawing/2014/main" val="1311751943"/>
                    </a:ext>
                  </a:extLst>
                </a:gridCol>
                <a:gridCol w="1959954">
                  <a:extLst>
                    <a:ext uri="{9D8B030D-6E8A-4147-A177-3AD203B41FA5}">
                      <a16:colId xmlns="" xmlns:a16="http://schemas.microsoft.com/office/drawing/2014/main" val="2492577736"/>
                    </a:ext>
                  </a:extLst>
                </a:gridCol>
                <a:gridCol w="1959954">
                  <a:extLst>
                    <a:ext uri="{9D8B030D-6E8A-4147-A177-3AD203B41FA5}">
                      <a16:colId xmlns="" xmlns:a16="http://schemas.microsoft.com/office/drawing/2014/main" val="3215842310"/>
                    </a:ext>
                  </a:extLst>
                </a:gridCol>
                <a:gridCol w="1959954">
                  <a:extLst>
                    <a:ext uri="{9D8B030D-6E8A-4147-A177-3AD203B41FA5}">
                      <a16:colId xmlns="" xmlns:a16="http://schemas.microsoft.com/office/drawing/2014/main" val="3726098367"/>
                    </a:ext>
                  </a:extLst>
                </a:gridCol>
                <a:gridCol w="1959954">
                  <a:extLst>
                    <a:ext uri="{9D8B030D-6E8A-4147-A177-3AD203B41FA5}">
                      <a16:colId xmlns="" xmlns:a16="http://schemas.microsoft.com/office/drawing/2014/main" val="1977181060"/>
                    </a:ext>
                  </a:extLst>
                </a:gridCol>
              </a:tblGrid>
              <a:tr h="605458">
                <a:tc>
                  <a:txBody>
                    <a:bodyPr/>
                    <a:lstStyle/>
                    <a:p>
                      <a:pPr marL="35560" lvl="0" algn="ctr" fontAlgn="b"/>
                      <a:r>
                        <a:rPr lang="es-MX" sz="1600" b="1" i="0" u="none" strike="noStrike" dirty="0">
                          <a:solidFill>
                            <a:schemeClr val="bg1"/>
                          </a:solidFill>
                          <a:effectLst/>
                          <a:latin typeface="Arial"/>
                          <a:cs typeface="Arial"/>
                        </a:rPr>
                        <a:t>Método de generación</a:t>
                      </a:r>
                    </a:p>
                  </a:txBody>
                  <a:tcPr marL="0" marR="0" marT="0" marB="0" anchor="ctr"/>
                </a:tc>
                <a:tc>
                  <a:txBody>
                    <a:bodyPr/>
                    <a:lstStyle/>
                    <a:p>
                      <a:pPr algn="ctr" fontAlgn="b"/>
                      <a:r>
                        <a:rPr lang="es-MX" sz="1600" b="1" i="0" u="none" strike="noStrike" dirty="0">
                          <a:solidFill>
                            <a:schemeClr val="bg1"/>
                          </a:solidFill>
                          <a:effectLst/>
                          <a:latin typeface="Arial"/>
                          <a:cs typeface="Arial"/>
                        </a:rPr>
                        <a:t>1. Coincide con la norma</a:t>
                      </a:r>
                    </a:p>
                  </a:txBody>
                  <a:tcPr marL="0" marR="0" marT="0" marB="0" anchor="ctr"/>
                </a:tc>
                <a:tc>
                  <a:txBody>
                    <a:bodyPr/>
                    <a:lstStyle/>
                    <a:p>
                      <a:pPr algn="ctr" fontAlgn="b"/>
                      <a:r>
                        <a:rPr lang="es-MX" sz="1600" b="1" i="0" u="none" strike="noStrike" dirty="0">
                          <a:solidFill>
                            <a:schemeClr val="bg1"/>
                          </a:solidFill>
                          <a:effectLst/>
                          <a:latin typeface="Arial"/>
                          <a:cs typeface="Arial"/>
                        </a:rPr>
                        <a:t>2. Parcial relación con la norma</a:t>
                      </a:r>
                    </a:p>
                  </a:txBody>
                  <a:tcPr marL="0" marR="0" marT="0" marB="0" anchor="ctr"/>
                </a:tc>
                <a:tc>
                  <a:txBody>
                    <a:bodyPr/>
                    <a:lstStyle/>
                    <a:p>
                      <a:pPr algn="ctr" fontAlgn="b"/>
                      <a:r>
                        <a:rPr lang="es-MX" sz="1600" b="1" i="0" u="none" strike="noStrike" dirty="0">
                          <a:solidFill>
                            <a:schemeClr val="bg1"/>
                          </a:solidFill>
                          <a:effectLst/>
                          <a:latin typeface="Arial"/>
                          <a:cs typeface="Arial"/>
                        </a:rPr>
                        <a:t>3. Poca relación con la norma</a:t>
                      </a:r>
                    </a:p>
                  </a:txBody>
                  <a:tcPr marL="0" marR="0" marT="0" marB="0" anchor="ctr"/>
                </a:tc>
                <a:tc>
                  <a:txBody>
                    <a:bodyPr/>
                    <a:lstStyle/>
                    <a:p>
                      <a:pPr algn="ctr" fontAlgn="b"/>
                      <a:r>
                        <a:rPr lang="es-MX" sz="1600" b="1" i="0" u="none" strike="noStrike" dirty="0">
                          <a:solidFill>
                            <a:schemeClr val="bg1"/>
                          </a:solidFill>
                          <a:effectLst/>
                          <a:latin typeface="Arial"/>
                          <a:cs typeface="Arial"/>
                        </a:rPr>
                        <a:t>4.Sin relación con la norma</a:t>
                      </a:r>
                    </a:p>
                  </a:txBody>
                  <a:tcPr marL="0" marR="0" marT="0" marB="0" anchor="ctr"/>
                </a:tc>
                <a:extLst>
                  <a:ext uri="{0D108BD9-81ED-4DB2-BD59-A6C34878D82A}">
                    <a16:rowId xmlns="" xmlns:a16="http://schemas.microsoft.com/office/drawing/2014/main" val="1984502279"/>
                  </a:ext>
                </a:extLst>
              </a:tr>
              <a:tr h="707709">
                <a:tc>
                  <a:txBody>
                    <a:bodyPr/>
                    <a:lstStyle/>
                    <a:p>
                      <a:pPr marL="35560" algn="l" fontAlgn="b"/>
                      <a:r>
                        <a:rPr lang="es-MX" sz="1600" b="0" i="0" u="none" strike="noStrike" dirty="0">
                          <a:solidFill>
                            <a:srgbClr val="002060"/>
                          </a:solidFill>
                          <a:effectLst/>
                          <a:latin typeface="Arial"/>
                          <a:cs typeface="Arial"/>
                        </a:rPr>
                        <a:t>Censo</a:t>
                      </a:r>
                    </a:p>
                  </a:txBody>
                  <a:tcPr marL="0" marR="0" marT="0"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58%</a:t>
                      </a:r>
                    </a:p>
                  </a:txBody>
                  <a:tcPr marL="0" marR="0" marT="0" marB="0" anchor="ctr"/>
                </a:tc>
                <a:tc>
                  <a:txBody>
                    <a:bodyPr/>
                    <a:lstStyle/>
                    <a:p>
                      <a:pPr algn="ctr" fontAlgn="b"/>
                      <a:r>
                        <a:rPr lang="es-MX" sz="1600" b="0" i="0" u="none" strike="noStrike" dirty="0">
                          <a:solidFill>
                            <a:srgbClr val="002060"/>
                          </a:solidFill>
                          <a:effectLst/>
                          <a:latin typeface="Arial" panose="020B0604020202020204" pitchFamily="34" charset="0"/>
                          <a:cs typeface="Arial" panose="020B0604020202020204" pitchFamily="34" charset="0"/>
                        </a:rPr>
                        <a:t>22%</a:t>
                      </a:r>
                    </a:p>
                  </a:txBody>
                  <a:tcPr marL="0" marR="0" marT="0" marB="0" anchor="ctr"/>
                </a:tc>
                <a:tc>
                  <a:txBody>
                    <a:bodyPr/>
                    <a:lstStyle/>
                    <a:p>
                      <a:pPr algn="ctr" fontAlgn="b"/>
                      <a:r>
                        <a:rPr lang="es-MX" sz="1600" b="0" i="0" u="none" strike="noStrike" dirty="0">
                          <a:solidFill>
                            <a:srgbClr val="002060"/>
                          </a:solidFill>
                          <a:effectLst/>
                          <a:latin typeface="Arial" panose="020B0604020202020204" pitchFamily="34" charset="0"/>
                          <a:cs typeface="Arial" panose="020B0604020202020204" pitchFamily="34" charset="0"/>
                        </a:rPr>
                        <a:t>18%</a:t>
                      </a:r>
                    </a:p>
                  </a:txBody>
                  <a:tcPr marL="0" marR="0" marT="0"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2%</a:t>
                      </a:r>
                    </a:p>
                  </a:txBody>
                  <a:tcPr marL="0" marR="0" marT="0" marB="0" anchor="ctr"/>
                </a:tc>
                <a:extLst>
                  <a:ext uri="{0D108BD9-81ED-4DB2-BD59-A6C34878D82A}">
                    <a16:rowId xmlns="" xmlns:a16="http://schemas.microsoft.com/office/drawing/2014/main" val="3958723520"/>
                  </a:ext>
                </a:extLst>
              </a:tr>
              <a:tr h="707709">
                <a:tc>
                  <a:txBody>
                    <a:bodyPr/>
                    <a:lstStyle/>
                    <a:p>
                      <a:pPr marL="35560" algn="l" fontAlgn="b"/>
                      <a:r>
                        <a:rPr lang="es-MX" sz="1600" b="0" i="0" u="none" strike="noStrike" dirty="0">
                          <a:solidFill>
                            <a:srgbClr val="002060"/>
                          </a:solidFill>
                          <a:effectLst/>
                          <a:latin typeface="Arial"/>
                          <a:cs typeface="Arial"/>
                        </a:rPr>
                        <a:t>Encuesta</a:t>
                      </a:r>
                    </a:p>
                  </a:txBody>
                  <a:tcPr marL="0" marR="0" marT="0" marB="0" anchor="ctr"/>
                </a:tc>
                <a:tc>
                  <a:txBody>
                    <a:bodyPr/>
                    <a:lstStyle/>
                    <a:p>
                      <a:pPr algn="ctr" fontAlgn="b"/>
                      <a:r>
                        <a:rPr lang="es-MX" sz="1600" b="0" i="0" u="none" strike="noStrike" dirty="0">
                          <a:solidFill>
                            <a:srgbClr val="002060"/>
                          </a:solidFill>
                          <a:effectLst/>
                          <a:latin typeface="Arial" panose="020B0604020202020204" pitchFamily="34" charset="0"/>
                          <a:cs typeface="Arial" panose="020B0604020202020204" pitchFamily="34" charset="0"/>
                        </a:rPr>
                        <a:t>53%</a:t>
                      </a:r>
                    </a:p>
                  </a:txBody>
                  <a:tcPr marL="0" marR="0" marT="0" marB="0" anchor="ctr"/>
                </a:tc>
                <a:tc>
                  <a:txBody>
                    <a:bodyPr/>
                    <a:lstStyle/>
                    <a:p>
                      <a:pPr algn="ctr" fontAlgn="b"/>
                      <a:r>
                        <a:rPr lang="es-MX" sz="1600" b="0" i="0" u="none" strike="noStrike" dirty="0">
                          <a:solidFill>
                            <a:srgbClr val="002060"/>
                          </a:solidFill>
                          <a:effectLst/>
                          <a:latin typeface="Arial" panose="020B0604020202020204" pitchFamily="34" charset="0"/>
                          <a:cs typeface="Arial" panose="020B0604020202020204" pitchFamily="34" charset="0"/>
                        </a:rPr>
                        <a:t>29%</a:t>
                      </a:r>
                    </a:p>
                  </a:txBody>
                  <a:tcPr marL="0" marR="0" marT="0" marB="0" anchor="ctr"/>
                </a:tc>
                <a:tc>
                  <a:txBody>
                    <a:bodyPr/>
                    <a:lstStyle/>
                    <a:p>
                      <a:pPr algn="ctr" fontAlgn="b"/>
                      <a:r>
                        <a:rPr lang="es-MX" sz="1600" b="0" i="0" u="none" strike="noStrike" dirty="0">
                          <a:solidFill>
                            <a:srgbClr val="002060"/>
                          </a:solidFill>
                          <a:effectLst/>
                          <a:latin typeface="Arial" panose="020B0604020202020204" pitchFamily="34" charset="0"/>
                          <a:cs typeface="Arial" panose="020B0604020202020204" pitchFamily="34" charset="0"/>
                        </a:rPr>
                        <a:t>13%</a:t>
                      </a:r>
                    </a:p>
                  </a:txBody>
                  <a:tcPr marL="0" marR="0" marT="0"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5%</a:t>
                      </a:r>
                    </a:p>
                  </a:txBody>
                  <a:tcPr marL="0" marR="0" marT="0" marB="0" anchor="ctr"/>
                </a:tc>
                <a:extLst>
                  <a:ext uri="{0D108BD9-81ED-4DB2-BD59-A6C34878D82A}">
                    <a16:rowId xmlns="" xmlns:a16="http://schemas.microsoft.com/office/drawing/2014/main" val="1103983711"/>
                  </a:ext>
                </a:extLst>
              </a:tr>
              <a:tr h="707709">
                <a:tc>
                  <a:txBody>
                    <a:bodyPr/>
                    <a:lstStyle/>
                    <a:p>
                      <a:pPr marL="35560" algn="l" fontAlgn="b"/>
                      <a:r>
                        <a:rPr lang="es-MX" sz="1600" b="0" i="0" u="none" strike="noStrike">
                          <a:solidFill>
                            <a:srgbClr val="002060"/>
                          </a:solidFill>
                          <a:effectLst/>
                          <a:latin typeface="Arial"/>
                          <a:cs typeface="Arial"/>
                        </a:rPr>
                        <a:t>Estadística derivada</a:t>
                      </a:r>
                    </a:p>
                  </a:txBody>
                  <a:tcPr marL="0" marR="0" marT="0"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53%</a:t>
                      </a:r>
                    </a:p>
                  </a:txBody>
                  <a:tcPr marL="0" marR="0" marT="0" marB="0" anchor="ctr"/>
                </a:tc>
                <a:tc>
                  <a:txBody>
                    <a:bodyPr/>
                    <a:lstStyle/>
                    <a:p>
                      <a:pPr algn="ctr" fontAlgn="b"/>
                      <a:r>
                        <a:rPr lang="es-MX" sz="1600" b="0" i="0" u="none" strike="noStrike" dirty="0">
                          <a:solidFill>
                            <a:srgbClr val="002060"/>
                          </a:solidFill>
                          <a:effectLst/>
                          <a:latin typeface="Arial" panose="020B0604020202020204" pitchFamily="34" charset="0"/>
                          <a:cs typeface="Arial" panose="020B0604020202020204" pitchFamily="34" charset="0"/>
                        </a:rPr>
                        <a:t>22%</a:t>
                      </a:r>
                    </a:p>
                  </a:txBody>
                  <a:tcPr marL="0" marR="0" marT="0" marB="0" anchor="ctr"/>
                </a:tc>
                <a:tc>
                  <a:txBody>
                    <a:bodyPr/>
                    <a:lstStyle/>
                    <a:p>
                      <a:pPr algn="ctr" fontAlgn="b"/>
                      <a:r>
                        <a:rPr lang="es-MX" sz="1600" b="0" i="0" u="none" strike="noStrike" dirty="0">
                          <a:solidFill>
                            <a:srgbClr val="002060"/>
                          </a:solidFill>
                          <a:effectLst/>
                          <a:latin typeface="Arial" panose="020B0604020202020204" pitchFamily="34" charset="0"/>
                          <a:cs typeface="Arial" panose="020B0604020202020204" pitchFamily="34" charset="0"/>
                        </a:rPr>
                        <a:t>5%</a:t>
                      </a:r>
                    </a:p>
                  </a:txBody>
                  <a:tcPr marL="0" marR="0" marT="0" marB="0" anchor="ctr"/>
                </a:tc>
                <a:tc>
                  <a:txBody>
                    <a:bodyPr/>
                    <a:lstStyle/>
                    <a:p>
                      <a:pPr algn="ctr" fontAlgn="b"/>
                      <a:r>
                        <a:rPr lang="es-MX" sz="1600" b="0" i="0" u="none" strike="noStrike" dirty="0">
                          <a:solidFill>
                            <a:srgbClr val="002060"/>
                          </a:solidFill>
                          <a:effectLst/>
                          <a:latin typeface="Arial" panose="020B0604020202020204" pitchFamily="34" charset="0"/>
                          <a:cs typeface="Arial" panose="020B0604020202020204" pitchFamily="34" charset="0"/>
                        </a:rPr>
                        <a:t>20%</a:t>
                      </a:r>
                    </a:p>
                  </a:txBody>
                  <a:tcPr marL="0" marR="0" marT="0" marB="0" anchor="ctr"/>
                </a:tc>
                <a:extLst>
                  <a:ext uri="{0D108BD9-81ED-4DB2-BD59-A6C34878D82A}">
                    <a16:rowId xmlns="" xmlns:a16="http://schemas.microsoft.com/office/drawing/2014/main" val="411843552"/>
                  </a:ext>
                </a:extLst>
              </a:tr>
              <a:tr h="667153">
                <a:tc>
                  <a:txBody>
                    <a:bodyPr/>
                    <a:lstStyle/>
                    <a:p>
                      <a:pPr marL="35560" algn="l" fontAlgn="b"/>
                      <a:r>
                        <a:rPr lang="es-MX" sz="1600" b="0" i="0" u="none" strike="noStrike">
                          <a:solidFill>
                            <a:srgbClr val="002060"/>
                          </a:solidFill>
                          <a:effectLst/>
                          <a:latin typeface="Arial"/>
                          <a:cs typeface="Arial"/>
                        </a:rPr>
                        <a:t>Información geográfica</a:t>
                      </a:r>
                    </a:p>
                  </a:txBody>
                  <a:tcPr marL="0" marR="0" marT="0"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59%</a:t>
                      </a:r>
                    </a:p>
                  </a:txBody>
                  <a:tcPr marL="0" marR="0" marT="0"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32%</a:t>
                      </a:r>
                    </a:p>
                  </a:txBody>
                  <a:tcPr marL="0" marR="0" marT="0" marB="0" anchor="ctr"/>
                </a:tc>
                <a:tc>
                  <a:txBody>
                    <a:bodyPr/>
                    <a:lstStyle/>
                    <a:p>
                      <a:pPr algn="ctr" fontAlgn="b"/>
                      <a:r>
                        <a:rPr lang="es-MX" sz="1600" b="0" i="0" u="none" strike="noStrike" dirty="0">
                          <a:solidFill>
                            <a:srgbClr val="002060"/>
                          </a:solidFill>
                          <a:effectLst/>
                          <a:latin typeface="Arial" panose="020B0604020202020204" pitchFamily="34" charset="0"/>
                          <a:cs typeface="Arial" panose="020B0604020202020204" pitchFamily="34" charset="0"/>
                        </a:rPr>
                        <a:t>5%</a:t>
                      </a:r>
                    </a:p>
                  </a:txBody>
                  <a:tcPr marL="0" marR="0" marT="0" marB="0" anchor="ctr"/>
                </a:tc>
                <a:tc>
                  <a:txBody>
                    <a:bodyPr/>
                    <a:lstStyle/>
                    <a:p>
                      <a:pPr algn="ctr" fontAlgn="b"/>
                      <a:r>
                        <a:rPr lang="es-MX" sz="1600" b="0" i="0" u="none" strike="noStrike" dirty="0">
                          <a:solidFill>
                            <a:srgbClr val="002060"/>
                          </a:solidFill>
                          <a:effectLst/>
                          <a:latin typeface="Arial" panose="020B0604020202020204" pitchFamily="34" charset="0"/>
                          <a:cs typeface="Arial" panose="020B0604020202020204" pitchFamily="34" charset="0"/>
                        </a:rPr>
                        <a:t>3%</a:t>
                      </a:r>
                    </a:p>
                  </a:txBody>
                  <a:tcPr marL="0" marR="0" marT="0" marB="0" anchor="ctr"/>
                </a:tc>
                <a:extLst>
                  <a:ext uri="{0D108BD9-81ED-4DB2-BD59-A6C34878D82A}">
                    <a16:rowId xmlns="" xmlns:a16="http://schemas.microsoft.com/office/drawing/2014/main" val="2048713908"/>
                  </a:ext>
                </a:extLst>
              </a:tr>
              <a:tr h="667153">
                <a:tc>
                  <a:txBody>
                    <a:bodyPr/>
                    <a:lstStyle/>
                    <a:p>
                      <a:pPr marL="35560" algn="l" fontAlgn="b"/>
                      <a:r>
                        <a:rPr lang="es-MX" sz="1600" b="0" i="0" u="none" strike="noStrike">
                          <a:solidFill>
                            <a:srgbClr val="002060"/>
                          </a:solidFill>
                          <a:effectLst/>
                          <a:latin typeface="Arial"/>
                          <a:cs typeface="Arial"/>
                        </a:rPr>
                        <a:t>Registros Administrativos</a:t>
                      </a:r>
                    </a:p>
                  </a:txBody>
                  <a:tcPr marL="0" marR="0" marT="0"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42%</a:t>
                      </a:r>
                    </a:p>
                  </a:txBody>
                  <a:tcPr marL="0" marR="0" marT="0" marB="0" anchor="ctr"/>
                </a:tc>
                <a:tc>
                  <a:txBody>
                    <a:bodyPr/>
                    <a:lstStyle/>
                    <a:p>
                      <a:pPr algn="ctr" fontAlgn="b"/>
                      <a:r>
                        <a:rPr lang="es-MX" sz="1600" b="0" i="0" u="none" strike="noStrike">
                          <a:solidFill>
                            <a:srgbClr val="002060"/>
                          </a:solidFill>
                          <a:effectLst/>
                          <a:latin typeface="Arial" panose="020B0604020202020204" pitchFamily="34" charset="0"/>
                          <a:cs typeface="Arial" panose="020B0604020202020204" pitchFamily="34" charset="0"/>
                        </a:rPr>
                        <a:t>25%</a:t>
                      </a:r>
                    </a:p>
                  </a:txBody>
                  <a:tcPr marL="0" marR="0" marT="0" marB="0" anchor="ctr"/>
                </a:tc>
                <a:tc>
                  <a:txBody>
                    <a:bodyPr/>
                    <a:lstStyle/>
                    <a:p>
                      <a:pPr algn="ctr" fontAlgn="b"/>
                      <a:r>
                        <a:rPr lang="es-MX" sz="1600" b="0" i="0" u="none" strike="noStrike" dirty="0">
                          <a:solidFill>
                            <a:srgbClr val="002060"/>
                          </a:solidFill>
                          <a:effectLst/>
                          <a:latin typeface="Arial" panose="020B0604020202020204" pitchFamily="34" charset="0"/>
                          <a:cs typeface="Arial" panose="020B0604020202020204" pitchFamily="34" charset="0"/>
                        </a:rPr>
                        <a:t>22%</a:t>
                      </a:r>
                    </a:p>
                  </a:txBody>
                  <a:tcPr marL="0" marR="0" marT="0" marB="0" anchor="ctr"/>
                </a:tc>
                <a:tc>
                  <a:txBody>
                    <a:bodyPr/>
                    <a:lstStyle/>
                    <a:p>
                      <a:pPr algn="ctr" fontAlgn="b"/>
                      <a:r>
                        <a:rPr lang="es-MX" sz="1600" b="0" i="0" u="none" strike="noStrike" dirty="0">
                          <a:solidFill>
                            <a:srgbClr val="002060"/>
                          </a:solidFill>
                          <a:effectLst/>
                          <a:latin typeface="Arial" panose="020B0604020202020204" pitchFamily="34" charset="0"/>
                          <a:cs typeface="Arial" panose="020B0604020202020204" pitchFamily="34" charset="0"/>
                        </a:rPr>
                        <a:t>11%</a:t>
                      </a:r>
                    </a:p>
                  </a:txBody>
                  <a:tcPr marL="0" marR="0" marT="0" marB="0" anchor="ctr"/>
                </a:tc>
                <a:extLst>
                  <a:ext uri="{0D108BD9-81ED-4DB2-BD59-A6C34878D82A}">
                    <a16:rowId xmlns="" xmlns:a16="http://schemas.microsoft.com/office/drawing/2014/main" val="1540161045"/>
                  </a:ext>
                </a:extLst>
              </a:tr>
              <a:tr h="685635">
                <a:tc>
                  <a:txBody>
                    <a:bodyPr/>
                    <a:lstStyle/>
                    <a:p>
                      <a:pPr marL="35560" algn="l" fontAlgn="b"/>
                      <a:r>
                        <a:rPr lang="es-MX" sz="1600" b="1" i="0" u="none" strike="noStrike">
                          <a:solidFill>
                            <a:srgbClr val="002060"/>
                          </a:solidFill>
                          <a:effectLst/>
                          <a:latin typeface="Arial"/>
                          <a:cs typeface="Arial"/>
                        </a:rPr>
                        <a:t>Total</a:t>
                      </a:r>
                      <a:endParaRPr lang="es-MX" sz="1600" b="1" i="0" u="none" strike="noStrike">
                        <a:solidFill>
                          <a:srgbClr val="00206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s-MX" sz="1600" b="1" i="0" u="none" strike="noStrike">
                          <a:solidFill>
                            <a:srgbClr val="002060"/>
                          </a:solidFill>
                          <a:effectLst/>
                          <a:latin typeface="Arial" panose="020B0604020202020204" pitchFamily="34" charset="0"/>
                          <a:cs typeface="Arial" panose="020B0604020202020204" pitchFamily="34" charset="0"/>
                        </a:rPr>
                        <a:t>51%</a:t>
                      </a:r>
                    </a:p>
                  </a:txBody>
                  <a:tcPr marL="0" marR="0" marT="0" marB="0" anchor="ctr"/>
                </a:tc>
                <a:tc>
                  <a:txBody>
                    <a:bodyPr/>
                    <a:lstStyle/>
                    <a:p>
                      <a:pPr algn="ctr" fontAlgn="b"/>
                      <a:r>
                        <a:rPr lang="es-MX" sz="1600" b="1" i="0" u="none" strike="noStrike">
                          <a:solidFill>
                            <a:srgbClr val="002060"/>
                          </a:solidFill>
                          <a:effectLst/>
                          <a:latin typeface="Arial" panose="020B0604020202020204" pitchFamily="34" charset="0"/>
                          <a:cs typeface="Arial" panose="020B0604020202020204" pitchFamily="34" charset="0"/>
                        </a:rPr>
                        <a:t>27%</a:t>
                      </a:r>
                    </a:p>
                  </a:txBody>
                  <a:tcPr marL="0" marR="0" marT="0" marB="0" anchor="ctr"/>
                </a:tc>
                <a:tc>
                  <a:txBody>
                    <a:bodyPr/>
                    <a:lstStyle/>
                    <a:p>
                      <a:pPr algn="ctr" fontAlgn="b"/>
                      <a:r>
                        <a:rPr lang="es-MX" sz="1600" b="1" i="0" u="none" strike="noStrike">
                          <a:solidFill>
                            <a:srgbClr val="002060"/>
                          </a:solidFill>
                          <a:effectLst/>
                          <a:latin typeface="Arial" panose="020B0604020202020204" pitchFamily="34" charset="0"/>
                          <a:cs typeface="Arial" panose="020B0604020202020204" pitchFamily="34" charset="0"/>
                        </a:rPr>
                        <a:t>14%</a:t>
                      </a:r>
                    </a:p>
                  </a:txBody>
                  <a:tcPr marL="0" marR="0" marT="0" marB="0" anchor="ctr"/>
                </a:tc>
                <a:tc>
                  <a:txBody>
                    <a:bodyPr/>
                    <a:lstStyle/>
                    <a:p>
                      <a:pPr algn="ctr" fontAlgn="b"/>
                      <a:r>
                        <a:rPr lang="es-MX" sz="1600" b="1" i="0" u="none" strike="noStrike" dirty="0">
                          <a:solidFill>
                            <a:srgbClr val="002060"/>
                          </a:solidFill>
                          <a:effectLst/>
                          <a:latin typeface="Arial" panose="020B0604020202020204" pitchFamily="34" charset="0"/>
                          <a:cs typeface="Arial" panose="020B0604020202020204" pitchFamily="34" charset="0"/>
                        </a:rPr>
                        <a:t>8%</a:t>
                      </a:r>
                    </a:p>
                  </a:txBody>
                  <a:tcPr marL="0" marR="0" marT="0" marB="0" anchor="ctr"/>
                </a:tc>
                <a:extLst>
                  <a:ext uri="{0D108BD9-81ED-4DB2-BD59-A6C34878D82A}">
                    <a16:rowId xmlns="" xmlns:a16="http://schemas.microsoft.com/office/drawing/2014/main" val="1739814603"/>
                  </a:ext>
                </a:extLst>
              </a:tr>
            </a:tbl>
          </a:graphicData>
        </a:graphic>
      </p:graphicFrame>
      <p:sp>
        <p:nvSpPr>
          <p:cNvPr id="6" name="Text Placeholder 1">
            <a:extLst>
              <a:ext uri="{FF2B5EF4-FFF2-40B4-BE49-F238E27FC236}">
                <a16:creationId xmlns:a16="http://schemas.microsoft.com/office/drawing/2014/main" xmlns="" id="{273265C5-124E-4E7D-9EB0-B3DF01659285}"/>
              </a:ext>
            </a:extLst>
          </p:cNvPr>
          <p:cNvSpPr txBox="1">
            <a:spLocks/>
          </p:cNvSpPr>
          <p:nvPr/>
        </p:nvSpPr>
        <p:spPr>
          <a:xfrm>
            <a:off x="505758" y="166799"/>
            <a:ext cx="11063605"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s-MX" altLang="ko-KR" sz="3200" b="1" dirty="0">
                <a:solidFill>
                  <a:srgbClr val="002060"/>
                </a:solidFill>
                <a:latin typeface="Arial" panose="020B0604020202020204" pitchFamily="34" charset="0"/>
                <a:cs typeface="Arial" panose="020B0604020202020204" pitchFamily="34" charset="0"/>
              </a:rPr>
              <a:t>Resultados de la revisión de evidencias</a:t>
            </a:r>
          </a:p>
        </p:txBody>
      </p:sp>
      <p:pic>
        <p:nvPicPr>
          <p:cNvPr id="7" name="Gráfico 2">
            <a:extLst>
              <a:ext uri="{FF2B5EF4-FFF2-40B4-BE49-F238E27FC236}">
                <a16:creationId xmlns:a16="http://schemas.microsoft.com/office/drawing/2014/main" xmlns="" id="{9019B411-159F-4D92-902D-CE33935B189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25291" y="709897"/>
            <a:ext cx="736600" cy="165100"/>
          </a:xfrm>
          <a:prstGeom prst="rect">
            <a:avLst/>
          </a:prstGeom>
        </p:spPr>
      </p:pic>
    </p:spTree>
    <p:extLst>
      <p:ext uri="{BB962C8B-B14F-4D97-AF65-F5344CB8AC3E}">
        <p14:creationId xmlns:p14="http://schemas.microsoft.com/office/powerpoint/2010/main" val="169599376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355013D4F5B7841B82A9094EA6E91B7" ma:contentTypeVersion="12" ma:contentTypeDescription="Crear nuevo documento." ma:contentTypeScope="" ma:versionID="fe6e085aebcda622b155c56759eab6ac">
  <xsd:schema xmlns:xsd="http://www.w3.org/2001/XMLSchema" xmlns:xs="http://www.w3.org/2001/XMLSchema" xmlns:p="http://schemas.microsoft.com/office/2006/metadata/properties" xmlns:ns2="2cf6ad0d-2af8-40e6-b30a-97e8352d3afd" xmlns:ns3="bcc1e82b-ca09-43ad-88a8-c1c64ce950e8" targetNamespace="http://schemas.microsoft.com/office/2006/metadata/properties" ma:root="true" ma:fieldsID="920fd05695e9fd7f7a38f9c27016ef4b" ns2:_="" ns3:_="">
    <xsd:import namespace="2cf6ad0d-2af8-40e6-b30a-97e8352d3afd"/>
    <xsd:import namespace="bcc1e82b-ca09-43ad-88a8-c1c64ce950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f6ad0d-2af8-40e6-b30a-97e8352d3a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c1e82b-ca09-43ad-88a8-c1c64ce950e8"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cc1e82b-ca09-43ad-88a8-c1c64ce950e8">
      <UserInfo>
        <DisplayName>LUJAN SALAZAR JOSE DE JESUS</DisplayName>
        <AccountId>155</AccountId>
        <AccountType/>
      </UserInfo>
      <UserInfo>
        <DisplayName>VAZQUEZ FLORES DOMINGO</DisplayName>
        <AccountId>161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51D35B-73D3-4ED6-8505-36DF9F2DE29C}">
  <ds:schemaRefs>
    <ds:schemaRef ds:uri="2cf6ad0d-2af8-40e6-b30a-97e8352d3afd"/>
    <ds:schemaRef ds:uri="bcc1e82b-ca09-43ad-88a8-c1c64ce950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A66BB5B-9FF5-4997-A23D-E70D69563FC6}">
  <ds:schemaRefs>
    <ds:schemaRef ds:uri="http://www.w3.org/XML/1998/namespace"/>
    <ds:schemaRef ds:uri="2cf6ad0d-2af8-40e6-b30a-97e8352d3afd"/>
    <ds:schemaRef ds:uri="http://schemas.microsoft.com/office/2006/documentManagement/types"/>
    <ds:schemaRef ds:uri="http://purl.org/dc/elements/1.1/"/>
    <ds:schemaRef ds:uri="http://purl.org/dc/terms/"/>
    <ds:schemaRef ds:uri="http://schemas.microsoft.com/office/2006/metadata/properties"/>
    <ds:schemaRef ds:uri="bcc1e82b-ca09-43ad-88a8-c1c64ce950e8"/>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6A150AFD-F622-44D4-9617-411A867D4F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144</TotalTime>
  <Words>1994</Words>
  <Application>Microsoft Office PowerPoint</Application>
  <PresentationFormat>Panorámica</PresentationFormat>
  <Paragraphs>482</Paragraphs>
  <Slides>28</Slides>
  <Notes>13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맑은 고딕</vt:lpstr>
      <vt:lpstr>Arial</vt:lpstr>
      <vt:lpstr>Arial Black</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YAMAMOTO FLORES CATALINA</dc:creator>
  <cp:lastModifiedBy>CUELLAR RIO MANUEL</cp:lastModifiedBy>
  <cp:revision>18</cp:revision>
  <dcterms:created xsi:type="dcterms:W3CDTF">2022-05-09T15:52:00Z</dcterms:created>
  <dcterms:modified xsi:type="dcterms:W3CDTF">2022-06-24T21:27:14Z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0x0101006355013D4F5B7841B82A9094EA6E91B7</vt:lpwstr>
  </property>
</Properties>
</file>