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2"/>
  </p:notesMasterIdLst>
  <p:sldIdLst>
    <p:sldId id="319" r:id="rId5"/>
    <p:sldId id="309" r:id="rId6"/>
    <p:sldId id="330" r:id="rId7"/>
    <p:sldId id="264" r:id="rId8"/>
    <p:sldId id="331" r:id="rId9"/>
    <p:sldId id="259" r:id="rId10"/>
    <p:sldId id="332" r:id="rId11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DFB"/>
    <a:srgbClr val="891EE2"/>
    <a:srgbClr val="3BC569"/>
    <a:srgbClr val="D0E3E6"/>
    <a:srgbClr val="007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1"/>
    <p:restoredTop sz="73381" autoAdjust="0"/>
  </p:normalViewPr>
  <p:slideViewPr>
    <p:cSldViewPr snapToGrid="0" snapToObjects="1">
      <p:cViewPr varScale="1">
        <p:scale>
          <a:sx n="22" d="100"/>
          <a:sy n="22" d="100"/>
        </p:scale>
        <p:origin x="1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6917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984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669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5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6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2860636" y="5414985"/>
            <a:ext cx="9842378" cy="2286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770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12185650" y="6023140"/>
            <a:ext cx="74878" cy="1669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12700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598702" y="1565803"/>
            <a:ext cx="23186595" cy="103589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Clr>
                <a:srgbClr val="0174C8"/>
              </a:buClr>
            </a:lvl1pPr>
            <a:lvl2pPr>
              <a:buClr>
                <a:srgbClr val="0174C8"/>
              </a:buClr>
            </a:lvl2pPr>
            <a:lvl3pPr>
              <a:buClr>
                <a:srgbClr val="0174C8"/>
              </a:buClr>
            </a:lvl3pPr>
            <a:lvl4pPr>
              <a:buClr>
                <a:srgbClr val="0174C8"/>
              </a:buClr>
            </a:lvl4pPr>
            <a:lvl5pPr>
              <a:buClr>
                <a:srgbClr val="0174C8"/>
              </a:buCl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31157" y="12426524"/>
            <a:ext cx="18631154" cy="1147573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>
              <a:defRPr sz="7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98978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794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1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9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Body Level One…"/>
          <p:cNvSpPr txBox="1">
            <a:spLocks/>
          </p:cNvSpPr>
          <p:nvPr userDrawn="1"/>
        </p:nvSpPr>
        <p:spPr>
          <a:xfrm>
            <a:off x="598702" y="2445488"/>
            <a:ext cx="23186595" cy="9479308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One</a:t>
            </a:r>
            <a:endParaRPr lang="es-ES_tradnl" dirty="0"/>
          </a:p>
          <a:p>
            <a:pPr lvl="1"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Two</a:t>
            </a:r>
            <a:endParaRPr lang="es-ES_tradnl" dirty="0"/>
          </a:p>
          <a:p>
            <a:pPr lvl="2"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Three</a:t>
            </a:r>
            <a:endParaRPr lang="es-ES_tradnl" dirty="0"/>
          </a:p>
          <a:p>
            <a:pPr lvl="3"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Four</a:t>
            </a:r>
            <a:endParaRPr lang="es-ES_tradnl" dirty="0"/>
          </a:p>
          <a:p>
            <a:pPr lvl="4"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Five</a:t>
            </a:r>
            <a:endParaRPr lang="es-ES_tradnl" dirty="0"/>
          </a:p>
        </p:txBody>
      </p:sp>
      <p:grpSp>
        <p:nvGrpSpPr>
          <p:cNvPr id="8" name="Group"/>
          <p:cNvGrpSpPr/>
          <p:nvPr userDrawn="1"/>
        </p:nvGrpSpPr>
        <p:grpSpPr>
          <a:xfrm>
            <a:off x="0" y="12199954"/>
            <a:ext cx="24384000" cy="1524513"/>
            <a:chOff x="0" y="0"/>
            <a:chExt cx="24384000" cy="1524512"/>
          </a:xfrm>
        </p:grpSpPr>
        <p:sp>
          <p:nvSpPr>
            <p:cNvPr id="9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6"/>
          <a:srcRect t="31617" b="31617"/>
          <a:stretch>
            <a:fillRect/>
          </a:stretch>
        </p:blipFill>
        <p:spPr>
          <a:xfrm>
            <a:off x="479900" y="12543495"/>
            <a:ext cx="4329262" cy="92502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/>
          <p:cNvSpPr/>
          <p:nvPr userDrawn="1"/>
        </p:nvSpPr>
        <p:spPr>
          <a:xfrm>
            <a:off x="5050762" y="12432266"/>
            <a:ext cx="38647" cy="1147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itle Text"/>
          <p:cNvSpPr txBox="1">
            <a:spLocks/>
          </p:cNvSpPr>
          <p:nvPr userDrawn="1"/>
        </p:nvSpPr>
        <p:spPr>
          <a:xfrm>
            <a:off x="5331157" y="12426524"/>
            <a:ext cx="18631154" cy="11475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s-ES_tradnl"/>
              <a:t>Title Text</a:t>
            </a:r>
          </a:p>
        </p:txBody>
      </p:sp>
      <p:sp>
        <p:nvSpPr>
          <p:cNvPr id="14" name="Title Text"/>
          <p:cNvSpPr txBox="1">
            <a:spLocks/>
          </p:cNvSpPr>
          <p:nvPr userDrawn="1"/>
        </p:nvSpPr>
        <p:spPr>
          <a:xfrm>
            <a:off x="552893" y="170121"/>
            <a:ext cx="23412893" cy="18288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s-ES_tradnl"/>
              <a:t>Title</a:t>
            </a:r>
            <a:r>
              <a:rPr lang="es-ES_tradnl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51832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6494585" y="5417126"/>
            <a:ext cx="17701846" cy="22860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dirty="0" err="1">
                <a:latin typeface="+mj-lt"/>
              </a:rPr>
              <a:t>Survey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Solutions</a:t>
            </a:r>
            <a:endParaRPr sz="12000" b="0" dirty="0"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487184" y="11679289"/>
            <a:ext cx="762708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s-MX" sz="6000" dirty="0">
                <a:solidFill>
                  <a:schemeClr val="bg1"/>
                </a:solidFill>
              </a:rPr>
              <a:t>Avances a julio 2019</a:t>
            </a:r>
          </a:p>
        </p:txBody>
      </p:sp>
    </p:spTree>
    <p:extLst>
      <p:ext uri="{BB962C8B-B14F-4D97-AF65-F5344CB8AC3E}">
        <p14:creationId xmlns:p14="http://schemas.microsoft.com/office/powerpoint/2010/main" val="10679710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94837" y="1565803"/>
            <a:ext cx="7247119" cy="10180720"/>
          </a:xfrm>
        </p:spPr>
        <p:txBody>
          <a:bodyPr anchor="ctr"/>
          <a:lstStyle/>
          <a:p>
            <a:r>
              <a:rPr lang="es-MX" dirty="0"/>
              <a:t>Ordenación y Estandarización de Sistemas</a:t>
            </a:r>
          </a:p>
          <a:p>
            <a:pPr lvl="1"/>
            <a:r>
              <a:rPr lang="es-MX" dirty="0"/>
              <a:t>Esquema de Plataformas Transversales</a:t>
            </a:r>
          </a:p>
          <a:p>
            <a:pPr lvl="1"/>
            <a:r>
              <a:rPr lang="es-MX" dirty="0"/>
              <a:t>Plataforma Transversal de Sistemas para la Producción de Información, basada en el MPEG</a:t>
            </a:r>
          </a:p>
          <a:p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Contexto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7982844" y="1583945"/>
            <a:ext cx="16388862" cy="8999121"/>
            <a:chOff x="217920" y="141122"/>
            <a:chExt cx="23880945" cy="11668189"/>
          </a:xfrm>
        </p:grpSpPr>
        <p:sp>
          <p:nvSpPr>
            <p:cNvPr id="27" name="Rectángulo redondeado 26"/>
            <p:cNvSpPr/>
            <p:nvPr/>
          </p:nvSpPr>
          <p:spPr>
            <a:xfrm>
              <a:off x="530942" y="141122"/>
              <a:ext cx="22948490" cy="11668189"/>
            </a:xfrm>
            <a:prstGeom prst="roundRect">
              <a:avLst>
                <a:gd name="adj" fmla="val 1475"/>
              </a:avLst>
            </a:prstGeom>
            <a:ln w="762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t">
              <a:noAutofit/>
            </a:bodyPr>
            <a:lstStyle/>
            <a:p>
              <a:pPr algn="ctr"/>
              <a:r>
                <a:rPr lang="es-MX" sz="2800" b="0" dirty="0"/>
                <a:t>Sistema Integral de Seguridad Informática y de Comunicaciones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2831694" y="989574"/>
              <a:ext cx="19610107" cy="3142714"/>
            </a:xfrm>
            <a:prstGeom prst="roundRect">
              <a:avLst>
                <a:gd name="adj" fmla="val 7710"/>
              </a:avLst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s-MX" sz="24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Sistemas Informáticos</a:t>
              </a:r>
              <a:r>
                <a:rPr kumimoji="0" lang="es-MX" sz="3200" b="0" i="0" u="none" strike="noStrike" cap="none" spc="0" normalizeH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 de Aplicación Específica en las UA</a:t>
              </a:r>
              <a:endParaRPr kumimoji="0" lang="es-MX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2862100" y="10811949"/>
              <a:ext cx="19579702" cy="880168"/>
            </a:xfrm>
            <a:prstGeom prst="roundRect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/>
              <a:r>
                <a:rPr lang="es-MX" sz="2800" b="0" dirty="0"/>
                <a:t>Infraestructura de cómputo y comunicaciones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2831694" y="9876842"/>
              <a:ext cx="19610107" cy="834959"/>
            </a:xfrm>
            <a:prstGeom prst="roundRect">
              <a:avLst>
                <a:gd name="adj" fmla="val 17832"/>
              </a:avLst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/>
              <a:r>
                <a:rPr lang="es-MX" sz="2800" b="0" dirty="0"/>
                <a:t>Servicios informáticos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16863614" y="4254754"/>
              <a:ext cx="5578188" cy="5404745"/>
            </a:xfrm>
            <a:prstGeom prst="roundRect">
              <a:avLst>
                <a:gd name="adj" fmla="val 4064"/>
              </a:avLst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/>
              <a:r>
                <a:rPr lang="es-MX" sz="2800" b="0" dirty="0"/>
                <a:t>Plataforma Transversal de Información Electrónica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2862100" y="4397696"/>
              <a:ext cx="13803464" cy="5237219"/>
            </a:xfrm>
            <a:prstGeom prst="roundRect">
              <a:avLst>
                <a:gd name="adj" fmla="val 1864"/>
              </a:avLst>
            </a:prstGeom>
            <a:ln w="76200">
              <a:solidFill>
                <a:srgbClr val="00206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t">
              <a:noAutofit/>
            </a:bodyPr>
            <a:lstStyle/>
            <a:p>
              <a:pPr algn="ctr"/>
              <a:endParaRPr lang="es-MX" sz="2800" b="0" dirty="0"/>
            </a:p>
            <a:p>
              <a:pPr algn="ctr"/>
              <a:r>
                <a:rPr lang="es-MX" sz="2800" b="0" dirty="0"/>
                <a:t>Plataforma Transversal de Sistemas Informáticos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3009314" y="5909449"/>
              <a:ext cx="3237760" cy="3547893"/>
            </a:xfrm>
            <a:prstGeom prst="roundRect">
              <a:avLst>
                <a:gd name="adj" fmla="val 4881"/>
              </a:avLst>
            </a:prstGeom>
            <a:ln w="762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/>
              <a:r>
                <a:rPr lang="es-MX" sz="2800" b="0" dirty="0"/>
                <a:t>Sistemas informáticos para producción de información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6394288" y="5909450"/>
              <a:ext cx="3237760" cy="3547893"/>
            </a:xfrm>
            <a:prstGeom prst="roundRect">
              <a:avLst>
                <a:gd name="adj" fmla="val 2909"/>
              </a:avLst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/>
              <a:r>
                <a:rPr lang="es-MX" sz="2800" b="0" dirty="0"/>
                <a:t>Sistemas informáticos para servicios de información transversales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35" name="Rectángulo redondeado 34"/>
            <p:cNvSpPr/>
            <p:nvPr/>
          </p:nvSpPr>
          <p:spPr>
            <a:xfrm>
              <a:off x="9779262" y="5879660"/>
              <a:ext cx="3245930" cy="3628820"/>
            </a:xfrm>
            <a:prstGeom prst="roundRect">
              <a:avLst>
                <a:gd name="adj" fmla="val 5839"/>
              </a:avLst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/>
              <a:r>
                <a:rPr lang="es-MX" sz="2800" b="0" dirty="0"/>
                <a:t>Sistemas informáticos para atención de la Red Nacional de Información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13223241" y="5879659"/>
              <a:ext cx="3247928" cy="3547893"/>
            </a:xfrm>
            <a:prstGeom prst="roundRect">
              <a:avLst>
                <a:gd name="adj" fmla="val 5337"/>
              </a:avLst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/>
              <a:r>
                <a:rPr lang="es-MX" sz="2800" b="0" dirty="0"/>
                <a:t>Sistemas informáticos para la gestión administrativa del Instituto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endParaRPr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15147503" y="2257882"/>
              <a:ext cx="3465871" cy="1779529"/>
            </a:xfrm>
            <a:prstGeom prst="roundRect">
              <a:avLst/>
            </a:prstGeom>
            <a:solidFill>
              <a:srgbClr val="002060"/>
            </a:solidFill>
            <a:ln w="38100" cap="flat">
              <a:solidFill>
                <a:schemeClr val="accent2">
                  <a:lumMod val="60000"/>
                  <a:lumOff val="4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Productores de Información</a:t>
              </a:r>
            </a:p>
          </p:txBody>
        </p:sp>
        <p:sp>
          <p:nvSpPr>
            <p:cNvPr id="38" name="Rectángulo redondeado 37"/>
            <p:cNvSpPr/>
            <p:nvPr/>
          </p:nvSpPr>
          <p:spPr>
            <a:xfrm>
              <a:off x="18777796" y="2257882"/>
              <a:ext cx="3499583" cy="1706852"/>
            </a:xfrm>
            <a:prstGeom prst="roundRect">
              <a:avLst/>
            </a:prstGeom>
            <a:solidFill>
              <a:srgbClr val="002060"/>
            </a:solidFill>
            <a:ln w="38100" cap="flat">
              <a:solidFill>
                <a:schemeClr val="accent2">
                  <a:lumMod val="60000"/>
                  <a:lumOff val="4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Diseminadores  de Información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28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(DGVSPI)</a:t>
              </a:r>
              <a:endParaRPr kumimoji="0" lang="es-MX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9" name="Flecha abajo 38"/>
            <p:cNvSpPr/>
            <p:nvPr/>
          </p:nvSpPr>
          <p:spPr>
            <a:xfrm>
              <a:off x="17787464" y="3824915"/>
              <a:ext cx="825910" cy="786338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0" name="Flecha abajo 39"/>
            <p:cNvSpPr/>
            <p:nvPr/>
          </p:nvSpPr>
          <p:spPr>
            <a:xfrm rot="10800000">
              <a:off x="21512655" y="3712326"/>
              <a:ext cx="825910" cy="786338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1" name="Flecha abajo 40"/>
            <p:cNvSpPr/>
            <p:nvPr/>
          </p:nvSpPr>
          <p:spPr>
            <a:xfrm rot="16200000">
              <a:off x="16403343" y="4297485"/>
              <a:ext cx="825910" cy="916965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2" name="Flecha abajo 41"/>
            <p:cNvSpPr/>
            <p:nvPr/>
          </p:nvSpPr>
          <p:spPr>
            <a:xfrm rot="5400000">
              <a:off x="16291233" y="4978865"/>
              <a:ext cx="825910" cy="916965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3" name="Flecha abajo 42"/>
            <p:cNvSpPr/>
            <p:nvPr/>
          </p:nvSpPr>
          <p:spPr>
            <a:xfrm rot="10800000">
              <a:off x="5186832" y="3772901"/>
              <a:ext cx="838651" cy="792233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4" name="Flecha abajo 43"/>
            <p:cNvSpPr/>
            <p:nvPr/>
          </p:nvSpPr>
          <p:spPr>
            <a:xfrm rot="16200000">
              <a:off x="22717335" y="2633278"/>
              <a:ext cx="825910" cy="1937150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5" name="Flecha abajo 44"/>
            <p:cNvSpPr/>
            <p:nvPr/>
          </p:nvSpPr>
          <p:spPr>
            <a:xfrm rot="16200000">
              <a:off x="7449623" y="-5020893"/>
              <a:ext cx="825910" cy="15135220"/>
            </a:xfrm>
            <a:prstGeom prst="downArrow">
              <a:avLst>
                <a:gd name="adj1" fmla="val 50000"/>
                <a:gd name="adj2" fmla="val 71429"/>
              </a:avLst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6" name="Flecha abajo 45"/>
            <p:cNvSpPr/>
            <p:nvPr/>
          </p:nvSpPr>
          <p:spPr>
            <a:xfrm rot="16200000">
              <a:off x="2103020" y="2483374"/>
              <a:ext cx="825910" cy="4442015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7" name="Flecha abajo 46"/>
            <p:cNvSpPr/>
            <p:nvPr/>
          </p:nvSpPr>
          <p:spPr>
            <a:xfrm rot="5400000">
              <a:off x="2025972" y="3468424"/>
              <a:ext cx="825910" cy="4442013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8" name="Rectángulo redondeado 47"/>
            <p:cNvSpPr/>
            <p:nvPr/>
          </p:nvSpPr>
          <p:spPr>
            <a:xfrm>
              <a:off x="6774240" y="2967591"/>
              <a:ext cx="7317380" cy="110172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Información Electrónica Específica de la UA</a:t>
              </a:r>
            </a:p>
          </p:txBody>
        </p:sp>
        <p:sp>
          <p:nvSpPr>
            <p:cNvPr id="49" name="Flecha abajo 48"/>
            <p:cNvSpPr/>
            <p:nvPr/>
          </p:nvSpPr>
          <p:spPr>
            <a:xfrm rot="16200000">
              <a:off x="14521543" y="2785792"/>
              <a:ext cx="475775" cy="823533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0" name="Flecha abajo 49"/>
            <p:cNvSpPr/>
            <p:nvPr/>
          </p:nvSpPr>
          <p:spPr>
            <a:xfrm rot="5400000">
              <a:off x="14381674" y="3257090"/>
              <a:ext cx="475772" cy="823533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7601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98702" y="1312985"/>
            <a:ext cx="11499513" cy="106118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s-MX" sz="4000" dirty="0"/>
              <a:t>Sistema para soporte a la captación de información a través de encuestas</a:t>
            </a:r>
          </a:p>
          <a:p>
            <a:pPr>
              <a:spcBef>
                <a:spcPts val="1200"/>
              </a:spcBef>
            </a:pPr>
            <a:r>
              <a:rPr lang="es-MX" sz="4000" dirty="0"/>
              <a:t>Producida y soportada por el grupo de datos del Banco Mundial</a:t>
            </a:r>
          </a:p>
          <a:p>
            <a:pPr>
              <a:spcBef>
                <a:spcPts val="1200"/>
              </a:spcBef>
            </a:pPr>
            <a:r>
              <a:rPr lang="es-MX" sz="4000" dirty="0"/>
              <a:t>Trabaja en diferentes modalidades: CAPI/CAWI/CATI</a:t>
            </a:r>
          </a:p>
          <a:p>
            <a:pPr>
              <a:spcBef>
                <a:spcPts val="1200"/>
              </a:spcBef>
            </a:pPr>
            <a:r>
              <a:rPr lang="es-MX" sz="4000" dirty="0"/>
              <a:t>Sirve para: </a:t>
            </a:r>
          </a:p>
          <a:p>
            <a:pPr lvl="1">
              <a:spcBef>
                <a:spcPts val="1200"/>
              </a:spcBef>
            </a:pPr>
            <a:r>
              <a:rPr lang="es-MX" sz="4000" dirty="0"/>
              <a:t>Diseñar y aplicar encuestas</a:t>
            </a:r>
          </a:p>
          <a:p>
            <a:pPr lvl="1">
              <a:spcBef>
                <a:spcPts val="1200"/>
              </a:spcBef>
            </a:pPr>
            <a:r>
              <a:rPr lang="es-MX" sz="4000" dirty="0"/>
              <a:t>Permite realizar el levantamiento a través del sitio web o mediante dispositivos móviles</a:t>
            </a:r>
          </a:p>
          <a:p>
            <a:pPr lvl="1">
              <a:spcBef>
                <a:spcPts val="1200"/>
              </a:spcBef>
            </a:pPr>
            <a:r>
              <a:rPr lang="es-MX" sz="4000" dirty="0"/>
              <a:t>Permite incluir validaciones, incluir datos de geolocalización, controlar el flujo del cuestionario, establecer roles (como diseñador, supervisor y encuestador) incluir comentarios del encuestador, recolectar metadatos del proceso</a:t>
            </a:r>
          </a:p>
          <a:p>
            <a:pPr>
              <a:spcBef>
                <a:spcPts val="1200"/>
              </a:spcBef>
            </a:pPr>
            <a:endParaRPr lang="es-MX" sz="4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>
                <a:solidFill>
                  <a:schemeClr val="bg1"/>
                </a:solidFill>
              </a:rPr>
              <a:t>Survey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Solutions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Preparación 3"/>
          <p:cNvSpPr/>
          <p:nvPr/>
        </p:nvSpPr>
        <p:spPr>
          <a:xfrm>
            <a:off x="15922598" y="4984886"/>
            <a:ext cx="1617047" cy="1431539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Preparación 4"/>
          <p:cNvSpPr/>
          <p:nvPr/>
        </p:nvSpPr>
        <p:spPr>
          <a:xfrm>
            <a:off x="17280581" y="3865698"/>
            <a:ext cx="1617047" cy="1431539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Preparación 5"/>
          <p:cNvSpPr/>
          <p:nvPr/>
        </p:nvSpPr>
        <p:spPr>
          <a:xfrm>
            <a:off x="18661830" y="4984886"/>
            <a:ext cx="1617047" cy="1431539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reparación 6"/>
          <p:cNvSpPr/>
          <p:nvPr/>
        </p:nvSpPr>
        <p:spPr>
          <a:xfrm>
            <a:off x="19936837" y="5992185"/>
            <a:ext cx="1617047" cy="143153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reparación 7"/>
          <p:cNvSpPr/>
          <p:nvPr/>
        </p:nvSpPr>
        <p:spPr>
          <a:xfrm>
            <a:off x="18620255" y="7059550"/>
            <a:ext cx="1617047" cy="143153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Preparación 8"/>
          <p:cNvSpPr/>
          <p:nvPr/>
        </p:nvSpPr>
        <p:spPr>
          <a:xfrm>
            <a:off x="14635124" y="5999650"/>
            <a:ext cx="1617047" cy="1431539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reparación 9"/>
          <p:cNvSpPr/>
          <p:nvPr/>
        </p:nvSpPr>
        <p:spPr>
          <a:xfrm>
            <a:off x="17274814" y="8033525"/>
            <a:ext cx="1617047" cy="143153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Preparación 10"/>
          <p:cNvSpPr/>
          <p:nvPr/>
        </p:nvSpPr>
        <p:spPr>
          <a:xfrm>
            <a:off x="15916243" y="7051682"/>
            <a:ext cx="1617047" cy="143153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24B68E-2C9C-40EB-9F69-00D3EBF30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2222" y1="24504" x2="68930" y2="44341"/>
                        <a14:foregroundMark x1="68930" y1="44341" x2="73868" y2="39207"/>
                        <a14:foregroundMark x1="60802" y1="42940" x2="49486" y2="61260"/>
                        <a14:foregroundMark x1="49486" y1="61260" x2="64095" y2="76079"/>
                        <a14:foregroundMark x1="64095" y1="76079" x2="73868" y2="55776"/>
                        <a14:foregroundMark x1="73868" y1="55776" x2="73868" y2="48425"/>
                        <a14:foregroundMark x1="47840" y1="53909" x2="47840" y2="50292"/>
                        <a14:backgroundMark x1="49486" y1="24504" x2="48457" y2="46908"/>
                        <a14:backgroundMark x1="47309" y1="50568" x2="43004" y2="64294"/>
                        <a14:backgroundMark x1="48457" y1="46908" x2="47630" y2="49545"/>
                        <a14:backgroundMark x1="43004" y1="64294" x2="50103" y2="81214"/>
                        <a14:backgroundMark x1="50103" y1="81214" x2="54321" y2="83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077" y="3875343"/>
            <a:ext cx="1731935" cy="150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C3D3FC-5B5B-487A-A4A1-715B26B516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417" y1="33590" x2="65390" y2="68105"/>
                        <a14:foregroundMark x1="65390" y1="68105" x2="70041" y2="44838"/>
                        <a14:foregroundMark x1="70041" y1="44838" x2="50752" y2="29584"/>
                        <a14:foregroundMark x1="50752" y1="77812" x2="54309" y2="87827"/>
                        <a14:foregroundMark x1="75787" y1="41602" x2="58687" y2="27581"/>
                        <a14:foregroundMark x1="58687" y1="27581" x2="41860" y2="25578"/>
                        <a14:foregroundMark x1="48974" y1="25578" x2="57866" y2="23575"/>
                        <a14:backgroundMark x1="40082" y1="15408" x2="57866" y2="11402"/>
                        <a14:backgroundMark x1="57866" y1="11402" x2="74282" y2="23883"/>
                        <a14:backgroundMark x1="74282" y1="23883" x2="77565" y2="33590"/>
                        <a14:backgroundMark x1="11491" y1="59784" x2="23940" y2="85824"/>
                        <a14:backgroundMark x1="68673" y1="83821" x2="49384" y2="71032"/>
                        <a14:backgroundMark x1="49384" y1="71032" x2="38304" y2="71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383" y="4962921"/>
            <a:ext cx="1720218" cy="150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4E7FED-D040-456E-97F9-8E15FABB1D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2733" y1="31558" x2="24499" y2="71505"/>
                        <a14:foregroundMark x1="28269" y1="33688" x2="39458" y2="56458"/>
                        <a14:foregroundMark x1="39458" y1="56458" x2="30153" y2="73635"/>
                        <a14:foregroundMark x1="28269" y1="44208" x2="31920" y2="54727"/>
                        <a14:foregroundMark x1="28269" y1="63116" x2="33804" y2="63116"/>
                        <a14:foregroundMark x1="56184" y1="31558" x2="54299" y2="40080"/>
                        <a14:foregroundMark x1="71025" y1="42077" x2="67256" y2="52597"/>
                        <a14:foregroundMark x1="56184" y1="75766" x2="54299" y2="82024"/>
                        <a14:foregroundMark x1="54299" y1="50599" x2="61720" y2="46338"/>
                        <a14:foregroundMark x1="65489" y1="58988" x2="76561" y2="37949"/>
                        <a14:foregroundMark x1="76561" y1="37949" x2="65135" y2="19041"/>
                        <a14:foregroundMark x1="65135" y1="19041" x2="67256" y2="19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087" y="5895335"/>
            <a:ext cx="1726546" cy="150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AE474BD-2A80-4F7E-B228-2DE4950033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55439" y1="15065" x2="39749" y2="21115"/>
                        <a14:backgroundMark x1="39749" y1="21115" x2="38912" y2="22539"/>
                        <a14:backgroundMark x1="42259" y1="80546" x2="45502" y2="86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530" y="7002708"/>
            <a:ext cx="1731973" cy="150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E0D29D8-873A-4602-9D51-55F086B56A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5862" y1="35241" x2="20460" y2="47594"/>
                        <a14:backgroundMark x1="45862" y1="14694" x2="45517" y2="82575"/>
                        <a14:backgroundMark x1="45517" y1="82575" x2="60345" y2="82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682" y="7995648"/>
            <a:ext cx="1731973" cy="150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330F957-9E3C-4787-AF8A-C611DB5156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29827" y1="29935" x2="38960" y2="57124"/>
                        <a14:foregroundMark x1="38960" y1="57124" x2="28324" y2="76078"/>
                        <a14:foregroundMark x1="28324" y1="76078" x2="18844" y2="51765"/>
                        <a14:foregroundMark x1="18844" y1="51765" x2="18844" y2="42222"/>
                        <a14:foregroundMark x1="73642" y1="54641" x2="73642" y2="64967"/>
                        <a14:foregroundMark x1="55376" y1="27843" x2="44393" y2="51373"/>
                        <a14:foregroundMark x1="44393" y1="51373" x2="60809" y2="54641"/>
                        <a14:foregroundMark x1="57110" y1="42222" x2="46243" y2="59608"/>
                        <a14:foregroundMark x1="46243" y1="59608" x2="46243" y2="6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524" y="6969326"/>
            <a:ext cx="1720218" cy="150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ED86A4C-DE28-4411-B854-63305808EE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7856" y1="26889" x2="20657" y2="52197"/>
                        <a14:foregroundMark x1="20657" y1="52197" x2="23944" y2="64323"/>
                        <a14:foregroundMark x1="23944" y1="64323" x2="30986" y2="53779"/>
                        <a14:foregroundMark x1="30986" y1="53779" x2="30986" y2="37434"/>
                        <a14:backgroundMark x1="70266" y1="10721" x2="85290" y2="45518"/>
                        <a14:backgroundMark x1="85290" y1="45518" x2="85759" y2="47803"/>
                        <a14:backgroundMark x1="25822" y1="90685" x2="12363" y2="61687"/>
                        <a14:backgroundMark x1="38185" y1="21090" x2="42410" y2="31634"/>
                        <a14:backgroundMark x1="44444" y1="60633" x2="38498" y2="89279"/>
                        <a14:backgroundMark x1="38498" y1="89279" x2="64476" y2="82601"/>
                        <a14:backgroundMark x1="64476" y1="82601" x2="66041" y2="82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621" y="4955014"/>
            <a:ext cx="1733132" cy="152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920B67D-884F-439C-B3C2-8CB25E6C491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3529" y1="48476" x2="65564" y2="55817"/>
                        <a14:backgroundMark x1="43137" y1="23269" x2="67157" y2="26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224" y="5952576"/>
            <a:ext cx="1720218" cy="150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13052293" y="4690740"/>
            <a:ext cx="2978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Documentación de Necesidades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0560585" y="4908616"/>
            <a:ext cx="2343719" cy="584775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Construcción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1788875" y="6130644"/>
            <a:ext cx="1826142" cy="584775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Captación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9964790" y="7965255"/>
            <a:ext cx="2642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Procesamiento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6914326" y="9628876"/>
            <a:ext cx="233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Análisis de la Producción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4353720" y="8074599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Difusión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2223526" y="6336073"/>
            <a:ext cx="2437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Evaluación del Proceso</a:t>
            </a:r>
          </a:p>
        </p:txBody>
      </p:sp>
      <p:sp>
        <p:nvSpPr>
          <p:cNvPr id="27" name="Flecha derecha 26"/>
          <p:cNvSpPr/>
          <p:nvPr/>
        </p:nvSpPr>
        <p:spPr>
          <a:xfrm>
            <a:off x="16339271" y="6461428"/>
            <a:ext cx="3542816" cy="50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CuadroTexto 61"/>
          <p:cNvSpPr txBox="1"/>
          <p:nvPr/>
        </p:nvSpPr>
        <p:spPr>
          <a:xfrm>
            <a:off x="16750633" y="3247528"/>
            <a:ext cx="258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Diseño</a:t>
            </a:r>
          </a:p>
        </p:txBody>
      </p:sp>
    </p:spTree>
    <p:extLst>
      <p:ext uri="{BB962C8B-B14F-4D97-AF65-F5344CB8AC3E}">
        <p14:creationId xmlns:p14="http://schemas.microsoft.com/office/powerpoint/2010/main" val="41997073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35973" y="1179870"/>
            <a:ext cx="12801601" cy="1097280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s-MX" dirty="0"/>
              <a:t>Malawi (200,000 hogares),</a:t>
            </a:r>
          </a:p>
          <a:p>
            <a:pPr>
              <a:spcBef>
                <a:spcPts val="2400"/>
              </a:spcBef>
            </a:pPr>
            <a:r>
              <a:rPr lang="es-MX" dirty="0"/>
              <a:t>Sudáfrica (2.6 millones de hogares, 12,000 enumeradores, 500 supervisores, 60,000 cuestionarios por día)</a:t>
            </a:r>
          </a:p>
          <a:p>
            <a:pPr>
              <a:spcBef>
                <a:spcPts val="2400"/>
              </a:spcBef>
            </a:pPr>
            <a:r>
              <a:rPr lang="es-MX" dirty="0"/>
              <a:t>Cuestionario más grande: Tanzania (3,000 preguntas)</a:t>
            </a:r>
          </a:p>
          <a:p>
            <a:pPr>
              <a:spcBef>
                <a:spcPts val="2400"/>
              </a:spcBef>
            </a:pPr>
            <a:r>
              <a:rPr lang="es-MX" dirty="0"/>
              <a:t>Se ha aplicado en más de 2248 encuestas en 152 países, más de 18 millones de entrevistas presenciales. </a:t>
            </a:r>
          </a:p>
          <a:p>
            <a:pPr lvl="1">
              <a:spcBef>
                <a:spcPts val="2400"/>
              </a:spcBef>
            </a:pPr>
            <a:r>
              <a:rPr lang="es-MX" dirty="0"/>
              <a:t>Entre ellos se cuentan: Etiopía, Uganda, India, Pakistán, Tailandia, Malasia, Filipinas, Japón, Armenia, Francia, Santa Lucía, Paraguay, Belice, Nicaragua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dirty="0"/>
              <a:t>Aplicado en diferentes lugares y tamaños de proyecto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607" r="2932"/>
          <a:stretch/>
        </p:blipFill>
        <p:spPr>
          <a:xfrm>
            <a:off x="13037574" y="4277033"/>
            <a:ext cx="11346426" cy="52767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273548" y="10345375"/>
            <a:ext cx="11110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0" dirty="0"/>
              <a:t>Oficinas nacionales de </a:t>
            </a:r>
            <a:r>
              <a:rPr lang="es-MX" b="0" dirty="0" err="1"/>
              <a:t>estadisticas</a:t>
            </a:r>
            <a:r>
              <a:rPr lang="es-MX" b="0" dirty="0"/>
              <a:t>, </a:t>
            </a:r>
            <a:r>
              <a:rPr lang="es-MX" b="0" dirty="0" err="1"/>
              <a:t>ONGs</a:t>
            </a:r>
            <a:r>
              <a:rPr lang="es-MX" b="0" dirty="0"/>
              <a:t>, Universidades, Tanques de pensamiento, Encuestadoras privadas</a:t>
            </a:r>
          </a:p>
        </p:txBody>
      </p:sp>
    </p:spTree>
    <p:extLst>
      <p:ext uri="{BB962C8B-B14F-4D97-AF65-F5344CB8AC3E}">
        <p14:creationId xmlns:p14="http://schemas.microsoft.com/office/powerpoint/2010/main" val="28841543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41902"/>
            <a:ext cx="24384000" cy="12284621"/>
          </a:xfrm>
        </p:spPr>
        <p:txBody>
          <a:bodyPr/>
          <a:lstStyle/>
          <a:p>
            <a:r>
              <a:rPr lang="es-MX" sz="6600" dirty="0"/>
              <a:t>Las Direcciones Generales productoras de información se encuentran realizando pruebas al sistema. </a:t>
            </a:r>
          </a:p>
          <a:p>
            <a:pPr lvl="1"/>
            <a:r>
              <a:rPr lang="es-MX" sz="6000" dirty="0"/>
              <a:t>Pruebas del sistema en la nube del Banco Mundial</a:t>
            </a:r>
          </a:p>
          <a:p>
            <a:pPr lvl="1"/>
            <a:r>
              <a:rPr lang="es-MX" sz="6000" dirty="0"/>
              <a:t>Pruebas del sistema en una instancia instalada en el Centro de Cómputo del INEGI</a:t>
            </a:r>
          </a:p>
          <a:p>
            <a:pPr lvl="1"/>
            <a:r>
              <a:rPr lang="es-MX" sz="6000" dirty="0"/>
              <a:t>Mesa de Ayuda proporciona soporte técnico local </a:t>
            </a:r>
          </a:p>
          <a:p>
            <a:r>
              <a:rPr lang="es-MX" sz="6600" dirty="0"/>
              <a:t>Además de revisar las capacidades del sistema se están integrando las dudas de las áreas para que sean aclaradas por sus promotores en el Banco Mundial.</a:t>
            </a:r>
          </a:p>
          <a:p>
            <a:r>
              <a:rPr lang="es-MX" sz="6600" dirty="0"/>
              <a:t>Las pruebas permitirán determinar con precisión la conveniencia de adoptarlo y en su caso, los proyectos en los que pueden ser utilizado.</a:t>
            </a:r>
          </a:p>
          <a:p>
            <a:endParaRPr lang="es-MX" sz="6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Actual</a:t>
            </a:r>
          </a:p>
        </p:txBody>
      </p:sp>
    </p:spTree>
    <p:extLst>
      <p:ext uri="{BB962C8B-B14F-4D97-AF65-F5344CB8AC3E}">
        <p14:creationId xmlns:p14="http://schemas.microsoft.com/office/powerpoint/2010/main" val="22133103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5EAF-D16F-46F5-95C4-60F5DC0D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0" y="5414985"/>
            <a:ext cx="11239500" cy="2286001"/>
          </a:xfrm>
        </p:spPr>
        <p:txBody>
          <a:bodyPr/>
          <a:lstStyle/>
          <a:p>
            <a:r>
              <a:rPr lang="es-MX" dirty="0"/>
              <a:t>Preguntas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0447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FD9215-B67F-4F98-A405-38DC63D6B8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903D3D-E0A6-4998-859E-81E27133F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5D2940-EB8C-4AE5-8034-266E72CDA152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9584</TotalTime>
  <Words>414</Words>
  <Application>Microsoft Office PowerPoint</Application>
  <PresentationFormat>Personalizado</PresentationFormat>
  <Paragraphs>53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Office Theme</vt:lpstr>
      <vt:lpstr>Survey Solutions</vt:lpstr>
      <vt:lpstr>Contexto</vt:lpstr>
      <vt:lpstr>Survey Solutions</vt:lpstr>
      <vt:lpstr>Aplicado en diferentes lugares y tamaños de proyecto</vt:lpstr>
      <vt:lpstr>Situación Actual</vt:lpstr>
      <vt:lpstr>Preguntas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DELGADO BARBA JOSE RICARDO</dc:creator>
  <cp:lastModifiedBy>MUÑOZ LOPEZ JUAN</cp:lastModifiedBy>
  <cp:revision>181</cp:revision>
  <dcterms:created xsi:type="dcterms:W3CDTF">2019-01-23T15:49:59Z</dcterms:created>
  <dcterms:modified xsi:type="dcterms:W3CDTF">2019-07-24T13:38:15Z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