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48" r:id="rId4"/>
  </p:sldMasterIdLst>
  <p:notesMasterIdLst>
    <p:notesMasterId r:id="rId9"/>
  </p:notesMasterIdLst>
  <p:sldIdLst>
    <p:sldId id="952" r:id="rId5"/>
    <p:sldId id="420" r:id="rId6"/>
    <p:sldId id="960" r:id="rId7"/>
    <p:sldId id="953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8" userDrawn="1">
          <p15:clr>
            <a:srgbClr val="A4A3A4"/>
          </p15:clr>
        </p15:guide>
        <p15:guide id="2" pos="157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SCAREÑO DIAZ LAURA PATRICIA" initials="TDLP" lastIdx="1" clrIdx="0">
    <p:extLst>
      <p:ext uri="{19B8F6BF-5375-455C-9EA6-DF929625EA0E}">
        <p15:presenceInfo xmlns:p15="http://schemas.microsoft.com/office/powerpoint/2012/main" userId="S::laura.tiscareno@inegi.org.mx::87684098-139c-461f-b580-c93a013b611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33A6A"/>
    <a:srgbClr val="1D79C3"/>
    <a:srgbClr val="1276C5"/>
    <a:srgbClr val="1BA3E2"/>
    <a:srgbClr val="138BE7"/>
    <a:srgbClr val="D9D9D9"/>
    <a:srgbClr val="1277C6"/>
    <a:srgbClr val="28A4DF"/>
    <a:srgbClr val="0C52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497EEC-4577-03A9-A38E-B9EC16C663C3}" v="4" dt="2021-09-02T15:21:53.653"/>
    <p1510:client id="{69F8633E-176E-1FC9-913F-AFCDA39803D0}" v="136" dt="2021-09-02T13:19:31.578"/>
    <p1510:client id="{6BBA57DF-9677-0981-0BF3-7BE99CF31279}" v="1899" dt="2021-09-02T04:48:13.713"/>
    <p1510:client id="{833E9632-6456-49D8-88AF-AB95524B1C92}" v="342" dt="2021-09-02T15:14:01.457"/>
    <p1510:client id="{9988F856-E613-7150-4621-89E0AC5EFA49}" v="271" vWet="272" dt="2021-09-01T20:45:41.0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444" y="60"/>
      </p:cViewPr>
      <p:guideLst>
        <p:guide orient="horz" pos="2568"/>
        <p:guide pos="15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A3678-9833-6147-8FBD-DCC5DF40CB09}" type="datetimeFigureOut">
              <a:rPr lang="es-MX" smtClean="0"/>
              <a:t>03/09/2021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CD2B8-D33F-3D45-BAC5-4700289EAF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80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18CF22F-66B4-B24C-B54F-3457EEB923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69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nd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C3B3E65-2B01-6F43-BD90-CF581CD56E2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7FE530E0-368D-BF49-BFED-ADEEEA2BAA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id="{22B7C685-2DA6-1F43-80E3-E8E04CEF22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78570" y="6146800"/>
              <a:ext cx="1756229" cy="349250"/>
            </a:xfrm>
            <a:prstGeom prst="rect">
              <a:avLst/>
            </a:prstGeom>
          </p:spPr>
        </p:pic>
      </p:grpSp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5ACF3B95-16E2-D74E-8FBF-876BA89F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11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azul mar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8505CD3-0411-1F4C-92D3-97E982F3B89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4945DB76-0E18-1946-A20A-9D6E663488F2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330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C5EC662C-F895-1C48-BB9C-C0951B1398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82255" y="6148729"/>
              <a:ext cx="1756229" cy="349250"/>
            </a:xfrm>
            <a:prstGeom prst="rect">
              <a:avLst/>
            </a:prstGeom>
          </p:spPr>
        </p:pic>
      </p:grp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8D56C19-A3FB-BE47-A54C-C0AA0B0D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2616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/azul mar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0B13EDDA-2586-2241-9BE6-3C5F58432F08}"/>
              </a:ext>
            </a:extLst>
          </p:cNvPr>
          <p:cNvSpPr/>
          <p:nvPr userDrawn="1"/>
        </p:nvSpPr>
        <p:spPr>
          <a:xfrm>
            <a:off x="0" y="3643301"/>
            <a:ext cx="12192000" cy="3214699"/>
          </a:xfrm>
          <a:prstGeom prst="rect">
            <a:avLst/>
          </a:prstGeom>
          <a:solidFill>
            <a:srgbClr val="03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81AB52C7-89B6-4B46-92AA-4256BF844B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8570" y="6146800"/>
            <a:ext cx="1756229" cy="349250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433EEC5-1ED3-E94C-A3B9-5C214A0E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993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azul con círc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A917F76B-BF86-794C-8A31-6046E48EF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44ECFEBC-660D-434C-8344-C08A2E534FD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4945DB76-0E18-1946-A20A-9D6E663488F2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330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C5EC662C-F895-1C48-BB9C-C0951B1398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82255" y="6148729"/>
              <a:ext cx="1756229" cy="34925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CF532CB6-AD19-714F-9F92-CB577F5465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5597611" cy="6628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4492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ndo fotografía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D3E7B82-B6DF-EB4D-AFDF-6C29FEC84D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805" y="1208944"/>
            <a:ext cx="4548738" cy="4521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B6C4DEA6-FFE0-1542-91E7-208F4E9B49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78570" y="6146800"/>
            <a:ext cx="1756229" cy="349250"/>
          </a:xfrm>
          <a:prstGeom prst="rect">
            <a:avLst/>
          </a:prstGeom>
        </p:spPr>
      </p:pic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569565D9-8BBD-2746-9EBF-2E21A95B8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ircle: Hollow 17">
            <a:extLst>
              <a:ext uri="{FF2B5EF4-FFF2-40B4-BE49-F238E27FC236}">
                <a16:creationId xmlns:a16="http://schemas.microsoft.com/office/drawing/2014/main" id="{447CE047-E90E-B348-A1FC-1FEB8B447921}"/>
              </a:ext>
            </a:extLst>
          </p:cNvPr>
          <p:cNvSpPr/>
          <p:nvPr userDrawn="1"/>
        </p:nvSpPr>
        <p:spPr>
          <a:xfrm>
            <a:off x="695061" y="886590"/>
            <a:ext cx="5134247" cy="5134247"/>
          </a:xfrm>
          <a:prstGeom prst="donut">
            <a:avLst>
              <a:gd name="adj" fmla="val 3999"/>
            </a:avLst>
          </a:prstGeom>
          <a:gradFill>
            <a:gsLst>
              <a:gs pos="1000">
                <a:srgbClr val="1277C6"/>
              </a:gs>
              <a:gs pos="74000">
                <a:srgbClr val="1BA3E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217070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4F08C00-469B-BB4F-97A2-9B521A6A2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38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41A786B-7C17-3B42-B0E0-38CFD2F322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1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5ADDD0F-7C72-F649-B9D5-42A6304A44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26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F9F92FA7-BDD0-DB49-9313-CBC8923C3A4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3EB46D32-45C8-8848-A5BC-FB71EFCCE1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Gráfico 4">
              <a:extLst>
                <a:ext uri="{FF2B5EF4-FFF2-40B4-BE49-F238E27FC236}">
                  <a16:creationId xmlns:a16="http://schemas.microsoft.com/office/drawing/2014/main" id="{4D5A119C-0322-114B-A400-DD7697C22F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82255" y="6148729"/>
              <a:ext cx="1756229" cy="349250"/>
            </a:xfrm>
            <a:prstGeom prst="rect">
              <a:avLst/>
            </a:prstGeom>
          </p:spPr>
        </p:pic>
      </p:grpSp>
      <p:sp>
        <p:nvSpPr>
          <p:cNvPr id="6" name="Marcador de número de diapositiva 4">
            <a:extLst>
              <a:ext uri="{FF2B5EF4-FFF2-40B4-BE49-F238E27FC236}">
                <a16:creationId xmlns:a16="http://schemas.microsoft.com/office/drawing/2014/main" id="{18055409-E9C7-0D48-86E6-BBA4C3443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15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C5E905D4-EE1A-C54F-8133-911E6F19C69F}"/>
              </a:ext>
            </a:extLst>
          </p:cNvPr>
          <p:cNvGrpSpPr/>
          <p:nvPr userDrawn="1"/>
        </p:nvGrpSpPr>
        <p:grpSpPr>
          <a:xfrm>
            <a:off x="4109" y="0"/>
            <a:ext cx="12183781" cy="6858000"/>
            <a:chOff x="4109" y="0"/>
            <a:chExt cx="12183781" cy="68580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5C2A6E1-BF1B-D243-8015-0E5FF15450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109" y="0"/>
              <a:ext cx="12183781" cy="6858000"/>
            </a:xfrm>
            <a:prstGeom prst="rect">
              <a:avLst/>
            </a:prstGeom>
          </p:spPr>
        </p:pic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id="{22B7C685-2DA6-1F43-80E3-E8E04CEF22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30416" y="6102349"/>
              <a:ext cx="1756229" cy="349250"/>
            </a:xfrm>
            <a:prstGeom prst="rect">
              <a:avLst/>
            </a:prstGeom>
          </p:spPr>
        </p:pic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18A80782-CB74-144B-B439-9AD667FDAB58}"/>
              </a:ext>
            </a:extLst>
          </p:cNvPr>
          <p:cNvSpPr/>
          <p:nvPr userDrawn="1"/>
        </p:nvSpPr>
        <p:spPr>
          <a:xfrm>
            <a:off x="1088020" y="1219200"/>
            <a:ext cx="10139423" cy="4013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1BA3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95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2C77F357-FCDB-0445-AFEA-6DAE9292BBBD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37BDA145-FEC3-5645-A1F0-903012C5C4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Gráfico 7">
              <a:extLst>
                <a:ext uri="{FF2B5EF4-FFF2-40B4-BE49-F238E27FC236}">
                  <a16:creationId xmlns:a16="http://schemas.microsoft.com/office/drawing/2014/main" id="{CE23679C-DAF6-8543-8473-C9322EF3BE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3770" y="5778500"/>
              <a:ext cx="1756229" cy="349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489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do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74683D17-FBCF-C746-A573-DDE2C97D2B3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348611D-6CF2-404F-83D7-4D2587A9D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5B52042B-8B68-1D40-9F56-B0A58A1535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610270" y="5778500"/>
              <a:ext cx="1756229" cy="349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813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FEDFE3E2-DCF9-7545-8532-78F404B76D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FB7774E4-6EE2-DD4B-AE86-3D69DF9BFE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3770" y="5778500"/>
            <a:ext cx="1756229" cy="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8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9B7BB6AA-6009-A04F-BB29-CEE94B10B4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8570" y="6146800"/>
            <a:ext cx="1756229" cy="349250"/>
          </a:xfrm>
          <a:prstGeom prst="rect">
            <a:avLst/>
          </a:prstGeom>
        </p:spPr>
      </p:pic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0AFDBB41-A0C9-344A-997D-20C0ADE3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075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A2E7BFC-2229-B147-B2A4-A684558A7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8024CF08-ED64-D843-9A06-7A2C27FDA4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200" y="6248095"/>
            <a:ext cx="1756229" cy="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6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16CB66-A302-EF4A-A3FD-BE4B93CA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26ABCA-6630-9D40-9F05-BE0D09388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69635C-E174-F140-861D-B816561211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91C96-4E23-0247-8238-78CD3C5AF668}" type="datetime1">
              <a:rPr lang="es-MX" smtClean="0"/>
              <a:t>03/09/2021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755997-17D2-5141-9562-5C3A199E2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7F0282-F4C6-974D-AA6A-0DEE84C4F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6A776-E82A-DB4C-BEC6-9E86C7D9FD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57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6" r:id="rId2"/>
    <p:sldLayoutId id="2147483652" r:id="rId3"/>
    <p:sldLayoutId id="2147483655" r:id="rId4"/>
    <p:sldLayoutId id="2147483694" r:id="rId5"/>
    <p:sldLayoutId id="2147483692" r:id="rId6"/>
    <p:sldLayoutId id="2147483695" r:id="rId7"/>
    <p:sldLayoutId id="2147483671" r:id="rId8"/>
    <p:sldLayoutId id="2147483687" r:id="rId9"/>
    <p:sldLayoutId id="2147483686" r:id="rId10"/>
    <p:sldLayoutId id="2147483659" r:id="rId11"/>
    <p:sldLayoutId id="2147483690" r:id="rId12"/>
    <p:sldLayoutId id="2147483691" r:id="rId13"/>
    <p:sldLayoutId id="2147483685" r:id="rId14"/>
    <p:sldLayoutId id="2147483689" r:id="rId15"/>
    <p:sldLayoutId id="2147483697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B88151-9093-CA49-BB42-A6D47F0BDCEB}"/>
              </a:ext>
            </a:extLst>
          </p:cNvPr>
          <p:cNvSpPr txBox="1">
            <a:spLocks/>
          </p:cNvSpPr>
          <p:nvPr/>
        </p:nvSpPr>
        <p:spPr>
          <a:xfrm>
            <a:off x="8958470" y="5601133"/>
            <a:ext cx="2718868" cy="385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de </a:t>
            </a:r>
            <a:r>
              <a:rPr lang="en-US" altLang="ko-KR" sz="16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septiembre</a:t>
            </a:r>
            <a:r>
              <a:rPr lang="en-US" altLang="ko-K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 2021</a:t>
            </a:r>
            <a:endParaRPr lang="ko-KR" altLang="en-US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5EA17A9F-5CA1-BE4B-B40D-C915291C9B8A}"/>
              </a:ext>
            </a:extLst>
          </p:cNvPr>
          <p:cNvSpPr txBox="1">
            <a:spLocks/>
          </p:cNvSpPr>
          <p:nvPr/>
        </p:nvSpPr>
        <p:spPr>
          <a:xfrm>
            <a:off x="1152224" y="2035223"/>
            <a:ext cx="10138710" cy="57606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ko-KR" sz="4000" b="1" dirty="0">
                <a:solidFill>
                  <a:schemeClr val="bg1"/>
                </a:solidFill>
                <a:latin typeface="Arial"/>
                <a:ea typeface="맑은 고딕"/>
                <a:cs typeface="Arial"/>
              </a:rPr>
              <a:t>Nuevas funcionalidades para la versión de noviembre de </a:t>
            </a:r>
            <a:r>
              <a:rPr lang="es-MX" altLang="ko-KR" sz="4000" b="1" dirty="0" err="1">
                <a:solidFill>
                  <a:schemeClr val="bg1"/>
                </a:solidFill>
                <a:latin typeface="Arial"/>
                <a:ea typeface="맑은 고딕"/>
                <a:cs typeface="Arial"/>
              </a:rPr>
              <a:t>PTracking</a:t>
            </a:r>
            <a:endParaRPr lang="es-MX" altLang="ko-KR" sz="4000" b="1" dirty="0">
              <a:solidFill>
                <a:schemeClr val="bg1"/>
              </a:solidFill>
              <a:latin typeface="Arial"/>
              <a:ea typeface="맑은 고딕"/>
              <a:cs typeface="Arial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D9DD1BCE-83B2-6740-8E94-EB1A052A1655}"/>
              </a:ext>
            </a:extLst>
          </p:cNvPr>
          <p:cNvSpPr txBox="1">
            <a:spLocks/>
          </p:cNvSpPr>
          <p:nvPr/>
        </p:nvSpPr>
        <p:spPr>
          <a:xfrm>
            <a:off x="1152224" y="4485906"/>
            <a:ext cx="10525114" cy="4212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Tercera</a:t>
            </a:r>
            <a:r>
              <a:rPr lang="en-US" altLang="ko-K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sesión</a:t>
            </a:r>
            <a:r>
              <a:rPr lang="en-US" altLang="ko-K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 del Comité de Aseguramiento de la Calidad</a:t>
            </a:r>
            <a:endParaRPr lang="ko-KR" alt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5F58A6AB-B11B-F242-AA84-9C1505BC8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9062" y="4039655"/>
            <a:ext cx="736600" cy="16510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A7C53AB6-D8CC-B140-AD7E-E683F5F1E2EB}"/>
              </a:ext>
            </a:extLst>
          </p:cNvPr>
          <p:cNvCxnSpPr>
            <a:cxnSpLocks/>
          </p:cNvCxnSpPr>
          <p:nvPr/>
        </p:nvCxnSpPr>
        <p:spPr>
          <a:xfrm>
            <a:off x="9428814" y="5499202"/>
            <a:ext cx="209862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229A0858-4476-3E43-BA65-4B335DE93DD4}"/>
              </a:ext>
            </a:extLst>
          </p:cNvPr>
          <p:cNvCxnSpPr>
            <a:cxnSpLocks/>
          </p:cNvCxnSpPr>
          <p:nvPr/>
        </p:nvCxnSpPr>
        <p:spPr>
          <a:xfrm>
            <a:off x="9428814" y="5986463"/>
            <a:ext cx="2098622" cy="80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20CD1EE8-1A45-4151-AD1B-0755076AB5A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325" y="863498"/>
            <a:ext cx="2923083" cy="882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85CF665-F28A-4499-A6B8-0C806EF149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6995" y="5302675"/>
            <a:ext cx="4256240" cy="691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5358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15E69206-B325-DC49-AD64-B22D5272E145}"/>
              </a:ext>
            </a:extLst>
          </p:cNvPr>
          <p:cNvSpPr txBox="1">
            <a:spLocks/>
          </p:cNvSpPr>
          <p:nvPr/>
        </p:nvSpPr>
        <p:spPr>
          <a:xfrm>
            <a:off x="5276758" y="684816"/>
            <a:ext cx="5764817" cy="56168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4000" b="1" dirty="0" err="1">
                <a:solidFill>
                  <a:schemeClr val="accent5">
                    <a:lumMod val="50000"/>
                  </a:schemeClr>
                </a:solidFill>
                <a:latin typeface="Arial"/>
                <a:ea typeface="맑은 고딕"/>
                <a:cs typeface="Arial"/>
              </a:rPr>
              <a:t>PTracking</a:t>
            </a:r>
            <a:endParaRPr lang="ko-KR" altLang="en-US" sz="4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1812C4F0-6CF3-4E49-9FBD-7B02D9F8C936}"/>
              </a:ext>
            </a:extLst>
          </p:cNvPr>
          <p:cNvSpPr txBox="1">
            <a:spLocks/>
          </p:cNvSpPr>
          <p:nvPr/>
        </p:nvSpPr>
        <p:spPr>
          <a:xfrm>
            <a:off x="7119898" y="1356608"/>
            <a:ext cx="3924016" cy="57606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MX" altLang="ko-KR" sz="3200" b="1" i="1" dirty="0">
                <a:solidFill>
                  <a:schemeClr val="accent5">
                    <a:lumMod val="50000"/>
                  </a:schemeClr>
                </a:solidFill>
                <a:latin typeface="Arial"/>
                <a:ea typeface="맑은 고딕"/>
                <a:cs typeface="Arial"/>
              </a:rPr>
              <a:t>Noviembre 2021</a:t>
            </a:r>
            <a:endParaRPr lang="es-ES" altLang="ko-KR" dirty="0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AF4760A4-A3EA-164C-B1AC-305996926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28882" y="2232804"/>
            <a:ext cx="736600" cy="165100"/>
          </a:xfrm>
          <a:prstGeom prst="rect">
            <a:avLst/>
          </a:prstGeom>
        </p:spPr>
      </p:pic>
      <p:sp>
        <p:nvSpPr>
          <p:cNvPr id="31" name="TextBox 6">
            <a:extLst>
              <a:ext uri="{FF2B5EF4-FFF2-40B4-BE49-F238E27FC236}">
                <a16:creationId xmlns:a16="http://schemas.microsoft.com/office/drawing/2014/main" id="{DE98616F-0E77-6F4A-BF63-79A84E256096}"/>
              </a:ext>
            </a:extLst>
          </p:cNvPr>
          <p:cNvSpPr txBox="1"/>
          <p:nvPr/>
        </p:nvSpPr>
        <p:spPr>
          <a:xfrm>
            <a:off x="6096000" y="2898387"/>
            <a:ext cx="5761221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000" b="1" dirty="0">
                <a:solidFill>
                  <a:srgbClr val="1D79C3"/>
                </a:solidFill>
                <a:latin typeface="Arial"/>
                <a:cs typeface="Arial"/>
              </a:rPr>
              <a:t>Calendarización de ciclos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b="1" dirty="0">
                <a:solidFill>
                  <a:srgbClr val="1D79C3"/>
                </a:solidFill>
                <a:latin typeface="Arial"/>
                <a:cs typeface="Arial"/>
              </a:rPr>
              <a:t>Inicio de responsabilidad del rol RP y RF</a:t>
            </a:r>
          </a:p>
          <a:p>
            <a:pPr marL="457200" indent="-457200">
              <a:buAutoNum type="arabicPeriod"/>
            </a:pPr>
            <a:r>
              <a:rPr lang="es-MX" sz="2000" b="1" dirty="0">
                <a:solidFill>
                  <a:srgbClr val="1D79C3"/>
                </a:solidFill>
                <a:latin typeface="Arial"/>
                <a:cs typeface="Arial"/>
              </a:rPr>
              <a:t>Reportes de apoyo a la gestión</a:t>
            </a:r>
          </a:p>
          <a:p>
            <a:pPr marL="457200" indent="-457200">
              <a:buAutoNum type="arabicPeriod"/>
            </a:pPr>
            <a:r>
              <a:rPr lang="es-MX" sz="2000" b="1" dirty="0">
                <a:solidFill>
                  <a:srgbClr val="1D79C3"/>
                </a:solidFill>
                <a:latin typeface="Arial"/>
                <a:cs typeface="Arial"/>
              </a:rPr>
              <a:t>Reutilización de evidencias 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b="1" dirty="0">
                <a:solidFill>
                  <a:srgbClr val="1D79C3"/>
                </a:solidFill>
                <a:latin typeface="Arial"/>
                <a:cs typeface="Arial"/>
              </a:rPr>
              <a:t>Mejoras a la interfaz del IPI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b="1" dirty="0">
                <a:solidFill>
                  <a:srgbClr val="1D79C3"/>
                </a:solidFill>
                <a:latin typeface="Arial"/>
                <a:cs typeface="Arial"/>
              </a:rPr>
              <a:t>Inicio de la conceptualización e implementación de plantillas de registro de evidencias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9EED4A0-3ACF-49A2-9C23-FDBAF3759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431" y="1244184"/>
            <a:ext cx="4447606" cy="4396656"/>
          </a:xfrm>
          <a:prstGeom prst="ellipse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E59BAEB6-B4C9-405E-B64F-7BFB081E04F6}"/>
              </a:ext>
            </a:extLst>
          </p:cNvPr>
          <p:cNvSpPr txBox="1"/>
          <p:nvPr/>
        </p:nvSpPr>
        <p:spPr>
          <a:xfrm>
            <a:off x="7165482" y="2118408"/>
            <a:ext cx="5026518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MX" sz="2200" b="1" dirty="0">
                <a:solidFill>
                  <a:srgbClr val="1D79C3"/>
                </a:solidFill>
                <a:latin typeface="Arial"/>
                <a:cs typeface="Arial"/>
              </a:rPr>
              <a:t>Nuevas Funcionalidades:</a:t>
            </a:r>
          </a:p>
        </p:txBody>
      </p:sp>
    </p:spTree>
    <p:extLst>
      <p:ext uri="{BB962C8B-B14F-4D97-AF65-F5344CB8AC3E}">
        <p14:creationId xmlns:p14="http://schemas.microsoft.com/office/powerpoint/2010/main" val="97637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85133A6-8F2F-4218-A184-1D4852690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36A776-E82A-DB4C-BEC6-9E86C7D9FDA4}" type="slidenum">
              <a:rPr lang="en-US" smtClean="0">
                <a:latin typeface="+mn-lt"/>
                <a:cs typeface="+mn-cs"/>
              </a:rPr>
              <a:pPr>
                <a:spcAft>
                  <a:spcPts val="600"/>
                </a:spcAft>
              </a:pPr>
              <a:t>4</a:t>
            </a:fld>
            <a:endParaRPr lang="en-US">
              <a:latin typeface="+mn-lt"/>
              <a:cs typeface="+mn-cs"/>
            </a:endParaRP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294BC313-55C1-49EB-9CA9-FECDB242DA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449061"/>
              </p:ext>
            </p:extLst>
          </p:nvPr>
        </p:nvGraphicFramePr>
        <p:xfrm>
          <a:off x="492368" y="846269"/>
          <a:ext cx="11282289" cy="579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9615">
                  <a:extLst>
                    <a:ext uri="{9D8B030D-6E8A-4147-A177-3AD203B41FA5}">
                      <a16:colId xmlns:a16="http://schemas.microsoft.com/office/drawing/2014/main" val="1982467405"/>
                    </a:ext>
                  </a:extLst>
                </a:gridCol>
                <a:gridCol w="6502674">
                  <a:extLst>
                    <a:ext uri="{9D8B030D-6E8A-4147-A177-3AD203B41FA5}">
                      <a16:colId xmlns:a16="http://schemas.microsoft.com/office/drawing/2014/main" val="3749304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Nuevas Funcionalidades: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191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600" kern="1200" noProof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Calendarización de ciclos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Establecer la fecha de inicio y termino de la ejecución de cada una de las fases de los ciclos del proceso, ya sea operativo o completo, para comunicar al RF sobre la oportunidad en el registro de sus evidencias. 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065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600" kern="1200" noProof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Inicio de responsabilidad del rol RP y RF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Identificar la fecha en que inicia la responsabilidad de los roles del RP y de RF, lo cual permitirá distinguir –ante algún cambio- de manera sistemática a los servidores públicos con designación vigente.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098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600" kern="1200" noProof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Reportes de apoyo a la gestión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Contribuirán para que el TUA, los RP y RF realicen la gestión del proceso, mediante la generación de reportes, personalizados y bajo demanda, sobre designaciones, creación de ciclos y carga de evidencias.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051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600" kern="1200" noProof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Reutilización de evidencias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Facilitar la carga de evidencias mediante la reutilización de documentos o archivos que mantienen su vigencia entre los ciclos de ejecución de los procesos.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573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600" kern="1200" noProof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 Mejoras a la interfaz del IPI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s-MX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Búsqueda de texto libre en campos asociados a Programas y Procesos; Contabilizador de los PI; Ordenamiento y paginación; y Control de actualización del inventario.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6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600" kern="1200" noProof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 Inicio de la conceptualización e implementación de plantillas de registro de evidencias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Promover la estandarización de la estructura y contenido de las evidencias para favorecer su evaluación, sistematización e interoperabilidad.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977757"/>
                  </a:ext>
                </a:extLst>
              </a:tr>
            </a:tbl>
          </a:graphicData>
        </a:graphic>
      </p:graphicFrame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53D125B5-96D0-4D34-9D40-C6A518D0EDE3}"/>
              </a:ext>
            </a:extLst>
          </p:cNvPr>
          <p:cNvSpPr txBox="1">
            <a:spLocks/>
          </p:cNvSpPr>
          <p:nvPr/>
        </p:nvSpPr>
        <p:spPr>
          <a:xfrm>
            <a:off x="5980149" y="-9121"/>
            <a:ext cx="5764817" cy="126114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2400" b="1" dirty="0" err="1">
                <a:solidFill>
                  <a:schemeClr val="accent5">
                    <a:lumMod val="50000"/>
                  </a:schemeClr>
                </a:solidFill>
                <a:latin typeface="Arial"/>
                <a:ea typeface="맑은 고딕"/>
                <a:cs typeface="Arial"/>
              </a:rPr>
              <a:t>Ptracking</a:t>
            </a:r>
            <a:endParaRPr lang="en-US" altLang="ko-KR" sz="2400" b="1" dirty="0">
              <a:solidFill>
                <a:schemeClr val="accent5">
                  <a:lumMod val="50000"/>
                </a:schemeClr>
              </a:solidFill>
              <a:latin typeface="Arial"/>
              <a:ea typeface="맑은 고딕"/>
              <a:cs typeface="Arial"/>
            </a:endParaRPr>
          </a:p>
          <a:p>
            <a:pPr marL="0" indent="0" algn="r">
              <a:buNone/>
            </a:pPr>
            <a:r>
              <a:rPr lang="en-US" altLang="ko-KR" sz="2400" b="1" dirty="0" err="1">
                <a:solidFill>
                  <a:schemeClr val="accent5">
                    <a:lumMod val="50000"/>
                  </a:schemeClr>
                </a:solidFill>
                <a:latin typeface="Arial"/>
                <a:ea typeface="맑은 고딕"/>
                <a:cs typeface="Arial"/>
              </a:rPr>
              <a:t>Noviembre</a:t>
            </a:r>
            <a:r>
              <a:rPr lang="en-US" altLang="ko-KR" sz="2400" b="1" dirty="0">
                <a:solidFill>
                  <a:schemeClr val="accent5">
                    <a:lumMod val="50000"/>
                  </a:schemeClr>
                </a:solidFill>
                <a:latin typeface="Arial"/>
                <a:ea typeface="맑은 고딕"/>
                <a:cs typeface="Arial"/>
              </a:rPr>
              <a:t> 2021</a:t>
            </a:r>
            <a:endParaRPr lang="ko-KR" altLang="en-US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022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B79CA4-6B34-C947-A58D-22B28A49BF40}"/>
              </a:ext>
            </a:extLst>
          </p:cNvPr>
          <p:cNvSpPr txBox="1">
            <a:spLocks/>
          </p:cNvSpPr>
          <p:nvPr/>
        </p:nvSpPr>
        <p:spPr>
          <a:xfrm>
            <a:off x="7459655" y="1090124"/>
            <a:ext cx="3625851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endParaRPr lang="ko-KR" altLang="en-US" sz="4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E5E744F8-D97E-7A4E-A7BE-BB9AE49CF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4183" y="1926010"/>
            <a:ext cx="736600" cy="165100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6D0DB7F7-B38D-42DA-A557-5941D32D1740}"/>
              </a:ext>
            </a:extLst>
          </p:cNvPr>
          <p:cNvSpPr txBox="1">
            <a:spLocks/>
          </p:cNvSpPr>
          <p:nvPr/>
        </p:nvSpPr>
        <p:spPr>
          <a:xfrm>
            <a:off x="567497" y="3218367"/>
            <a:ext cx="11294720" cy="4212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Tercera</a:t>
            </a:r>
            <a:r>
              <a:rPr lang="en-US" altLang="ko-K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sesión</a:t>
            </a:r>
            <a:r>
              <a:rPr lang="en-US" altLang="ko-K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 del Comité de Aseguramiento de la Calidad</a:t>
            </a:r>
          </a:p>
          <a:p>
            <a:pPr marL="0" indent="0" algn="ctr">
              <a:buNone/>
            </a:pPr>
            <a:endParaRPr lang="en-US" altLang="ko-KR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ko-K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de </a:t>
            </a:r>
            <a:r>
              <a:rPr lang="en-US" altLang="ko-KR" sz="2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septiembre</a:t>
            </a:r>
            <a:r>
              <a:rPr lang="en-US" altLang="ko-K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2021</a:t>
            </a:r>
            <a:endParaRPr lang="ko-KR" alt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8763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355013D4F5B7841B82A9094EA6E91B7" ma:contentTypeVersion="12" ma:contentTypeDescription="Crear nuevo documento." ma:contentTypeScope="" ma:versionID="fe6e085aebcda622b155c56759eab6ac">
  <xsd:schema xmlns:xsd="http://www.w3.org/2001/XMLSchema" xmlns:xs="http://www.w3.org/2001/XMLSchema" xmlns:p="http://schemas.microsoft.com/office/2006/metadata/properties" xmlns:ns2="2cf6ad0d-2af8-40e6-b30a-97e8352d3afd" xmlns:ns3="bcc1e82b-ca09-43ad-88a8-c1c64ce950e8" targetNamespace="http://schemas.microsoft.com/office/2006/metadata/properties" ma:root="true" ma:fieldsID="920fd05695e9fd7f7a38f9c27016ef4b" ns2:_="" ns3:_="">
    <xsd:import namespace="2cf6ad0d-2af8-40e6-b30a-97e8352d3afd"/>
    <xsd:import namespace="bcc1e82b-ca09-43ad-88a8-c1c64ce950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f6ad0d-2af8-40e6-b30a-97e8352d3a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c1e82b-ca09-43ad-88a8-c1c64ce950e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cc1e82b-ca09-43ad-88a8-c1c64ce950e8">
      <UserInfo>
        <DisplayName>LUJAN SALAZAR JOSE DE JESUS</DisplayName>
        <AccountId>155</AccountId>
        <AccountType/>
      </UserInfo>
      <UserInfo>
        <DisplayName>VAZQUEZ FLORES DOMINGO</DisplayName>
        <AccountId>161</AccountId>
        <AccountType/>
      </UserInfo>
      <UserInfo>
        <DisplayName>YAMAMOTO FLORES CATALINA</DisplayName>
        <AccountId>166</AccountId>
        <AccountType/>
      </UserInfo>
      <UserInfo>
        <DisplayName>LOPEZ AVELAR JUAN RAMON</DisplayName>
        <AccountId>172</AccountId>
        <AccountType/>
      </UserInfo>
      <UserInfo>
        <DisplayName>MONTAÑO MERINO EMMA KARINA GUADALUPE</DisplayName>
        <AccountId>159</AccountId>
        <AccountType/>
      </UserInfo>
      <UserInfo>
        <DisplayName>GUTIERREZ ROMERO MARCO ANTONIO</DisplayName>
        <AccountId>160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5F9105F-95CE-42E1-8C06-C528087811FE}">
  <ds:schemaRefs>
    <ds:schemaRef ds:uri="2cf6ad0d-2af8-40e6-b30a-97e8352d3afd"/>
    <ds:schemaRef ds:uri="bcc1e82b-ca09-43ad-88a8-c1c64ce950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3B9B93B-B91C-40BA-9F88-66CFE7AAED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1A0B5F-8681-41DD-8CC5-64A61167EA8C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bcc1e82b-ca09-43ad-88a8-c1c64ce950e8"/>
    <ds:schemaRef ds:uri="http://schemas.microsoft.com/office/2006/metadata/properties"/>
    <ds:schemaRef ds:uri="http://purl.org/dc/terms/"/>
    <ds:schemaRef ds:uri="2cf6ad0d-2af8-40e6-b30a-97e8352d3af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332</Words>
  <Application>Microsoft Office PowerPoint</Application>
  <PresentationFormat>Panorámica</PresentationFormat>
  <Paragraphs>33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TISCAREÑO DIAZ LAURA PATRICIA</dc:creator>
  <cp:lastModifiedBy>Nuria Torroja Mateu</cp:lastModifiedBy>
  <cp:revision>6</cp:revision>
  <dcterms:created xsi:type="dcterms:W3CDTF">2021-01-12T20:57:55Z</dcterms:created>
  <dcterms:modified xsi:type="dcterms:W3CDTF">2021-09-03T22:15:55Z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0x0101006355013D4F5B7841B82A9094EA6E91B7</vt:lpwstr>
  </property>
</Properties>
</file>