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 autoCompressPictures="0">
  <p:sldMasterIdLst>
    <p:sldMasterId id="2147483648" r:id="rId4"/>
  </p:sldMasterIdLst>
  <p:notesMasterIdLst>
    <p:notesMasterId r:id="rId15"/>
  </p:notesMasterIdLst>
  <p:sldIdLst>
    <p:sldId id="952" r:id="rId5"/>
    <p:sldId id="420" r:id="rId6"/>
    <p:sldId id="960" r:id="rId7"/>
    <p:sldId id="944" r:id="rId8"/>
    <p:sldId id="988" r:id="rId9"/>
    <p:sldId id="989" r:id="rId10"/>
    <p:sldId id="990" r:id="rId11"/>
    <p:sldId id="984" r:id="rId12"/>
    <p:sldId id="985" r:id="rId13"/>
    <p:sldId id="953" r:id="rId1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68" userDrawn="1">
          <p15:clr>
            <a:srgbClr val="A4A3A4"/>
          </p15:clr>
        </p15:guide>
        <p15:guide id="2" pos="157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ISCAREÑO DIAZ LAURA PATRICIA" initials="TDLP" lastIdx="1" clrIdx="0">
    <p:extLst>
      <p:ext uri="{19B8F6BF-5375-455C-9EA6-DF929625EA0E}">
        <p15:presenceInfo xmlns:p15="http://schemas.microsoft.com/office/powerpoint/2012/main" userId="S::laura.tiscareno@inegi.org.mx::87684098-139c-461f-b580-c93a013b611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EE0"/>
    <a:srgbClr val="E9EBF5"/>
    <a:srgbClr val="002060"/>
    <a:srgbClr val="033A6A"/>
    <a:srgbClr val="1D79C3"/>
    <a:srgbClr val="1276C5"/>
    <a:srgbClr val="1BA3E2"/>
    <a:srgbClr val="138BE7"/>
    <a:srgbClr val="D9D9D9"/>
    <a:srgbClr val="1277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1444" y="60"/>
      </p:cViewPr>
      <p:guideLst>
        <p:guide orient="horz" pos="2568"/>
        <p:guide pos="15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4A3678-9833-6147-8FBD-DCC5DF40CB09}" type="datetimeFigureOut">
              <a:rPr lang="es-MX" smtClean="0"/>
              <a:t>10/09/2021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CD2B8-D33F-3D45-BAC5-4700289EAF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0880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CD2B8-D33F-3D45-BAC5-4700289EAF38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1592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CD2B8-D33F-3D45-BAC5-4700289EAF38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1914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CD2B8-D33F-3D45-BAC5-4700289EAF38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4075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CD2B8-D33F-3D45-BAC5-4700289EAF38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2370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18CF22F-66B4-B24C-B54F-3457EEB923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169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nd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9C3B3E65-2B01-6F43-BD90-CF581CD56E24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7FE530E0-368D-BF49-BFED-ADEEEA2BAA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6" name="Gráfico 5">
              <a:extLst>
                <a:ext uri="{FF2B5EF4-FFF2-40B4-BE49-F238E27FC236}">
                  <a16:creationId xmlns:a16="http://schemas.microsoft.com/office/drawing/2014/main" id="{22B7C685-2DA6-1F43-80E3-E8E04CEF22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978570" y="6146800"/>
              <a:ext cx="1756229" cy="349250"/>
            </a:xfrm>
            <a:prstGeom prst="rect">
              <a:avLst/>
            </a:prstGeom>
          </p:spPr>
        </p:pic>
      </p:grpSp>
      <p:sp>
        <p:nvSpPr>
          <p:cNvPr id="4" name="Marcador de número de diapositiva 4">
            <a:extLst>
              <a:ext uri="{FF2B5EF4-FFF2-40B4-BE49-F238E27FC236}">
                <a16:creationId xmlns:a16="http://schemas.microsoft.com/office/drawing/2014/main" id="{5ACF3B95-16E2-D74E-8FBF-876BA89F8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1000" y="1714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A36A776-E82A-DB4C-BEC6-9E86C7D9FDA4}" type="slidenum">
              <a:rPr lang="es-MX" smtClean="0"/>
              <a:pPr/>
              <a:t>‹Nº›</a:t>
            </a:fld>
            <a:endParaRPr lang="es-MX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119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 azul mari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98505CD3-0411-1F4C-92D3-97E982F3B894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4945DB76-0E18-1946-A20A-9D6E663488F2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0330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3" name="Gráfico 2">
              <a:extLst>
                <a:ext uri="{FF2B5EF4-FFF2-40B4-BE49-F238E27FC236}">
                  <a16:creationId xmlns:a16="http://schemas.microsoft.com/office/drawing/2014/main" id="{C5EC662C-F895-1C48-BB9C-C0951B1398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982255" y="6148729"/>
              <a:ext cx="1756229" cy="349250"/>
            </a:xfrm>
            <a:prstGeom prst="rect">
              <a:avLst/>
            </a:prstGeom>
          </p:spPr>
        </p:pic>
      </p:grp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8D56C19-A3FB-BE47-A54C-C0AA0B0D1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1000" y="1714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A36A776-E82A-DB4C-BEC6-9E86C7D9FDA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52616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 blanco/azul mari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0B13EDDA-2586-2241-9BE6-3C5F58432F08}"/>
              </a:ext>
            </a:extLst>
          </p:cNvPr>
          <p:cNvSpPr/>
          <p:nvPr userDrawn="1"/>
        </p:nvSpPr>
        <p:spPr>
          <a:xfrm>
            <a:off x="0" y="3643301"/>
            <a:ext cx="12192000" cy="3214699"/>
          </a:xfrm>
          <a:prstGeom prst="rect">
            <a:avLst/>
          </a:prstGeom>
          <a:solidFill>
            <a:srgbClr val="03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81AB52C7-89B6-4B46-92AA-4256BF844B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78570" y="6146800"/>
            <a:ext cx="1756229" cy="349250"/>
          </a:xfrm>
          <a:prstGeom prst="rect">
            <a:avLst/>
          </a:prstGeom>
        </p:spPr>
      </p:pic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433EEC5-1ED3-E94C-A3B9-5C214A0ED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1000" y="1714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A36A776-E82A-DB4C-BEC6-9E86C7D9FDA4}" type="slidenum">
              <a:rPr lang="es-MX" smtClean="0"/>
              <a:pPr/>
              <a:t>‹Nº›</a:t>
            </a:fld>
            <a:endParaRPr lang="es-MX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9932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 azul con círc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4">
            <a:extLst>
              <a:ext uri="{FF2B5EF4-FFF2-40B4-BE49-F238E27FC236}">
                <a16:creationId xmlns:a16="http://schemas.microsoft.com/office/drawing/2014/main" id="{A917F76B-BF86-794C-8A31-6046E48EF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1000" y="1714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A36A776-E82A-DB4C-BEC6-9E86C7D9FDA4}" type="slidenum">
              <a:rPr lang="es-MX" smtClean="0"/>
              <a:pPr/>
              <a:t>‹Nº›</a:t>
            </a:fld>
            <a:endParaRPr lang="es-MX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44ECFEBC-660D-434C-8344-C08A2E534FD8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4945DB76-0E18-1946-A20A-9D6E663488F2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0330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3" name="Gráfico 2">
              <a:extLst>
                <a:ext uri="{FF2B5EF4-FFF2-40B4-BE49-F238E27FC236}">
                  <a16:creationId xmlns:a16="http://schemas.microsoft.com/office/drawing/2014/main" id="{C5EC662C-F895-1C48-BB9C-C0951B1398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982255" y="6148729"/>
              <a:ext cx="1756229" cy="349250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CF532CB6-AD19-714F-9F92-CB577F5465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5597611" cy="66285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44925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ndo fotografía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D3E7B82-B6DF-EB4D-AFDF-6C29FEC84D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805" y="1208944"/>
            <a:ext cx="4548738" cy="45216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B6C4DEA6-FFE0-1542-91E7-208F4E9B49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78570" y="6146800"/>
            <a:ext cx="1756229" cy="349250"/>
          </a:xfrm>
          <a:prstGeom prst="rect">
            <a:avLst/>
          </a:prstGeom>
        </p:spPr>
      </p:pic>
      <p:sp>
        <p:nvSpPr>
          <p:cNvPr id="4" name="Marcador de número de diapositiva 4">
            <a:extLst>
              <a:ext uri="{FF2B5EF4-FFF2-40B4-BE49-F238E27FC236}">
                <a16:creationId xmlns:a16="http://schemas.microsoft.com/office/drawing/2014/main" id="{569565D9-8BBD-2746-9EBF-2E21A95B8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1000" y="1714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A36A776-E82A-DB4C-BEC6-9E86C7D9FDA4}" type="slidenum">
              <a:rPr lang="es-MX" smtClean="0"/>
              <a:pPr/>
              <a:t>‹Nº›</a:t>
            </a:fld>
            <a:endParaRPr lang="es-MX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ircle: Hollow 17">
            <a:extLst>
              <a:ext uri="{FF2B5EF4-FFF2-40B4-BE49-F238E27FC236}">
                <a16:creationId xmlns:a16="http://schemas.microsoft.com/office/drawing/2014/main" id="{447CE047-E90E-B348-A1FC-1FEB8B447921}"/>
              </a:ext>
            </a:extLst>
          </p:cNvPr>
          <p:cNvSpPr/>
          <p:nvPr userDrawn="1"/>
        </p:nvSpPr>
        <p:spPr>
          <a:xfrm>
            <a:off x="695061" y="886590"/>
            <a:ext cx="5134247" cy="5134247"/>
          </a:xfrm>
          <a:prstGeom prst="donut">
            <a:avLst>
              <a:gd name="adj" fmla="val 3999"/>
            </a:avLst>
          </a:prstGeom>
          <a:gradFill>
            <a:gsLst>
              <a:gs pos="1000">
                <a:srgbClr val="1277C6"/>
              </a:gs>
              <a:gs pos="74000">
                <a:srgbClr val="1BA3E2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217070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4F08C00-469B-BB4F-97A2-9B521A6A2C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1384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41A786B-7C17-3B42-B0E0-38CFD2F322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817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5ADDD0F-7C72-F649-B9D5-42A6304A44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926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>
            <a:extLst>
              <a:ext uri="{FF2B5EF4-FFF2-40B4-BE49-F238E27FC236}">
                <a16:creationId xmlns:a16="http://schemas.microsoft.com/office/drawing/2014/main" id="{F9F92FA7-BDD0-DB49-9313-CBC8923C3A4A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3EB46D32-45C8-8848-A5BC-FB71EFCCE1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5" name="Gráfico 4">
              <a:extLst>
                <a:ext uri="{FF2B5EF4-FFF2-40B4-BE49-F238E27FC236}">
                  <a16:creationId xmlns:a16="http://schemas.microsoft.com/office/drawing/2014/main" id="{4D5A119C-0322-114B-A400-DD7697C22F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982255" y="6148729"/>
              <a:ext cx="1756229" cy="349250"/>
            </a:xfrm>
            <a:prstGeom prst="rect">
              <a:avLst/>
            </a:prstGeom>
          </p:spPr>
        </p:pic>
      </p:grpSp>
      <p:sp>
        <p:nvSpPr>
          <p:cNvPr id="6" name="Marcador de número de diapositiva 4">
            <a:extLst>
              <a:ext uri="{FF2B5EF4-FFF2-40B4-BE49-F238E27FC236}">
                <a16:creationId xmlns:a16="http://schemas.microsoft.com/office/drawing/2014/main" id="{18055409-E9C7-0D48-86E6-BBA4C3443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1000" y="1714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A36A776-E82A-DB4C-BEC6-9E86C7D9FDA4}" type="slidenum">
              <a:rPr lang="es-MX" smtClean="0"/>
              <a:pPr/>
              <a:t>‹Nº›</a:t>
            </a:fld>
            <a:endParaRPr lang="es-MX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157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Í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id="{C5E905D4-EE1A-C54F-8133-911E6F19C69F}"/>
              </a:ext>
            </a:extLst>
          </p:cNvPr>
          <p:cNvGrpSpPr/>
          <p:nvPr userDrawn="1"/>
        </p:nvGrpSpPr>
        <p:grpSpPr>
          <a:xfrm>
            <a:off x="4109" y="0"/>
            <a:ext cx="12183781" cy="6858000"/>
            <a:chOff x="4109" y="0"/>
            <a:chExt cx="12183781" cy="6858000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E5C2A6E1-BF1B-D243-8015-0E5FF15450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109" y="0"/>
              <a:ext cx="12183781" cy="6858000"/>
            </a:xfrm>
            <a:prstGeom prst="rect">
              <a:avLst/>
            </a:prstGeom>
          </p:spPr>
        </p:pic>
        <p:pic>
          <p:nvPicPr>
            <p:cNvPr id="6" name="Gráfico 5">
              <a:extLst>
                <a:ext uri="{FF2B5EF4-FFF2-40B4-BE49-F238E27FC236}">
                  <a16:creationId xmlns:a16="http://schemas.microsoft.com/office/drawing/2014/main" id="{22B7C685-2DA6-1F43-80E3-E8E04CEF22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330416" y="6102349"/>
              <a:ext cx="1756229" cy="349250"/>
            </a:xfrm>
            <a:prstGeom prst="rect">
              <a:avLst/>
            </a:prstGeom>
          </p:spPr>
        </p:pic>
      </p:grpSp>
      <p:sp>
        <p:nvSpPr>
          <p:cNvPr id="7" name="Rectángulo 6">
            <a:extLst>
              <a:ext uri="{FF2B5EF4-FFF2-40B4-BE49-F238E27FC236}">
                <a16:creationId xmlns:a16="http://schemas.microsoft.com/office/drawing/2014/main" id="{18A80782-CB74-144B-B439-9AD667FDAB58}"/>
              </a:ext>
            </a:extLst>
          </p:cNvPr>
          <p:cNvSpPr/>
          <p:nvPr userDrawn="1"/>
        </p:nvSpPr>
        <p:spPr>
          <a:xfrm>
            <a:off x="1088020" y="1219200"/>
            <a:ext cx="10139423" cy="40131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1BA3E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958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2C77F357-FCDB-0445-AFEA-6DAE9292BBBD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37BDA145-FEC3-5645-A1F0-903012C5C49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8" name="Gráfico 7">
              <a:extLst>
                <a:ext uri="{FF2B5EF4-FFF2-40B4-BE49-F238E27FC236}">
                  <a16:creationId xmlns:a16="http://schemas.microsoft.com/office/drawing/2014/main" id="{CE23679C-DAF6-8543-8473-C9322EF3BE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83770" y="5778500"/>
              <a:ext cx="1756229" cy="349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4892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parado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>
            <a:extLst>
              <a:ext uri="{FF2B5EF4-FFF2-40B4-BE49-F238E27FC236}">
                <a16:creationId xmlns:a16="http://schemas.microsoft.com/office/drawing/2014/main" id="{74683D17-FBCF-C746-A573-DDE2C97D2B34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6348611D-6CF2-404F-83D7-4D2587A9D1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7" name="Gráfico 6">
              <a:extLst>
                <a:ext uri="{FF2B5EF4-FFF2-40B4-BE49-F238E27FC236}">
                  <a16:creationId xmlns:a16="http://schemas.microsoft.com/office/drawing/2014/main" id="{5B52042B-8B68-1D40-9F56-B0A58A1535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610270" y="5778500"/>
              <a:ext cx="1756229" cy="349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8136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FEDFE3E2-DCF9-7545-8532-78F404B76D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FB7774E4-6EE2-DD4B-AE86-3D69DF9BFE3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3770" y="5778500"/>
            <a:ext cx="1756229" cy="34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887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 blanc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9B7BB6AA-6009-A04F-BB29-CEE94B10B4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78570" y="6146800"/>
            <a:ext cx="1756229" cy="349250"/>
          </a:xfrm>
          <a:prstGeom prst="rect">
            <a:avLst/>
          </a:prstGeom>
        </p:spPr>
      </p:pic>
      <p:sp>
        <p:nvSpPr>
          <p:cNvPr id="4" name="Marcador de número de diapositiva 4">
            <a:extLst>
              <a:ext uri="{FF2B5EF4-FFF2-40B4-BE49-F238E27FC236}">
                <a16:creationId xmlns:a16="http://schemas.microsoft.com/office/drawing/2014/main" id="{0AFDBB41-A0C9-344A-997D-20C0ADE36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1000" y="1714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A36A776-E82A-DB4C-BEC6-9E86C7D9FDA4}" type="slidenum">
              <a:rPr lang="es-MX" smtClean="0"/>
              <a:pPr/>
              <a:t>‹Nº›</a:t>
            </a:fld>
            <a:endParaRPr lang="es-MX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075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 blanco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A2E7BFC-2229-B147-B2A4-A684558A7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1000" y="1714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A36A776-E82A-DB4C-BEC6-9E86C7D9FDA4}" type="slidenum">
              <a:rPr lang="es-MX" smtClean="0"/>
              <a:pPr/>
              <a:t>‹Nº›</a:t>
            </a:fld>
            <a:endParaRPr lang="es-MX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8024CF08-ED64-D843-9A06-7A2C27FDA4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1200" y="6248095"/>
            <a:ext cx="1756229" cy="34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264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716CB66-A302-EF4A-A3FD-BE4B93CAE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26ABCA-6630-9D40-9F05-BE0D09388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69635C-E174-F140-861D-B816561211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91C96-4E23-0247-8238-78CD3C5AF668}" type="datetime1">
              <a:rPr lang="es-MX" smtClean="0"/>
              <a:t>10/09/2021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755997-17D2-5141-9562-5C3A199E26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7F0282-F4C6-974D-AA6A-0DEE84C4F7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6A776-E82A-DB4C-BEC6-9E86C7D9FD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1576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96" r:id="rId2"/>
    <p:sldLayoutId id="2147483652" r:id="rId3"/>
    <p:sldLayoutId id="2147483655" r:id="rId4"/>
    <p:sldLayoutId id="2147483694" r:id="rId5"/>
    <p:sldLayoutId id="2147483692" r:id="rId6"/>
    <p:sldLayoutId id="2147483695" r:id="rId7"/>
    <p:sldLayoutId id="2147483671" r:id="rId8"/>
    <p:sldLayoutId id="2147483687" r:id="rId9"/>
    <p:sldLayoutId id="2147483686" r:id="rId10"/>
    <p:sldLayoutId id="2147483659" r:id="rId11"/>
    <p:sldLayoutId id="2147483690" r:id="rId12"/>
    <p:sldLayoutId id="2147483691" r:id="rId13"/>
    <p:sldLayoutId id="2147483685" r:id="rId14"/>
    <p:sldLayoutId id="2147483689" r:id="rId15"/>
    <p:sldLayoutId id="2147483697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2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ptracking.snieg.mx/ssc/#!/app/signin" TargetMode="Externa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2B88151-9093-CA49-BB42-A6D47F0BDCEB}"/>
              </a:ext>
            </a:extLst>
          </p:cNvPr>
          <p:cNvSpPr txBox="1">
            <a:spLocks/>
          </p:cNvSpPr>
          <p:nvPr/>
        </p:nvSpPr>
        <p:spPr>
          <a:xfrm>
            <a:off x="8958470" y="5601133"/>
            <a:ext cx="2718868" cy="3853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de </a:t>
            </a:r>
            <a:r>
              <a:rPr lang="en-US" altLang="ko-KR" sz="16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septiembre</a:t>
            </a:r>
            <a:r>
              <a:rPr lang="en-US" altLang="ko-KR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 2021</a:t>
            </a:r>
            <a:endParaRPr lang="ko-KR" altLang="en-US" sz="1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5EA17A9F-5CA1-BE4B-B40D-C915291C9B8A}"/>
              </a:ext>
            </a:extLst>
          </p:cNvPr>
          <p:cNvSpPr txBox="1">
            <a:spLocks/>
          </p:cNvSpPr>
          <p:nvPr/>
        </p:nvSpPr>
        <p:spPr>
          <a:xfrm>
            <a:off x="1152224" y="2035223"/>
            <a:ext cx="10138710" cy="576064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altLang="ko-KR" sz="4000" b="1" dirty="0">
                <a:solidFill>
                  <a:schemeClr val="bg1"/>
                </a:solidFill>
                <a:latin typeface="Arial"/>
                <a:ea typeface="맑은 고딕"/>
                <a:cs typeface="Arial"/>
              </a:rPr>
              <a:t>Nuevas funcionalidades para la versión de noviembre de </a:t>
            </a:r>
            <a:r>
              <a:rPr lang="es-MX" altLang="ko-KR" sz="4000" b="1" dirty="0" err="1">
                <a:solidFill>
                  <a:schemeClr val="bg1"/>
                </a:solidFill>
                <a:latin typeface="Arial"/>
                <a:ea typeface="맑은 고딕"/>
                <a:cs typeface="Arial"/>
              </a:rPr>
              <a:t>PTracking</a:t>
            </a:r>
            <a:endParaRPr lang="es-MX" altLang="ko-KR" sz="4000" b="1" dirty="0">
              <a:solidFill>
                <a:schemeClr val="bg1"/>
              </a:solidFill>
              <a:latin typeface="Arial"/>
              <a:ea typeface="맑은 고딕"/>
              <a:cs typeface="Arial"/>
            </a:endParaRP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D9DD1BCE-83B2-6740-8E94-EB1A052A1655}"/>
              </a:ext>
            </a:extLst>
          </p:cNvPr>
          <p:cNvSpPr txBox="1">
            <a:spLocks/>
          </p:cNvSpPr>
          <p:nvPr/>
        </p:nvSpPr>
        <p:spPr>
          <a:xfrm>
            <a:off x="1152224" y="4485906"/>
            <a:ext cx="10525114" cy="42126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4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Tercera</a:t>
            </a:r>
            <a:r>
              <a:rPr lang="en-US" altLang="ko-KR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4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sesión</a:t>
            </a:r>
            <a:r>
              <a:rPr lang="en-US" altLang="ko-KR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2021 del Comité de Aseguramiento de la Calidad</a:t>
            </a:r>
            <a:endParaRPr lang="ko-KR" altLang="en-US" sz="2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5F58A6AB-B11B-F242-AA84-9C1505BC82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89062" y="4039655"/>
            <a:ext cx="736600" cy="16510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A7C53AB6-D8CC-B140-AD7E-E683F5F1E2EB}"/>
              </a:ext>
            </a:extLst>
          </p:cNvPr>
          <p:cNvCxnSpPr>
            <a:cxnSpLocks/>
          </p:cNvCxnSpPr>
          <p:nvPr/>
        </p:nvCxnSpPr>
        <p:spPr>
          <a:xfrm>
            <a:off x="9428814" y="5499202"/>
            <a:ext cx="209862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229A0858-4476-3E43-BA65-4B335DE93DD4}"/>
              </a:ext>
            </a:extLst>
          </p:cNvPr>
          <p:cNvCxnSpPr>
            <a:cxnSpLocks/>
          </p:cNvCxnSpPr>
          <p:nvPr/>
        </p:nvCxnSpPr>
        <p:spPr>
          <a:xfrm>
            <a:off x="9428814" y="5986463"/>
            <a:ext cx="2098622" cy="803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n 11">
            <a:extLst>
              <a:ext uri="{FF2B5EF4-FFF2-40B4-BE49-F238E27FC236}">
                <a16:creationId xmlns:a16="http://schemas.microsoft.com/office/drawing/2014/main" id="{20CD1EE8-1A45-4151-AD1B-0755076AB5A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325" y="863498"/>
            <a:ext cx="2923083" cy="8823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85CF665-F28A-4499-A6B8-0C806EF149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26995" y="5302675"/>
            <a:ext cx="4256240" cy="691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45358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DB79CA4-6B34-C947-A58D-22B28A49BF40}"/>
              </a:ext>
            </a:extLst>
          </p:cNvPr>
          <p:cNvSpPr txBox="1">
            <a:spLocks/>
          </p:cNvSpPr>
          <p:nvPr/>
        </p:nvSpPr>
        <p:spPr>
          <a:xfrm>
            <a:off x="7459655" y="1090124"/>
            <a:ext cx="3625851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GRACIAS</a:t>
            </a:r>
            <a:endParaRPr lang="ko-KR" altLang="en-US" sz="48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E5E744F8-D97E-7A4E-A7BE-BB9AE49CFF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54183" y="1926010"/>
            <a:ext cx="736600" cy="165100"/>
          </a:xfrm>
          <a:prstGeom prst="rect">
            <a:avLst/>
          </a:prstGeom>
        </p:spPr>
      </p:pic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6D0DB7F7-B38D-42DA-A557-5941D32D1740}"/>
              </a:ext>
            </a:extLst>
          </p:cNvPr>
          <p:cNvSpPr txBox="1">
            <a:spLocks/>
          </p:cNvSpPr>
          <p:nvPr/>
        </p:nvSpPr>
        <p:spPr>
          <a:xfrm>
            <a:off x="567497" y="3218367"/>
            <a:ext cx="11294720" cy="42126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0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Tercera</a:t>
            </a:r>
            <a:r>
              <a:rPr lang="en-US" altLang="ko-KR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0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sesión</a:t>
            </a:r>
            <a:r>
              <a:rPr lang="en-US" altLang="ko-KR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2021 del Comité de Aseguramiento de la Calidad</a:t>
            </a:r>
          </a:p>
          <a:p>
            <a:pPr marL="0" indent="0" algn="ctr">
              <a:buNone/>
            </a:pPr>
            <a:endParaRPr lang="en-US" altLang="ko-KR" sz="2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altLang="ko-KR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de </a:t>
            </a:r>
            <a:r>
              <a:rPr lang="en-US" altLang="ko-KR" sz="20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septiembre</a:t>
            </a:r>
            <a:r>
              <a:rPr lang="en-US" altLang="ko-KR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2021</a:t>
            </a:r>
            <a:endParaRPr lang="ko-KR" altLang="en-US" sz="2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876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15E69206-B325-DC49-AD64-B22D5272E145}"/>
              </a:ext>
            </a:extLst>
          </p:cNvPr>
          <p:cNvSpPr txBox="1">
            <a:spLocks/>
          </p:cNvSpPr>
          <p:nvPr/>
        </p:nvSpPr>
        <p:spPr>
          <a:xfrm>
            <a:off x="5276758" y="684816"/>
            <a:ext cx="5764817" cy="56168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4000" b="1" dirty="0" err="1">
                <a:solidFill>
                  <a:schemeClr val="accent5">
                    <a:lumMod val="50000"/>
                  </a:schemeClr>
                </a:solidFill>
                <a:latin typeface="Arial"/>
                <a:ea typeface="맑은 고딕"/>
                <a:cs typeface="Arial"/>
              </a:rPr>
              <a:t>PTracking</a:t>
            </a:r>
            <a:endParaRPr lang="ko-KR" altLang="en-US" sz="4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1812C4F0-6CF3-4E49-9FBD-7B02D9F8C936}"/>
              </a:ext>
            </a:extLst>
          </p:cNvPr>
          <p:cNvSpPr txBox="1">
            <a:spLocks/>
          </p:cNvSpPr>
          <p:nvPr/>
        </p:nvSpPr>
        <p:spPr>
          <a:xfrm>
            <a:off x="7119898" y="1356608"/>
            <a:ext cx="3924016" cy="576064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MX" altLang="ko-KR" sz="3200" b="1" i="1" dirty="0">
                <a:solidFill>
                  <a:schemeClr val="accent5">
                    <a:lumMod val="50000"/>
                  </a:schemeClr>
                </a:solidFill>
                <a:latin typeface="Arial"/>
                <a:ea typeface="맑은 고딕"/>
                <a:cs typeface="Arial"/>
              </a:rPr>
              <a:t>Noviembre 2021</a:t>
            </a:r>
            <a:endParaRPr lang="es-ES" altLang="ko-KR" dirty="0"/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AF4760A4-A3EA-164C-B1AC-305996926C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28882" y="2232804"/>
            <a:ext cx="736600" cy="165100"/>
          </a:xfrm>
          <a:prstGeom prst="rect">
            <a:avLst/>
          </a:prstGeom>
        </p:spPr>
      </p:pic>
      <p:sp>
        <p:nvSpPr>
          <p:cNvPr id="31" name="TextBox 6">
            <a:extLst>
              <a:ext uri="{FF2B5EF4-FFF2-40B4-BE49-F238E27FC236}">
                <a16:creationId xmlns:a16="http://schemas.microsoft.com/office/drawing/2014/main" id="{DE98616F-0E77-6F4A-BF63-79A84E256096}"/>
              </a:ext>
            </a:extLst>
          </p:cNvPr>
          <p:cNvSpPr txBox="1"/>
          <p:nvPr/>
        </p:nvSpPr>
        <p:spPr>
          <a:xfrm>
            <a:off x="6096000" y="2898387"/>
            <a:ext cx="5761221" cy="25545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MX" sz="2000" b="1" dirty="0">
                <a:solidFill>
                  <a:srgbClr val="1D79C3"/>
                </a:solidFill>
                <a:latin typeface="Arial"/>
                <a:cs typeface="Arial"/>
              </a:rPr>
              <a:t>Calendarización de ciclos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000" b="1" dirty="0">
                <a:solidFill>
                  <a:srgbClr val="1D79C3"/>
                </a:solidFill>
                <a:latin typeface="Arial"/>
                <a:cs typeface="Arial"/>
              </a:rPr>
              <a:t>Inicio de responsabilidad del rol RP y RF</a:t>
            </a:r>
          </a:p>
          <a:p>
            <a:pPr marL="457200" indent="-457200">
              <a:buAutoNum type="arabicPeriod"/>
            </a:pPr>
            <a:r>
              <a:rPr lang="es-MX" sz="2000" b="1" dirty="0">
                <a:solidFill>
                  <a:srgbClr val="1D79C3"/>
                </a:solidFill>
                <a:latin typeface="Arial"/>
                <a:cs typeface="Arial"/>
              </a:rPr>
              <a:t>Reportes de apoyo a la gestión</a:t>
            </a:r>
          </a:p>
          <a:p>
            <a:pPr marL="457200" indent="-457200">
              <a:buAutoNum type="arabicPeriod"/>
            </a:pPr>
            <a:r>
              <a:rPr lang="es-MX" sz="2000" b="1" dirty="0">
                <a:solidFill>
                  <a:srgbClr val="1D79C3"/>
                </a:solidFill>
                <a:latin typeface="Arial"/>
                <a:cs typeface="Arial"/>
              </a:rPr>
              <a:t>Reutilización de evidencias 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000" b="1" dirty="0">
                <a:solidFill>
                  <a:srgbClr val="1D79C3"/>
                </a:solidFill>
                <a:latin typeface="Arial"/>
                <a:cs typeface="Arial"/>
              </a:rPr>
              <a:t>Mejoras a la interfaz del IPI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000" b="1" dirty="0">
                <a:solidFill>
                  <a:srgbClr val="1D79C3"/>
                </a:solidFill>
                <a:latin typeface="Arial"/>
                <a:cs typeface="Arial"/>
              </a:rPr>
              <a:t>Inicio de la conceptualización e implementación de plantillas de registro de evidencias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9EED4A0-3ACF-49A2-9C23-FDBAF37598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431" y="1244184"/>
            <a:ext cx="4447606" cy="4396656"/>
          </a:xfrm>
          <a:prstGeom prst="ellipse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E59BAEB6-B4C9-405E-B64F-7BFB081E04F6}"/>
              </a:ext>
            </a:extLst>
          </p:cNvPr>
          <p:cNvSpPr txBox="1"/>
          <p:nvPr/>
        </p:nvSpPr>
        <p:spPr>
          <a:xfrm>
            <a:off x="7165482" y="2118408"/>
            <a:ext cx="5026518" cy="43088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MX" sz="2200" b="1" dirty="0">
                <a:solidFill>
                  <a:srgbClr val="1D79C3"/>
                </a:solidFill>
                <a:latin typeface="Arial"/>
                <a:cs typeface="Arial"/>
              </a:rPr>
              <a:t>Nuevas Funcionalidades:</a:t>
            </a:r>
          </a:p>
        </p:txBody>
      </p:sp>
    </p:spTree>
    <p:extLst>
      <p:ext uri="{BB962C8B-B14F-4D97-AF65-F5344CB8AC3E}">
        <p14:creationId xmlns:p14="http://schemas.microsoft.com/office/powerpoint/2010/main" val="97637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B85133A6-8F2F-4218-A184-1D4852690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A36A776-E82A-DB4C-BEC6-9E86C7D9FDA4}" type="slidenum">
              <a:rPr lang="en-US" smtClean="0">
                <a:latin typeface="+mn-lt"/>
                <a:cs typeface="+mn-cs"/>
              </a:rPr>
              <a:pPr>
                <a:spcAft>
                  <a:spcPts val="600"/>
                </a:spcAft>
              </a:pPr>
              <a:t>4</a:t>
            </a:fld>
            <a:endParaRPr lang="en-US">
              <a:latin typeface="+mn-lt"/>
              <a:cs typeface="+mn-cs"/>
            </a:endParaRPr>
          </a:p>
        </p:txBody>
      </p:sp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294BC313-55C1-49EB-9CA9-FECDB242DA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4449061"/>
              </p:ext>
            </p:extLst>
          </p:nvPr>
        </p:nvGraphicFramePr>
        <p:xfrm>
          <a:off x="492368" y="846269"/>
          <a:ext cx="11282289" cy="5796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9615">
                  <a:extLst>
                    <a:ext uri="{9D8B030D-6E8A-4147-A177-3AD203B41FA5}">
                      <a16:colId xmlns:a16="http://schemas.microsoft.com/office/drawing/2014/main" val="1982467405"/>
                    </a:ext>
                  </a:extLst>
                </a:gridCol>
                <a:gridCol w="6502674">
                  <a:extLst>
                    <a:ext uri="{9D8B030D-6E8A-4147-A177-3AD203B41FA5}">
                      <a16:colId xmlns:a16="http://schemas.microsoft.com/office/drawing/2014/main" val="3749304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Nuevas Funcionalidades: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Descripción: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6191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MX" sz="1600" kern="1200" noProof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 Calendarización de ciclos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Establecer la fecha de inicio y termino de la ejecución de cada una de las fases de los ciclos del proceso, ya sea operativo o completo, para comunicar al RF sobre la oportunidad en el registro de sus evidencias. 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3065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MX" sz="1600" kern="1200" noProof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 Inicio de responsabilidad del rol RP y RF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Identificar la fecha en que inicia la responsabilidad de los roles del RP y de RF, lo cual permitirá distinguir –ante algún cambio- de manera sistemática a los servidores públicos con designación vigente.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3098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MX" sz="1600" kern="1200" noProof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 Reportes de apoyo a la gestión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Contribuirán para que el TUA, los RP y RF realicen la gestión del proceso, mediante la generación de reportes, personalizados y bajo demanda, sobre designaciones, creación de ciclos y carga de evidencias.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1051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MX" sz="1600" kern="1200" noProof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 Reutilización de evidencias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Facilitar la carga de evidencias mediante la reutilización de documentos o archivos que mantienen su vigencia entre los ciclos de ejecución de los procesos.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25738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MX" sz="1600" kern="1200" noProof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 Mejoras a la interfaz del IPI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es-MX" sz="1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Búsqueda de texto libre en campos asociados a Programas y Procesos; Contabilizador de los PI; Ordenamiento y paginación; y Control de actualización del inventario.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46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MX" sz="1600" kern="1200" noProof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 Inicio de la conceptualización e implementación de plantillas de registro de evidencias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Promover la estandarización de la estructura y contenido de las evidencias para favorecer su evaluación, sistematización e interoperabilidad.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5977757"/>
                  </a:ext>
                </a:extLst>
              </a:tr>
            </a:tbl>
          </a:graphicData>
        </a:graphic>
      </p:graphicFrame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53D125B5-96D0-4D34-9D40-C6A518D0EDE3}"/>
              </a:ext>
            </a:extLst>
          </p:cNvPr>
          <p:cNvSpPr txBox="1">
            <a:spLocks/>
          </p:cNvSpPr>
          <p:nvPr/>
        </p:nvSpPr>
        <p:spPr>
          <a:xfrm>
            <a:off x="5980149" y="-9121"/>
            <a:ext cx="5764817" cy="126114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2400" b="1" dirty="0" err="1">
                <a:solidFill>
                  <a:schemeClr val="accent5">
                    <a:lumMod val="50000"/>
                  </a:schemeClr>
                </a:solidFill>
                <a:latin typeface="Arial"/>
                <a:ea typeface="맑은 고딕"/>
                <a:cs typeface="Arial"/>
              </a:rPr>
              <a:t>Ptracking</a:t>
            </a:r>
            <a:endParaRPr lang="en-US" altLang="ko-KR" sz="2400" b="1" dirty="0">
              <a:solidFill>
                <a:schemeClr val="accent5">
                  <a:lumMod val="50000"/>
                </a:schemeClr>
              </a:solidFill>
              <a:latin typeface="Arial"/>
              <a:ea typeface="맑은 고딕"/>
              <a:cs typeface="Arial"/>
            </a:endParaRPr>
          </a:p>
          <a:p>
            <a:pPr marL="0" indent="0" algn="r">
              <a:buNone/>
            </a:pPr>
            <a:r>
              <a:rPr lang="en-US" altLang="ko-KR" sz="2400" b="1" dirty="0" err="1">
                <a:solidFill>
                  <a:schemeClr val="accent5">
                    <a:lumMod val="50000"/>
                  </a:schemeClr>
                </a:solidFill>
                <a:latin typeface="Arial"/>
                <a:ea typeface="맑은 고딕"/>
                <a:cs typeface="Arial"/>
              </a:rPr>
              <a:t>Noviembre</a:t>
            </a:r>
            <a:r>
              <a:rPr lang="en-US" altLang="ko-KR" sz="2400" b="1" dirty="0">
                <a:solidFill>
                  <a:schemeClr val="accent5">
                    <a:lumMod val="50000"/>
                  </a:schemeClr>
                </a:solidFill>
                <a:latin typeface="Arial"/>
                <a:ea typeface="맑은 고딕"/>
                <a:cs typeface="Arial"/>
              </a:rPr>
              <a:t> 2021</a:t>
            </a:r>
            <a:endParaRPr lang="ko-KR" altLang="en-US" sz="2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022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E66B1290-C681-AA4C-A12F-F7094CB49F60}"/>
              </a:ext>
            </a:extLst>
          </p:cNvPr>
          <p:cNvSpPr txBox="1">
            <a:spLocks/>
          </p:cNvSpPr>
          <p:nvPr/>
        </p:nvSpPr>
        <p:spPr>
          <a:xfrm>
            <a:off x="962938" y="3191034"/>
            <a:ext cx="10526560" cy="10073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altLang="ko-KR" sz="4400" b="1" dirty="0">
                <a:solidFill>
                  <a:schemeClr val="bg1"/>
                </a:solidFill>
                <a:cs typeface="Arial" panose="020B0604020202020204" pitchFamily="34" charset="0"/>
              </a:rPr>
              <a:t>Sistema de Seguimiento de Cambios</a:t>
            </a:r>
            <a:endParaRPr lang="ko-KR" altLang="en-US" sz="4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32F79C82-E2DE-094F-9A29-9C3989350E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4262" y="4090455"/>
            <a:ext cx="736600" cy="165100"/>
          </a:xfrm>
          <a:prstGeom prst="rect">
            <a:avLst/>
          </a:prstGeom>
        </p:spPr>
      </p:pic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84A4BAA8-D5D4-2F44-8AF7-EA873A2ABA57}"/>
              </a:ext>
            </a:extLst>
          </p:cNvPr>
          <p:cNvSpPr txBox="1">
            <a:spLocks/>
          </p:cNvSpPr>
          <p:nvPr/>
        </p:nvSpPr>
        <p:spPr>
          <a:xfrm>
            <a:off x="10087892" y="5617186"/>
            <a:ext cx="1401606" cy="3853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600" b="1" dirty="0">
                <a:solidFill>
                  <a:schemeClr val="bg1"/>
                </a:solidFill>
                <a:cs typeface="Arial" panose="020B0604020202020204" pitchFamily="34" charset="0"/>
              </a:rPr>
              <a:t>07/09/2021</a:t>
            </a:r>
            <a:endParaRPr lang="ko-KR" altLang="en-US" sz="16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56BBFE8D-5E41-5D4B-9870-6A985DB88F93}"/>
              </a:ext>
            </a:extLst>
          </p:cNvPr>
          <p:cNvCxnSpPr/>
          <p:nvPr/>
        </p:nvCxnSpPr>
        <p:spPr>
          <a:xfrm>
            <a:off x="10243188" y="5499202"/>
            <a:ext cx="1080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217FC1AE-D275-AC4B-9003-742ED4105206}"/>
              </a:ext>
            </a:extLst>
          </p:cNvPr>
          <p:cNvCxnSpPr/>
          <p:nvPr/>
        </p:nvCxnSpPr>
        <p:spPr>
          <a:xfrm>
            <a:off x="10243188" y="5994502"/>
            <a:ext cx="1080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n 8">
            <a:extLst>
              <a:ext uri="{FF2B5EF4-FFF2-40B4-BE49-F238E27FC236}">
                <a16:creationId xmlns:a16="http://schemas.microsoft.com/office/drawing/2014/main" id="{D82326B2-A1B5-45EB-B335-1AF58AF988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856" y="1090688"/>
            <a:ext cx="2241332" cy="757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704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áfico 30">
            <a:extLst>
              <a:ext uri="{FF2B5EF4-FFF2-40B4-BE49-F238E27FC236}">
                <a16:creationId xmlns:a16="http://schemas.microsoft.com/office/drawing/2014/main" id="{32F03F70-A84D-4AE7-ACB0-1E565EE597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32819" y="930481"/>
            <a:ext cx="736600" cy="165100"/>
          </a:xfrm>
          <a:prstGeom prst="rect">
            <a:avLst/>
          </a:prstGeom>
        </p:spPr>
      </p:pic>
      <p:sp>
        <p:nvSpPr>
          <p:cNvPr id="32" name="CuadroTexto 31">
            <a:extLst>
              <a:ext uri="{FF2B5EF4-FFF2-40B4-BE49-F238E27FC236}">
                <a16:creationId xmlns:a16="http://schemas.microsoft.com/office/drawing/2014/main" id="{4557DE2F-F0B5-4E7C-9091-4693141834F6}"/>
              </a:ext>
            </a:extLst>
          </p:cNvPr>
          <p:cNvSpPr txBox="1"/>
          <p:nvPr/>
        </p:nvSpPr>
        <p:spPr>
          <a:xfrm>
            <a:off x="10700120" y="637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19255EB0-57C6-4D77-B1EE-7D536C2E736C}"/>
              </a:ext>
            </a:extLst>
          </p:cNvPr>
          <p:cNvSpPr txBox="1">
            <a:spLocks/>
          </p:cNvSpPr>
          <p:nvPr/>
        </p:nvSpPr>
        <p:spPr>
          <a:xfrm>
            <a:off x="0" y="63710"/>
            <a:ext cx="12191999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altLang="ko-KR" sz="2400" dirty="0">
                <a:solidFill>
                  <a:srgbClr val="033057"/>
                </a:solidFill>
                <a:cs typeface="Arial" panose="020B0604020202020204" pitchFamily="34" charset="0"/>
              </a:rPr>
              <a:t>Sistema de Seguimiento de Cambios al 7 de septiembre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AAAC828D-9231-4FFE-BE0C-953F2A2CAD53}"/>
              </a:ext>
            </a:extLst>
          </p:cNvPr>
          <p:cNvSpPr txBox="1">
            <a:spLocks/>
          </p:cNvSpPr>
          <p:nvPr/>
        </p:nvSpPr>
        <p:spPr>
          <a:xfrm>
            <a:off x="0" y="351742"/>
            <a:ext cx="12191999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4000" b="1" dirty="0" err="1">
                <a:solidFill>
                  <a:srgbClr val="033057"/>
                </a:solidFill>
                <a:cs typeface="Arial" panose="020B0604020202020204" pitchFamily="34" charset="0"/>
              </a:rPr>
              <a:t>Programas</a:t>
            </a:r>
            <a:r>
              <a:rPr lang="en-US" altLang="ko-KR" sz="4000" b="1" dirty="0">
                <a:solidFill>
                  <a:srgbClr val="033057"/>
                </a:solidFill>
                <a:cs typeface="Arial" panose="020B0604020202020204" pitchFamily="34" charset="0"/>
              </a:rPr>
              <a:t> con </a:t>
            </a:r>
            <a:r>
              <a:rPr lang="en-US" altLang="ko-KR" sz="4000" b="1" dirty="0" err="1">
                <a:solidFill>
                  <a:srgbClr val="033057"/>
                </a:solidFill>
                <a:cs typeface="Arial" panose="020B0604020202020204" pitchFamily="34" charset="0"/>
              </a:rPr>
              <a:t>cambios</a:t>
            </a:r>
            <a:r>
              <a:rPr lang="en-US" altLang="ko-KR" sz="4000" b="1" dirty="0">
                <a:solidFill>
                  <a:srgbClr val="033057"/>
                </a:solidFill>
                <a:cs typeface="Arial" panose="020B0604020202020204" pitchFamily="34" charset="0"/>
              </a:rPr>
              <a:t> </a:t>
            </a:r>
            <a:r>
              <a:rPr lang="en-US" altLang="ko-KR" sz="4000" b="1" dirty="0" err="1">
                <a:solidFill>
                  <a:srgbClr val="033057"/>
                </a:solidFill>
                <a:cs typeface="Arial" panose="020B0604020202020204" pitchFamily="34" charset="0"/>
              </a:rPr>
              <a:t>registrados</a:t>
            </a:r>
            <a:endParaRPr lang="en-US" altLang="ko-KR" sz="4000" b="1" dirty="0">
              <a:solidFill>
                <a:srgbClr val="033057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altLang="ko-KR" sz="4000" b="1" dirty="0">
              <a:solidFill>
                <a:srgbClr val="033057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70096528-C061-4EDB-8DB9-FDDCBA1AC6F0}"/>
              </a:ext>
            </a:extLst>
          </p:cNvPr>
          <p:cNvGraphicFramePr>
            <a:graphicFrameLocks noGrp="1"/>
          </p:cNvGraphicFramePr>
          <p:nvPr/>
        </p:nvGraphicFramePr>
        <p:xfrm>
          <a:off x="326562" y="1206947"/>
          <a:ext cx="5415011" cy="4811236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963538">
                  <a:extLst>
                    <a:ext uri="{9D8B030D-6E8A-4147-A177-3AD203B41FA5}">
                      <a16:colId xmlns:a16="http://schemas.microsoft.com/office/drawing/2014/main" val="2241596513"/>
                    </a:ext>
                  </a:extLst>
                </a:gridCol>
                <a:gridCol w="4451473">
                  <a:extLst>
                    <a:ext uri="{9D8B030D-6E8A-4147-A177-3AD203B41FA5}">
                      <a16:colId xmlns:a16="http://schemas.microsoft.com/office/drawing/2014/main" val="1686708520"/>
                    </a:ext>
                  </a:extLst>
                </a:gridCol>
              </a:tblGrid>
              <a:tr h="3551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UA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Programa</a:t>
                      </a:r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/ </a:t>
                      </a:r>
                      <a:r>
                        <a:rPr lang="en-US" sz="16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proceso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0929381"/>
                  </a:ext>
                </a:extLst>
              </a:tr>
              <a:tr h="307687">
                <a:tc rowSpan="14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DGEE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Encuesta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Anual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Empresas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Constructoras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412509598"/>
                  </a:ext>
                </a:extLst>
              </a:tr>
              <a:tr h="307687">
                <a:tc vMerge="1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DGEE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Encuesta Anual de la Industria Manufactureras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189359532"/>
                  </a:ext>
                </a:extLst>
              </a:tr>
              <a:tr h="327332">
                <a:tc vMerge="1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DGEE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Encuesta Anual de Servicios Privados no Financieros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78608690"/>
                  </a:ext>
                </a:extLst>
              </a:tr>
              <a:tr h="307687">
                <a:tc vMerge="1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DGEE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Encuesta Anual de Transportes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8407382"/>
                  </a:ext>
                </a:extLst>
              </a:tr>
              <a:tr h="307687">
                <a:tc vMerge="1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DGEE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Encuesta Anual del Comercio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7120606"/>
                  </a:ext>
                </a:extLst>
              </a:tr>
              <a:tr h="307687">
                <a:tc vMerge="1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DGEE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Encuesta Mensual de la Industria Manufacturera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417008"/>
                  </a:ext>
                </a:extLst>
              </a:tr>
              <a:tr h="307687">
                <a:tc vMerge="1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DGEE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Encuesta Mensual de Opinión Empresarial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201898295"/>
                  </a:ext>
                </a:extLst>
              </a:tr>
              <a:tr h="307687">
                <a:tc vMerge="1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DGEE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Encuesta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Mensual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019548949"/>
                  </a:ext>
                </a:extLst>
              </a:tr>
              <a:tr h="307687">
                <a:tc vMerge="1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DGEE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Encuesta Mensual sobre Empresas Comerciales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462695653"/>
                  </a:ext>
                </a:extLst>
              </a:tr>
              <a:tr h="194548">
                <a:tc vMerge="1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DGEE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Encuesta Nacional de Empresas Constructoras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2569123"/>
                  </a:ext>
                </a:extLst>
              </a:tr>
              <a:tr h="307687">
                <a:tc vMerge="1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DGEE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Encuesta Nacional sobre Disponibilidad y Uso de Tecnologías de la Información en los Hogares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1512958"/>
                  </a:ext>
                </a:extLst>
              </a:tr>
              <a:tr h="307687">
                <a:tc vMerge="1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DGEE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Encuestas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Viajeros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Internacionales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583201"/>
                  </a:ext>
                </a:extLst>
              </a:tr>
              <a:tr h="307687">
                <a:tc vMerge="1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DGEE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Índice Nacional de Precios al Consumidor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077083913"/>
                  </a:ext>
                </a:extLst>
              </a:tr>
              <a:tr h="307687">
                <a:tc vMerge="1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DGEE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Índice Nacional de Precios Productor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87147148"/>
                  </a:ext>
                </a:extLst>
              </a:tr>
            </a:tbl>
          </a:graphicData>
        </a:graphic>
      </p:graphicFrame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372EE313-FE27-44FD-96FF-F1CF1B8B747A}"/>
              </a:ext>
            </a:extLst>
          </p:cNvPr>
          <p:cNvGraphicFramePr>
            <a:graphicFrameLocks noGrp="1"/>
          </p:cNvGraphicFramePr>
          <p:nvPr/>
        </p:nvGraphicFramePr>
        <p:xfrm>
          <a:off x="6217604" y="1198113"/>
          <a:ext cx="5567935" cy="4852338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990749">
                  <a:extLst>
                    <a:ext uri="{9D8B030D-6E8A-4147-A177-3AD203B41FA5}">
                      <a16:colId xmlns:a16="http://schemas.microsoft.com/office/drawing/2014/main" val="2241596513"/>
                    </a:ext>
                  </a:extLst>
                </a:gridCol>
                <a:gridCol w="4577186">
                  <a:extLst>
                    <a:ext uri="{9D8B030D-6E8A-4147-A177-3AD203B41FA5}">
                      <a16:colId xmlns:a16="http://schemas.microsoft.com/office/drawing/2014/main" val="1686708520"/>
                    </a:ext>
                  </a:extLst>
                </a:gridCol>
              </a:tblGrid>
              <a:tr h="3691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UA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Programa</a:t>
                      </a:r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/ </a:t>
                      </a:r>
                      <a:r>
                        <a:rPr lang="en-US" sz="16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proceso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0929381"/>
                  </a:ext>
                </a:extLst>
              </a:tr>
              <a:tr h="319856"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DGEGSPJ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Encuesta Nacional de Seguridad Pública Urbana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9248601"/>
                  </a:ext>
                </a:extLst>
              </a:tr>
              <a:tr h="977477">
                <a:tc vMerge="1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DGEGSPJ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Encuesta Nacional de Victimización y Percepción sobre Seguridad Pública</a:t>
                      </a:r>
                    </a:p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Encuesta Nacional de Calidad e Impacto Gubernamental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411519"/>
                  </a:ext>
                </a:extLst>
              </a:tr>
              <a:tr h="105979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Encuesta Nacional de Población Privada de la Libertad</a:t>
                      </a:r>
                    </a:p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Encuesta Nacional sobre la Dinámica de las Relaciones en los Hogares</a:t>
                      </a:r>
                    </a:p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Censo Nacional de Seguridad Pública Estatal</a:t>
                      </a:r>
                    </a:p>
                  </a:txBody>
                  <a:tcPr marL="6350" marR="6350" marT="6350" marB="0" anchor="ctr">
                    <a:solidFill>
                      <a:srgbClr val="E7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6598970"/>
                  </a:ext>
                </a:extLst>
              </a:tr>
              <a:tr h="97747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Censo Nacional de Gobiernos Estatales</a:t>
                      </a:r>
                    </a:p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Censo Nacional de Sistemas Penitenciarios Estatales</a:t>
                      </a:r>
                    </a:p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Censo Nacional de Procuración de Justicia Estatal</a:t>
                      </a:r>
                    </a:p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Censo Nacional de Sistema Penitenciario Federal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8874145"/>
                  </a:ext>
                </a:extLst>
              </a:tr>
              <a:tr h="319856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DGES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Censo de Población y Vivienda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484723411"/>
                  </a:ext>
                </a:extLst>
              </a:tr>
              <a:tr h="159928">
                <a:tc vMerge="1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DGES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Estadística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Museos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121481881"/>
                  </a:ext>
                </a:extLst>
              </a:tr>
              <a:tr h="15992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Estadísticas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Salud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en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Establecimientos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Comerciales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504928089"/>
                  </a:ext>
                </a:extLst>
              </a:tr>
              <a:tr h="3198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DGGMA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Marco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Geoestadístico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5762244"/>
                  </a:ext>
                </a:extLst>
              </a:tr>
            </a:tbl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3F548F7C-E099-4AD4-917C-17E9FD86D1DC}"/>
              </a:ext>
            </a:extLst>
          </p:cNvPr>
          <p:cNvSpPr txBox="1"/>
          <p:nvPr/>
        </p:nvSpPr>
        <p:spPr>
          <a:xfrm>
            <a:off x="3065894" y="6206285"/>
            <a:ext cx="5888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>
                <a:solidFill>
                  <a:srgbClr val="00B050"/>
                </a:solidFill>
              </a:rPr>
              <a:t>* Los programas que aparecen en verde son los que registraron cambios entre el 28 de mayo (reportados en la 2ª Sesión del </a:t>
            </a:r>
            <a:r>
              <a:rPr lang="es-MX" sz="1400" dirty="0" err="1">
                <a:solidFill>
                  <a:srgbClr val="00B050"/>
                </a:solidFill>
              </a:rPr>
              <a:t>CoAC</a:t>
            </a:r>
            <a:r>
              <a:rPr lang="es-MX" sz="1400">
                <a:solidFill>
                  <a:srgbClr val="00B050"/>
                </a:solidFill>
              </a:rPr>
              <a:t>) </a:t>
            </a:r>
            <a:r>
              <a:rPr lang="es-MX" sz="1400" dirty="0">
                <a:solidFill>
                  <a:srgbClr val="00B050"/>
                </a:solidFill>
              </a:rPr>
              <a:t>y el 7 de septiembre.</a:t>
            </a:r>
            <a:endParaRPr lang="en-US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78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BF6C7AAC-7F34-40BE-B6D4-3EDBDD6919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4155" y="1481722"/>
            <a:ext cx="7521169" cy="4389688"/>
          </a:xfrm>
          <a:prstGeom prst="rect">
            <a:avLst/>
          </a:prstGeom>
        </p:spPr>
      </p:pic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ABAFE060-EAA5-4B75-8220-1206814E80DA}"/>
              </a:ext>
            </a:extLst>
          </p:cNvPr>
          <p:cNvSpPr txBox="1">
            <a:spLocks/>
          </p:cNvSpPr>
          <p:nvPr/>
        </p:nvSpPr>
        <p:spPr>
          <a:xfrm>
            <a:off x="0" y="63710"/>
            <a:ext cx="12191999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altLang="ko-KR" sz="2400" dirty="0">
                <a:solidFill>
                  <a:srgbClr val="033057"/>
                </a:solidFill>
                <a:cs typeface="Arial" panose="020B0604020202020204" pitchFamily="34" charset="0"/>
              </a:rPr>
              <a:t>Sistema de Seguimiento de Cambios al 7 de septiembre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113FE5B4-CEDF-42FC-9E02-7CFF12EC2C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32819" y="930481"/>
            <a:ext cx="736600" cy="165100"/>
          </a:xfrm>
          <a:prstGeom prst="rect">
            <a:avLst/>
          </a:prstGeom>
        </p:spPr>
      </p:pic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AE7A2E64-0FE5-45FD-A367-EE66A58BFC13}"/>
              </a:ext>
            </a:extLst>
          </p:cNvPr>
          <p:cNvSpPr txBox="1">
            <a:spLocks/>
          </p:cNvSpPr>
          <p:nvPr/>
        </p:nvSpPr>
        <p:spPr>
          <a:xfrm>
            <a:off x="0" y="351742"/>
            <a:ext cx="12191999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4000" b="1" dirty="0">
                <a:solidFill>
                  <a:srgbClr val="033057"/>
                </a:solidFill>
                <a:cs typeface="Arial" panose="020B0604020202020204" pitchFamily="34" charset="0"/>
              </a:rPr>
              <a:t>Origen del </a:t>
            </a:r>
            <a:r>
              <a:rPr lang="en-US" altLang="ko-KR" sz="4000" b="1" dirty="0" err="1">
                <a:solidFill>
                  <a:srgbClr val="033057"/>
                </a:solidFill>
                <a:cs typeface="Arial" panose="020B0604020202020204" pitchFamily="34" charset="0"/>
              </a:rPr>
              <a:t>cambio</a:t>
            </a:r>
            <a:endParaRPr lang="en-US" altLang="ko-KR" sz="4000" b="1" dirty="0">
              <a:solidFill>
                <a:srgbClr val="033057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C8833D95-F119-47D7-9348-FDB4CC34805F}"/>
              </a:ext>
            </a:extLst>
          </p:cNvPr>
          <p:cNvGraphicFramePr>
            <a:graphicFrameLocks noGrp="1"/>
          </p:cNvGraphicFramePr>
          <p:nvPr/>
        </p:nvGraphicFramePr>
        <p:xfrm>
          <a:off x="433285" y="2985660"/>
          <a:ext cx="3104224" cy="1363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52978">
                  <a:extLst>
                    <a:ext uri="{9D8B030D-6E8A-4147-A177-3AD203B41FA5}">
                      <a16:colId xmlns:a16="http://schemas.microsoft.com/office/drawing/2014/main" val="2105438878"/>
                    </a:ext>
                  </a:extLst>
                </a:gridCol>
                <a:gridCol w="777430">
                  <a:extLst>
                    <a:ext uri="{9D8B030D-6E8A-4147-A177-3AD203B41FA5}">
                      <a16:colId xmlns:a16="http://schemas.microsoft.com/office/drawing/2014/main" val="1439800719"/>
                    </a:ext>
                  </a:extLst>
                </a:gridCol>
                <a:gridCol w="873816">
                  <a:extLst>
                    <a:ext uri="{9D8B030D-6E8A-4147-A177-3AD203B41FA5}">
                      <a16:colId xmlns:a16="http://schemas.microsoft.com/office/drawing/2014/main" val="1165578737"/>
                    </a:ext>
                  </a:extLst>
                </a:gridCol>
              </a:tblGrid>
              <a:tr h="34093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Número</a:t>
                      </a:r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de </a:t>
                      </a:r>
                      <a:r>
                        <a:rPr lang="en-US" sz="16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propuestas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6913996"/>
                  </a:ext>
                </a:extLst>
              </a:tr>
              <a:tr h="34093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No </a:t>
                      </a:r>
                      <a:r>
                        <a:rPr lang="en-US" sz="1600" u="none" strike="noStrike" dirty="0" err="1">
                          <a:effectLst/>
                        </a:rPr>
                        <a:t>previstas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52%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200966316"/>
                  </a:ext>
                </a:extLst>
              </a:tr>
              <a:tr h="34093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effectLst/>
                        </a:rPr>
                        <a:t>Previstas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48%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690049939"/>
                  </a:ext>
                </a:extLst>
              </a:tr>
              <a:tr h="34093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 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33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100%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52765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8062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CED280F3-9952-4F1E-9667-59B5C7C0EC0D}"/>
              </a:ext>
            </a:extLst>
          </p:cNvPr>
          <p:cNvSpPr txBox="1">
            <a:spLocks/>
          </p:cNvSpPr>
          <p:nvPr/>
        </p:nvSpPr>
        <p:spPr>
          <a:xfrm>
            <a:off x="0" y="63710"/>
            <a:ext cx="12191999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altLang="ko-KR" sz="2400" dirty="0">
                <a:solidFill>
                  <a:srgbClr val="033057"/>
                </a:solidFill>
                <a:cs typeface="Arial" panose="020B0604020202020204" pitchFamily="34" charset="0"/>
              </a:rPr>
              <a:t>Sistema de Seguimiento de Cambios al 8 de septiembre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CB082D9E-4E52-46CF-9CFB-EB94127A8C6D}"/>
              </a:ext>
            </a:extLst>
          </p:cNvPr>
          <p:cNvSpPr txBox="1">
            <a:spLocks/>
          </p:cNvSpPr>
          <p:nvPr/>
        </p:nvSpPr>
        <p:spPr>
          <a:xfrm>
            <a:off x="0" y="351742"/>
            <a:ext cx="12191999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4000" b="1" dirty="0" err="1">
                <a:solidFill>
                  <a:srgbClr val="033057"/>
                </a:solidFill>
                <a:cs typeface="Arial" panose="020B0604020202020204" pitchFamily="34" charset="0"/>
              </a:rPr>
              <a:t>Cambios</a:t>
            </a:r>
            <a:r>
              <a:rPr lang="en-US" altLang="ko-KR" sz="4000" b="1" dirty="0">
                <a:solidFill>
                  <a:srgbClr val="033057"/>
                </a:solidFill>
                <a:cs typeface="Arial" panose="020B0604020202020204" pitchFamily="34" charset="0"/>
              </a:rPr>
              <a:t> </a:t>
            </a:r>
            <a:r>
              <a:rPr lang="en-US" altLang="ko-KR" sz="4000" b="1" dirty="0" err="1">
                <a:solidFill>
                  <a:srgbClr val="033057"/>
                </a:solidFill>
                <a:cs typeface="Arial" panose="020B0604020202020204" pitchFamily="34" charset="0"/>
              </a:rPr>
              <a:t>previstos</a:t>
            </a:r>
            <a:endParaRPr lang="en-US" altLang="ko-KR" sz="4000" b="1" dirty="0">
              <a:solidFill>
                <a:srgbClr val="033057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altLang="ko-KR" sz="4000" b="1" dirty="0">
              <a:solidFill>
                <a:srgbClr val="033057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F47AB3CE-CF78-4784-B64E-ECD551D823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340051"/>
              </p:ext>
            </p:extLst>
          </p:nvPr>
        </p:nvGraphicFramePr>
        <p:xfrm>
          <a:off x="640195" y="1493520"/>
          <a:ext cx="10692580" cy="38709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097161">
                  <a:extLst>
                    <a:ext uri="{9D8B030D-6E8A-4147-A177-3AD203B41FA5}">
                      <a16:colId xmlns:a16="http://schemas.microsoft.com/office/drawing/2014/main" val="3927202118"/>
                    </a:ext>
                  </a:extLst>
                </a:gridCol>
                <a:gridCol w="1312607">
                  <a:extLst>
                    <a:ext uri="{9D8B030D-6E8A-4147-A177-3AD203B41FA5}">
                      <a16:colId xmlns:a16="http://schemas.microsoft.com/office/drawing/2014/main" val="3032221763"/>
                    </a:ext>
                  </a:extLst>
                </a:gridCol>
                <a:gridCol w="1592825">
                  <a:extLst>
                    <a:ext uri="{9D8B030D-6E8A-4147-A177-3AD203B41FA5}">
                      <a16:colId xmlns:a16="http://schemas.microsoft.com/office/drawing/2014/main" val="3211341889"/>
                    </a:ext>
                  </a:extLst>
                </a:gridCol>
                <a:gridCol w="1401097">
                  <a:extLst>
                    <a:ext uri="{9D8B030D-6E8A-4147-A177-3AD203B41FA5}">
                      <a16:colId xmlns:a16="http://schemas.microsoft.com/office/drawing/2014/main" val="237615897"/>
                    </a:ext>
                  </a:extLst>
                </a:gridCol>
                <a:gridCol w="1696064">
                  <a:extLst>
                    <a:ext uri="{9D8B030D-6E8A-4147-A177-3AD203B41FA5}">
                      <a16:colId xmlns:a16="http://schemas.microsoft.com/office/drawing/2014/main" val="4151899705"/>
                    </a:ext>
                  </a:extLst>
                </a:gridCol>
                <a:gridCol w="1592826">
                  <a:extLst>
                    <a:ext uri="{9D8B030D-6E8A-4147-A177-3AD203B41FA5}">
                      <a16:colId xmlns:a16="http://schemas.microsoft.com/office/drawing/2014/main" val="2757760649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endParaRPr lang="es-MX" b="0" dirty="0"/>
                    </a:p>
                    <a:p>
                      <a:r>
                        <a:rPr lang="es-MX" b="0" dirty="0"/>
                        <a:t>Programa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s-MX" b="0" dirty="0"/>
                        <a:t>Principios de calidad afectados en los cambios previstos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703961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kern="1200" dirty="0">
                          <a:solidFill>
                            <a:schemeClr val="lt1"/>
                          </a:solidFill>
                        </a:rPr>
                        <a:t>Pertinencia</a:t>
                      </a:r>
                      <a:endParaRPr lang="es-MX" sz="1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kern="1200" dirty="0">
                          <a:solidFill>
                            <a:schemeClr val="lt1"/>
                          </a:solidFill>
                        </a:rPr>
                        <a:t>Oportunidad y puntualidad</a:t>
                      </a:r>
                      <a:endParaRPr lang="es-MX" sz="1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kern="1200" dirty="0">
                          <a:solidFill>
                            <a:schemeClr val="lt1"/>
                          </a:solidFill>
                        </a:rPr>
                        <a:t>Veracidad o precisión</a:t>
                      </a:r>
                      <a:endParaRPr lang="es-MX" sz="1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800" b="0" kern="1200" dirty="0">
                          <a:solidFill>
                            <a:schemeClr val="lt1"/>
                          </a:solidFill>
                        </a:rPr>
                        <a:t>Coherencia y comparabilidad</a:t>
                      </a:r>
                      <a:endParaRPr lang="es-MX" sz="1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800" b="0" kern="1200" dirty="0">
                          <a:solidFill>
                            <a:schemeClr val="lt1"/>
                          </a:solidFill>
                        </a:rPr>
                        <a:t>Accesibilidad</a:t>
                      </a:r>
                      <a:endParaRPr lang="es-MX" sz="1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80001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MGN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endParaRPr lang="es-MX" dirty="0"/>
                    </a:p>
                  </a:txBody>
                  <a:tcPr>
                    <a:pattFill prst="dkUpDiag">
                      <a:fgClr>
                        <a:schemeClr val="accent5">
                          <a:tint val="20000"/>
                        </a:schemeClr>
                      </a:fgClr>
                      <a:bgClr>
                        <a:schemeClr val="accent6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pattFill prst="dkUpDiag">
                      <a:fgClr>
                        <a:schemeClr val="accent5">
                          <a:tint val="20000"/>
                        </a:schemeClr>
                      </a:fgClr>
                      <a:bgClr>
                        <a:schemeClr val="accent6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858262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CNGE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pattFill prst="dkUpDiag">
                      <a:fgClr>
                        <a:schemeClr val="accent5">
                          <a:tint val="20000"/>
                        </a:schemeClr>
                      </a:fgClr>
                      <a:bgClr>
                        <a:schemeClr val="accent6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pattFill prst="dkUpDiag">
                      <a:fgClr>
                        <a:schemeClr val="accent5">
                          <a:tint val="40000"/>
                        </a:schemeClr>
                      </a:fgClr>
                      <a:bgClr>
                        <a:schemeClr val="accent6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pattFill prst="dkUpDiag">
                      <a:fgClr>
                        <a:schemeClr val="accent5">
                          <a:tint val="40000"/>
                        </a:schemeClr>
                      </a:fgClr>
                      <a:bgClr>
                        <a:schemeClr val="accent6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pattFill prst="dkUpDiag">
                      <a:fgClr>
                        <a:schemeClr val="accent5">
                          <a:tint val="20000"/>
                        </a:schemeClr>
                      </a:fgClr>
                      <a:bgClr>
                        <a:schemeClr val="accent6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01973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CNSPE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pattFill prst="dkUpDiag">
                      <a:fgClr>
                        <a:schemeClr val="accent5">
                          <a:tint val="20000"/>
                        </a:schemeClr>
                      </a:fgClr>
                      <a:bgClr>
                        <a:schemeClr val="accent6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pattFill prst="dkUpDiag">
                      <a:fgClr>
                        <a:schemeClr val="accent5">
                          <a:tint val="40000"/>
                        </a:schemeClr>
                      </a:fgClr>
                      <a:bgClr>
                        <a:schemeClr val="accent6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pattFill prst="dkUpDiag">
                      <a:fgClr>
                        <a:schemeClr val="accent5">
                          <a:tint val="20000"/>
                        </a:schemeClr>
                      </a:fgClr>
                      <a:bgClr>
                        <a:schemeClr val="accent6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759624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CNPJE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pattFill prst="dkUpDiag">
                      <a:fgClr>
                        <a:schemeClr val="accent5">
                          <a:tint val="20000"/>
                        </a:schemeClr>
                      </a:fgClr>
                      <a:bgClr>
                        <a:schemeClr val="accent6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pattFill prst="dkUpDiag">
                      <a:fgClr>
                        <a:schemeClr val="accent5">
                          <a:tint val="40000"/>
                        </a:schemeClr>
                      </a:fgClr>
                      <a:bgClr>
                        <a:schemeClr val="accent6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pattFill prst="dkUpDiag">
                      <a:fgClr>
                        <a:schemeClr val="accent5">
                          <a:tint val="20000"/>
                        </a:schemeClr>
                      </a:fgClr>
                      <a:bgClr>
                        <a:schemeClr val="accent6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832669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CNSIPEF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pattFill prst="dkUpDiag">
                      <a:fgClr>
                        <a:schemeClr val="accent5">
                          <a:tint val="20000"/>
                        </a:schemeClr>
                      </a:fgClr>
                      <a:bgClr>
                        <a:schemeClr val="accent6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pattFill prst="dkUpDiag">
                      <a:fgClr>
                        <a:schemeClr val="accent5">
                          <a:tint val="40000"/>
                        </a:schemeClr>
                      </a:fgClr>
                      <a:bgClr>
                        <a:schemeClr val="accent6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pattFill prst="dkUpDiag">
                      <a:fgClr>
                        <a:schemeClr val="accent5">
                          <a:tint val="20000"/>
                        </a:schemeClr>
                      </a:fgClr>
                      <a:bgClr>
                        <a:schemeClr val="accent6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667259735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es-MX" dirty="0"/>
                        <a:t>CNSIPEE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pattFill prst="dkUpDiag">
                      <a:fgClr>
                        <a:schemeClr val="accent5">
                          <a:tint val="40000"/>
                        </a:schemeClr>
                      </a:fgClr>
                      <a:bgClr>
                        <a:schemeClr val="accent6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pattFill prst="dkUpDiag">
                      <a:fgClr>
                        <a:schemeClr val="accent5">
                          <a:tint val="40000"/>
                        </a:schemeClr>
                      </a:fgClr>
                      <a:bgClr>
                        <a:schemeClr val="accent6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pattFill prst="dkUpDiag">
                      <a:fgClr>
                        <a:schemeClr val="accent5">
                          <a:tint val="20000"/>
                        </a:schemeClr>
                      </a:fgClr>
                      <a:bgClr>
                        <a:schemeClr val="accent6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532752722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es-MX" dirty="0"/>
                        <a:t>ENVIPE / ENSU / ESEP / CPV / ENCIG / ENPOL / ENDIREH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pattFill prst="dkUpDiag">
                      <a:fgClr>
                        <a:schemeClr val="accent5">
                          <a:tint val="20000"/>
                        </a:schemeClr>
                      </a:fgClr>
                      <a:bgClr>
                        <a:schemeClr val="accent6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pattFill prst="dkUpDiag">
                      <a:fgClr>
                        <a:schemeClr val="accent5">
                          <a:tint val="20000"/>
                        </a:schemeClr>
                      </a:fgClr>
                      <a:bgClr>
                        <a:schemeClr val="accent6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pattFill prst="dkUpDiag">
                      <a:fgClr>
                        <a:schemeClr val="accent5">
                          <a:tint val="20000"/>
                        </a:schemeClr>
                      </a:fgClr>
                      <a:bgClr>
                        <a:schemeClr val="accent6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pattFill prst="dkUpDiag">
                      <a:fgClr>
                        <a:schemeClr val="accent5">
                          <a:tint val="20000"/>
                        </a:schemeClr>
                      </a:fgClr>
                      <a:bgClr>
                        <a:schemeClr val="accent6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pattFill prst="dkUpDiag">
                      <a:fgClr>
                        <a:schemeClr val="accent5">
                          <a:tint val="20000"/>
                        </a:schemeClr>
                      </a:fgClr>
                      <a:bgClr>
                        <a:schemeClr val="accent6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401724170"/>
                  </a:ext>
                </a:extLst>
              </a:tr>
            </a:tbl>
          </a:graphicData>
        </a:graphic>
      </p:graphicFrame>
      <p:pic>
        <p:nvPicPr>
          <p:cNvPr id="3" name="Gráfico 2" descr="Marca de insignia1 con relleno sólido">
            <a:extLst>
              <a:ext uri="{FF2B5EF4-FFF2-40B4-BE49-F238E27FC236}">
                <a16:creationId xmlns:a16="http://schemas.microsoft.com/office/drawing/2014/main" id="{02B36ACF-6A15-48D8-9A9C-E65119E338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99287" y="2533389"/>
            <a:ext cx="301254" cy="301254"/>
          </a:xfrm>
          <a:prstGeom prst="rect">
            <a:avLst/>
          </a:prstGeom>
        </p:spPr>
      </p:pic>
      <p:pic>
        <p:nvPicPr>
          <p:cNvPr id="22" name="Gráfico 21" descr="Marca de insignia1 con relleno sólido">
            <a:extLst>
              <a:ext uri="{FF2B5EF4-FFF2-40B4-BE49-F238E27FC236}">
                <a16:creationId xmlns:a16="http://schemas.microsoft.com/office/drawing/2014/main" id="{05E0F8E4-5C28-4F54-BB19-809494C135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99287" y="2910187"/>
            <a:ext cx="301254" cy="301254"/>
          </a:xfrm>
          <a:prstGeom prst="rect">
            <a:avLst/>
          </a:prstGeom>
        </p:spPr>
      </p:pic>
      <p:pic>
        <p:nvPicPr>
          <p:cNvPr id="23" name="Gráfico 22" descr="Marca de insignia1 con relleno sólido">
            <a:extLst>
              <a:ext uri="{FF2B5EF4-FFF2-40B4-BE49-F238E27FC236}">
                <a16:creationId xmlns:a16="http://schemas.microsoft.com/office/drawing/2014/main" id="{36FDDB1F-AC35-4AE0-93A9-34DF191F3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99287" y="3286985"/>
            <a:ext cx="301254" cy="301254"/>
          </a:xfrm>
          <a:prstGeom prst="rect">
            <a:avLst/>
          </a:prstGeom>
        </p:spPr>
      </p:pic>
      <p:pic>
        <p:nvPicPr>
          <p:cNvPr id="24" name="Gráfico 23" descr="Marca de insignia1 con relleno sólido">
            <a:extLst>
              <a:ext uri="{FF2B5EF4-FFF2-40B4-BE49-F238E27FC236}">
                <a16:creationId xmlns:a16="http://schemas.microsoft.com/office/drawing/2014/main" id="{AC8F4629-0BBF-41D8-BFF2-43F8F2A120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99287" y="3663783"/>
            <a:ext cx="301254" cy="301254"/>
          </a:xfrm>
          <a:prstGeom prst="rect">
            <a:avLst/>
          </a:prstGeom>
        </p:spPr>
      </p:pic>
      <p:pic>
        <p:nvPicPr>
          <p:cNvPr id="25" name="Gráfico 24" descr="Marca de insignia1 con relleno sólido">
            <a:extLst>
              <a:ext uri="{FF2B5EF4-FFF2-40B4-BE49-F238E27FC236}">
                <a16:creationId xmlns:a16="http://schemas.microsoft.com/office/drawing/2014/main" id="{7C4EA9EA-DF5B-4EA7-9754-317AB69270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99287" y="4040581"/>
            <a:ext cx="301254" cy="301254"/>
          </a:xfrm>
          <a:prstGeom prst="rect">
            <a:avLst/>
          </a:prstGeom>
        </p:spPr>
      </p:pic>
      <p:pic>
        <p:nvPicPr>
          <p:cNvPr id="26" name="Gráfico 25" descr="Marca de insignia1 con relleno sólido">
            <a:extLst>
              <a:ext uri="{FF2B5EF4-FFF2-40B4-BE49-F238E27FC236}">
                <a16:creationId xmlns:a16="http://schemas.microsoft.com/office/drawing/2014/main" id="{A93130C7-FAD4-42E7-A98A-9C8876AAFC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99287" y="4417379"/>
            <a:ext cx="301254" cy="301254"/>
          </a:xfrm>
          <a:prstGeom prst="rect">
            <a:avLst/>
          </a:prstGeom>
        </p:spPr>
      </p:pic>
      <p:pic>
        <p:nvPicPr>
          <p:cNvPr id="27" name="Gráfico 26" descr="Marca de insignia1 con relleno sólido">
            <a:extLst>
              <a:ext uri="{FF2B5EF4-FFF2-40B4-BE49-F238E27FC236}">
                <a16:creationId xmlns:a16="http://schemas.microsoft.com/office/drawing/2014/main" id="{FF7D00BA-6A39-4691-AB79-F1550F8553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85231" y="4417379"/>
            <a:ext cx="301254" cy="301254"/>
          </a:xfrm>
          <a:prstGeom prst="rect">
            <a:avLst/>
          </a:prstGeom>
        </p:spPr>
      </p:pic>
      <p:pic>
        <p:nvPicPr>
          <p:cNvPr id="28" name="Gráfico 27" descr="Marca de insignia1 con relleno sólido">
            <a:extLst>
              <a:ext uri="{FF2B5EF4-FFF2-40B4-BE49-F238E27FC236}">
                <a16:creationId xmlns:a16="http://schemas.microsoft.com/office/drawing/2014/main" id="{12433410-0004-4187-BC8E-B43F07ED29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59964" y="2533389"/>
            <a:ext cx="301254" cy="301254"/>
          </a:xfrm>
          <a:prstGeom prst="rect">
            <a:avLst/>
          </a:prstGeom>
        </p:spPr>
      </p:pic>
      <p:pic>
        <p:nvPicPr>
          <p:cNvPr id="29" name="Gráfico 28" descr="Marca de insignia1 con relleno sólido">
            <a:extLst>
              <a:ext uri="{FF2B5EF4-FFF2-40B4-BE49-F238E27FC236}">
                <a16:creationId xmlns:a16="http://schemas.microsoft.com/office/drawing/2014/main" id="{260741C4-22F2-4638-8749-D751BD89C4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96425" y="2541229"/>
            <a:ext cx="301254" cy="301254"/>
          </a:xfrm>
          <a:prstGeom prst="rect">
            <a:avLst/>
          </a:prstGeom>
        </p:spPr>
      </p:pic>
      <p:pic>
        <p:nvPicPr>
          <p:cNvPr id="30" name="Gráfico 29" descr="Marca de insignia1 con relleno sólido">
            <a:extLst>
              <a:ext uri="{FF2B5EF4-FFF2-40B4-BE49-F238E27FC236}">
                <a16:creationId xmlns:a16="http://schemas.microsoft.com/office/drawing/2014/main" id="{1EEAFF2D-C529-47D3-9616-7FBBB62BB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96425" y="3284090"/>
            <a:ext cx="301254" cy="301254"/>
          </a:xfrm>
          <a:prstGeom prst="rect">
            <a:avLst/>
          </a:prstGeom>
        </p:spPr>
      </p:pic>
      <p:pic>
        <p:nvPicPr>
          <p:cNvPr id="31" name="Gráfico 30" descr="Marca de insignia1 con relleno sólido">
            <a:extLst>
              <a:ext uri="{FF2B5EF4-FFF2-40B4-BE49-F238E27FC236}">
                <a16:creationId xmlns:a16="http://schemas.microsoft.com/office/drawing/2014/main" id="{5BDE6083-5114-42B2-98CF-4E06DACBF9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96425" y="3662336"/>
            <a:ext cx="301254" cy="301254"/>
          </a:xfrm>
          <a:prstGeom prst="rect">
            <a:avLst/>
          </a:prstGeom>
        </p:spPr>
      </p:pic>
      <p:pic>
        <p:nvPicPr>
          <p:cNvPr id="32" name="Gráfico 31" descr="Marca de insignia1 con relleno sólido">
            <a:extLst>
              <a:ext uri="{FF2B5EF4-FFF2-40B4-BE49-F238E27FC236}">
                <a16:creationId xmlns:a16="http://schemas.microsoft.com/office/drawing/2014/main" id="{2807A4CD-D51D-4F0C-8EF1-070BAC8208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96425" y="4040581"/>
            <a:ext cx="301254" cy="301254"/>
          </a:xfrm>
          <a:prstGeom prst="rect">
            <a:avLst/>
          </a:prstGeom>
        </p:spPr>
      </p:pic>
      <p:pic>
        <p:nvPicPr>
          <p:cNvPr id="33" name="Gráfico 32">
            <a:extLst>
              <a:ext uri="{FF2B5EF4-FFF2-40B4-BE49-F238E27FC236}">
                <a16:creationId xmlns:a16="http://schemas.microsoft.com/office/drawing/2014/main" id="{2AB593D7-7D93-4CD2-A6F0-9E4902A0AA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32819" y="930481"/>
            <a:ext cx="736600" cy="165100"/>
          </a:xfrm>
          <a:prstGeom prst="rect">
            <a:avLst/>
          </a:prstGeom>
        </p:spPr>
      </p:pic>
      <p:sp>
        <p:nvSpPr>
          <p:cNvPr id="34" name="CuadroTexto 33">
            <a:extLst>
              <a:ext uri="{FF2B5EF4-FFF2-40B4-BE49-F238E27FC236}">
                <a16:creationId xmlns:a16="http://schemas.microsoft.com/office/drawing/2014/main" id="{F270D2A7-4CA1-4050-B2E6-C26637C7846C}"/>
              </a:ext>
            </a:extLst>
          </p:cNvPr>
          <p:cNvSpPr txBox="1"/>
          <p:nvPr/>
        </p:nvSpPr>
        <p:spPr>
          <a:xfrm>
            <a:off x="250792" y="5917727"/>
            <a:ext cx="92749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Presidente, Vicepresidentes y Directores Generales pueden acceder al detalle de los cambios y pruebas por medio de la liga: </a:t>
            </a:r>
            <a:r>
              <a:rPr lang="es-MX" sz="16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6"/>
              </a:rPr>
              <a:t>Sistema de Seguimiento de Cambios (snieg.mx)</a:t>
            </a:r>
            <a:r>
              <a:rPr lang="es-MX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 a través del sitio de intranet del </a:t>
            </a:r>
            <a:r>
              <a:rPr lang="es-MX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CoAC</a:t>
            </a:r>
            <a:r>
              <a:rPr lang="es-MX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447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áfico 30">
            <a:extLst>
              <a:ext uri="{FF2B5EF4-FFF2-40B4-BE49-F238E27FC236}">
                <a16:creationId xmlns:a16="http://schemas.microsoft.com/office/drawing/2014/main" id="{32F03F70-A84D-4AE7-ACB0-1E565EE597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32819" y="930481"/>
            <a:ext cx="736600" cy="165100"/>
          </a:xfrm>
          <a:prstGeom prst="rect">
            <a:avLst/>
          </a:prstGeom>
        </p:spPr>
      </p:pic>
      <p:sp>
        <p:nvSpPr>
          <p:cNvPr id="32" name="CuadroTexto 31">
            <a:extLst>
              <a:ext uri="{FF2B5EF4-FFF2-40B4-BE49-F238E27FC236}">
                <a16:creationId xmlns:a16="http://schemas.microsoft.com/office/drawing/2014/main" id="{4557DE2F-F0B5-4E7C-9091-4693141834F6}"/>
              </a:ext>
            </a:extLst>
          </p:cNvPr>
          <p:cNvSpPr txBox="1"/>
          <p:nvPr/>
        </p:nvSpPr>
        <p:spPr>
          <a:xfrm>
            <a:off x="10700120" y="637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19255EB0-57C6-4D77-B1EE-7D536C2E736C}"/>
              </a:ext>
            </a:extLst>
          </p:cNvPr>
          <p:cNvSpPr txBox="1">
            <a:spLocks/>
          </p:cNvSpPr>
          <p:nvPr/>
        </p:nvSpPr>
        <p:spPr>
          <a:xfrm>
            <a:off x="0" y="63710"/>
            <a:ext cx="12191999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altLang="ko-KR" sz="2400" dirty="0">
                <a:solidFill>
                  <a:srgbClr val="033057"/>
                </a:solidFill>
                <a:cs typeface="Arial" panose="020B0604020202020204" pitchFamily="34" charset="0"/>
              </a:rPr>
              <a:t>Sistema de Seguimiento de Cambios al 7 de septiembre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AAAC828D-9231-4FFE-BE0C-953F2A2CAD53}"/>
              </a:ext>
            </a:extLst>
          </p:cNvPr>
          <p:cNvSpPr txBox="1">
            <a:spLocks/>
          </p:cNvSpPr>
          <p:nvPr/>
        </p:nvSpPr>
        <p:spPr>
          <a:xfrm>
            <a:off x="0" y="351742"/>
            <a:ext cx="12191999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4000" b="1" dirty="0" err="1">
                <a:solidFill>
                  <a:srgbClr val="033057"/>
                </a:solidFill>
                <a:cs typeface="Arial" panose="020B0604020202020204" pitchFamily="34" charset="0"/>
              </a:rPr>
              <a:t>Evidencias</a:t>
            </a:r>
            <a:r>
              <a:rPr lang="en-US" altLang="ko-KR" sz="4000" b="1" dirty="0">
                <a:solidFill>
                  <a:srgbClr val="033057"/>
                </a:solidFill>
                <a:cs typeface="Arial" panose="020B0604020202020204" pitchFamily="34" charset="0"/>
              </a:rPr>
              <a:t> de </a:t>
            </a:r>
            <a:r>
              <a:rPr lang="en-US" altLang="ko-KR" sz="4000" b="1" dirty="0" err="1">
                <a:solidFill>
                  <a:srgbClr val="033057"/>
                </a:solidFill>
                <a:cs typeface="Arial" panose="020B0604020202020204" pitchFamily="34" charset="0"/>
              </a:rPr>
              <a:t>diseño</a:t>
            </a:r>
            <a:r>
              <a:rPr lang="en-US" altLang="ko-KR" sz="4000" b="1" dirty="0">
                <a:solidFill>
                  <a:srgbClr val="033057"/>
                </a:solidFill>
                <a:cs typeface="Arial" panose="020B0604020202020204" pitchFamily="34" charset="0"/>
              </a:rPr>
              <a:t> </a:t>
            </a:r>
            <a:r>
              <a:rPr lang="en-US" altLang="ko-KR" sz="4000" b="1" dirty="0" err="1">
                <a:solidFill>
                  <a:srgbClr val="033057"/>
                </a:solidFill>
                <a:cs typeface="Arial" panose="020B0604020202020204" pitchFamily="34" charset="0"/>
              </a:rPr>
              <a:t>modificadas</a:t>
            </a:r>
            <a:endParaRPr lang="en-US" altLang="ko-KR" sz="4000" b="1" dirty="0">
              <a:solidFill>
                <a:srgbClr val="033057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DA88A11E-76FD-442C-9EFD-FB98B094A8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5777521"/>
              </p:ext>
            </p:extLst>
          </p:nvPr>
        </p:nvGraphicFramePr>
        <p:xfrm>
          <a:off x="382356" y="1378796"/>
          <a:ext cx="11237526" cy="4240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7691">
                  <a:extLst>
                    <a:ext uri="{9D8B030D-6E8A-4147-A177-3AD203B41FA5}">
                      <a16:colId xmlns:a16="http://schemas.microsoft.com/office/drawing/2014/main" val="3522500770"/>
                    </a:ext>
                  </a:extLst>
                </a:gridCol>
                <a:gridCol w="947574">
                  <a:extLst>
                    <a:ext uri="{9D8B030D-6E8A-4147-A177-3AD203B41FA5}">
                      <a16:colId xmlns:a16="http://schemas.microsoft.com/office/drawing/2014/main" val="1438164920"/>
                    </a:ext>
                  </a:extLst>
                </a:gridCol>
                <a:gridCol w="7192261">
                  <a:extLst>
                    <a:ext uri="{9D8B030D-6E8A-4147-A177-3AD203B41FA5}">
                      <a16:colId xmlns:a16="http://schemas.microsoft.com/office/drawing/2014/main" val="1998325485"/>
                    </a:ext>
                  </a:extLst>
                </a:gridCol>
              </a:tblGrid>
              <a:tr h="41449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Evidencias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Porcentaje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Programas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871091"/>
                  </a:ext>
                </a:extLst>
              </a:tr>
              <a:tr h="67409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  <a:latin typeface="+mn-lt"/>
                        </a:rPr>
                        <a:t>I. Diseño conceptual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ENVIPE / ENSU / ESEP / EM / CPV / MGN / ENCIG / ENPOL / ENDIREH / CNSPE / CNGE / CNSIPE / CNPJE / CNSIPEF / CNS 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300893198"/>
                  </a:ext>
                </a:extLst>
              </a:tr>
              <a:tr h="574238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600" u="none" strike="noStrike" dirty="0">
                          <a:effectLst/>
                          <a:latin typeface="+mn-lt"/>
                        </a:rPr>
                        <a:t>II. Diseño de los sistemas de producción y de los flujos de trabajo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MGN / ENPOL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268387257"/>
                  </a:ext>
                </a:extLst>
              </a:tr>
              <a:tr h="688598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600" u="none" strike="noStrike">
                          <a:effectLst/>
                          <a:latin typeface="+mn-lt"/>
                        </a:rPr>
                        <a:t>III. Diseño de la captación</a:t>
                      </a:r>
                      <a:endParaRPr lang="es-ES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ESEP / EM / INPC / INPP / ENDUTIH / EVI / EMEC / EAC / EMIM / EAIM / EMOE / ENEC / EAEC / EMS / EASPNF / EAT / ENPOL / CNSPE / CNGE / CNSIPE / CNPJE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062296152"/>
                  </a:ext>
                </a:extLst>
              </a:tr>
              <a:tr h="574238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600" u="none" strike="noStrike" dirty="0">
                          <a:effectLst/>
                          <a:latin typeface="+mn-lt"/>
                        </a:rPr>
                        <a:t>IV. Determinación del marco muestral y tipo de muestreo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ENPOL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405757258"/>
                  </a:ext>
                </a:extLst>
              </a:tr>
              <a:tr h="574238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600" u="none" strike="noStrike" dirty="0">
                          <a:effectLst/>
                          <a:latin typeface="+mn-lt"/>
                        </a:rPr>
                        <a:t>V. Diseño del procesamiento y análisis de la producción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MGN / EVI / EMEC / EAC / EMIM / EMOE / ENEC / EMS / ENPOL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597304159"/>
                  </a:ext>
                </a:extLst>
              </a:tr>
              <a:tr h="29081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600" u="none" strike="noStrike">
                          <a:effectLst/>
                          <a:latin typeface="+mn-lt"/>
                        </a:rPr>
                        <a:t>VI. Diseño del Esquema de Difusión</a:t>
                      </a:r>
                      <a:endParaRPr lang="es-ES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616966111"/>
                  </a:ext>
                </a:extLst>
              </a:tr>
              <a:tr h="449451">
                <a:tc>
                  <a:txBody>
                    <a:bodyPr/>
                    <a:lstStyle/>
                    <a:p>
                      <a:pPr algn="l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4446060"/>
                  </a:ext>
                </a:extLst>
              </a:tr>
            </a:tbl>
          </a:graphicData>
        </a:graphic>
      </p:graphicFrame>
      <p:sp>
        <p:nvSpPr>
          <p:cNvPr id="2" name="Elipse 1">
            <a:extLst>
              <a:ext uri="{FF2B5EF4-FFF2-40B4-BE49-F238E27FC236}">
                <a16:creationId xmlns:a16="http://schemas.microsoft.com/office/drawing/2014/main" id="{F14FAAAD-CDB3-4CC6-BC28-7554A1B03F0E}"/>
              </a:ext>
            </a:extLst>
          </p:cNvPr>
          <p:cNvSpPr/>
          <p:nvPr/>
        </p:nvSpPr>
        <p:spPr>
          <a:xfrm>
            <a:off x="3630967" y="3229253"/>
            <a:ext cx="275207" cy="2285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1</a:t>
            </a:r>
            <a:endParaRPr lang="en-US" sz="1400" dirty="0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F71F2F6C-8DFA-46A0-9F56-37B86BE52780}"/>
              </a:ext>
            </a:extLst>
          </p:cNvPr>
          <p:cNvSpPr/>
          <p:nvPr/>
        </p:nvSpPr>
        <p:spPr>
          <a:xfrm>
            <a:off x="3630967" y="1990718"/>
            <a:ext cx="275207" cy="2285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2</a:t>
            </a:r>
            <a:endParaRPr lang="en-US" sz="1400" dirty="0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A90D04D3-EDD1-4B47-84B5-2307C2AE9926}"/>
              </a:ext>
            </a:extLst>
          </p:cNvPr>
          <p:cNvSpPr/>
          <p:nvPr/>
        </p:nvSpPr>
        <p:spPr>
          <a:xfrm>
            <a:off x="3630967" y="4467788"/>
            <a:ext cx="275207" cy="2285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2378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áfico 30">
            <a:extLst>
              <a:ext uri="{FF2B5EF4-FFF2-40B4-BE49-F238E27FC236}">
                <a16:creationId xmlns:a16="http://schemas.microsoft.com/office/drawing/2014/main" id="{32F03F70-A84D-4AE7-ACB0-1E565EE597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32819" y="1001505"/>
            <a:ext cx="736600" cy="165100"/>
          </a:xfrm>
          <a:prstGeom prst="rect">
            <a:avLst/>
          </a:prstGeom>
        </p:spPr>
      </p:pic>
      <p:sp>
        <p:nvSpPr>
          <p:cNvPr id="32" name="CuadroTexto 31">
            <a:extLst>
              <a:ext uri="{FF2B5EF4-FFF2-40B4-BE49-F238E27FC236}">
                <a16:creationId xmlns:a16="http://schemas.microsoft.com/office/drawing/2014/main" id="{4557DE2F-F0B5-4E7C-9091-4693141834F6}"/>
              </a:ext>
            </a:extLst>
          </p:cNvPr>
          <p:cNvSpPr txBox="1"/>
          <p:nvPr/>
        </p:nvSpPr>
        <p:spPr>
          <a:xfrm>
            <a:off x="10700120" y="637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19255EB0-57C6-4D77-B1EE-7D536C2E736C}"/>
              </a:ext>
            </a:extLst>
          </p:cNvPr>
          <p:cNvSpPr txBox="1">
            <a:spLocks/>
          </p:cNvSpPr>
          <p:nvPr/>
        </p:nvSpPr>
        <p:spPr>
          <a:xfrm>
            <a:off x="0" y="63710"/>
            <a:ext cx="12191999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altLang="ko-KR" sz="2400" dirty="0">
                <a:solidFill>
                  <a:srgbClr val="033057"/>
                </a:solidFill>
                <a:cs typeface="Arial" panose="020B0604020202020204" pitchFamily="34" charset="0"/>
              </a:rPr>
              <a:t>Sistema de Seguimiento de Cambios al 7 de septiembre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AAAC828D-9231-4FFE-BE0C-953F2A2CAD53}"/>
              </a:ext>
            </a:extLst>
          </p:cNvPr>
          <p:cNvSpPr txBox="1">
            <a:spLocks/>
          </p:cNvSpPr>
          <p:nvPr/>
        </p:nvSpPr>
        <p:spPr>
          <a:xfrm>
            <a:off x="0" y="351742"/>
            <a:ext cx="12191999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4000" b="1" dirty="0" err="1">
                <a:solidFill>
                  <a:srgbClr val="033057"/>
                </a:solidFill>
                <a:cs typeface="Arial" panose="020B0604020202020204" pitchFamily="34" charset="0"/>
              </a:rPr>
              <a:t>Pruebas</a:t>
            </a:r>
            <a:r>
              <a:rPr lang="en-US" altLang="ko-KR" sz="4000" b="1" dirty="0">
                <a:solidFill>
                  <a:srgbClr val="033057"/>
                </a:solidFill>
                <a:cs typeface="Arial" panose="020B0604020202020204" pitchFamily="34" charset="0"/>
              </a:rPr>
              <a:t> </a:t>
            </a:r>
            <a:r>
              <a:rPr lang="en-US" altLang="ko-KR" sz="4000" b="1" dirty="0" err="1">
                <a:solidFill>
                  <a:srgbClr val="033057"/>
                </a:solidFill>
                <a:cs typeface="Arial" panose="020B0604020202020204" pitchFamily="34" charset="0"/>
              </a:rPr>
              <a:t>aplicadas</a:t>
            </a:r>
            <a:endParaRPr lang="en-US" altLang="ko-KR" sz="4000" b="1" dirty="0">
              <a:solidFill>
                <a:srgbClr val="033057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A6205EA4-CCF0-4022-8D71-614D72D078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233853"/>
              </p:ext>
            </p:extLst>
          </p:nvPr>
        </p:nvGraphicFramePr>
        <p:xfrm>
          <a:off x="489751" y="1240304"/>
          <a:ext cx="10821880" cy="47819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31320">
                  <a:extLst>
                    <a:ext uri="{9D8B030D-6E8A-4147-A177-3AD203B41FA5}">
                      <a16:colId xmlns:a16="http://schemas.microsoft.com/office/drawing/2014/main" val="2919675817"/>
                    </a:ext>
                  </a:extLst>
                </a:gridCol>
                <a:gridCol w="1042737">
                  <a:extLst>
                    <a:ext uri="{9D8B030D-6E8A-4147-A177-3AD203B41FA5}">
                      <a16:colId xmlns:a16="http://schemas.microsoft.com/office/drawing/2014/main" val="420840661"/>
                    </a:ext>
                  </a:extLst>
                </a:gridCol>
                <a:gridCol w="5747823">
                  <a:extLst>
                    <a:ext uri="{9D8B030D-6E8A-4147-A177-3AD203B41FA5}">
                      <a16:colId xmlns:a16="http://schemas.microsoft.com/office/drawing/2014/main" val="1786461394"/>
                    </a:ext>
                  </a:extLst>
                </a:gridCol>
              </a:tblGrid>
              <a:tr h="447308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Tipo de Pruebas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E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E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Programas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1445911"/>
                  </a:ext>
                </a:extLst>
              </a:tr>
              <a:tr h="115874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  <a:latin typeface="+mn-lt"/>
                        </a:rPr>
                        <a:t>Ninguna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15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CPV / INPP / INPC / EVI / ENDUTIH </a:t>
                      </a:r>
                    </a:p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EAC / EAIM /EAEC / EASPNF / EAT  / ENCIG / ENPOL / ENDIREH / EM / ESEP / EME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8060102"/>
                  </a:ext>
                </a:extLst>
              </a:tr>
              <a:tr h="83873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  <a:latin typeface="+mn-lt"/>
                        </a:rPr>
                        <a:t>Prueba</a:t>
                      </a:r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 de </a:t>
                      </a:r>
                      <a:r>
                        <a:rPr lang="en-US" sz="1800" u="none" strike="noStrike" dirty="0" err="1">
                          <a:effectLst/>
                          <a:latin typeface="+mn-lt"/>
                        </a:rPr>
                        <a:t>escritorio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MG / CNSPE / CNGE / CNSIPEE / CNPJE / CNSIPEF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EMEC / EMIM / EMOE / ENEC / EMS 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4922769"/>
                  </a:ext>
                </a:extLst>
              </a:tr>
              <a:tr h="392164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Prueba en campo y prueba cualitativa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CNSPE / CNGE / CNSIPEE / CNPJE / CNSIPEF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83500921"/>
                  </a:ext>
                </a:extLst>
              </a:tr>
              <a:tr h="39216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  <a:latin typeface="+mn-lt"/>
                        </a:rPr>
                        <a:t>Prueba</a:t>
                      </a:r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+mn-lt"/>
                        </a:rPr>
                        <a:t>piloto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ENVIPE / ENSU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0016748"/>
                  </a:ext>
                </a:extLst>
              </a:tr>
              <a:tr h="392164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Análisis de alternativas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7871121"/>
                  </a:ext>
                </a:extLst>
              </a:tr>
              <a:tr h="392164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Prueba de prototipo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CNSIPEE / ESEP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0617385"/>
                  </a:ext>
                </a:extLst>
              </a:tr>
              <a:tr h="392164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Prueba del sistema de captación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ESEP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256353"/>
                  </a:ext>
                </a:extLst>
              </a:tr>
              <a:tr h="376309"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E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47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E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210172"/>
                  </a:ext>
                </a:extLst>
              </a:tr>
            </a:tbl>
          </a:graphicData>
        </a:graphic>
      </p:graphicFrame>
      <p:sp>
        <p:nvSpPr>
          <p:cNvPr id="2" name="Elipse 1">
            <a:extLst>
              <a:ext uri="{FF2B5EF4-FFF2-40B4-BE49-F238E27FC236}">
                <a16:creationId xmlns:a16="http://schemas.microsoft.com/office/drawing/2014/main" id="{FBF72014-9653-4A17-9629-3CC25EE64248}"/>
              </a:ext>
            </a:extLst>
          </p:cNvPr>
          <p:cNvSpPr/>
          <p:nvPr/>
        </p:nvSpPr>
        <p:spPr>
          <a:xfrm>
            <a:off x="4838327" y="2086250"/>
            <a:ext cx="417251" cy="402173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F738E0C5-ED69-4E56-A8C2-0C97DD1E6A93}"/>
              </a:ext>
            </a:extLst>
          </p:cNvPr>
          <p:cNvSpPr/>
          <p:nvPr/>
        </p:nvSpPr>
        <p:spPr>
          <a:xfrm>
            <a:off x="4838327" y="3084249"/>
            <a:ext cx="417251" cy="402173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8536C9C8-B43E-443C-B273-A9D0840F74CE}"/>
              </a:ext>
            </a:extLst>
          </p:cNvPr>
          <p:cNvSpPr/>
          <p:nvPr/>
        </p:nvSpPr>
        <p:spPr>
          <a:xfrm>
            <a:off x="4842762" y="3680075"/>
            <a:ext cx="417251" cy="402173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60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cc1e82b-ca09-43ad-88a8-c1c64ce950e8">
      <UserInfo>
        <DisplayName>LUJAN SALAZAR JOSE DE JESUS</DisplayName>
        <AccountId>155</AccountId>
        <AccountType/>
      </UserInfo>
      <UserInfo>
        <DisplayName>VAZQUEZ FLORES DOMINGO</DisplayName>
        <AccountId>161</AccountId>
        <AccountType/>
      </UserInfo>
      <UserInfo>
        <DisplayName>YAMAMOTO FLORES CATALINA</DisplayName>
        <AccountId>166</AccountId>
        <AccountType/>
      </UserInfo>
      <UserInfo>
        <DisplayName>LOPEZ AVELAR JUAN RAMON</DisplayName>
        <AccountId>172</AccountId>
        <AccountType/>
      </UserInfo>
      <UserInfo>
        <DisplayName>MONTAÑO MERINO EMMA KARINA GUADALUPE</DisplayName>
        <AccountId>159</AccountId>
        <AccountType/>
      </UserInfo>
      <UserInfo>
        <DisplayName>GUTIERREZ ROMERO MARCO ANTONIO</DisplayName>
        <AccountId>160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355013D4F5B7841B82A9094EA6E91B7" ma:contentTypeVersion="12" ma:contentTypeDescription="Crear nuevo documento." ma:contentTypeScope="" ma:versionID="fe6e085aebcda622b155c56759eab6ac">
  <xsd:schema xmlns:xsd="http://www.w3.org/2001/XMLSchema" xmlns:xs="http://www.w3.org/2001/XMLSchema" xmlns:p="http://schemas.microsoft.com/office/2006/metadata/properties" xmlns:ns2="2cf6ad0d-2af8-40e6-b30a-97e8352d3afd" xmlns:ns3="bcc1e82b-ca09-43ad-88a8-c1c64ce950e8" targetNamespace="http://schemas.microsoft.com/office/2006/metadata/properties" ma:root="true" ma:fieldsID="920fd05695e9fd7f7a38f9c27016ef4b" ns2:_="" ns3:_="">
    <xsd:import namespace="2cf6ad0d-2af8-40e6-b30a-97e8352d3afd"/>
    <xsd:import namespace="bcc1e82b-ca09-43ad-88a8-c1c64ce950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f6ad0d-2af8-40e6-b30a-97e8352d3a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c1e82b-ca09-43ad-88a8-c1c64ce950e8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D1A0B5F-8681-41DD-8CC5-64A61167EA8C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bcc1e82b-ca09-43ad-88a8-c1c64ce950e8"/>
    <ds:schemaRef ds:uri="http://schemas.microsoft.com/office/2006/metadata/properties"/>
    <ds:schemaRef ds:uri="http://purl.org/dc/terms/"/>
    <ds:schemaRef ds:uri="2cf6ad0d-2af8-40e6-b30a-97e8352d3afd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3B9B93B-B91C-40BA-9F88-66CFE7AAED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5F9105F-95CE-42E1-8C06-C528087811FE}">
  <ds:schemaRefs>
    <ds:schemaRef ds:uri="2cf6ad0d-2af8-40e6-b30a-97e8352d3afd"/>
    <ds:schemaRef ds:uri="bcc1e82b-ca09-43ad-88a8-c1c64ce950e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974</Words>
  <Application>Microsoft Office PowerPoint</Application>
  <PresentationFormat>Panorámica</PresentationFormat>
  <Paragraphs>163</Paragraphs>
  <Slides>10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TISCAREÑO DIAZ LAURA PATRICIA</dc:creator>
  <cp:lastModifiedBy>Nuria Torroja Mateu</cp:lastModifiedBy>
  <cp:revision>16</cp:revision>
  <dcterms:created xsi:type="dcterms:W3CDTF">2021-01-12T20:57:55Z</dcterms:created>
  <dcterms:modified xsi:type="dcterms:W3CDTF">2021-09-10T18:00:52Z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0x0101006355013D4F5B7841B82A9094EA6E91B7</vt:lpwstr>
  </property>
</Properties>
</file>