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1" r:id="rId2"/>
  </p:sldMasterIdLst>
  <p:notesMasterIdLst>
    <p:notesMasterId r:id="rId21"/>
  </p:notesMasterIdLst>
  <p:sldIdLst>
    <p:sldId id="279" r:id="rId3"/>
    <p:sldId id="281" r:id="rId4"/>
    <p:sldId id="313" r:id="rId5"/>
    <p:sldId id="287" r:id="rId6"/>
    <p:sldId id="290" r:id="rId7"/>
    <p:sldId id="302" r:id="rId8"/>
    <p:sldId id="288" r:id="rId9"/>
    <p:sldId id="293" r:id="rId10"/>
    <p:sldId id="303" r:id="rId11"/>
    <p:sldId id="291" r:id="rId12"/>
    <p:sldId id="308" r:id="rId13"/>
    <p:sldId id="297" r:id="rId14"/>
    <p:sldId id="311" r:id="rId15"/>
    <p:sldId id="298" r:id="rId16"/>
    <p:sldId id="304" r:id="rId17"/>
    <p:sldId id="286" r:id="rId18"/>
    <p:sldId id="312" r:id="rId19"/>
    <p:sldId id="260" r:id="rId20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GEE" initials="DGEE" lastIdx="4" clrIdx="0">
    <p:extLst>
      <p:ext uri="{19B8F6BF-5375-455C-9EA6-DF929625EA0E}">
        <p15:presenceInfo xmlns:p15="http://schemas.microsoft.com/office/powerpoint/2012/main" userId="DGE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4FB"/>
    <a:srgbClr val="E1F5FF"/>
    <a:srgbClr val="F7FDFF"/>
    <a:srgbClr val="33CC33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931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8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Hoja_de_c_lculo_de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2.331648081941752E-2"/>
          <c:y val="3.3501625153745031E-2"/>
          <c:w val="0.9657037994028238"/>
          <c:h val="0.75594734486453263"/>
        </c:manualLayout>
      </c:layout>
      <c:lineChart>
        <c:grouping val="standard"/>
        <c:varyColors val="0"/>
        <c:ser>
          <c:idx val="0"/>
          <c:order val="0"/>
          <c:tx>
            <c:strRef>
              <c:f>'GRAF_NO RESP'!$B$1</c:f>
              <c:strCache>
                <c:ptCount val="1"/>
                <c:pt idx="0">
                  <c:v>Cierres Temporales</c:v>
                </c:pt>
              </c:strCache>
            </c:strRef>
          </c:tx>
          <c:spPr>
            <a:ln w="63500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0"/>
                  <c:y val="-4.05690940749957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A97-4939-8A76-2037DAE95D06}"/>
                </c:ext>
              </c:extLst>
            </c:dLbl>
            <c:dLbl>
              <c:idx val="1"/>
              <c:layout>
                <c:manualLayout>
                  <c:x val="1.5589182089625522E-3"/>
                  <c:y val="-6.26976908431750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A97-4939-8A76-2037DAE95D06}"/>
                </c:ext>
              </c:extLst>
            </c:dLbl>
            <c:dLbl>
              <c:idx val="2"/>
              <c:layout>
                <c:manualLayout>
                  <c:x val="-1.7148100298588018E-2"/>
                  <c:y val="-7.0073889765901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A97-4939-8A76-2037DAE95D06}"/>
                </c:ext>
              </c:extLst>
            </c:dLbl>
            <c:spPr>
              <a:solidFill>
                <a:srgbClr val="FFFFFF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ound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'GRAF_NO RESP'!$A$2:$A$9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'GRAF_NO RESP'!$B$2:$B$9</c:f>
              <c:numCache>
                <c:formatCode>0.0%</c:formatCode>
                <c:ptCount val="8"/>
                <c:pt idx="0">
                  <c:v>2.7E-2</c:v>
                </c:pt>
                <c:pt idx="1">
                  <c:v>2.5999999999999999E-2</c:v>
                </c:pt>
                <c:pt idx="2">
                  <c:v>3.2000000000000001E-2</c:v>
                </c:pt>
                <c:pt idx="3">
                  <c:v>7.5999999999999998E-2</c:v>
                </c:pt>
                <c:pt idx="4">
                  <c:v>0.113</c:v>
                </c:pt>
                <c:pt idx="5">
                  <c:v>0.107</c:v>
                </c:pt>
                <c:pt idx="6">
                  <c:v>7.9000000000000001E-2</c:v>
                </c:pt>
                <c:pt idx="7">
                  <c:v>5.6000000000000001E-2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A97-4939-8A76-2037DAE95D06}"/>
            </c:ext>
          </c:extLst>
        </c:ser>
        <c:ser>
          <c:idx val="1"/>
          <c:order val="1"/>
          <c:tx>
            <c:strRef>
              <c:f>'GRAF_NO RESP'!$C$1</c:f>
              <c:strCache>
                <c:ptCount val="1"/>
                <c:pt idx="0">
                  <c:v>No Respuesta</c:v>
                </c:pt>
              </c:strCache>
            </c:strRef>
          </c:tx>
          <c:spPr>
            <a:ln w="63500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dLbls>
            <c:dLbl>
              <c:idx val="0"/>
              <c:layout>
                <c:manualLayout>
                  <c:x val="-2.026593671651318E-2"/>
                  <c:y val="-4.05551968712406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A97-4939-8A76-2037DAE95D06}"/>
                </c:ext>
              </c:extLst>
            </c:dLbl>
            <c:dLbl>
              <c:idx val="1"/>
              <c:layout>
                <c:manualLayout>
                  <c:x val="0"/>
                  <c:y val="-5.53025411880553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A97-4939-8A76-2037DAE95D06}"/>
                </c:ext>
              </c:extLst>
            </c:dLbl>
            <c:spPr>
              <a:solidFill>
                <a:srgbClr val="FFFFFF"/>
              </a:solidFill>
              <a:ln>
                <a:solidFill>
                  <a:srgbClr val="000000">
                    <a:lumMod val="25000"/>
                    <a:lumOff val="75000"/>
                  </a:srgbClr>
                </a:solidFill>
              </a:ln>
              <a:effectLst/>
            </c:spPr>
            <c:txPr>
              <a:bodyPr rot="0" spcFirstLastPara="1" vertOverflow="clip" horzOverflow="clip" vert="horz" wrap="square" lIns="36576" tIns="18288" rIns="36576" bIns="18288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oundRectCallout">
                    <a:avLst/>
                  </a:prstGeom>
                  <a:noFill/>
                  <a:ln>
                    <a:noFill/>
                  </a:ln>
                </c15:spPr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'GRAF_NO RESP'!$A$2:$A$9</c:f>
              <c:strCache>
                <c:ptCount val="8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</c:strCache>
            </c:strRef>
          </c:cat>
          <c:val>
            <c:numRef>
              <c:f>'GRAF_NO RESP'!$C$2:$C$9</c:f>
              <c:numCache>
                <c:formatCode>0.00%</c:formatCode>
                <c:ptCount val="8"/>
                <c:pt idx="0">
                  <c:v>5.2999999999999999E-2</c:v>
                </c:pt>
                <c:pt idx="1">
                  <c:v>6.6000000000000003E-2</c:v>
                </c:pt>
                <c:pt idx="2">
                  <c:v>9.0999999999999998E-2</c:v>
                </c:pt>
                <c:pt idx="3">
                  <c:v>9.8000000000000004E-2</c:v>
                </c:pt>
                <c:pt idx="4">
                  <c:v>8.5999999999999993E-2</c:v>
                </c:pt>
                <c:pt idx="5">
                  <c:v>8.5999999999999993E-2</c:v>
                </c:pt>
                <c:pt idx="6">
                  <c:v>9.4E-2</c:v>
                </c:pt>
                <c:pt idx="7">
                  <c:v>6.7000000000000004E-2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A97-4939-8A76-2037DAE95D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26899496"/>
        <c:axId val="626897200"/>
      </c:lineChart>
      <c:catAx>
        <c:axId val="6268994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26897200"/>
        <c:crosses val="autoZero"/>
        <c:auto val="1"/>
        <c:lblAlgn val="ctr"/>
        <c:lblOffset val="100"/>
        <c:noMultiLvlLbl val="0"/>
      </c:catAx>
      <c:valAx>
        <c:axId val="626897200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626899496"/>
        <c:crosses val="autoZero"/>
        <c:crossBetween val="between"/>
        <c:majorUnit val="9.0000000000000028E-3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2935317284657399"/>
          <c:y val="0.90231008525188827"/>
          <c:w val="0.57376263699685359"/>
          <c:h val="5.02211481455389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95AA99-EFC1-48D8-8091-8E8EFFB7770D}" type="datetimeFigureOut">
              <a:rPr lang="en-US" smtClean="0"/>
              <a:t>10/5/2020</a:t>
            </a:fld>
            <a:endParaRPr lang="en-U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26501-D9A0-40D3-89DF-4A325D9D726E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39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rtada">
    <p:bg>
      <p:bgPr>
        <a:solidFill>
          <a:srgbClr val="0832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6430318" y="2707493"/>
            <a:ext cx="4921189" cy="1143001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8850" b="1" i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/>
              <a:t>Título</a:t>
            </a:r>
            <a:endParaRPr dirty="0"/>
          </a:p>
        </p:txBody>
      </p:sp>
      <p:sp>
        <p:nvSpPr>
          <p:cNvPr id="8" name="Rectangle"/>
          <p:cNvSpPr/>
          <p:nvPr/>
        </p:nvSpPr>
        <p:spPr>
          <a:xfrm>
            <a:off x="6092825" y="3011570"/>
            <a:ext cx="37439" cy="8348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47453954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05/10/2020</a:t>
            </a:fld>
            <a:endParaRPr lang="es-MX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5096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05/10/2020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71424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s-MX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05/10/2020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20432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05/10/2020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10793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05/10/2020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441543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rtada">
    <p:bg>
      <p:bgPr>
        <a:solidFill>
          <a:srgbClr val="0832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6430318" y="2707493"/>
            <a:ext cx="4921189" cy="1143001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8850" b="1" i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/>
              <a:t>Título</a:t>
            </a:r>
            <a:endParaRPr dirty="0"/>
          </a:p>
        </p:txBody>
      </p:sp>
      <p:sp>
        <p:nvSpPr>
          <p:cNvPr id="8" name="Rectangle"/>
          <p:cNvSpPr/>
          <p:nvPr userDrawn="1"/>
        </p:nvSpPr>
        <p:spPr>
          <a:xfrm>
            <a:off x="6092825" y="3011570"/>
            <a:ext cx="37439" cy="8348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dirty="0"/>
          </a:p>
        </p:txBody>
      </p:sp>
    </p:spTree>
    <p:extLst>
      <p:ext uri="{BB962C8B-B14F-4D97-AF65-F5344CB8AC3E}">
        <p14:creationId xmlns:p14="http://schemas.microsoft.com/office/powerpoint/2010/main" val="145793664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Indic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4983041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IN">
    <p:bg>
      <p:bgPr>
        <a:solidFill>
          <a:srgbClr val="0832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INEGI2018-Plantilla_Conociendo-Mexico.png" descr="INEGI2018-Plantilla_Conociendo-Mexic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4535" y="1729701"/>
            <a:ext cx="4797285" cy="2791832"/>
          </a:xfrm>
          <a:prstGeom prst="rect">
            <a:avLst/>
          </a:prstGeom>
          <a:ln w="12700">
            <a:miter lim="400000"/>
          </a:ln>
        </p:spPr>
      </p:pic>
      <p:pic>
        <p:nvPicPr>
          <p:cNvPr id="53" name="Pleca.png" descr="Plec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99209"/>
            <a:ext cx="12192001" cy="554737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9643229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05/10/2020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26701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05/10/2020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78339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05/10/2020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422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05/10/2020</a:t>
            </a:fld>
            <a:endParaRPr lang="es-MX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00414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05/10/2020</a:t>
            </a:fld>
            <a:endParaRPr lang="es-MX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04138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AEE35-0102-43D7-90E4-BF900BD90586}" type="datetimeFigureOut">
              <a:rPr lang="es-MX" smtClean="0"/>
              <a:pPr/>
              <a:t>05/10/2020</a:t>
            </a:fld>
            <a:endParaRPr lang="es-MX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C74A0-3941-4CF3-BA05-04FF141DF98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21359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ody Level One…"/>
          <p:cNvSpPr txBox="1">
            <a:spLocks/>
          </p:cNvSpPr>
          <p:nvPr/>
        </p:nvSpPr>
        <p:spPr>
          <a:xfrm>
            <a:off x="299351" y="1222744"/>
            <a:ext cx="11593298" cy="4739654"/>
          </a:xfrm>
          <a:prstGeom prst="rect">
            <a:avLst/>
          </a:prstGeom>
        </p:spPr>
        <p:txBody>
          <a:bodyPr anchor="t">
            <a:noAutofit/>
          </a:bodyPr>
          <a:lstStyle>
            <a:lvl1pPr marL="63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174C8"/>
              </a:buClr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127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174C8"/>
              </a:buClr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90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174C8"/>
              </a:buClr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254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174C8"/>
              </a:buClr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317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>
                <a:srgbClr val="0174C8"/>
              </a:buClr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381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444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5080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5715000" marR="0" indent="-635000" algn="l" defTabSz="825500" rtl="0" latinLnBrk="0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125000"/>
              <a:buFontTx/>
              <a:buChar char="•"/>
              <a:tabLst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hangingPunct="1"/>
            <a:r>
              <a:rPr lang="es-ES_tradnl" sz="2400" dirty="0" err="1"/>
              <a:t>Body</a:t>
            </a:r>
            <a:r>
              <a:rPr lang="es-ES_tradnl" sz="2400" dirty="0"/>
              <a:t> </a:t>
            </a:r>
            <a:r>
              <a:rPr lang="es-ES_tradnl" sz="2400" dirty="0" err="1"/>
              <a:t>Level</a:t>
            </a:r>
            <a:r>
              <a:rPr lang="es-ES_tradnl" sz="2400" dirty="0"/>
              <a:t> </a:t>
            </a:r>
            <a:r>
              <a:rPr lang="es-ES_tradnl" sz="2400" dirty="0" err="1"/>
              <a:t>One</a:t>
            </a:r>
            <a:endParaRPr lang="es-ES_tradnl" sz="2400" dirty="0"/>
          </a:p>
          <a:p>
            <a:pPr lvl="1" hangingPunct="1"/>
            <a:r>
              <a:rPr lang="es-ES_tradnl" sz="2400" dirty="0" err="1"/>
              <a:t>Body</a:t>
            </a:r>
            <a:r>
              <a:rPr lang="es-ES_tradnl" sz="2400" dirty="0"/>
              <a:t> </a:t>
            </a:r>
            <a:r>
              <a:rPr lang="es-ES_tradnl" sz="2400" dirty="0" err="1"/>
              <a:t>Level</a:t>
            </a:r>
            <a:r>
              <a:rPr lang="es-ES_tradnl" sz="2400" dirty="0"/>
              <a:t> </a:t>
            </a:r>
            <a:r>
              <a:rPr lang="es-ES_tradnl" sz="2400" dirty="0" err="1"/>
              <a:t>Two</a:t>
            </a:r>
            <a:endParaRPr lang="es-ES_tradnl" sz="2400" dirty="0"/>
          </a:p>
          <a:p>
            <a:pPr lvl="2" hangingPunct="1"/>
            <a:r>
              <a:rPr lang="es-ES_tradnl" sz="2400" dirty="0" err="1"/>
              <a:t>Body</a:t>
            </a:r>
            <a:r>
              <a:rPr lang="es-ES_tradnl" sz="2400" dirty="0"/>
              <a:t> </a:t>
            </a:r>
            <a:r>
              <a:rPr lang="es-ES_tradnl" sz="2400" dirty="0" err="1"/>
              <a:t>Level</a:t>
            </a:r>
            <a:r>
              <a:rPr lang="es-ES_tradnl" sz="2400" dirty="0"/>
              <a:t> </a:t>
            </a:r>
            <a:r>
              <a:rPr lang="es-ES_tradnl" sz="2400" dirty="0" err="1"/>
              <a:t>Three</a:t>
            </a:r>
            <a:endParaRPr lang="es-ES_tradnl" sz="2400" dirty="0"/>
          </a:p>
          <a:p>
            <a:pPr lvl="3" hangingPunct="1"/>
            <a:r>
              <a:rPr lang="es-ES_tradnl" sz="2400" dirty="0" err="1"/>
              <a:t>Body</a:t>
            </a:r>
            <a:r>
              <a:rPr lang="es-ES_tradnl" sz="2400" dirty="0"/>
              <a:t> </a:t>
            </a:r>
            <a:r>
              <a:rPr lang="es-ES_tradnl" sz="2400" dirty="0" err="1"/>
              <a:t>Level</a:t>
            </a:r>
            <a:r>
              <a:rPr lang="es-ES_tradnl" sz="2400" dirty="0"/>
              <a:t> </a:t>
            </a:r>
            <a:r>
              <a:rPr lang="es-ES_tradnl" sz="2400" dirty="0" err="1"/>
              <a:t>Four</a:t>
            </a:r>
            <a:endParaRPr lang="es-ES_tradnl" sz="2400" dirty="0"/>
          </a:p>
          <a:p>
            <a:pPr lvl="4" hangingPunct="1"/>
            <a:r>
              <a:rPr lang="es-ES_tradnl" sz="2400" dirty="0" err="1"/>
              <a:t>Body</a:t>
            </a:r>
            <a:r>
              <a:rPr lang="es-ES_tradnl" sz="2400" dirty="0"/>
              <a:t> </a:t>
            </a:r>
            <a:r>
              <a:rPr lang="es-ES_tradnl" sz="2400" dirty="0" err="1"/>
              <a:t>Level</a:t>
            </a:r>
            <a:r>
              <a:rPr lang="es-ES_tradnl" sz="2400" dirty="0"/>
              <a:t> </a:t>
            </a:r>
            <a:r>
              <a:rPr lang="es-ES_tradnl" sz="2400" dirty="0" err="1"/>
              <a:t>Five</a:t>
            </a:r>
            <a:endParaRPr lang="es-ES_tradnl" sz="2400" dirty="0"/>
          </a:p>
        </p:txBody>
      </p:sp>
      <p:grpSp>
        <p:nvGrpSpPr>
          <p:cNvPr id="4" name="Group"/>
          <p:cNvGrpSpPr/>
          <p:nvPr/>
        </p:nvGrpSpPr>
        <p:grpSpPr>
          <a:xfrm>
            <a:off x="0" y="6099977"/>
            <a:ext cx="12192000" cy="762257"/>
            <a:chOff x="0" y="0"/>
            <a:chExt cx="24384000" cy="1524512"/>
          </a:xfrm>
        </p:grpSpPr>
        <p:sp>
          <p:nvSpPr>
            <p:cNvPr id="5" name="Rectangle"/>
            <p:cNvSpPr/>
            <p:nvPr/>
          </p:nvSpPr>
          <p:spPr>
            <a:xfrm>
              <a:off x="0" y="87840"/>
              <a:ext cx="24384000" cy="1436673"/>
            </a:xfrm>
            <a:prstGeom prst="rect">
              <a:avLst/>
            </a:prstGeom>
            <a:solidFill>
              <a:srgbClr val="0174C8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 dirty="0"/>
            </a:p>
          </p:txBody>
        </p:sp>
        <p:sp>
          <p:nvSpPr>
            <p:cNvPr id="6" name="Rectangle"/>
            <p:cNvSpPr/>
            <p:nvPr/>
          </p:nvSpPr>
          <p:spPr>
            <a:xfrm>
              <a:off x="0" y="0"/>
              <a:ext cx="24384000" cy="107033"/>
            </a:xfrm>
            <a:prstGeom prst="rect">
              <a:avLst/>
            </a:prstGeom>
            <a:solidFill>
              <a:srgbClr val="B9BBBB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>
                <a:defRPr sz="3200" b="0">
                  <a:solidFill>
                    <a:srgbClr val="FFFFFF"/>
                  </a:solidFill>
                  <a:latin typeface="+mn-lt"/>
                  <a:ea typeface="+mn-ea"/>
                  <a:cs typeface="+mn-cs"/>
                  <a:sym typeface="Helvetica Neue Medium"/>
                </a:defRPr>
              </a:pPr>
              <a:endParaRPr sz="1600" dirty="0"/>
            </a:p>
          </p:txBody>
        </p:sp>
      </p:grpSp>
      <p:pic>
        <p:nvPicPr>
          <p:cNvPr id="7" name="INEGI2018-Plantilla_Logo_INEGI.png" descr="INEGI2018-Plantilla_Logo_INEGI.png"/>
          <p:cNvPicPr>
            <a:picLocks noChangeAspect="1"/>
          </p:cNvPicPr>
          <p:nvPr/>
        </p:nvPicPr>
        <p:blipFill>
          <a:blip r:embed="rId5"/>
          <a:srcRect t="31617" b="31617"/>
          <a:stretch>
            <a:fillRect/>
          </a:stretch>
        </p:blipFill>
        <p:spPr>
          <a:xfrm>
            <a:off x="239950" y="6271748"/>
            <a:ext cx="2164631" cy="462514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Rectangle"/>
          <p:cNvSpPr/>
          <p:nvPr/>
        </p:nvSpPr>
        <p:spPr>
          <a:xfrm>
            <a:off x="2525381" y="6216133"/>
            <a:ext cx="19324" cy="573787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dirty="0"/>
          </a:p>
        </p:txBody>
      </p:sp>
      <p:sp>
        <p:nvSpPr>
          <p:cNvPr id="9" name="Title Text"/>
          <p:cNvSpPr txBox="1">
            <a:spLocks/>
          </p:cNvSpPr>
          <p:nvPr/>
        </p:nvSpPr>
        <p:spPr>
          <a:xfrm>
            <a:off x="2665579" y="6213262"/>
            <a:ext cx="9315577" cy="573787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7400" b="0" i="0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es-ES_tradnl" sz="3700" dirty="0" err="1"/>
              <a:t>Title</a:t>
            </a:r>
            <a:r>
              <a:rPr lang="es-ES_tradnl" sz="3700" dirty="0"/>
              <a:t> Text</a:t>
            </a:r>
          </a:p>
        </p:txBody>
      </p:sp>
      <p:sp>
        <p:nvSpPr>
          <p:cNvPr id="11" name="Title Text"/>
          <p:cNvSpPr txBox="1">
            <a:spLocks/>
          </p:cNvSpPr>
          <p:nvPr/>
        </p:nvSpPr>
        <p:spPr>
          <a:xfrm>
            <a:off x="276447" y="85061"/>
            <a:ext cx="11706447" cy="914400"/>
          </a:xfrm>
          <a:prstGeom prst="rect">
            <a:avLst/>
          </a:prstGeom>
        </p:spPr>
        <p:txBody>
          <a:bodyPr/>
          <a:lstStyle>
            <a:lvl1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2F58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1pPr>
            <a:lvl2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2pPr>
            <a:lvl3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3pPr>
            <a:lvl4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4pPr>
            <a:lvl5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5pPr>
            <a:lvl6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6pPr>
            <a:lvl7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7pPr>
            <a:lvl8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8pPr>
            <a:lvl9pPr marL="0" marR="0" indent="0" algn="ctr" defTabSz="8255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1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Neue Medium"/>
              </a:defRPr>
            </a:lvl9pPr>
          </a:lstStyle>
          <a:p>
            <a:pPr hangingPunct="1"/>
            <a:r>
              <a:rPr lang="es-ES_tradnl" sz="5600" dirty="0" err="1"/>
              <a:t>Title</a:t>
            </a:r>
            <a:r>
              <a:rPr lang="es-ES_tradnl" sz="5600" dirty="0"/>
              <a:t> Text</a:t>
            </a:r>
          </a:p>
        </p:txBody>
      </p:sp>
    </p:spTree>
    <p:extLst>
      <p:ext uri="{BB962C8B-B14F-4D97-AF65-F5344CB8AC3E}">
        <p14:creationId xmlns:p14="http://schemas.microsoft.com/office/powerpoint/2010/main" val="155819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</p:sldLayoutIdLst>
  <p:transition spd="med"/>
  <p:txStyles>
    <p:titleStyle>
      <a:lvl1pPr marL="0" marR="0" indent="0" algn="ctr" defTabSz="41275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41275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41275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41275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41275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41275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41275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41275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41275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317500" marR="0" indent="-317500" algn="l" defTabSz="412750" rtl="0" eaLnBrk="1" latinLnBrk="0" hangingPunct="1">
        <a:lnSpc>
          <a:spcPct val="100000"/>
        </a:lnSpc>
        <a:spcBef>
          <a:spcPts val="2950"/>
        </a:spcBef>
        <a:spcAft>
          <a:spcPts val="0"/>
        </a:spcAft>
        <a:buClrTx/>
        <a:buSzPct val="12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635000" marR="0" indent="-317500" algn="l" defTabSz="412750" rtl="0" eaLnBrk="1" latinLnBrk="0" hangingPunct="1">
        <a:lnSpc>
          <a:spcPct val="100000"/>
        </a:lnSpc>
        <a:spcBef>
          <a:spcPts val="2950"/>
        </a:spcBef>
        <a:spcAft>
          <a:spcPts val="0"/>
        </a:spcAft>
        <a:buClrTx/>
        <a:buSzPct val="12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952500" marR="0" indent="-317500" algn="l" defTabSz="412750" rtl="0" eaLnBrk="1" latinLnBrk="0" hangingPunct="1">
        <a:lnSpc>
          <a:spcPct val="100000"/>
        </a:lnSpc>
        <a:spcBef>
          <a:spcPts val="2950"/>
        </a:spcBef>
        <a:spcAft>
          <a:spcPts val="0"/>
        </a:spcAft>
        <a:buClrTx/>
        <a:buSzPct val="12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270000" marR="0" indent="-317500" algn="l" defTabSz="412750" rtl="0" eaLnBrk="1" latinLnBrk="0" hangingPunct="1">
        <a:lnSpc>
          <a:spcPct val="100000"/>
        </a:lnSpc>
        <a:spcBef>
          <a:spcPts val="2950"/>
        </a:spcBef>
        <a:spcAft>
          <a:spcPts val="0"/>
        </a:spcAft>
        <a:buClrTx/>
        <a:buSzPct val="12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1587500" marR="0" indent="-317500" algn="l" defTabSz="412750" rtl="0" eaLnBrk="1" latinLnBrk="0" hangingPunct="1">
        <a:lnSpc>
          <a:spcPct val="100000"/>
        </a:lnSpc>
        <a:spcBef>
          <a:spcPts val="2950"/>
        </a:spcBef>
        <a:spcAft>
          <a:spcPts val="0"/>
        </a:spcAft>
        <a:buClrTx/>
        <a:buSzPct val="12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1905000" marR="0" indent="-317500" algn="l" defTabSz="412750" rtl="0" eaLnBrk="1" latinLnBrk="0" hangingPunct="1">
        <a:lnSpc>
          <a:spcPct val="100000"/>
        </a:lnSpc>
        <a:spcBef>
          <a:spcPts val="2950"/>
        </a:spcBef>
        <a:spcAft>
          <a:spcPts val="0"/>
        </a:spcAft>
        <a:buClrTx/>
        <a:buSzPct val="12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2222500" marR="0" indent="-317500" algn="l" defTabSz="412750" rtl="0" eaLnBrk="1" latinLnBrk="0" hangingPunct="1">
        <a:lnSpc>
          <a:spcPct val="100000"/>
        </a:lnSpc>
        <a:spcBef>
          <a:spcPts val="2950"/>
        </a:spcBef>
        <a:spcAft>
          <a:spcPts val="0"/>
        </a:spcAft>
        <a:buClrTx/>
        <a:buSzPct val="12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2540000" marR="0" indent="-317500" algn="l" defTabSz="412750" rtl="0" eaLnBrk="1" latinLnBrk="0" hangingPunct="1">
        <a:lnSpc>
          <a:spcPct val="100000"/>
        </a:lnSpc>
        <a:spcBef>
          <a:spcPts val="2950"/>
        </a:spcBef>
        <a:spcAft>
          <a:spcPts val="0"/>
        </a:spcAft>
        <a:buClrTx/>
        <a:buSzPct val="12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2857500" marR="0" indent="-317500" algn="l" defTabSz="412750" rtl="0" eaLnBrk="1" latinLnBrk="0" hangingPunct="1">
        <a:lnSpc>
          <a:spcPct val="100000"/>
        </a:lnSpc>
        <a:spcBef>
          <a:spcPts val="2950"/>
        </a:spcBef>
        <a:spcAft>
          <a:spcPts val="0"/>
        </a:spcAft>
        <a:buClrTx/>
        <a:buSzPct val="125000"/>
        <a:buFontTx/>
        <a:buChar char="•"/>
        <a:tabLst/>
        <a:defRPr sz="24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4127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114300" algn="ctr" defTabSz="4127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228600" algn="ctr" defTabSz="4127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342900" algn="ctr" defTabSz="4127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457200" algn="ctr" defTabSz="4127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571500" algn="ctr" defTabSz="4127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685800" algn="ctr" defTabSz="4127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800100" algn="ctr" defTabSz="4127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914400" algn="ctr" defTabSz="41275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6AEE35-0102-43D7-90E4-BF900BD90586}" type="datetimeFigureOut">
              <a:rPr lang="es-MX" smtClean="0"/>
              <a:pPr/>
              <a:t>05/10/2020</a:t>
            </a:fld>
            <a:endParaRPr lang="es-MX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C74A0-3941-4CF3-BA05-04FF141DF98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56457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Relationship Id="rId5" Type="http://schemas.openxmlformats.org/officeDocument/2006/relationships/chart" Target="../charts/chart1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10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.png"/><Relationship Id="rId4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8.emf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9.emf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0.emf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1.emf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2.em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ítulo"/>
          <p:cNvSpPr txBox="1">
            <a:spLocks noGrp="1"/>
          </p:cNvSpPr>
          <p:nvPr>
            <p:ph type="title"/>
          </p:nvPr>
        </p:nvSpPr>
        <p:spPr>
          <a:xfrm>
            <a:off x="6446010" y="2358499"/>
            <a:ext cx="5482949" cy="1143001"/>
          </a:xfrm>
          <a:prstGeom prst="rect">
            <a:avLst/>
          </a:prstGeom>
        </p:spPr>
        <p:txBody>
          <a:bodyPr/>
          <a:lstStyle/>
          <a:p>
            <a:r>
              <a:rPr lang="es-MX" sz="4000" b="0" dirty="0" smtClean="0">
                <a:latin typeface="+mj-lt"/>
              </a:rPr>
              <a:t>3er. </a:t>
            </a:r>
            <a:r>
              <a:rPr lang="es-MX" sz="4000" b="0" dirty="0">
                <a:latin typeface="+mj-lt"/>
              </a:rPr>
              <a:t>sesión de 2020</a:t>
            </a:r>
            <a:br>
              <a:rPr lang="es-MX" sz="4000" b="0" dirty="0">
                <a:latin typeface="+mj-lt"/>
              </a:rPr>
            </a:br>
            <a:r>
              <a:rPr lang="es-ES" sz="4000" b="0" dirty="0">
                <a:latin typeface="+mj-lt"/>
              </a:rPr>
              <a:t>Retos en la gestión de calidad de la información </a:t>
            </a:r>
            <a:r>
              <a:rPr lang="es-ES" sz="4000" b="0" dirty="0" smtClean="0">
                <a:latin typeface="+mj-lt"/>
              </a:rPr>
              <a:t/>
            </a:r>
            <a:br>
              <a:rPr lang="es-ES" sz="4000" b="0" dirty="0" smtClean="0">
                <a:latin typeface="+mj-lt"/>
              </a:rPr>
            </a:br>
            <a:r>
              <a:rPr lang="es-ES" sz="4000" b="0" dirty="0" smtClean="0">
                <a:latin typeface="+mj-lt"/>
              </a:rPr>
              <a:t>estadística económica durante </a:t>
            </a:r>
            <a:r>
              <a:rPr lang="es-ES" sz="4000" b="0" dirty="0">
                <a:latin typeface="+mj-lt"/>
              </a:rPr>
              <a:t>la pandemia</a:t>
            </a:r>
            <a:endParaRPr lang="es-MX" sz="4000" b="0" dirty="0">
              <a:latin typeface="+mj-lt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716" y="410738"/>
            <a:ext cx="4616246" cy="1559972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9187484" y="6395380"/>
            <a:ext cx="3460735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20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Helvetica Neue"/>
                <a:ea typeface="Helvetica Neue"/>
                <a:cs typeface="Helvetica Neue"/>
                <a:sym typeface="Helvetica Neue"/>
              </a:rPr>
              <a:t>Octubre 2020</a:t>
            </a:r>
            <a:endParaRPr kumimoji="0" lang="en-US" sz="20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67672540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CuadroTexto 4"/>
          <p:cNvSpPr txBox="1"/>
          <p:nvPr/>
        </p:nvSpPr>
        <p:spPr>
          <a:xfrm>
            <a:off x="6383037" y="-160909"/>
            <a:ext cx="5687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88" lvl="0" algn="r" defTabSz="412750"/>
            <a:r>
              <a:rPr lang="es-MX" sz="32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Índices de Precios</a:t>
            </a:r>
            <a:endParaRPr lang="es-MX" sz="3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796869" y="545872"/>
            <a:ext cx="2769292" cy="13048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Acciones a futuro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Marcador de texto 1"/>
          <p:cNvSpPr txBox="1">
            <a:spLocks/>
          </p:cNvSpPr>
          <p:nvPr/>
        </p:nvSpPr>
        <p:spPr>
          <a:xfrm>
            <a:off x="4008053" y="1752279"/>
            <a:ext cx="7235459" cy="127216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MX" sz="2000" b="0" dirty="0" smtClean="0">
              <a:solidFill>
                <a:srgbClr val="000000"/>
              </a:solidFill>
              <a:latin typeface="Helvetica Neue"/>
              <a:ea typeface="Helvetica Neue"/>
              <a:cs typeface="Helvetica Neue"/>
            </a:endParaRPr>
          </a:p>
          <a:p>
            <a:pPr algn="just"/>
            <a:endParaRPr lang="es-MX" sz="2000" b="0" dirty="0">
              <a:solidFill>
                <a:srgbClr val="000000"/>
              </a:solidFill>
              <a:latin typeface="Helvetica Neue"/>
              <a:ea typeface="Helvetica Neue"/>
              <a:cs typeface="Helvetica Neue"/>
            </a:endParaRPr>
          </a:p>
          <a:p>
            <a:pPr algn="just"/>
            <a:r>
              <a:rPr lang="es-MX" sz="2000" b="0" dirty="0" smtClean="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rPr>
              <a:t>Seguir con </a:t>
            </a:r>
            <a:r>
              <a:rPr lang="es-MX" sz="2000" b="0" dirty="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rPr>
              <a:t>la recolección de precios mediante el uso de las tecnologías de la información, y en la medida de lo posible reanudar la visita directa a los establecimientos de manera gradual</a:t>
            </a:r>
            <a:r>
              <a:rPr lang="es-MX" sz="2000" b="0" dirty="0" smtClean="0">
                <a:solidFill>
                  <a:srgbClr val="000000"/>
                </a:solidFill>
                <a:latin typeface="Helvetica Neue"/>
                <a:ea typeface="Helvetica Neue"/>
                <a:cs typeface="Helvetica Neue"/>
              </a:rPr>
              <a:t>.  Para ello hay que analizar si la captación puede seguir igual, revisar el procedimiento, dado que no vamos a regresar a campo de inmediato,  sino será de manera paulatina de acuerdo a la estrategia del Instituto. </a:t>
            </a:r>
            <a:endParaRPr lang="es-MX" sz="2000" b="0" dirty="0">
              <a:solidFill>
                <a:srgbClr val="000000"/>
              </a:solidFill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58030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CuadroTexto 4"/>
          <p:cNvSpPr txBox="1"/>
          <p:nvPr/>
        </p:nvSpPr>
        <p:spPr>
          <a:xfrm>
            <a:off x="6383037" y="-160909"/>
            <a:ext cx="5687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88" lvl="0" algn="r" defTabSz="412750"/>
            <a:r>
              <a:rPr lang="es-MX" sz="32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Encuestas Mensuales y Anuales</a:t>
            </a:r>
            <a:endParaRPr lang="es-MX" sz="3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360846" y="619250"/>
            <a:ext cx="5900271" cy="1100202"/>
            <a:chOff x="4593772" y="7503428"/>
            <a:chExt cx="5900271" cy="1100202"/>
          </a:xfrm>
        </p:grpSpPr>
        <p:sp>
          <p:nvSpPr>
            <p:cNvPr id="11" name="Rectángulo redondeado 10"/>
            <p:cNvSpPr/>
            <p:nvPr/>
          </p:nvSpPr>
          <p:spPr>
            <a:xfrm>
              <a:off x="4771065" y="7551510"/>
              <a:ext cx="5722978" cy="105212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uadroTexto 11"/>
            <p:cNvSpPr txBox="1"/>
            <p:nvPr/>
          </p:nvSpPr>
          <p:spPr>
            <a:xfrm>
              <a:off x="4593772" y="7503428"/>
              <a:ext cx="5661346" cy="99048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015" tIns="80010" rIns="120015" bIns="80010" numCol="1" spcCol="1270" anchor="ctr" anchorCtr="0">
              <a:noAutofit/>
            </a:bodyPr>
            <a:lstStyle/>
            <a:p>
              <a:pPr lvl="0" algn="ctr" defTabSz="2800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3200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Impactos</a:t>
              </a:r>
              <a:endParaRPr lang="es-ES" sz="3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1963606" y="2088794"/>
            <a:ext cx="9949720" cy="3703263"/>
            <a:chOff x="2313822" y="1578905"/>
            <a:chExt cx="8491348" cy="6362421"/>
          </a:xfrm>
        </p:grpSpPr>
        <p:sp>
          <p:nvSpPr>
            <p:cNvPr id="14" name="Rectángulo redondeado 13"/>
            <p:cNvSpPr/>
            <p:nvPr/>
          </p:nvSpPr>
          <p:spPr>
            <a:xfrm>
              <a:off x="2313822" y="1578905"/>
              <a:ext cx="8491348" cy="63624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CuadroTexto 14"/>
            <p:cNvSpPr txBox="1"/>
            <p:nvPr/>
          </p:nvSpPr>
          <p:spPr>
            <a:xfrm>
              <a:off x="2492283" y="1763593"/>
              <a:ext cx="8198514" cy="577791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3825" tIns="123825" rIns="123825" bIns="123825" numCol="1" spcCol="1270" anchor="t" anchorCtr="0">
              <a:noAutofit/>
            </a:bodyPr>
            <a:lstStyle/>
            <a:p>
              <a:pPr marL="342900" lvl="1" indent="-342900" algn="just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es-ES" sz="2000" b="0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Las </a:t>
              </a:r>
              <a:r>
                <a:rPr lang="es-ES" sz="2000" b="0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Encuestas Económicas Nacionales Mensuales </a:t>
              </a:r>
              <a:r>
                <a:rPr lang="es-ES" sz="2000" b="0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pesar de que se </a:t>
              </a:r>
              <a:r>
                <a:rPr lang="es-ES" sz="2000" b="0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levantaban en </a:t>
              </a:r>
              <a:r>
                <a:rPr lang="es-ES" sz="2000" b="0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 medio digital </a:t>
              </a:r>
              <a:r>
                <a:rPr lang="es-ES" sz="2000" b="0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cercano al 72% de los establecimientos de la muestra, en su mayoría podrían tener el riesgo de no </a:t>
              </a:r>
              <a:r>
                <a:rPr lang="es-ES" sz="2000" b="0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respuesta por la </a:t>
              </a:r>
              <a:r>
                <a:rPr lang="es-ES" sz="2000" b="0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pandemia debido al cierre de las actividades no esenciales.</a:t>
              </a:r>
            </a:p>
            <a:p>
              <a:pPr lvl="1" indent="0" algn="just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ES" sz="2000" b="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lvl="1" indent="-342900" algn="just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es-ES" sz="2000" b="0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 restante 28% era entrevista cara a cara, </a:t>
              </a:r>
              <a:r>
                <a:rPr lang="es-ES" sz="2000" b="0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 no poder hacer la entrevista directa, también se incrementaría </a:t>
              </a:r>
              <a:r>
                <a:rPr lang="es-ES" sz="2000" b="0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 no </a:t>
              </a:r>
              <a:r>
                <a:rPr lang="es-ES" sz="2000" b="0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respuesta.</a:t>
              </a:r>
            </a:p>
            <a:p>
              <a:pPr lvl="1" indent="0" algn="just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ES" sz="2000" b="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342900" lvl="1" indent="-342900" algn="just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Font typeface="Wingdings" panose="05000000000000000000" pitchFamily="2" charset="2"/>
                <a:buChar char="§"/>
              </a:pPr>
              <a:r>
                <a:rPr lang="es-ES" sz="2000" b="0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 el mes de abril efectivamente </a:t>
              </a:r>
              <a:r>
                <a:rPr lang="es-ES" sz="2000" b="0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 </a:t>
              </a:r>
              <a:r>
                <a:rPr lang="es-ES" sz="2000" b="0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dio </a:t>
              </a:r>
              <a:r>
                <a:rPr lang="es-ES" sz="2000" b="0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una disminución en los </a:t>
              </a:r>
              <a:r>
                <a:rPr lang="es-MX" sz="2000" b="0" kern="12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niveles de captación de las encuestas mensuales de alrededor de un 4%, registrando el nivel más bajo en el mes de abril con un  90.2% a nivel nacional.</a:t>
              </a:r>
            </a:p>
            <a:p>
              <a:pPr lvl="1" indent="0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ES" sz="2000" b="0" kern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1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ES" sz="2000" kern="1200" dirty="0">
                <a:solidFill>
                  <a:schemeClr val="tx1"/>
                </a:solidFill>
              </a:endParaRPr>
            </a:p>
            <a:p>
              <a:pPr lvl="1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ES" sz="2000" kern="1200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8011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CuadroTexto 4"/>
          <p:cNvSpPr txBox="1"/>
          <p:nvPr/>
        </p:nvSpPr>
        <p:spPr>
          <a:xfrm>
            <a:off x="6868028" y="-130131"/>
            <a:ext cx="5687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88" lvl="0" algn="just" defTabSz="412750"/>
            <a:r>
              <a:rPr lang="es-MX" sz="32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Encuestas Mensuales</a:t>
            </a:r>
            <a:endParaRPr lang="es-MX" sz="3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275535" y="408777"/>
            <a:ext cx="5237052" cy="902047"/>
            <a:chOff x="4771065" y="7551510"/>
            <a:chExt cx="5722978" cy="105212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15" name="Rectángulo redondeado 14"/>
            <p:cNvSpPr/>
            <p:nvPr/>
          </p:nvSpPr>
          <p:spPr>
            <a:xfrm>
              <a:off x="4771065" y="7551510"/>
              <a:ext cx="5722978" cy="105212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CuadroTexto 15"/>
            <p:cNvSpPr txBox="1"/>
            <p:nvPr/>
          </p:nvSpPr>
          <p:spPr>
            <a:xfrm>
              <a:off x="4931028" y="7582326"/>
              <a:ext cx="5532199" cy="89665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015" tIns="80010" rIns="120015" bIns="80010" numCol="1" spcCol="1270" anchor="ctr" anchorCtr="0">
              <a:noAutofit/>
            </a:bodyPr>
            <a:lstStyle/>
            <a:p>
              <a:pPr lvl="0" algn="ctr" defTabSz="2800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3200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Impactos</a:t>
              </a:r>
              <a:endParaRPr lang="es-ES" sz="3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Rectángulo 1"/>
          <p:cNvSpPr/>
          <p:nvPr/>
        </p:nvSpPr>
        <p:spPr>
          <a:xfrm>
            <a:off x="509452" y="5776369"/>
            <a:ext cx="114596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b="0" dirty="0" smtClean="0"/>
              <a:t>Los </a:t>
            </a:r>
            <a:r>
              <a:rPr lang="es-MX" sz="1400" b="0" dirty="0"/>
              <a:t>cierres temporales se refieren a las unidades económicas que suspendieron las actividades económicas durante la </a:t>
            </a:r>
            <a:r>
              <a:rPr lang="es-MX" sz="1400" b="0" dirty="0" smtClean="0"/>
              <a:t>contingencia.</a:t>
            </a:r>
          </a:p>
          <a:p>
            <a:pPr algn="just"/>
            <a:r>
              <a:rPr lang="es-MX" sz="1400" b="0" dirty="0"/>
              <a:t>La falta de respuesta se refiere a las unidades económicas activas que no proporcionaron ninguna información al INEGI</a:t>
            </a:r>
            <a:endParaRPr lang="en-US" sz="1400" b="0" dirty="0"/>
          </a:p>
        </p:txBody>
      </p:sp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F8A58B27-EC7F-4C2C-A87C-A1595D0404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606133"/>
              </p:ext>
            </p:extLst>
          </p:nvPr>
        </p:nvGraphicFramePr>
        <p:xfrm>
          <a:off x="93226" y="1197739"/>
          <a:ext cx="11584424" cy="46769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CuadroTexto 11">
            <a:extLst>
              <a:ext uri="{FF2B5EF4-FFF2-40B4-BE49-F238E27FC236}">
                <a16:creationId xmlns:a16="http://schemas.microsoft.com/office/drawing/2014/main" id="{BFCF3487-36FD-48C9-9020-4E4787518C23}"/>
              </a:ext>
            </a:extLst>
          </p:cNvPr>
          <p:cNvSpPr txBox="1"/>
          <p:nvPr/>
        </p:nvSpPr>
        <p:spPr>
          <a:xfrm>
            <a:off x="4679383" y="223326"/>
            <a:ext cx="7336528" cy="93358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 algn="r">
              <a:defRPr/>
            </a:pPr>
            <a:r>
              <a:rPr lang="es-MX" sz="5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Cierres </a:t>
            </a:r>
            <a:r>
              <a:rPr lang="es-MX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temporales y tasas de </a:t>
            </a:r>
            <a:r>
              <a:rPr lang="es-MX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respuesta</a:t>
            </a:r>
            <a:endParaRPr kumimoji="0" lang="es-MX" sz="24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Helvetica Neue Medium"/>
            </a:endParaRPr>
          </a:p>
        </p:txBody>
      </p:sp>
    </p:spTree>
    <p:extLst>
      <p:ext uri="{BB962C8B-B14F-4D97-AF65-F5344CB8AC3E}">
        <p14:creationId xmlns:p14="http://schemas.microsoft.com/office/powerpoint/2010/main" val="131071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5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CuadroTexto 4"/>
          <p:cNvSpPr txBox="1"/>
          <p:nvPr/>
        </p:nvSpPr>
        <p:spPr>
          <a:xfrm>
            <a:off x="6868028" y="-130131"/>
            <a:ext cx="5687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88" lvl="0" algn="just" defTabSz="412750"/>
            <a:r>
              <a:rPr lang="es-MX" sz="32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Encuestas Mensuales</a:t>
            </a:r>
            <a:endParaRPr lang="es-MX" sz="3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14" name="Grupo 13"/>
          <p:cNvGrpSpPr/>
          <p:nvPr/>
        </p:nvGrpSpPr>
        <p:grpSpPr>
          <a:xfrm>
            <a:off x="93226" y="454644"/>
            <a:ext cx="5237052" cy="1124240"/>
            <a:chOff x="4771065" y="7551510"/>
            <a:chExt cx="5722978" cy="105212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grpSpPr>
        <p:sp>
          <p:nvSpPr>
            <p:cNvPr id="15" name="Rectángulo redondeado 14"/>
            <p:cNvSpPr/>
            <p:nvPr/>
          </p:nvSpPr>
          <p:spPr>
            <a:xfrm>
              <a:off x="4771065" y="7551510"/>
              <a:ext cx="5722978" cy="105212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CuadroTexto 15"/>
            <p:cNvSpPr txBox="1"/>
            <p:nvPr/>
          </p:nvSpPr>
          <p:spPr>
            <a:xfrm>
              <a:off x="4961844" y="7667712"/>
              <a:ext cx="5532199" cy="896657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015" tIns="80010" rIns="120015" bIns="80010" numCol="1" spcCol="1270" anchor="ctr" anchorCtr="0">
              <a:noAutofit/>
            </a:bodyPr>
            <a:lstStyle/>
            <a:p>
              <a:pPr lvl="0" algn="ctr" defTabSz="2800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3200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Impacto tasa de no respuesta</a:t>
              </a:r>
              <a:endParaRPr lang="es-ES" sz="3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1918972" y="6345638"/>
            <a:ext cx="94508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800" b="0" dirty="0" smtClean="0"/>
              <a:t>Para Construcción la participación se refiere a la variable “Valor de la Producción”</a:t>
            </a:r>
            <a:endParaRPr lang="en-US" sz="1800" b="0" dirty="0"/>
          </a:p>
        </p:txBody>
      </p:sp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394948"/>
              </p:ext>
            </p:extLst>
          </p:nvPr>
        </p:nvGraphicFramePr>
        <p:xfrm>
          <a:off x="499803" y="1629030"/>
          <a:ext cx="11214100" cy="460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Hoja de cálculo binaria" r:id="rId6" imgW="4095775" imgH="1752705" progId="Excel.SheetBinaryMacroEnabled.12">
                  <p:embed/>
                </p:oleObj>
              </mc:Choice>
              <mc:Fallback>
                <p:oleObj name="Hoja de cálculo binaria" r:id="rId6" imgW="4095775" imgH="1752705" progId="Excel.SheetBinaryMacroEnabled.12">
                  <p:embed/>
                  <p:pic>
                    <p:nvPicPr>
                      <p:cNvPr id="11" name="Objeto 1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9803" y="1629030"/>
                        <a:ext cx="11214100" cy="4603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5472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CuadroTexto 4"/>
          <p:cNvSpPr txBox="1"/>
          <p:nvPr/>
        </p:nvSpPr>
        <p:spPr>
          <a:xfrm>
            <a:off x="6383037" y="-160909"/>
            <a:ext cx="5687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88" lvl="0" algn="r" defTabSz="412750"/>
            <a:r>
              <a:rPr lang="es-MX" sz="32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Encuestas Mensuales y Anuales</a:t>
            </a:r>
            <a:endParaRPr lang="es-MX" sz="3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320322" y="410899"/>
            <a:ext cx="5786531" cy="905487"/>
            <a:chOff x="4779325" y="7459484"/>
            <a:chExt cx="5786531" cy="1052120"/>
          </a:xfrm>
        </p:grpSpPr>
        <p:sp>
          <p:nvSpPr>
            <p:cNvPr id="11" name="Rectángulo redondeado 10"/>
            <p:cNvSpPr/>
            <p:nvPr/>
          </p:nvSpPr>
          <p:spPr>
            <a:xfrm>
              <a:off x="4779325" y="7459484"/>
              <a:ext cx="5722978" cy="105212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uadroTexto 11"/>
            <p:cNvSpPr txBox="1"/>
            <p:nvPr/>
          </p:nvSpPr>
          <p:spPr>
            <a:xfrm>
              <a:off x="4904510" y="7489013"/>
              <a:ext cx="5661346" cy="990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015" tIns="80010" rIns="120015" bIns="80010" numCol="1" spcCol="1270" anchor="ctr" anchorCtr="0">
              <a:noAutofit/>
            </a:bodyPr>
            <a:lstStyle/>
            <a:p>
              <a:pPr lvl="0" algn="ctr" defTabSz="2800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3200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Acciones</a:t>
              </a:r>
              <a:endParaRPr lang="es-ES" sz="3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" name="Grupo 12"/>
          <p:cNvGrpSpPr/>
          <p:nvPr/>
        </p:nvGrpSpPr>
        <p:grpSpPr>
          <a:xfrm>
            <a:off x="1963606" y="1425049"/>
            <a:ext cx="9949720" cy="4718836"/>
            <a:chOff x="2313822" y="1396079"/>
            <a:chExt cx="8491348" cy="6362421"/>
          </a:xfrm>
        </p:grpSpPr>
        <p:sp>
          <p:nvSpPr>
            <p:cNvPr id="14" name="Rectángulo redondeado 13"/>
            <p:cNvSpPr/>
            <p:nvPr/>
          </p:nvSpPr>
          <p:spPr>
            <a:xfrm>
              <a:off x="2313822" y="1396079"/>
              <a:ext cx="8491348" cy="6362421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CuadroTexto 14"/>
            <p:cNvSpPr txBox="1"/>
            <p:nvPr/>
          </p:nvSpPr>
          <p:spPr>
            <a:xfrm>
              <a:off x="2492283" y="1763593"/>
              <a:ext cx="8198514" cy="470621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3825" tIns="123825" rIns="123825" bIns="123825" numCol="1" spcCol="1270" anchor="t" anchorCtr="0">
              <a:noAutofit/>
            </a:bodyPr>
            <a:lstStyle/>
            <a:p>
              <a:pPr lvl="1" algn="l" defTabSz="1422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</a:pPr>
              <a:endParaRPr lang="es-ES" sz="32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3" name="Rectángulo 2"/>
          <p:cNvSpPr/>
          <p:nvPr/>
        </p:nvSpPr>
        <p:spPr>
          <a:xfrm>
            <a:off x="2172717" y="1697624"/>
            <a:ext cx="94005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1" indent="-457200" algn="just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es-ES" sz="2000" b="0" kern="1200" dirty="0">
                <a:solidFill>
                  <a:schemeClr val="tx1"/>
                </a:solidFill>
              </a:rPr>
              <a:t>Se establecen nuevos códigos para identificar </a:t>
            </a:r>
            <a:r>
              <a:rPr lang="es-ES" sz="2000" b="0" kern="1200" dirty="0" smtClean="0">
                <a:solidFill>
                  <a:schemeClr val="tx1"/>
                </a:solidFill>
              </a:rPr>
              <a:t>los </a:t>
            </a:r>
            <a:r>
              <a:rPr lang="es-ES" sz="2000" b="0" kern="1200" dirty="0">
                <a:solidFill>
                  <a:schemeClr val="tx1"/>
                </a:solidFill>
              </a:rPr>
              <a:t>cierres temporales por COVID</a:t>
            </a:r>
            <a:r>
              <a:rPr lang="es-ES" sz="2000" b="0" kern="1200" dirty="0" smtClean="0">
                <a:solidFill>
                  <a:schemeClr val="tx1"/>
                </a:solidFill>
              </a:rPr>
              <a:t>.</a:t>
            </a:r>
            <a:endParaRPr lang="es-ES" sz="2000" b="0" kern="1200" dirty="0">
              <a:solidFill>
                <a:schemeClr val="tx1"/>
              </a:solidFill>
            </a:endParaRPr>
          </a:p>
          <a:p>
            <a:pPr marL="457200" lvl="1" indent="-457200" algn="just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es-ES" sz="2000" b="0" kern="1200" dirty="0">
                <a:solidFill>
                  <a:schemeClr val="tx1"/>
                </a:solidFill>
              </a:rPr>
              <a:t>Elaboración de </a:t>
            </a:r>
            <a:r>
              <a:rPr lang="es-ES" sz="2000" b="0" kern="1200" dirty="0" smtClean="0">
                <a:solidFill>
                  <a:schemeClr val="tx1"/>
                </a:solidFill>
              </a:rPr>
              <a:t>un formato para </a:t>
            </a:r>
            <a:r>
              <a:rPr lang="es-ES" sz="2000" b="0" kern="1200" dirty="0">
                <a:solidFill>
                  <a:schemeClr val="tx1"/>
                </a:solidFill>
              </a:rPr>
              <a:t>captar </a:t>
            </a:r>
            <a:r>
              <a:rPr lang="es-MX" sz="2000" b="0" kern="1200" dirty="0">
                <a:solidFill>
                  <a:schemeClr val="tx1"/>
                </a:solidFill>
              </a:rPr>
              <a:t>información sobre las principales variables (situación del personal, pago de remuneraciones e ingresos</a:t>
            </a:r>
            <a:r>
              <a:rPr lang="es-MX" sz="2000" b="0" kern="1200" dirty="0" smtClean="0">
                <a:solidFill>
                  <a:schemeClr val="tx1"/>
                </a:solidFill>
              </a:rPr>
              <a:t>).</a:t>
            </a:r>
            <a:endParaRPr lang="es-ES" sz="2000" b="0" kern="1200" dirty="0">
              <a:solidFill>
                <a:schemeClr val="tx1"/>
              </a:solidFill>
            </a:endParaRPr>
          </a:p>
          <a:p>
            <a:pPr marL="457200" lvl="1" indent="-457200" algn="just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es-ES" sz="2000" b="0" kern="1200" dirty="0">
                <a:solidFill>
                  <a:schemeClr val="tx1"/>
                </a:solidFill>
              </a:rPr>
              <a:t>Se establecieron estrategias para atender a nivel dominio las afectaciones por falta de información</a:t>
            </a:r>
            <a:r>
              <a:rPr lang="es-ES" sz="2000" b="0" kern="1200" dirty="0" smtClean="0">
                <a:solidFill>
                  <a:schemeClr val="tx1"/>
                </a:solidFill>
              </a:rPr>
              <a:t>.</a:t>
            </a:r>
            <a:endParaRPr lang="es-ES" sz="2000" b="0" kern="1200" dirty="0">
              <a:solidFill>
                <a:schemeClr val="tx1"/>
              </a:solidFill>
            </a:endParaRPr>
          </a:p>
          <a:p>
            <a:pPr marL="457200" lvl="1" indent="-457200" algn="just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es-ES" sz="2000" b="0" kern="1200" dirty="0">
                <a:solidFill>
                  <a:schemeClr val="tx1"/>
                </a:solidFill>
              </a:rPr>
              <a:t>Ajuste en los procesos de imputación según código de respuesta</a:t>
            </a:r>
            <a:r>
              <a:rPr lang="es-ES" sz="2000" b="0" kern="1200" dirty="0" smtClean="0">
                <a:solidFill>
                  <a:schemeClr val="tx1"/>
                </a:solidFill>
              </a:rPr>
              <a:t>.</a:t>
            </a:r>
          </a:p>
          <a:p>
            <a:pPr marL="457200" lvl="1" indent="-457200" algn="just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es-ES" sz="2000" b="0" kern="1200" dirty="0">
                <a:solidFill>
                  <a:schemeClr val="tx1"/>
                </a:solidFill>
              </a:rPr>
              <a:t>Mayor acercamiento con las Coordinaciones Estatales para establecer </a:t>
            </a:r>
            <a:r>
              <a:rPr lang="es-ES" sz="2000" b="0" kern="1200" dirty="0" smtClean="0">
                <a:solidFill>
                  <a:schemeClr val="tx1"/>
                </a:solidFill>
              </a:rPr>
              <a:t>estrategias.</a:t>
            </a:r>
          </a:p>
          <a:p>
            <a:pPr marL="457200" lvl="1" indent="-457200" algn="just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es-ES" sz="2000" b="0" kern="1200" dirty="0">
                <a:solidFill>
                  <a:schemeClr val="tx1"/>
                </a:solidFill>
              </a:rPr>
              <a:t>La </a:t>
            </a:r>
            <a:r>
              <a:rPr lang="es-ES" sz="2000" b="0" kern="1200" dirty="0" smtClean="0">
                <a:solidFill>
                  <a:schemeClr val="tx1"/>
                </a:solidFill>
              </a:rPr>
              <a:t>captación </a:t>
            </a:r>
            <a:r>
              <a:rPr lang="es-ES" sz="2000" b="0" kern="1200" dirty="0">
                <a:solidFill>
                  <a:schemeClr val="tx1"/>
                </a:solidFill>
              </a:rPr>
              <a:t>por medios digitales </a:t>
            </a:r>
            <a:r>
              <a:rPr lang="es-ES" sz="2000" b="0" kern="1200" dirty="0" smtClean="0">
                <a:solidFill>
                  <a:schemeClr val="tx1"/>
                </a:solidFill>
              </a:rPr>
              <a:t>pasó de </a:t>
            </a:r>
            <a:r>
              <a:rPr lang="es-ES" sz="2000" b="0" kern="1200" dirty="0">
                <a:solidFill>
                  <a:schemeClr val="tx1"/>
                </a:solidFill>
              </a:rPr>
              <a:t>un </a:t>
            </a:r>
            <a:r>
              <a:rPr lang="es-ES" sz="2000" b="0" kern="1200" dirty="0" smtClean="0">
                <a:solidFill>
                  <a:schemeClr val="tx1"/>
                </a:solidFill>
              </a:rPr>
              <a:t>72% </a:t>
            </a:r>
            <a:r>
              <a:rPr lang="es-ES" sz="2000" b="0" kern="1200" dirty="0">
                <a:solidFill>
                  <a:schemeClr val="tx1"/>
                </a:solidFill>
              </a:rPr>
              <a:t>al </a:t>
            </a:r>
            <a:r>
              <a:rPr lang="es-ES" sz="2000" b="0" kern="1200" dirty="0" smtClean="0">
                <a:solidFill>
                  <a:schemeClr val="tx1"/>
                </a:solidFill>
              </a:rPr>
              <a:t>80%. </a:t>
            </a:r>
          </a:p>
          <a:p>
            <a:pPr marL="457200" lvl="1" indent="-457200" algn="just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Font typeface="Wingdings" panose="05000000000000000000" pitchFamily="2" charset="2"/>
              <a:buChar char="ü"/>
            </a:pPr>
            <a:r>
              <a:rPr lang="es-ES" sz="2000" b="0" kern="1200" dirty="0" smtClean="0">
                <a:solidFill>
                  <a:schemeClr val="tx1"/>
                </a:solidFill>
              </a:rPr>
              <a:t>Se han realizado publicaciones de notas a los usuarios indicando los dominios a utilizar con reserva.</a:t>
            </a:r>
          </a:p>
        </p:txBody>
      </p:sp>
    </p:spTree>
    <p:extLst>
      <p:ext uri="{BB962C8B-B14F-4D97-AF65-F5344CB8AC3E}">
        <p14:creationId xmlns:p14="http://schemas.microsoft.com/office/powerpoint/2010/main" val="387934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CuadroTexto 4"/>
          <p:cNvSpPr txBox="1"/>
          <p:nvPr/>
        </p:nvSpPr>
        <p:spPr>
          <a:xfrm>
            <a:off x="6383037" y="-160909"/>
            <a:ext cx="5687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88" lvl="0" algn="r" defTabSz="412750"/>
            <a:r>
              <a:rPr lang="es-MX" sz="32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Encuestas Mensuales y Anuales</a:t>
            </a:r>
            <a:endParaRPr lang="es-MX" sz="3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1" y="574153"/>
            <a:ext cx="9855200" cy="853067"/>
            <a:chOff x="4779325" y="7459484"/>
            <a:chExt cx="5722978" cy="1095959"/>
          </a:xfrm>
        </p:grpSpPr>
        <p:sp>
          <p:nvSpPr>
            <p:cNvPr id="11" name="Rectángulo redondeado 10"/>
            <p:cNvSpPr/>
            <p:nvPr/>
          </p:nvSpPr>
          <p:spPr>
            <a:xfrm>
              <a:off x="4779325" y="7459484"/>
              <a:ext cx="5722978" cy="1052120"/>
            </a:xfrm>
            <a:prstGeom prst="roundRect">
              <a:avLst>
                <a:gd name="adj" fmla="val 1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75000"/>
                </a:schemeClr>
              </a:solidFill>
            </a:ln>
            <a:effectLst>
              <a:innerShdw blurRad="114300">
                <a:prstClr val="black"/>
              </a:innerShdw>
            </a:effectLst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CuadroTexto 11"/>
            <p:cNvSpPr txBox="1"/>
            <p:nvPr/>
          </p:nvSpPr>
          <p:spPr>
            <a:xfrm>
              <a:off x="4779325" y="7564955"/>
              <a:ext cx="5661346" cy="99048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0015" tIns="80010" rIns="120015" bIns="80010" numCol="1" spcCol="1270" anchor="ctr" anchorCtr="0">
              <a:noAutofit/>
            </a:bodyPr>
            <a:lstStyle/>
            <a:p>
              <a:pPr lvl="0" algn="ctr" defTabSz="2800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3200" kern="1200" dirty="0" smtClean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Criterios para definir los dominios con reserva</a:t>
              </a:r>
              <a:endParaRPr lang="es-ES" sz="3200" kern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6" name="CuadroTexto 15"/>
          <p:cNvSpPr txBox="1"/>
          <p:nvPr/>
        </p:nvSpPr>
        <p:spPr>
          <a:xfrm>
            <a:off x="291507" y="1530257"/>
            <a:ext cx="11608986" cy="82103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23826" tIns="123826" rIns="123826" bIns="123826" numCol="1" spcCol="1270" anchor="t" anchorCtr="0">
            <a:noAutofit/>
          </a:bodyPr>
          <a:lstStyle/>
          <a:p>
            <a:pPr lvl="1" indent="0" algn="just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r>
              <a:rPr lang="es-E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Durante la </a:t>
            </a:r>
            <a:r>
              <a:rPr lang="es-E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contingencia se estableció como estrategia establecer criterios que combinan ciertos umbrales de los Indicadores de Precisión </a:t>
            </a:r>
            <a:r>
              <a:rPr lang="es-E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s-E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stadística, apegados al diseño estadístico, con la finalidad de definir </a:t>
            </a:r>
            <a:r>
              <a:rPr lang="es-ES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dominios </a:t>
            </a:r>
            <a:r>
              <a:rPr lang="es-ES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considerados como reserva e informar al usuario por medio de una Nota, publicada junto con los resultados</a:t>
            </a:r>
            <a:r>
              <a:rPr lang="es-ES" sz="2000" b="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2000" b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l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s-ES" sz="34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</a:pPr>
            <a:endParaRPr lang="es-ES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just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s-ES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1" indent="-285750" algn="just" defTabSz="1422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s-ES" sz="3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137" y="2779074"/>
            <a:ext cx="8248651" cy="356298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33925" y="2797005"/>
            <a:ext cx="3136155" cy="2895889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273695" y="6360761"/>
            <a:ext cx="29065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0" dirty="0" smtClean="0"/>
              <a:t>Gestión de cambios</a:t>
            </a:r>
            <a:endParaRPr lang="en-US" dirty="0"/>
          </a:p>
        </p:txBody>
      </p:sp>
      <p:graphicFrame>
        <p:nvGraphicFramePr>
          <p:cNvPr id="17" name="Tabla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0820541"/>
              </p:ext>
            </p:extLst>
          </p:nvPr>
        </p:nvGraphicFramePr>
        <p:xfrm>
          <a:off x="2794628" y="3158835"/>
          <a:ext cx="5822210" cy="1482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3699">
                  <a:extLst>
                    <a:ext uri="{9D8B030D-6E8A-4147-A177-3AD203B41FA5}">
                      <a16:colId xmlns:a16="http://schemas.microsoft.com/office/drawing/2014/main" val="1564903861"/>
                    </a:ext>
                  </a:extLst>
                </a:gridCol>
                <a:gridCol w="1218511">
                  <a:extLst>
                    <a:ext uri="{9D8B030D-6E8A-4147-A177-3AD203B41FA5}">
                      <a16:colId xmlns:a16="http://schemas.microsoft.com/office/drawing/2014/main" val="600218314"/>
                    </a:ext>
                  </a:extLst>
                </a:gridCol>
              </a:tblGrid>
              <a:tr h="542000">
                <a:tc>
                  <a:txBody>
                    <a:bodyPr/>
                    <a:lstStyle/>
                    <a:p>
                      <a:pPr algn="just"/>
                      <a:r>
                        <a:rPr lang="es-MX" sz="16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Tasa de No  Respuesta  Antes de Imputación Simple</a:t>
                      </a:r>
                      <a:endParaRPr lang="en-US" sz="1600" baseline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 15%</a:t>
                      </a:r>
                      <a:endParaRPr lang="en-US" sz="1600" b="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2021497"/>
                  </a:ext>
                </a:extLst>
              </a:tr>
              <a:tr h="373203">
                <a:tc>
                  <a:txBody>
                    <a:bodyPr/>
                    <a:lstStyle/>
                    <a:p>
                      <a:r>
                        <a:rPr lang="es-MX" sz="16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Tasa de Cumplimiento de Muestra Mínima</a:t>
                      </a:r>
                      <a:endParaRPr lang="en-US" sz="1600" baseline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85%</a:t>
                      </a:r>
                      <a:endParaRPr lang="en-US" sz="1600" baseline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07654"/>
                  </a:ext>
                </a:extLst>
              </a:tr>
              <a:tr h="530342">
                <a:tc>
                  <a:txBody>
                    <a:bodyPr/>
                    <a:lstStyle/>
                    <a:p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Coeficiente de Variación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 30%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8380530"/>
                  </a:ext>
                </a:extLst>
              </a:tr>
            </a:tbl>
          </a:graphicData>
        </a:graphic>
      </p:graphicFrame>
      <p:graphicFrame>
        <p:nvGraphicFramePr>
          <p:cNvPr id="18" name="Tabla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459620"/>
              </p:ext>
            </p:extLst>
          </p:nvPr>
        </p:nvGraphicFramePr>
        <p:xfrm>
          <a:off x="2794628" y="4669756"/>
          <a:ext cx="5822210" cy="1649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06824">
                  <a:extLst>
                    <a:ext uri="{9D8B030D-6E8A-4147-A177-3AD203B41FA5}">
                      <a16:colId xmlns:a16="http://schemas.microsoft.com/office/drawing/2014/main" val="1564903861"/>
                    </a:ext>
                  </a:extLst>
                </a:gridCol>
                <a:gridCol w="1215386">
                  <a:extLst>
                    <a:ext uri="{9D8B030D-6E8A-4147-A177-3AD203B41FA5}">
                      <a16:colId xmlns:a16="http://schemas.microsoft.com/office/drawing/2014/main" val="600218314"/>
                    </a:ext>
                  </a:extLst>
                </a:gridCol>
              </a:tblGrid>
              <a:tr h="426836">
                <a:tc>
                  <a:txBody>
                    <a:bodyPr/>
                    <a:lstStyle/>
                    <a:p>
                      <a:pPr algn="l"/>
                      <a:r>
                        <a:rPr lang="es-MX" sz="16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Cobertura antes de Imputación</a:t>
                      </a:r>
                      <a:endParaRPr lang="en-US" sz="1600" baseline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FF4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&lt; 60%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FF4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2021497"/>
                  </a:ext>
                </a:extLst>
              </a:tr>
              <a:tr h="561942">
                <a:tc>
                  <a:txBody>
                    <a:bodyPr/>
                    <a:lstStyle/>
                    <a:p>
                      <a:pPr algn="l"/>
                      <a:r>
                        <a:rPr lang="es-MX" sz="16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Tasa de No Respuesta Antes de Imputación  Simple</a:t>
                      </a:r>
                      <a:endParaRPr lang="en-US" sz="1600" baseline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FF4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 15%</a:t>
                      </a:r>
                      <a:endParaRPr lang="en-US" sz="1600" baseline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FF4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707654"/>
                  </a:ext>
                </a:extLst>
              </a:tr>
              <a:tr h="6432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Tasa de No Respuesta Antes de Imputación  Ponderada</a:t>
                      </a:r>
                      <a:endParaRPr lang="en-US" sz="1600" baseline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FF4F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 15%</a:t>
                      </a:r>
                      <a:endParaRPr lang="en-US" sz="1600" baseline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rgbClr val="EFF4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380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340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CuadroTexto 4"/>
          <p:cNvSpPr txBox="1"/>
          <p:nvPr/>
        </p:nvSpPr>
        <p:spPr>
          <a:xfrm>
            <a:off x="6383037" y="-160909"/>
            <a:ext cx="5687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88" lvl="0" algn="r" defTabSz="412750"/>
            <a:r>
              <a:rPr lang="es-MX" sz="320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Vinculación de </a:t>
            </a:r>
            <a:r>
              <a:rPr lang="es-MX" sz="32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Registros</a:t>
            </a:r>
          </a:p>
          <a:p>
            <a:pPr marL="39688" lvl="0" algn="r" defTabSz="412750"/>
            <a:r>
              <a:rPr lang="es-MX" sz="32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Administrativos (IMOAM)</a:t>
            </a:r>
            <a:endParaRPr lang="es-MX" sz="3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709592" y="423533"/>
            <a:ext cx="4963853" cy="98555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Otras acciones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09592" y="1897565"/>
            <a:ext cx="11196269" cy="52475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eaLnBrk="0" fontAlgn="base">
              <a:buFont typeface="Arial" panose="020B0604020202020204" pitchFamily="34" charset="0"/>
              <a:buChar char="•"/>
            </a:pPr>
            <a:r>
              <a:rPr lang="es-MX" sz="20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Para proporcionar mayor información </a:t>
            </a:r>
            <a:r>
              <a:rPr lang="es-MX" sz="2000" b="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oportuna, </a:t>
            </a:r>
            <a:r>
              <a:rPr lang="es-MX" sz="20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 calcula y genera el IMOAM que es el resultado del trabajo entre el INEGI y la Comisión Federal de Electricidad (CFE), establecido en el marco del Comité Técnico Especializado del Directorio Nacional de Unidades </a:t>
            </a:r>
            <a:r>
              <a:rPr lang="es-MX" sz="2000" b="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Económicas.</a:t>
            </a:r>
          </a:p>
          <a:p>
            <a:pPr marL="342900" indent="-342900" algn="just" eaLnBrk="0" fontAlgn="base">
              <a:buFont typeface="Arial" panose="020B0604020202020204" pitchFamily="34" charset="0"/>
              <a:buChar char="•"/>
            </a:pPr>
            <a:endParaRPr lang="es-MX" sz="2000" b="0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60000" algn="just" eaLnBrk="0" fontAlgn="base"/>
            <a:r>
              <a:rPr lang="es-MX" sz="2000" b="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 </a:t>
            </a:r>
            <a:r>
              <a:rPr lang="es-MX" sz="20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calcula a partir de una muestra de los establecimientos más grandes del sector manufacturero del país, los cuales se vincularon con los datos de consumo  de electricidad a nivel de servicio (medidor) y se complementan con la información proporcionada por el Centro Nacional de Control de Energía (CENACE</a:t>
            </a:r>
            <a:r>
              <a:rPr lang="es-MX" sz="2000" b="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).</a:t>
            </a:r>
          </a:p>
          <a:p>
            <a:pPr marL="360000" algn="just" eaLnBrk="0" fontAlgn="base"/>
            <a:endParaRPr lang="es-MX" sz="2000" b="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 defTabSz="412750">
              <a:buFont typeface="Arial" panose="020B0604020202020204" pitchFamily="34" charset="0"/>
              <a:buChar char="•"/>
            </a:pPr>
            <a:r>
              <a:rPr lang="es-MX" sz="2000" b="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 continua </a:t>
            </a:r>
            <a:r>
              <a:rPr lang="es-MX" sz="2000" b="0" dirty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con la construcción de un Sistema Integrado de Registros Administrativos a partir de lineamientos de uso de los registros que proporcionan las Unidades del Estado, con un enfoque estadístico resiliente que permita mantener la generación y difusión de la información, inclusive en situaciones adversas con calidad.  </a:t>
            </a:r>
          </a:p>
          <a:p>
            <a:pPr marL="496888" algn="just" defTabSz="412750">
              <a:spcBef>
                <a:spcPts val="600"/>
              </a:spcBef>
              <a:spcAft>
                <a:spcPts val="600"/>
              </a:spcAft>
            </a:pPr>
            <a:endParaRPr lang="es-MX" sz="2000" b="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4863" indent="-307975" algn="just" defTabSz="412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MX" sz="2000" b="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77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Rectángulo 9"/>
          <p:cNvSpPr/>
          <p:nvPr/>
        </p:nvSpPr>
        <p:spPr>
          <a:xfrm>
            <a:off x="709592" y="377641"/>
            <a:ext cx="4963853" cy="8310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09592" y="1897565"/>
            <a:ext cx="1119626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96888" algn="just" defTabSz="412750">
              <a:spcBef>
                <a:spcPts val="600"/>
              </a:spcBef>
              <a:spcAft>
                <a:spcPts val="600"/>
              </a:spcAft>
            </a:pPr>
            <a:endParaRPr lang="es-MX" sz="2000" b="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4863" indent="-307975" algn="just" defTabSz="412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s-MX" sz="2000" b="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709592" y="1467548"/>
            <a:ext cx="11196269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sz="24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atender la emergencia se determinaron dominios de estudio  con reserva, sin dejar de observar los criterios establecidos e incrementando algunos </a:t>
            </a:r>
            <a:r>
              <a:rPr lang="es-MX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criterios adicionales </a:t>
            </a:r>
            <a:r>
              <a:rPr lang="es-MX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analizados de manera conjunta. </a:t>
            </a:r>
          </a:p>
          <a:p>
            <a:pPr algn="just"/>
            <a:endParaRPr lang="es-MX" sz="20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Como </a:t>
            </a:r>
            <a:r>
              <a:rPr lang="es-MX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reto para las áreas generadoras de información</a:t>
            </a:r>
            <a:r>
              <a:rPr lang="es-MX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tiene que </a:t>
            </a:r>
            <a:r>
              <a:rPr lang="es-MX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pensar en determinar dominios de estudio  </a:t>
            </a:r>
            <a:r>
              <a:rPr lang="es-MX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situaciones de </a:t>
            </a:r>
            <a:r>
              <a:rPr lang="es-MX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emergencia.</a:t>
            </a:r>
          </a:p>
          <a:p>
            <a:pPr algn="just"/>
            <a:endParaRPr lang="es-MX" sz="2000" b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importante mencionar que los cambios que se realizaron al diseño por el impacto de la pandemia, son cambios </a:t>
            </a:r>
            <a:r>
              <a:rPr lang="es-MX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previstos c</a:t>
            </a:r>
            <a:r>
              <a:rPr lang="es-MX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onforme al “Lineamiento de Gestión de Cambios” se documentará en el sistema en cuanto esté puesto en línea.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MX" sz="2000" b="0" dirty="0" smtClean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MX" sz="2000" b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 que ver como aprovechar la experiencia que estamos viviendo y ver como las estrategias  las consolidamos como acciones de mejora .</a:t>
            </a:r>
            <a:endParaRPr lang="en-US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49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7964632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CuadroTexto 4"/>
          <p:cNvSpPr txBox="1"/>
          <p:nvPr/>
        </p:nvSpPr>
        <p:spPr>
          <a:xfrm>
            <a:off x="6313467" y="-160909"/>
            <a:ext cx="5878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dirty="0" smtClean="0"/>
              <a:t>Censos Económicos 2019</a:t>
            </a:r>
            <a:endParaRPr lang="en-US" sz="3600" dirty="0"/>
          </a:p>
        </p:txBody>
      </p:sp>
      <p:sp>
        <p:nvSpPr>
          <p:cNvPr id="9" name="Rectángulo 8"/>
          <p:cNvSpPr/>
          <p:nvPr/>
        </p:nvSpPr>
        <p:spPr>
          <a:xfrm>
            <a:off x="3797558" y="2430401"/>
            <a:ext cx="7724751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6500" lvl="3" indent="-571500" algn="just" defTabSz="914400" eaLnBrk="0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MX" sz="2000" b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 tuvieron que realizar adecuaciones en la organización del personal de oficinas </a:t>
            </a:r>
            <a:r>
              <a:rPr lang="es-MX" sz="2000" b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centrales </a:t>
            </a:r>
            <a:r>
              <a:rPr lang="es-MX" sz="2000" b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para el nuevo esquema de trabajo en casa, preservando la calidad de la información. </a:t>
            </a:r>
          </a:p>
          <a:p>
            <a:pPr marL="1206500" lvl="3" indent="-571500" algn="just" defTabSz="914400" eaLnBrk="0" fontAlgn="base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MX" sz="2000" b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 tuvimos impacto que nos llevara a realizar adecuaciones en el diseño del programa, porque nos adaptamos rápidamente </a:t>
            </a:r>
            <a:r>
              <a:rPr lang="es-MX" sz="2000" b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la nueva forma de organización para garantizar el correcto procesamiento y análisis de la información, con el objeto de generar resultados de </a:t>
            </a:r>
            <a:r>
              <a:rPr lang="es-MX" sz="2000" b="0" kern="120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calidad.</a:t>
            </a:r>
            <a:endParaRPr lang="es-MX" sz="2000" b="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27666" y="485422"/>
            <a:ext cx="3799054" cy="18103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3200" kern="1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Impacto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475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CuadroTexto 4"/>
          <p:cNvSpPr txBox="1"/>
          <p:nvPr/>
        </p:nvSpPr>
        <p:spPr>
          <a:xfrm>
            <a:off x="6313467" y="-160909"/>
            <a:ext cx="58785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dirty="0"/>
              <a:t>Censos Económicos 2019</a:t>
            </a:r>
            <a:endParaRPr lang="en-US" sz="3600" dirty="0"/>
          </a:p>
        </p:txBody>
      </p:sp>
      <p:sp>
        <p:nvSpPr>
          <p:cNvPr id="9" name="Rectángulo 8"/>
          <p:cNvSpPr/>
          <p:nvPr/>
        </p:nvSpPr>
        <p:spPr>
          <a:xfrm>
            <a:off x="1179097" y="1169787"/>
            <a:ext cx="106957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56000" lvl="4" indent="-54000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MX" sz="2000" b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Asegurar la consistencias de la información a nivel micro y macroeconómico; las referencias geográficas y la conformación </a:t>
            </a:r>
            <a:r>
              <a:rPr lang="es-MX" sz="2000" b="0" dirty="0">
                <a:latin typeface="Arial" panose="020B0604020202020204" pitchFamily="34" charset="0"/>
                <a:cs typeface="Arial" panose="020B0604020202020204" pitchFamily="34" charset="0"/>
              </a:rPr>
              <a:t>de empresas, entre otros. </a:t>
            </a:r>
          </a:p>
          <a:p>
            <a:pPr marL="1663700" lvl="4" indent="-5715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MX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MX" sz="2000" b="0" dirty="0">
                <a:latin typeface="Arial" panose="020B0604020202020204" pitchFamily="34" charset="0"/>
                <a:cs typeface="Arial" panose="020B0604020202020204" pitchFamily="34" charset="0"/>
              </a:rPr>
              <a:t>realizaron </a:t>
            </a:r>
            <a:r>
              <a:rPr lang="es-MX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más de 10 </a:t>
            </a:r>
            <a:r>
              <a:rPr lang="es-MX" sz="2000" b="0" dirty="0">
                <a:latin typeface="Arial" panose="020B0604020202020204" pitchFamily="34" charset="0"/>
                <a:cs typeface="Arial" panose="020B0604020202020204" pitchFamily="34" charset="0"/>
              </a:rPr>
              <a:t>reuniones con las Direcciones Regionales y las Coordinaciones  Estatales, a través de videoconferencia (Teams</a:t>
            </a:r>
            <a:r>
              <a:rPr lang="es-MX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es-MX" sz="2000" b="0" dirty="0">
                <a:latin typeface="Arial" panose="020B0604020202020204" pitchFamily="34" charset="0"/>
                <a:cs typeface="Arial" panose="020B0604020202020204" pitchFamily="34" charset="0"/>
              </a:rPr>
              <a:t>para </a:t>
            </a:r>
            <a:r>
              <a:rPr lang="es-MX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capacitar, analizar, dar seguimiento al proceso de revisión y liberación de cifras, con miras a la salida de los tabulados definitivos.</a:t>
            </a:r>
            <a:endParaRPr lang="es-MX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56000" lvl="5" indent="-5715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s-MX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Se hicieron </a:t>
            </a:r>
            <a:r>
              <a:rPr lang="es-MX" sz="2000" b="0" dirty="0">
                <a:latin typeface="Arial" panose="020B0604020202020204" pitchFamily="34" charset="0"/>
                <a:cs typeface="Arial" panose="020B0604020202020204" pitchFamily="34" charset="0"/>
              </a:rPr>
              <a:t>dos modificaciones presupuestales para ampliar la vigencia del personal, una en mayo, para 70 plazas (36 del ámbito estatal y 34 de oficinas centrales, con vigencias a septiembre y diciembre respectivamente), la segunda en septiembre, 25 plazas de oficinas centrales, con vigencia a </a:t>
            </a:r>
            <a:r>
              <a:rPr lang="es-MX" sz="2000" b="0" dirty="0" smtClean="0">
                <a:latin typeface="Arial" panose="020B0604020202020204" pitchFamily="34" charset="0"/>
                <a:cs typeface="Arial" panose="020B0604020202020204" pitchFamily="34" charset="0"/>
              </a:rPr>
              <a:t>diciembre.</a:t>
            </a:r>
            <a:endParaRPr lang="es-MX" sz="20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0" y="1467268"/>
            <a:ext cx="2127886" cy="2869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3200" kern="1200" dirty="0">
                <a:solidFill>
                  <a:prstClr val="black"/>
                </a:solidFill>
              </a:rPr>
              <a:t>Acciones para asegurar la calidad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0517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CuadroTexto 4"/>
          <p:cNvSpPr txBox="1"/>
          <p:nvPr/>
        </p:nvSpPr>
        <p:spPr>
          <a:xfrm>
            <a:off x="6383037" y="-160909"/>
            <a:ext cx="5687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88" lvl="0" algn="r" defTabSz="412750"/>
            <a:r>
              <a:rPr lang="es-MX" sz="32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Índices de Precios </a:t>
            </a:r>
            <a:endParaRPr lang="es-MX" sz="3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93226" y="362728"/>
            <a:ext cx="3392576" cy="9739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Impacto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3810000" y="612993"/>
            <a:ext cx="743276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2400"/>
              </a:spcBef>
            </a:pPr>
            <a:r>
              <a:rPr lang="es-MX" sz="2000" b="0" dirty="0" smtClean="0"/>
              <a:t>Dado que no podíamos realizar las cotizaciones de manera directa en campo,  se corría el riesgo de que se subiera la no respuesta  para los dos Índices.</a:t>
            </a:r>
            <a:endParaRPr lang="es-MX" sz="2000" b="0" dirty="0"/>
          </a:p>
        </p:txBody>
      </p:sp>
      <p:sp>
        <p:nvSpPr>
          <p:cNvPr id="8" name="Rectángulo 7"/>
          <p:cNvSpPr/>
          <p:nvPr/>
        </p:nvSpPr>
        <p:spPr>
          <a:xfrm>
            <a:off x="709062" y="1756645"/>
            <a:ext cx="3392575" cy="9701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Acciones</a:t>
            </a:r>
            <a:r>
              <a:rPr lang="es-MX" sz="3200" dirty="0" smtClean="0">
                <a:solidFill>
                  <a:schemeClr val="tx1"/>
                </a:solidFill>
              </a:rPr>
              <a:t> </a:t>
            </a:r>
            <a:endParaRPr lang="en-US" sz="3200" dirty="0"/>
          </a:p>
        </p:txBody>
      </p:sp>
      <p:sp>
        <p:nvSpPr>
          <p:cNvPr id="9" name="Rectángulo 8"/>
          <p:cNvSpPr/>
          <p:nvPr/>
        </p:nvSpPr>
        <p:spPr>
          <a:xfrm>
            <a:off x="4241697" y="2076209"/>
            <a:ext cx="782838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b="0" dirty="0">
                <a:solidFill>
                  <a:schemeClr val="tx1"/>
                </a:solidFill>
              </a:rPr>
              <a:t>En </a:t>
            </a:r>
            <a:r>
              <a:rPr lang="es-MX" sz="2000" b="0" dirty="0" smtClean="0">
                <a:solidFill>
                  <a:schemeClr val="tx1"/>
                </a:solidFill>
              </a:rPr>
              <a:t>la segunda quincena de </a:t>
            </a:r>
            <a:r>
              <a:rPr lang="es-MX" sz="2000" b="0" dirty="0">
                <a:solidFill>
                  <a:schemeClr val="tx1"/>
                </a:solidFill>
              </a:rPr>
              <a:t>marzo se </a:t>
            </a:r>
            <a:r>
              <a:rPr lang="es-MX" sz="2000" b="0" dirty="0" smtClean="0">
                <a:solidFill>
                  <a:schemeClr val="tx1"/>
                </a:solidFill>
              </a:rPr>
              <a:t>buscó </a:t>
            </a:r>
            <a:r>
              <a:rPr lang="es-MX" sz="2000" b="0" dirty="0">
                <a:solidFill>
                  <a:schemeClr val="tx1"/>
                </a:solidFill>
              </a:rPr>
              <a:t>el </a:t>
            </a:r>
            <a:r>
              <a:rPr lang="es-MX" sz="2000" b="0" dirty="0" smtClean="0">
                <a:solidFill>
                  <a:schemeClr val="tx1"/>
                </a:solidFill>
              </a:rPr>
              <a:t>contacto </a:t>
            </a:r>
            <a:r>
              <a:rPr lang="es-MX" sz="2000" b="0" dirty="0">
                <a:solidFill>
                  <a:schemeClr val="tx1"/>
                </a:solidFill>
              </a:rPr>
              <a:t>con todos los </a:t>
            </a:r>
            <a:r>
              <a:rPr lang="es-MX" sz="2000" b="0" dirty="0" smtClean="0">
                <a:solidFill>
                  <a:schemeClr val="tx1"/>
                </a:solidFill>
              </a:rPr>
              <a:t>informantes </a:t>
            </a:r>
            <a:r>
              <a:rPr lang="es-MX" sz="2000" b="0" dirty="0">
                <a:solidFill>
                  <a:schemeClr val="tx1"/>
                </a:solidFill>
              </a:rPr>
              <a:t>por </a:t>
            </a:r>
            <a:r>
              <a:rPr lang="es-MX" sz="2000" b="0" dirty="0" smtClean="0">
                <a:solidFill>
                  <a:schemeClr val="tx1"/>
                </a:solidFill>
              </a:rPr>
              <a:t>diferentes medios de comunicación como </a:t>
            </a:r>
            <a:r>
              <a:rPr lang="es-MX" sz="2000" b="0" dirty="0">
                <a:solidFill>
                  <a:schemeClr val="tx1"/>
                </a:solidFill>
              </a:rPr>
              <a:t>internet, teléfono del establecimiento, celular del contacto, correo electrónico y plataformas para entrega a domicilio</a:t>
            </a:r>
            <a:r>
              <a:rPr lang="es-MX" sz="2000" b="0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es-MX" sz="2000" b="0" dirty="0" smtClean="0">
              <a:solidFill>
                <a:schemeClr val="tx1"/>
              </a:solidFill>
            </a:endParaRPr>
          </a:p>
          <a:p>
            <a:pPr algn="just"/>
            <a:r>
              <a:rPr lang="es-MX" sz="2000" b="0" dirty="0" smtClean="0">
                <a:solidFill>
                  <a:schemeClr val="tx1"/>
                </a:solidFill>
              </a:rPr>
              <a:t>A partir del 1º. de abril se estuvieron haciendo las recolecciones de las cotizaciones desde </a:t>
            </a:r>
            <a:r>
              <a:rPr lang="es-MX" sz="2000" b="0" dirty="0">
                <a:solidFill>
                  <a:schemeClr val="tx1"/>
                </a:solidFill>
              </a:rPr>
              <a:t>sus </a:t>
            </a:r>
            <a:r>
              <a:rPr lang="es-MX" sz="2000" b="0" dirty="0" smtClean="0">
                <a:solidFill>
                  <a:schemeClr val="tx1"/>
                </a:solidFill>
              </a:rPr>
              <a:t>casas.</a:t>
            </a:r>
          </a:p>
          <a:p>
            <a:pPr algn="just"/>
            <a:r>
              <a:rPr lang="es-MX" sz="2000" b="0" dirty="0" smtClean="0"/>
              <a:t> </a:t>
            </a:r>
            <a:endParaRPr lang="es-MX" sz="2000" b="0" dirty="0"/>
          </a:p>
          <a:p>
            <a:pPr algn="just"/>
            <a:r>
              <a:rPr lang="es-MX" sz="2000" b="0" dirty="0" smtClean="0"/>
              <a:t>Cuando </a:t>
            </a:r>
            <a:r>
              <a:rPr lang="es-MX" sz="2000" b="0" dirty="0"/>
              <a:t>no se </a:t>
            </a:r>
            <a:r>
              <a:rPr lang="es-MX" sz="2000" b="0" dirty="0" smtClean="0"/>
              <a:t>puede </a:t>
            </a:r>
            <a:r>
              <a:rPr lang="es-MX" sz="2000" b="0" dirty="0"/>
              <a:t>obtener el </a:t>
            </a:r>
            <a:r>
              <a:rPr lang="es-MX" sz="2000" b="0" dirty="0" smtClean="0"/>
              <a:t>precio, </a:t>
            </a:r>
            <a:r>
              <a:rPr lang="es-MX" sz="2000" b="0" dirty="0"/>
              <a:t>se imputa la variación del precio mediante la metodología prevista, que está apegada a las recomendaciones y manuales internacionales</a:t>
            </a:r>
            <a:r>
              <a:rPr lang="es-MX" sz="2000" b="0" dirty="0" smtClean="0"/>
              <a:t>. </a:t>
            </a:r>
            <a:endParaRPr lang="es-MX" sz="20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431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CuadroTexto 4"/>
          <p:cNvSpPr txBox="1"/>
          <p:nvPr/>
        </p:nvSpPr>
        <p:spPr>
          <a:xfrm>
            <a:off x="6383037" y="-160909"/>
            <a:ext cx="5687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88" lvl="0" algn="r" defTabSz="412750"/>
            <a:r>
              <a:rPr lang="es-MX" sz="32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Índice de Precios al Consumidor </a:t>
            </a:r>
            <a:endParaRPr lang="es-MX" sz="3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2056832" y="6390094"/>
            <a:ext cx="10013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MX" sz="1400" dirty="0"/>
              <a:t>A medida que las autoridades van permitiendo la apertura de establecimientos comerciales, la visita directa se ha ido incrementado en el INPC.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7305" y="1111013"/>
            <a:ext cx="11572775" cy="48757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F00C1034-4E93-4A69-B975-D720B2199AEB}"/>
              </a:ext>
            </a:extLst>
          </p:cNvPr>
          <p:cNvSpPr txBox="1"/>
          <p:nvPr/>
        </p:nvSpPr>
        <p:spPr>
          <a:xfrm>
            <a:off x="497305" y="5986761"/>
            <a:ext cx="8250657" cy="4103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MX" sz="2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Helvetica Neue Medium"/>
                <a:ea typeface="Helvetica Neue Medium"/>
                <a:cs typeface="Helvetica Neue Medium"/>
                <a:sym typeface="Helvetica Neue Medium"/>
              </a:rPr>
              <a:t>Total de específicos cotizados por quincena es poco menos de 120,000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D63729F-22F8-45E8-AD77-0663761DBBA4}"/>
              </a:ext>
            </a:extLst>
          </p:cNvPr>
          <p:cNvSpPr txBox="1"/>
          <p:nvPr/>
        </p:nvSpPr>
        <p:spPr>
          <a:xfrm>
            <a:off x="0" y="683651"/>
            <a:ext cx="8319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Medios de cotización de la muestra de precios del INPC</a:t>
            </a:r>
          </a:p>
        </p:txBody>
      </p:sp>
    </p:spTree>
    <p:extLst>
      <p:ext uri="{BB962C8B-B14F-4D97-AF65-F5344CB8AC3E}">
        <p14:creationId xmlns:p14="http://schemas.microsoft.com/office/powerpoint/2010/main" val="323872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CuadroTexto 4"/>
          <p:cNvSpPr txBox="1"/>
          <p:nvPr/>
        </p:nvSpPr>
        <p:spPr>
          <a:xfrm>
            <a:off x="6383037" y="-160909"/>
            <a:ext cx="5687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88" lvl="0" algn="r" defTabSz="412750"/>
            <a:r>
              <a:rPr lang="es-MX" sz="32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Índice de Precios al Consumidor </a:t>
            </a:r>
            <a:endParaRPr lang="es-MX" sz="3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115795" y="305278"/>
            <a:ext cx="4794871" cy="101403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Impacto en el tamaño de la muestra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8431" y="1402285"/>
            <a:ext cx="10796843" cy="4789689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11" name="Rectángulo 10"/>
          <p:cNvSpPr/>
          <p:nvPr/>
        </p:nvSpPr>
        <p:spPr>
          <a:xfrm>
            <a:off x="2056832" y="6417751"/>
            <a:ext cx="114588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1400" kern="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 El tamaño de muestra se calculó para estimar el Índice nacional por </a:t>
            </a:r>
            <a:r>
              <a:rPr lang="es-MX" sz="1400" kern="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genérico, </a:t>
            </a:r>
            <a:r>
              <a:rPr lang="es-MX" sz="1400" kern="0" baseline="30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para un nivel de confianza del 95% y un error relativo diferenciado por </a:t>
            </a:r>
            <a:r>
              <a:rPr lang="es-MX" sz="1400" kern="0" baseline="300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genérico.</a:t>
            </a:r>
          </a:p>
          <a:p>
            <a:pPr algn="just"/>
            <a:r>
              <a:rPr lang="es-MX" sz="1400" kern="0" baseline="30000" dirty="0">
                <a:latin typeface="Arial" panose="020B0604020202020204" pitchFamily="34" charset="0"/>
                <a:cs typeface="Arial" panose="020B0604020202020204" pitchFamily="34" charset="0"/>
              </a:rPr>
              <a:t>2 Para los genéricos probabilísticos que sobrepasan </a:t>
            </a:r>
            <a:r>
              <a:rPr lang="es-MX" sz="14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los precios faltantes (tasa </a:t>
            </a:r>
            <a:r>
              <a:rPr lang="es-MX" sz="1400" kern="0" baseline="30000" dirty="0">
                <a:latin typeface="Arial" panose="020B0604020202020204" pitchFamily="34" charset="0"/>
                <a:cs typeface="Arial" panose="020B0604020202020204" pitchFamily="34" charset="0"/>
              </a:rPr>
              <a:t>de no respuesta) de diseño, se calculó la confianza </a:t>
            </a:r>
            <a:r>
              <a:rPr lang="es-MX" sz="14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equivalente.</a:t>
            </a:r>
          </a:p>
          <a:p>
            <a:pPr algn="just"/>
            <a:r>
              <a:rPr lang="es-MX" sz="1400" kern="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 Calculado después de la imputación de los precios faltantes.</a:t>
            </a:r>
            <a:endParaRPr lang="en-US" sz="1400" kern="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109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CuadroTexto 4"/>
          <p:cNvSpPr txBox="1"/>
          <p:nvPr/>
        </p:nvSpPr>
        <p:spPr>
          <a:xfrm>
            <a:off x="6383037" y="-160909"/>
            <a:ext cx="568704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88" lvl="0" algn="r" defTabSz="412750"/>
            <a:r>
              <a:rPr lang="es-MX" sz="32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Índice de Precios al Consumidor </a:t>
            </a:r>
            <a:endParaRPr lang="es-MX" sz="3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03821" y="362729"/>
            <a:ext cx="3215555" cy="9354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MX" sz="3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Impacto en los resultados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2155372" y="6310360"/>
            <a:ext cx="9914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MX" sz="1600" dirty="0"/>
              <a:t>Con base al diseño estadístico de la muestra del INPC, la falta de precio durante la 1ª </a:t>
            </a:r>
            <a:r>
              <a:rPr lang="es-MX" sz="1600" dirty="0" err="1"/>
              <a:t>Qna</a:t>
            </a:r>
            <a:r>
              <a:rPr lang="es-MX" sz="1600" dirty="0"/>
              <a:t> de mayo tuvo un su mayor impacto afectando 40 genéricos que suman el 11.1% de las ponderaciones.</a:t>
            </a: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3821" y="1390305"/>
            <a:ext cx="11595412" cy="4601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41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CuadroTexto 4"/>
          <p:cNvSpPr txBox="1"/>
          <p:nvPr/>
        </p:nvSpPr>
        <p:spPr>
          <a:xfrm>
            <a:off x="6504957" y="-175881"/>
            <a:ext cx="5687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88" marR="0" lvl="0" indent="0" algn="just" defTabSz="41275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Helvetica Neue"/>
              </a:rPr>
              <a:t>Índice de Precios Productor </a:t>
            </a:r>
            <a:endParaRPr kumimoji="0" lang="es-MX" sz="3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261291" y="408894"/>
            <a:ext cx="3151759" cy="11196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Impacto en </a:t>
            </a:r>
            <a:r>
              <a:rPr lang="es-MX" sz="32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</a:t>
            </a:r>
            <a:r>
              <a:rPr kumimoji="0" lang="es-MX" sz="3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Helvetica Neue"/>
              </a:rPr>
              <a:t> resultados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2155372" y="6310360"/>
            <a:ext cx="9914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MX" sz="1600" dirty="0"/>
              <a:t>Con base al diseño estadístico de la muestra del INPP, la falta de precio durante el mes de mayo tuvo su mayor impacto afectando 22 genéricos que suman el 2.65% de las ponderaciones.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D63729F-22F8-45E8-AD77-0663761DBBA4}"/>
              </a:ext>
            </a:extLst>
          </p:cNvPr>
          <p:cNvSpPr txBox="1"/>
          <p:nvPr/>
        </p:nvSpPr>
        <p:spPr>
          <a:xfrm>
            <a:off x="4246528" y="780862"/>
            <a:ext cx="76386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Porcentaje que representan los genéricos del </a:t>
            </a:r>
            <a:r>
              <a:rPr lang="es-MX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INPP</a:t>
            </a:r>
          </a:p>
          <a:p>
            <a:pPr algn="r"/>
            <a:r>
              <a:rPr lang="es-MX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afectados </a:t>
            </a:r>
            <a:r>
              <a:rPr lang="es-MX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estadísticamente por la falta de </a:t>
            </a:r>
            <a:r>
              <a:rPr lang="es-MX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precio</a:t>
            </a:r>
            <a:endParaRPr lang="es-MX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28299" y="1781930"/>
            <a:ext cx="10139086" cy="444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19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CuadroTexto 4"/>
          <p:cNvSpPr txBox="1"/>
          <p:nvPr/>
        </p:nvSpPr>
        <p:spPr>
          <a:xfrm>
            <a:off x="6383037" y="-175881"/>
            <a:ext cx="56870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688" lvl="0" algn="r" defTabSz="412750"/>
            <a:r>
              <a:rPr lang="es-MX" sz="3200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Índice de Precios Productor</a:t>
            </a:r>
            <a:endParaRPr lang="es-MX" sz="3200" dirty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2056832" y="6390094"/>
            <a:ext cx="100132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s-MX" sz="1400" dirty="0">
                <a:latin typeface="Helvetica Neue Medium"/>
                <a:ea typeface="Helvetica Neue Medium"/>
                <a:cs typeface="Helvetica Neue Medium"/>
                <a:sym typeface="Helvetica Neue Medium"/>
              </a:rPr>
              <a:t>Total de específicos cotizados por </a:t>
            </a:r>
            <a:r>
              <a:rPr lang="es-MX" sz="1400" dirty="0"/>
              <a:t>mes </a:t>
            </a:r>
            <a:r>
              <a:rPr lang="es-MX" sz="1400" dirty="0">
                <a:latin typeface="Helvetica Neue Medium"/>
                <a:ea typeface="Helvetica Neue Medium"/>
                <a:cs typeface="Helvetica Neue Medium"/>
                <a:sym typeface="Helvetica Neue Medium"/>
              </a:rPr>
              <a:t> es de 35,736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D63729F-22F8-45E8-AD77-0663761DBBA4}"/>
              </a:ext>
            </a:extLst>
          </p:cNvPr>
          <p:cNvSpPr txBox="1"/>
          <p:nvPr/>
        </p:nvSpPr>
        <p:spPr>
          <a:xfrm>
            <a:off x="0" y="683651"/>
            <a:ext cx="83199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Medios de cotización de la muestra de precios del </a:t>
            </a:r>
            <a:r>
              <a:rPr lang="es-MX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INPP</a:t>
            </a:r>
            <a:endParaRPr lang="es-MX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226" y="786301"/>
            <a:ext cx="11818591" cy="5557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51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PlantillaINEGI_Manual2019_azul" id="{C67E232A-9B82-9F49-9EF3-57492D52622B}" vid="{A75668EC-1EF2-044A-91BD-7FE7CB46202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NIEG" id="{FBAF24E8-D3F2-43BF-8247-D882E5CAF13D}" vid="{56A5BCB7-2AA3-40E9-A59A-3C610314866B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Título texto">
    <a:dk1>
      <a:srgbClr val="000000"/>
    </a:dk1>
    <a:lt1>
      <a:srgbClr val="FFFFFF"/>
    </a:lt1>
    <a:dk2>
      <a:srgbClr val="A7A7A7"/>
    </a:dk2>
    <a:lt2>
      <a:srgbClr val="535353"/>
    </a:lt2>
    <a:accent1>
      <a:srgbClr val="00A2FF"/>
    </a:accent1>
    <a:accent2>
      <a:srgbClr val="16E7CF"/>
    </a:accent2>
    <a:accent3>
      <a:srgbClr val="61D836"/>
    </a:accent3>
    <a:accent4>
      <a:srgbClr val="FAE232"/>
    </a:accent4>
    <a:accent5>
      <a:srgbClr val="FF644E"/>
    </a:accent5>
    <a:accent6>
      <a:srgbClr val="EF5FA7"/>
    </a:accent6>
    <a:hlink>
      <a:srgbClr val="0000FF"/>
    </a:hlink>
    <a:folHlink>
      <a:srgbClr val="FF00FF"/>
    </a:folHlink>
  </a:clrScheme>
  <a:fontScheme name="Título texto">
    <a:majorFont>
      <a:latin typeface="Helvetica Neue"/>
      <a:ea typeface="Helvetica Neue"/>
      <a:cs typeface="Helvetica Neue"/>
    </a:majorFont>
    <a:minorFont>
      <a:latin typeface="Helvetica"/>
      <a:ea typeface="Helvetica"/>
      <a:cs typeface="Helvetica"/>
    </a:minorFont>
  </a:fontScheme>
  <a:fmtScheme name="Título texto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29999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4999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/>
      </a:effectStyle>
      <a:effectStyle>
        <a:effectLst/>
      </a:effectStyle>
      <a:effectStyle>
        <a:effectLst/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PlantillaINEGI_Manual2019_azul</Template>
  <TotalTime>7894</TotalTime>
  <Words>1377</Words>
  <Application>Microsoft Office PowerPoint</Application>
  <PresentationFormat>Panorámica</PresentationFormat>
  <Paragraphs>110</Paragraphs>
  <Slides>18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9" baseType="lpstr">
      <vt:lpstr>Arial</vt:lpstr>
      <vt:lpstr>Calibri</vt:lpstr>
      <vt:lpstr>Calibri Light</vt:lpstr>
      <vt:lpstr>Helvetica Neue</vt:lpstr>
      <vt:lpstr>Helvetica Neue Light</vt:lpstr>
      <vt:lpstr>Helvetica Neue Medium</vt:lpstr>
      <vt:lpstr>Times New Roman</vt:lpstr>
      <vt:lpstr>Wingdings</vt:lpstr>
      <vt:lpstr>White</vt:lpstr>
      <vt:lpstr>Tema de Office</vt:lpstr>
      <vt:lpstr>Hoja de cálculo binaria</vt:lpstr>
      <vt:lpstr>3er. sesión de 2020 Retos en la gestión de calidad de la información  estadística económica durante la pandemia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Cuentas Nacionales de México ante la Pandemia por COVID-19</dc:title>
  <dc:creator>Lourdes Mosqueda</dc:creator>
  <cp:lastModifiedBy>DGEE</cp:lastModifiedBy>
  <cp:revision>107</cp:revision>
  <dcterms:created xsi:type="dcterms:W3CDTF">2020-04-14T16:34:47Z</dcterms:created>
  <dcterms:modified xsi:type="dcterms:W3CDTF">2020-10-06T00:24:45Z</dcterms:modified>
</cp:coreProperties>
</file>