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249" r:id="rId1"/>
    <p:sldMasterId id="2147486261" r:id="rId2"/>
    <p:sldMasterId id="2147486273" r:id="rId3"/>
    <p:sldMasterId id="2147486237" r:id="rId4"/>
    <p:sldMasterId id="2147483831" r:id="rId5"/>
    <p:sldMasterId id="2147486816" r:id="rId6"/>
    <p:sldMasterId id="2147486917" r:id="rId7"/>
  </p:sldMasterIdLst>
  <p:notesMasterIdLst>
    <p:notesMasterId r:id="rId28"/>
  </p:notesMasterIdLst>
  <p:handoutMasterIdLst>
    <p:handoutMasterId r:id="rId29"/>
  </p:handoutMasterIdLst>
  <p:sldIdLst>
    <p:sldId id="1210" r:id="rId8"/>
    <p:sldId id="1234" r:id="rId9"/>
    <p:sldId id="1239" r:id="rId10"/>
    <p:sldId id="1231" r:id="rId11"/>
    <p:sldId id="1244" r:id="rId12"/>
    <p:sldId id="1245" r:id="rId13"/>
    <p:sldId id="1246" r:id="rId14"/>
    <p:sldId id="1232" r:id="rId15"/>
    <p:sldId id="1237" r:id="rId16"/>
    <p:sldId id="1247" r:id="rId17"/>
    <p:sldId id="1248" r:id="rId18"/>
    <p:sldId id="1233" r:id="rId19"/>
    <p:sldId id="1238" r:id="rId20"/>
    <p:sldId id="1249" r:id="rId21"/>
    <p:sldId id="1250" r:id="rId22"/>
    <p:sldId id="1251" r:id="rId23"/>
    <p:sldId id="1255" r:id="rId24"/>
    <p:sldId id="1256" r:id="rId25"/>
    <p:sldId id="1257" r:id="rId26"/>
    <p:sldId id="1215" r:id="rId27"/>
  </p:sldIdLst>
  <p:sldSz cx="9144000" cy="6858000" type="letter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orient="horz" pos="2840" userDrawn="1">
          <p15:clr>
            <a:srgbClr val="A4A3A4"/>
          </p15:clr>
        </p15:guide>
        <p15:guide id="5" pos="521" userDrawn="1">
          <p15:clr>
            <a:srgbClr val="A4A3A4"/>
          </p15:clr>
        </p15:guide>
        <p15:guide id="6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00"/>
    <a:srgbClr val="AD6300"/>
    <a:srgbClr val="A5A5A5"/>
    <a:srgbClr val="70AD47"/>
    <a:srgbClr val="43BB8D"/>
    <a:srgbClr val="4472C4"/>
    <a:srgbClr val="5B9BD5"/>
    <a:srgbClr val="FFC000"/>
    <a:srgbClr val="ED7D31"/>
    <a:srgbClr val="6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9364" autoAdjust="0"/>
  </p:normalViewPr>
  <p:slideViewPr>
    <p:cSldViewPr snapToGrid="0">
      <p:cViewPr varScale="1">
        <p:scale>
          <a:sx n="81" d="100"/>
          <a:sy n="81" d="100"/>
        </p:scale>
        <p:origin x="996" y="90"/>
      </p:cViewPr>
      <p:guideLst>
        <p:guide orient="horz" pos="3589"/>
        <p:guide pos="363"/>
        <p:guide pos="5420"/>
        <p:guide orient="horz" pos="2840"/>
        <p:guide pos="521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3F3602-F14B-0948-82C0-90C7885B3304}" type="datetime1">
              <a:rPr lang="es-MX" smtClean="0"/>
              <a:pPr>
                <a:defRPr/>
              </a:pPr>
              <a:t>08/12/2020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5F0E4A-C4DA-466D-89AC-A034C466C62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027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DAD15B-D9AF-AE49-AE03-79E26AE8DF00}" type="datetime1">
              <a:rPr lang="es-MX" smtClean="0"/>
              <a:pPr>
                <a:defRPr/>
              </a:pPr>
              <a:t>08/12/2020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1474"/>
          </a:xfrm>
          <a:prstGeom prst="rect">
            <a:avLst/>
          </a:prstGeom>
        </p:spPr>
        <p:txBody>
          <a:bodyPr vert="horz" lIns="93161" tIns="46580" rIns="93161" bIns="4658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FDE2D8-DA0B-46D2-B813-7FE00C935B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037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789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94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75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42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DE2D8-DA0B-46D2-B813-7FE00C935B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5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14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276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7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DE2D8-DA0B-46D2-B813-7FE00C935BB5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98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Criterios existentes  en la norma ISO 19113.</a:t>
            </a: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Completitud alfanumérica:</a:t>
            </a: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La ISO 19113 define la completitud como la presencia y ausencia de </a:t>
            </a: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fenómenos, de sus atributos y de sus relaciones. Comisión y omisión, es decir,</a:t>
            </a: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la presencia en la BDG de elementos alfanuméricos que no deberían estar </a:t>
            </a: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presentes o la ausencia de otros que si deberían estarlo.</a:t>
            </a:r>
          </a:p>
          <a:p>
            <a:pPr eaLnBrk="0" hangingPunct="0">
              <a:tabLst>
                <a:tab pos="914400" algn="l"/>
              </a:tabLst>
            </a:pP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Consistencia lógica: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La ISO 19113 define la consistencia lógica como la adherencia a reglas 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lógicas del modelo, de la estructura de datos, de los atributos y de sus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relaciones. Consistencia de dominio, consistencia de formato, consistencia 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topológica. En este caso hay un modelo “lógico” cuyas reglas se violan con: 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valores fuera de dominio, registros que no se adhieren al formato establecido, 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o relaciones no consideradas en la topología.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DE2D8-DA0B-46D2-B813-7FE00C935B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846F2C-F6D4-462B-A44C-6BA5B1D16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57D2ED-33B3-45BA-BEFB-83A904C75C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5CD25A-3D80-44DD-9781-7A85318D92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2322" b="29061"/>
          <a:stretch>
            <a:fillRect/>
          </a:stretch>
        </p:blipFill>
        <p:spPr bwMode="auto">
          <a:xfrm flipH="1" flipV="1">
            <a:off x="360001" y="720000"/>
            <a:ext cx="6467475" cy="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1260" t="42933" b="29061"/>
          <a:stretch>
            <a:fillRect/>
          </a:stretch>
        </p:blipFill>
        <p:spPr bwMode="auto">
          <a:xfrm flipH="1" flipV="1">
            <a:off x="6840004" y="720000"/>
            <a:ext cx="1858743" cy="1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5CD25A-3D80-44DD-9781-7A85318D926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_docto modificad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00" y="6300000"/>
            <a:ext cx="1440000" cy="4997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42322" b="29061"/>
          <a:stretch>
            <a:fillRect/>
          </a:stretch>
        </p:blipFill>
        <p:spPr bwMode="auto">
          <a:xfrm flipH="1" flipV="1">
            <a:off x="360001" y="720000"/>
            <a:ext cx="6467475" cy="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71260" t="42933" b="29061"/>
          <a:stretch>
            <a:fillRect/>
          </a:stretch>
        </p:blipFill>
        <p:spPr bwMode="auto">
          <a:xfrm flipH="1" flipV="1">
            <a:off x="6840004" y="720000"/>
            <a:ext cx="1858743" cy="1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83F2-4DC3-4991-8C87-78DF90778F9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00CD-0635-47AE-8C48-9616DDD04F3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7C3A-35A3-498E-B59E-4BB7C23A765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CC2-88F2-4CC3-80C6-513762BBDE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ABFF-0D21-4B2E-8846-8FDDFDAE690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12EC85-A964-499D-BC8F-BFE2CBAF6E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7073-4573-46CC-A73C-9F87774778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8A84-19A0-4631-8EF3-88327FBB63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A00C-F48D-43E5-ACFD-A2EB080F73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BF44-10B2-4FB7-A34A-FD90C56479E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2B4C-70E6-4499-8F88-3697C5DF54F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5603-24D0-4844-8187-A337C50B647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164C97-2CCB-4544-A7DF-A746A23FB5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C385EE-47A0-4466-BD8B-52DA0AE11D5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3E9F25-22B9-481D-A1E6-AF04B6879D7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8E182B-DBF8-4198-A0BA-11EF76208D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6B2173-C46F-4E36-B937-8D6578DEC0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509EB4-ECDC-4565-BDA6-91E6913FBD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AAEF19-983D-478B-A909-77C826E5769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51A044-D5A1-4840-A058-784441B0F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154E8D-A102-4362-8E04-4E574C4803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3541-46F6-4BD4-8700-0C76F02E575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682B-95D9-4923-A0CF-B42DFFB92E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CF19-6DE4-45F6-8178-19E8D022A7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5D74-8E3F-4A7B-BB64-8FA604CFDE9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DF9C-1562-4797-91A2-071611B7AB7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5A3C-5CA0-499F-8C2A-4CB8D1512AD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013E-2D24-4A73-B877-BB100CCB40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BF29-C626-4E80-A88A-F857D919DD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49C5-02B7-44BA-AC1C-96EC251EC47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EA24-4610-48EC-810A-C850DDBE639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D798-25C0-464D-85A5-EB871581B2B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1642BE-5A8E-4EA1-AB25-34A522C253B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691DFB-226B-413C-A607-9BBF229A055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1D0774A-8193-46AB-9F50-5B9569F785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147D01-3B51-467F-BD80-2B0F968648F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4ED7A1-924A-41F6-B91B-545AEC4ED7B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2950A8-324C-41AA-A684-2A072EC3E38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BDF41E-2E78-4D91-81C4-44ACBB9F0E1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Arial" charset="0"/>
              </a:defRPr>
            </a:lvl1pPr>
          </a:lstStyle>
          <a:p>
            <a:pPr>
              <a:defRPr/>
            </a:pPr>
            <a:fld id="{3F0A0091-25E8-43DC-8154-A6B36B9C5C9D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A6CF70-98CB-40DD-9725-DA4FC33970D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EFC58A-5E39-4C3D-82EC-D2ED065E20F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E414BF-124D-4D1F-8535-FE2EF490E43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7AC80D-6656-4936-969F-1D6083B3EAE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846F2C-F6D4-462B-A44C-6BA5B1D1687E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1F63A3-AB07-4C97-9C9E-FA27C37DF3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12EC85-A964-499D-BC8F-BFE2CBAF6EF8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07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242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09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1D0774A-8193-46AB-9F50-5B9569F785A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7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1F63A3-AB07-4C97-9C9E-FA27C37DF35C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7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A468A0-4E09-4D84-B0BB-C2D721AE23F2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0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CE133C-A2D4-4E39-AC77-78660898A918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31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1BF57A-68B7-445F-86BD-7BA5229C95B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82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57D2ED-33B3-45BA-BEFB-83A904C75C85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68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5CD25A-3D80-44DD-9781-7A85318D926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8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A468A0-4E09-4D84-B0BB-C2D721AE23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_docto modificad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00" y="6300000"/>
            <a:ext cx="1440000" cy="4997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42322" b="29061"/>
          <a:stretch>
            <a:fillRect/>
          </a:stretch>
        </p:blipFill>
        <p:spPr bwMode="auto">
          <a:xfrm flipH="1" flipV="1">
            <a:off x="360001" y="720000"/>
            <a:ext cx="6467475" cy="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71260" t="42933" b="29061"/>
          <a:stretch>
            <a:fillRect/>
          </a:stretch>
        </p:blipFill>
        <p:spPr bwMode="auto">
          <a:xfrm flipH="1" flipV="1">
            <a:off x="6840004" y="720000"/>
            <a:ext cx="1858743" cy="1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94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2322" b="29061"/>
          <a:stretch>
            <a:fillRect/>
          </a:stretch>
        </p:blipFill>
        <p:spPr bwMode="auto">
          <a:xfrm flipH="1" flipV="1">
            <a:off x="360001" y="720000"/>
            <a:ext cx="6467475" cy="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1260" t="42933" b="29061"/>
          <a:stretch>
            <a:fillRect/>
          </a:stretch>
        </p:blipFill>
        <p:spPr bwMode="auto">
          <a:xfrm flipH="1" flipV="1">
            <a:off x="6840004" y="720000"/>
            <a:ext cx="1858743" cy="1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218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0" b="42322"/>
          <a:stretch>
            <a:fillRect/>
          </a:stretch>
        </p:blipFill>
        <p:spPr bwMode="auto">
          <a:xfrm>
            <a:off x="360364" y="720727"/>
            <a:ext cx="64674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0" r="71260" b="42934"/>
          <a:stretch>
            <a:fillRect/>
          </a:stretch>
        </p:blipFill>
        <p:spPr bwMode="auto">
          <a:xfrm>
            <a:off x="6840538" y="720725"/>
            <a:ext cx="18589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37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21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03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8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50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68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CE133C-A2D4-4E39-AC77-78660898A9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4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7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30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04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3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8560FE-3C8B-47EC-86E6-88F39EBD361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45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822739" y="2707494"/>
            <a:ext cx="3690892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4569619" y="3011570"/>
            <a:ext cx="28080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56846681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5834991"/>
            <a:ext cx="9153526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2"/>
            <a:ext cx="169965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57689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01" y="1729701"/>
            <a:ext cx="3597964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99210"/>
            <a:ext cx="9144001" cy="554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8783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1BF57A-68B7-445F-86BD-7BA5229C95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 Imagen" descr="PANTALLAS SALIDA 4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45" r:id="rId1"/>
    <p:sldLayoutId id="2147486746" r:id="rId2"/>
    <p:sldLayoutId id="2147486729" r:id="rId3"/>
    <p:sldLayoutId id="2147486730" r:id="rId4"/>
    <p:sldLayoutId id="2147486747" r:id="rId5"/>
    <p:sldLayoutId id="2147486748" r:id="rId6"/>
    <p:sldLayoutId id="2147486749" r:id="rId7"/>
    <p:sldLayoutId id="2147486750" r:id="rId8"/>
    <p:sldLayoutId id="2147486751" r:id="rId9"/>
    <p:sldLayoutId id="2147486752" r:id="rId10"/>
    <p:sldLayoutId id="2147486753" r:id="rId11"/>
    <p:sldLayoutId id="2147486787" r:id="rId12"/>
    <p:sldLayoutId id="2147486798" r:id="rId13"/>
    <p:sldLayoutId id="214748680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4863ED-A2EC-4BA1-905D-67173D661FB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1" r:id="rId1"/>
    <p:sldLayoutId id="2147486732" r:id="rId2"/>
    <p:sldLayoutId id="2147486733" r:id="rId3"/>
    <p:sldLayoutId id="2147486734" r:id="rId4"/>
    <p:sldLayoutId id="2147486735" r:id="rId5"/>
    <p:sldLayoutId id="2147486736" r:id="rId6"/>
    <p:sldLayoutId id="2147486737" r:id="rId7"/>
    <p:sldLayoutId id="2147486738" r:id="rId8"/>
    <p:sldLayoutId id="2147486739" r:id="rId9"/>
    <p:sldLayoutId id="2147486740" r:id="rId10"/>
    <p:sldLayoutId id="21474867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PANTALLAS SALIDA 4a.jpg"/>
          <p:cNvPicPr>
            <a:picLocks noChangeAspect="1"/>
          </p:cNvPicPr>
          <p:nvPr/>
        </p:nvPicPr>
        <p:blipFill>
          <a:blip r:embed="rId13" cstate="print"/>
          <a:srcRect b="83334"/>
          <a:stretch>
            <a:fillRect/>
          </a:stretch>
        </p:blipFill>
        <p:spPr bwMode="auto">
          <a:xfrm>
            <a:off x="6350" y="0"/>
            <a:ext cx="913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54" r:id="rId1"/>
    <p:sldLayoutId id="2147486755" r:id="rId2"/>
    <p:sldLayoutId id="2147486742" r:id="rId3"/>
    <p:sldLayoutId id="2147486743" r:id="rId4"/>
    <p:sldLayoutId id="2147486756" r:id="rId5"/>
    <p:sldLayoutId id="2147486757" r:id="rId6"/>
    <p:sldLayoutId id="2147486758" r:id="rId7"/>
    <p:sldLayoutId id="2147486759" r:id="rId8"/>
    <p:sldLayoutId id="2147486760" r:id="rId9"/>
    <p:sldLayoutId id="2147486761" r:id="rId10"/>
    <p:sldLayoutId id="21474867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63" r:id="rId1"/>
    <p:sldLayoutId id="2147486764" r:id="rId2"/>
    <p:sldLayoutId id="2147486765" r:id="rId3"/>
    <p:sldLayoutId id="2147486766" r:id="rId4"/>
    <p:sldLayoutId id="2147486767" r:id="rId5"/>
    <p:sldLayoutId id="2147486768" r:id="rId6"/>
    <p:sldLayoutId id="2147486769" r:id="rId7"/>
    <p:sldLayoutId id="2147486770" r:id="rId8"/>
    <p:sldLayoutId id="2147486771" r:id="rId9"/>
    <p:sldLayoutId id="2147486772" r:id="rId10"/>
    <p:sldLayoutId id="21474867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Imagen" descr="PANTALLAS SALIDA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74" r:id="rId1"/>
    <p:sldLayoutId id="2147486775" r:id="rId2"/>
    <p:sldLayoutId id="2147486776" r:id="rId3"/>
    <p:sldLayoutId id="2147486777" r:id="rId4"/>
    <p:sldLayoutId id="2147486778" r:id="rId5"/>
    <p:sldLayoutId id="2147486779" r:id="rId6"/>
    <p:sldLayoutId id="2147486780" r:id="rId7"/>
    <p:sldLayoutId id="2147486781" r:id="rId8"/>
    <p:sldLayoutId id="2147486782" r:id="rId9"/>
    <p:sldLayoutId id="2147486783" r:id="rId10"/>
    <p:sldLayoutId id="21474867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 Imagen" descr="PANTALLAS SALIDA 4a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3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39" r:id="rId13"/>
    <p:sldLayoutId id="2147486841" r:id="rId14"/>
    <p:sldLayoutId id="214748693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218ACD-7E34-4B59-B528-B0C716A16AA0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423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18" r:id="rId1"/>
    <p:sldLayoutId id="2147486919" r:id="rId2"/>
    <p:sldLayoutId id="2147486920" r:id="rId3"/>
    <p:sldLayoutId id="2147486921" r:id="rId4"/>
    <p:sldLayoutId id="2147486922" r:id="rId5"/>
    <p:sldLayoutId id="2147486923" r:id="rId6"/>
    <p:sldLayoutId id="2147486924" r:id="rId7"/>
    <p:sldLayoutId id="2147486925" r:id="rId8"/>
    <p:sldLayoutId id="2147486926" r:id="rId9"/>
    <p:sldLayoutId id="2147486927" r:id="rId10"/>
    <p:sldLayoutId id="2147486928" r:id="rId11"/>
    <p:sldLayoutId id="2147486933" r:id="rId12"/>
    <p:sldLayoutId id="2147486934" r:id="rId13"/>
    <p:sldLayoutId id="2147486935" r:id="rId14"/>
    <p:sldLayoutId id="21474869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4655977" y="3245414"/>
            <a:ext cx="4488023" cy="1149304"/>
          </a:xfrm>
          <a:prstGeom prst="rect">
            <a:avLst/>
          </a:prstGeom>
        </p:spPr>
        <p:txBody>
          <a:bodyPr/>
          <a:lstStyle/>
          <a:p>
            <a:r>
              <a:rPr lang="es-MX" sz="3000" dirty="0">
                <a:solidFill>
                  <a:schemeClr val="bg1"/>
                </a:solidFill>
              </a:rPr>
              <a:t>Actividades PAACI</a:t>
            </a:r>
            <a:br>
              <a:rPr lang="es-MX" sz="3000" dirty="0">
                <a:solidFill>
                  <a:schemeClr val="bg1"/>
                </a:solidFill>
              </a:rPr>
            </a:br>
            <a:br>
              <a:rPr lang="es-MX" sz="3000" dirty="0">
                <a:solidFill>
                  <a:schemeClr val="bg1"/>
                </a:solidFill>
              </a:rPr>
            </a:br>
            <a:r>
              <a:rPr lang="es-MX" sz="3000" dirty="0">
                <a:solidFill>
                  <a:schemeClr val="bg1"/>
                </a:solidFill>
              </a:rPr>
              <a:t>Dirección General de Geografía y Medio Ambiente </a:t>
            </a:r>
            <a:endParaRPr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34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F97EDC-EC0F-4908-817C-32C6C6BDD9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2"/>
            <a:ext cx="553894" cy="149547"/>
          </a:xfrm>
        </p:spPr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98533-1FE1-47C1-90FC-E40BC656A834}"/>
              </a:ext>
            </a:extLst>
          </p:cNvPr>
          <p:cNvSpPr txBox="1"/>
          <p:nvPr/>
        </p:nvSpPr>
        <p:spPr>
          <a:xfrm>
            <a:off x="0" y="79513"/>
            <a:ext cx="91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</a:rPr>
              <a:t>Definición del indicador de completitud espacial del Marco Geoestadístico (1/2)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BE5960-2066-4E52-810B-E5A46474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78" t="25591" r="19860" b="7960"/>
          <a:stretch/>
        </p:blipFill>
        <p:spPr>
          <a:xfrm>
            <a:off x="911013" y="597157"/>
            <a:ext cx="7147248" cy="51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71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5D7F0C-D555-473A-B592-E7BFCE7EAC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404604" cy="237985"/>
          </a:xfrm>
        </p:spPr>
        <p:txBody>
          <a:bodyPr/>
          <a:lstStyle/>
          <a:p>
            <a:fld id="{86CB4B4D-7CA3-9044-876B-883B54F8677D}" type="slidenum">
              <a:rPr lang="es-MX" smtClean="0"/>
              <a:t>11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7DC783-44C4-4D1A-B9A7-1E451EC9E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22163" r="24898" b="12368"/>
          <a:stretch/>
        </p:blipFill>
        <p:spPr>
          <a:xfrm>
            <a:off x="1439381" y="541176"/>
            <a:ext cx="6430442" cy="52624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B84E3B-6943-4ABA-80C4-DA9B7BC2BEF0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</a:rPr>
              <a:t>Definición del indicador de completitud del Marco Geoestadístico (2/2)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81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FEFFFF"/>
                </a:solidFill>
              </a:rPr>
              <a:t>Actividades PAACI DGAIIG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816D5A-636B-4CF4-B63F-4B9011ED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94995"/>
              </p:ext>
            </p:extLst>
          </p:nvPr>
        </p:nvGraphicFramePr>
        <p:xfrm>
          <a:off x="3748701" y="2711887"/>
          <a:ext cx="5004441" cy="130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106">
                  <a:extLst>
                    <a:ext uri="{9D8B030D-6E8A-4147-A177-3AD203B41FA5}">
                      <a16:colId xmlns:a16="http://schemas.microsoft.com/office/drawing/2014/main" val="2846964568"/>
                    </a:ext>
                  </a:extLst>
                </a:gridCol>
                <a:gridCol w="3434335">
                  <a:extLst>
                    <a:ext uri="{9D8B030D-6E8A-4147-A177-3AD203B41FA5}">
                      <a16:colId xmlns:a16="http://schemas.microsoft.com/office/drawing/2014/main" val="2062279125"/>
                    </a:ext>
                  </a:extLst>
                </a:gridCol>
              </a:tblGrid>
              <a:tr h="455786">
                <a:tc>
                  <a:txBody>
                    <a:bodyPr/>
                    <a:lstStyle/>
                    <a:p>
                      <a:pPr marL="73025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Responsable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57" marR="37773" marT="25012" marB="0" anchor="ctr"/>
                </a:tc>
                <a:tc>
                  <a:txBody>
                    <a:bodyPr/>
                    <a:lstStyle/>
                    <a:p>
                      <a:pPr marL="8890" marR="9144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Actividad Específica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57" marR="37773" marT="25012" marB="0" anchor="ctr"/>
                </a:tc>
                <a:extLst>
                  <a:ext uri="{0D108BD9-81ED-4DB2-BD59-A6C34878D82A}">
                    <a16:rowId xmlns:a16="http://schemas.microsoft.com/office/drawing/2014/main" val="347057954"/>
                  </a:ext>
                </a:extLst>
              </a:tr>
              <a:tr h="844489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DGGMA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57" marR="37773" marT="25012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Conceptualización el indicador de completitud de atributos y dominios de la información del Marco Geoestadístico.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57" marR="37773" marT="25012" marB="0"/>
                </a:tc>
                <a:extLst>
                  <a:ext uri="{0D108BD9-81ED-4DB2-BD59-A6C34878D82A}">
                    <a16:rowId xmlns:a16="http://schemas.microsoft.com/office/drawing/2014/main" val="2664347619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4137EE-4738-42B3-8F0F-3CDA7751AB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2"/>
            <a:ext cx="395419" cy="183547"/>
          </a:xfrm>
        </p:spPr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12</a:t>
            </a:fld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71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1660040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FEFFFF"/>
                </a:solidFill>
              </a:rPr>
              <a:t>Actividades</a:t>
            </a:r>
            <a:r>
              <a:rPr lang="en-US" sz="2100" b="1" dirty="0">
                <a:solidFill>
                  <a:srgbClr val="FEFFFF"/>
                </a:solidFill>
              </a:rPr>
              <a:t> PAACI DGAIIG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4B3B2C3-5CDD-44F9-9A44-6CCF08D81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33178"/>
              </p:ext>
            </p:extLst>
          </p:nvPr>
        </p:nvGraphicFramePr>
        <p:xfrm>
          <a:off x="2774293" y="892066"/>
          <a:ext cx="526447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239">
                  <a:extLst>
                    <a:ext uri="{9D8B030D-6E8A-4147-A177-3AD203B41FA5}">
                      <a16:colId xmlns:a16="http://schemas.microsoft.com/office/drawing/2014/main" val="2761161042"/>
                    </a:ext>
                  </a:extLst>
                </a:gridCol>
                <a:gridCol w="2632239">
                  <a:extLst>
                    <a:ext uri="{9D8B030D-6E8A-4147-A177-3AD203B41FA5}">
                      <a16:colId xmlns:a16="http://schemas.microsoft.com/office/drawing/2014/main" val="156709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REALIZADAS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POR REALIZAR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9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Documento con la conceptualización del Indicador de Completitud de Atributos y Dominios, con base en el ISO 19157.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Calcular el indicador de manera regular en el proceso de recepción de la actualización del MG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95837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6EFB88F-5B55-42BD-B87C-D2B9F3A4F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15485"/>
              </p:ext>
            </p:extLst>
          </p:nvPr>
        </p:nvGraphicFramePr>
        <p:xfrm>
          <a:off x="1297531" y="2868399"/>
          <a:ext cx="6741240" cy="358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240">
                  <a:extLst>
                    <a:ext uri="{9D8B030D-6E8A-4147-A177-3AD203B41FA5}">
                      <a16:colId xmlns:a16="http://schemas.microsoft.com/office/drawing/2014/main" val="3748436586"/>
                    </a:ext>
                  </a:extLst>
                </a:gridCol>
              </a:tblGrid>
              <a:tr h="61840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32218"/>
                  </a:ext>
                </a:extLst>
              </a:tr>
              <a:tr h="296673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59097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1687A-6F36-4158-A8D7-E7C3965010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395419" cy="237985"/>
          </a:xfrm>
        </p:spPr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13</a:t>
            </a:fld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8BE1D2-8B26-4C38-8BA9-3EE2D66FAFC2}"/>
              </a:ext>
            </a:extLst>
          </p:cNvPr>
          <p:cNvSpPr txBox="1"/>
          <p:nvPr/>
        </p:nvSpPr>
        <p:spPr>
          <a:xfrm>
            <a:off x="509383" y="79513"/>
            <a:ext cx="863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  <a:latin typeface="Calibri"/>
              </a:rPr>
              <a:t>Conceptualización el indicador de completitud de atributos y dominios de la información del Marco Geoestadístico</a:t>
            </a:r>
            <a:endParaRPr lang="es-MX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927A322-AA64-453D-BD7D-FB298BD8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"/>
          <a:stretch/>
        </p:blipFill>
        <p:spPr bwMode="auto">
          <a:xfrm>
            <a:off x="1361398" y="3674127"/>
            <a:ext cx="3341600" cy="249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0F5BDAA-5D96-444E-B35C-6B72F994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56" y="3656764"/>
            <a:ext cx="3129721" cy="249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418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908939-C389-446E-B2C6-019147B237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516571" cy="237985"/>
          </a:xfrm>
        </p:spPr>
        <p:txBody>
          <a:bodyPr/>
          <a:lstStyle/>
          <a:p>
            <a:fld id="{86CB4B4D-7CA3-9044-876B-883B54F8677D}" type="slidenum">
              <a:rPr lang="es-MX" smtClean="0"/>
              <a:t>14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C8EEA6-ADA5-42D6-A39D-485BA6F87168}"/>
              </a:ext>
            </a:extLst>
          </p:cNvPr>
          <p:cNvSpPr txBox="1"/>
          <p:nvPr/>
        </p:nvSpPr>
        <p:spPr>
          <a:xfrm>
            <a:off x="0" y="79513"/>
            <a:ext cx="91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</a:rPr>
              <a:t>Definición del indicador de completitud de atributos y dominios del MG (1/3)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BBBEA8-9301-4C2A-A321-6D57297D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9" t="23796" r="25102" b="25266"/>
          <a:stretch/>
        </p:blipFill>
        <p:spPr>
          <a:xfrm>
            <a:off x="774441" y="960585"/>
            <a:ext cx="7595117" cy="49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58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B64125-C9F1-4B0E-A678-AFED677D42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451257" cy="237985"/>
          </a:xfrm>
        </p:spPr>
        <p:txBody>
          <a:bodyPr/>
          <a:lstStyle/>
          <a:p>
            <a:fld id="{86CB4B4D-7CA3-9044-876B-883B54F8677D}" type="slidenum">
              <a:rPr lang="es-MX" smtClean="0"/>
              <a:t>15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18469E-D2A3-40A8-A8FB-37FAC58D3588}"/>
              </a:ext>
            </a:extLst>
          </p:cNvPr>
          <p:cNvSpPr txBox="1"/>
          <p:nvPr/>
        </p:nvSpPr>
        <p:spPr>
          <a:xfrm>
            <a:off x="0" y="79513"/>
            <a:ext cx="91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</a:rPr>
              <a:t>Definición del indicador de completitud de atributos y dominios del MG (2/3)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50B8B9-E5E1-4009-B227-AA5C33B6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3" t="25918" r="25102" b="18502"/>
          <a:stretch/>
        </p:blipFill>
        <p:spPr>
          <a:xfrm>
            <a:off x="756747" y="550506"/>
            <a:ext cx="7444861" cy="51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90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4FAEA9-8043-474F-A72E-0985030FC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572555" cy="237985"/>
          </a:xfrm>
        </p:spPr>
        <p:txBody>
          <a:bodyPr/>
          <a:lstStyle/>
          <a:p>
            <a:fld id="{86CB4B4D-7CA3-9044-876B-883B54F8677D}" type="slidenum">
              <a:rPr lang="es-MX" smtClean="0"/>
              <a:t>16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D52F90-B85D-4B09-879D-3F7A6D9403C5}"/>
              </a:ext>
            </a:extLst>
          </p:cNvPr>
          <p:cNvSpPr txBox="1"/>
          <p:nvPr/>
        </p:nvSpPr>
        <p:spPr>
          <a:xfrm>
            <a:off x="0" y="79513"/>
            <a:ext cx="91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</a:rPr>
              <a:t>Definición del indicador de completitud de atributos y dominios del MG (3/3)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F25A84-DC1D-4AF6-BD9F-A97A302E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9" t="27061" r="24796" b="15143"/>
          <a:stretch/>
        </p:blipFill>
        <p:spPr>
          <a:xfrm>
            <a:off x="1270978" y="693199"/>
            <a:ext cx="6690048" cy="50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98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7CD42C-6ED3-4837-905D-3814D10722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2"/>
            <a:ext cx="460587" cy="15887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AEA79E-8B8B-4D79-9749-298DC23A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8" t="36418" r="22222" b="27890"/>
          <a:stretch/>
        </p:blipFill>
        <p:spPr>
          <a:xfrm>
            <a:off x="445431" y="934495"/>
            <a:ext cx="8248376" cy="33159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DEA87B-DF59-47D5-9586-1121A0A2B4EE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NormatyVe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587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576263" y="1855595"/>
            <a:ext cx="2678801" cy="26568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3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La información vectorial previo a su integración a la base de datos de explotación final es verificada respecto a normatividad institucional como:</a:t>
            </a:r>
          </a:p>
          <a:p>
            <a:pPr marL="263525" marR="0" lvl="5" indent="-1762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3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 Definiciones en Diccionarios de Datos y</a:t>
            </a:r>
          </a:p>
          <a:p>
            <a:pPr marL="263525" marR="0" lvl="5" indent="-1762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3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Criterios del modelo de datos espaciales generado por el Instituto </a:t>
            </a:r>
          </a:p>
          <a:p>
            <a:pPr marL="263525" marR="0" lvl="5" indent="-1762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3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Criterios de la norma ISO 19113</a:t>
            </a:r>
          </a:p>
          <a:p>
            <a:pPr marL="0" marR="0" lvl="5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 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4B3B2C3-5CDD-44F9-9A44-6CCF08D81387}"/>
              </a:ext>
            </a:extLst>
          </p:cNvPr>
          <p:cNvGraphicFramePr>
            <a:graphicFrameLocks noGrp="1"/>
          </p:cNvGraphicFramePr>
          <p:nvPr/>
        </p:nvGraphicFramePr>
        <p:xfrm>
          <a:off x="3255062" y="776614"/>
          <a:ext cx="5498080" cy="356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369">
                  <a:extLst>
                    <a:ext uri="{9D8B030D-6E8A-4147-A177-3AD203B41FA5}">
                      <a16:colId xmlns:a16="http://schemas.microsoft.com/office/drawing/2014/main" val="2761161042"/>
                    </a:ext>
                  </a:extLst>
                </a:gridCol>
                <a:gridCol w="3223711">
                  <a:extLst>
                    <a:ext uri="{9D8B030D-6E8A-4147-A177-3AD203B41FA5}">
                      <a16:colId xmlns:a16="http://schemas.microsoft.com/office/drawing/2014/main" val="1567092580"/>
                    </a:ext>
                  </a:extLst>
                </a:gridCol>
              </a:tblGrid>
              <a:tr h="888465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COMPLETITUD ALFANUMÉRICA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CONSISTENCIA LÓGICA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90797"/>
                  </a:ext>
                </a:extLst>
              </a:tr>
              <a:tr h="2676233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Presencia y ausencia de </a:t>
                      </a:r>
                    </a:p>
                    <a:p>
                      <a:pPr algn="just"/>
                      <a:r>
                        <a:rPr lang="es-MX" sz="1600" dirty="0"/>
                        <a:t>fenómenos, de sus atributos y de sus relaciones. </a:t>
                      </a:r>
                    </a:p>
                    <a:p>
                      <a:pPr algn="just"/>
                      <a:endParaRPr lang="es-MX" sz="800" dirty="0"/>
                    </a:p>
                    <a:p>
                      <a:pPr algn="just"/>
                      <a:r>
                        <a:rPr lang="es-MX" sz="1600" dirty="0"/>
                        <a:t>Comisión y omisión de elementos alfanuméricos en la BDG.</a:t>
                      </a:r>
                    </a:p>
                    <a:p>
                      <a:pPr algn="just"/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Adherencia a reglas </a:t>
                      </a:r>
                    </a:p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lógicas del modelo, de la estructura de datos, de los atributos y de sus</a:t>
                      </a:r>
                    </a:p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relaciones. Consistencia de dominio, consistencia de formato, consistencia </a:t>
                      </a:r>
                    </a:p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topológica. </a:t>
                      </a:r>
                    </a:p>
                    <a:p>
                      <a:pPr algn="just"/>
                      <a:endParaRPr lang="es-MX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Apego al modelo lógico (valores de dominio, formato establecido y consideraciones topológicas).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95837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6EFB88F-5B55-42BD-B87C-D2B9F3A4F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46590"/>
              </p:ext>
            </p:extLst>
          </p:nvPr>
        </p:nvGraphicFramePr>
        <p:xfrm>
          <a:off x="3244630" y="4473545"/>
          <a:ext cx="5508512" cy="19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512">
                  <a:extLst>
                    <a:ext uri="{9D8B030D-6E8A-4147-A177-3AD203B41FA5}">
                      <a16:colId xmlns:a16="http://schemas.microsoft.com/office/drawing/2014/main" val="3748436586"/>
                    </a:ext>
                  </a:extLst>
                </a:gridCol>
              </a:tblGrid>
              <a:tr h="54022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 APLICA EN LOS PROGRAMAS DE INFORMACIÓN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32218"/>
                  </a:ext>
                </a:extLst>
              </a:tr>
              <a:tr h="1408252">
                <a:tc>
                  <a:txBody>
                    <a:bodyPr/>
                    <a:lstStyle/>
                    <a:p>
                      <a:pPr marL="6270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Información Topográfica</a:t>
                      </a:r>
                    </a:p>
                    <a:p>
                      <a:pPr marL="6270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Geodesía</a:t>
                      </a:r>
                    </a:p>
                    <a:p>
                      <a:pPr algn="l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59097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1687A-6F36-4158-A8D7-E7C3965010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1"/>
            <a:ext cx="395419" cy="23798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8BE1D2-8B26-4C38-8BA9-3EE2D66FAFC2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NormatyVe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334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4BE762-29CF-4914-BF9B-6A459CC122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84637" y="6540502"/>
            <a:ext cx="395273" cy="1215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396248-2B7B-4DA6-BD35-0CCFE667731C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NormatyVe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2AEA97-F668-4B84-9353-6BED82E3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5" t="28857" r="17362" b="19451"/>
          <a:stretch/>
        </p:blipFill>
        <p:spPr>
          <a:xfrm>
            <a:off x="231111" y="1112910"/>
            <a:ext cx="8632332" cy="41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260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9616011-EBD9-4D3A-B619-C74F00AF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684342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B542ED-FBCB-4A0C-AE69-E7DE3AA33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94254"/>
              </p:ext>
            </p:extLst>
          </p:nvPr>
        </p:nvGraphicFramePr>
        <p:xfrm>
          <a:off x="783771" y="1894114"/>
          <a:ext cx="7554639" cy="310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973">
                  <a:extLst>
                    <a:ext uri="{9D8B030D-6E8A-4147-A177-3AD203B41FA5}">
                      <a16:colId xmlns:a16="http://schemas.microsoft.com/office/drawing/2014/main" val="2970249606"/>
                    </a:ext>
                  </a:extLst>
                </a:gridCol>
                <a:gridCol w="3095106">
                  <a:extLst>
                    <a:ext uri="{9D8B030D-6E8A-4147-A177-3AD203B41FA5}">
                      <a16:colId xmlns:a16="http://schemas.microsoft.com/office/drawing/2014/main" val="2609781428"/>
                    </a:ext>
                  </a:extLst>
                </a:gridCol>
                <a:gridCol w="1138908">
                  <a:extLst>
                    <a:ext uri="{9D8B030D-6E8A-4147-A177-3AD203B41FA5}">
                      <a16:colId xmlns:a16="http://schemas.microsoft.com/office/drawing/2014/main" val="4029912209"/>
                    </a:ext>
                  </a:extLst>
                </a:gridCol>
                <a:gridCol w="309667">
                  <a:extLst>
                    <a:ext uri="{9D8B030D-6E8A-4147-A177-3AD203B41FA5}">
                      <a16:colId xmlns:a16="http://schemas.microsoft.com/office/drawing/2014/main" val="2504321619"/>
                    </a:ext>
                  </a:extLst>
                </a:gridCol>
                <a:gridCol w="528214">
                  <a:extLst>
                    <a:ext uri="{9D8B030D-6E8A-4147-A177-3AD203B41FA5}">
                      <a16:colId xmlns:a16="http://schemas.microsoft.com/office/drawing/2014/main" val="4256878959"/>
                    </a:ext>
                  </a:extLst>
                </a:gridCol>
                <a:gridCol w="595840">
                  <a:extLst>
                    <a:ext uri="{9D8B030D-6E8A-4147-A177-3AD203B41FA5}">
                      <a16:colId xmlns:a16="http://schemas.microsoft.com/office/drawing/2014/main" val="851546074"/>
                    </a:ext>
                  </a:extLst>
                </a:gridCol>
                <a:gridCol w="618931">
                  <a:extLst>
                    <a:ext uri="{9D8B030D-6E8A-4147-A177-3AD203B41FA5}">
                      <a16:colId xmlns:a16="http://schemas.microsoft.com/office/drawing/2014/main" val="829219294"/>
                    </a:ext>
                  </a:extLst>
                </a:gridCol>
              </a:tblGrid>
              <a:tr h="302904">
                <a:tc rowSpan="2">
                  <a:txBody>
                    <a:bodyPr/>
                    <a:lstStyle/>
                    <a:p>
                      <a:pPr marL="73025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Responsable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 rowSpan="2">
                  <a:txBody>
                    <a:bodyPr/>
                    <a:lstStyle/>
                    <a:p>
                      <a:pPr marL="8890" marR="9144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Actividad Específica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 rowSpan="2">
                  <a:txBody>
                    <a:bodyPr/>
                    <a:lstStyle/>
                    <a:p>
                      <a:pPr marL="8890" marR="2730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Entregable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 gridSpan="4">
                  <a:txBody>
                    <a:bodyPr/>
                    <a:lstStyle/>
                    <a:p>
                      <a:pPr marL="4572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Avance trimestral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02149"/>
                  </a:ext>
                </a:extLst>
              </a:tr>
              <a:tr h="302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3683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4572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4572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extLst>
                  <a:ext uri="{0D108BD9-81ED-4DB2-BD59-A6C34878D82A}">
                    <a16:rowId xmlns:a16="http://schemas.microsoft.com/office/drawing/2014/main" val="2134596554"/>
                  </a:ext>
                </a:extLst>
              </a:tr>
              <a:tr h="985436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DGGMA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Definición de indicadores de calidad que se obtendrán y publicarán para el año 2020, en el Programa de Información Red Nacional de Caminos.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64135" indent="-88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Documento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6413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255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extLst>
                  <a:ext uri="{0D108BD9-81ED-4DB2-BD59-A6C34878D82A}">
                    <a16:rowId xmlns:a16="http://schemas.microsoft.com/office/drawing/2014/main" val="2795304290"/>
                  </a:ext>
                </a:extLst>
              </a:tr>
              <a:tr h="757926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DGGMA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Conceptualización del indicador de completitud espacial de la información del Marco Geoestadístico.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64135" indent="-88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Documento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6413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255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extLst>
                  <a:ext uri="{0D108BD9-81ED-4DB2-BD59-A6C34878D82A}">
                    <a16:rowId xmlns:a16="http://schemas.microsoft.com/office/drawing/2014/main" val="3199771484"/>
                  </a:ext>
                </a:extLst>
              </a:tr>
              <a:tr h="757926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DGGMA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Conceptualización el indicador de completitud de atributos y dominios de la información del Marco Geoestadístico.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/>
                </a:tc>
                <a:tc>
                  <a:txBody>
                    <a:bodyPr/>
                    <a:lstStyle/>
                    <a:p>
                      <a:pPr marL="64135" indent="-889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Documento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6413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8255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tc>
                  <a:txBody>
                    <a:bodyPr/>
                    <a:lstStyle/>
                    <a:p>
                      <a:pPr marL="10033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134" marR="45060" marT="29838" marB="0" anchor="ctr"/>
                </a:tc>
                <a:extLst>
                  <a:ext uri="{0D108BD9-81ED-4DB2-BD59-A6C34878D82A}">
                    <a16:rowId xmlns:a16="http://schemas.microsoft.com/office/drawing/2014/main" val="3004009094"/>
                  </a:ext>
                </a:extLst>
              </a:tr>
            </a:tbl>
          </a:graphicData>
        </a:graphic>
      </p:graphicFrame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ED0843C-15CA-476B-A160-1F6EFBFA77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2</a:t>
            </a:fld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D9F399-6AC4-40B6-A4E8-92D41B1FCE2A}"/>
              </a:ext>
            </a:extLst>
          </p:cNvPr>
          <p:cNvSpPr txBox="1"/>
          <p:nvPr/>
        </p:nvSpPr>
        <p:spPr>
          <a:xfrm>
            <a:off x="509382" y="106017"/>
            <a:ext cx="542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ACTIVIDADES ESPECÍFICAS PAACI</a:t>
            </a:r>
          </a:p>
        </p:txBody>
      </p:sp>
    </p:spTree>
    <p:extLst>
      <p:ext uri="{BB962C8B-B14F-4D97-AF65-F5344CB8AC3E}">
        <p14:creationId xmlns:p14="http://schemas.microsoft.com/office/powerpoint/2010/main" val="34964744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378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4137EE-4738-42B3-8F0F-3CDA7751AB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138788" y="6540502"/>
            <a:ext cx="515815" cy="317498"/>
          </a:xfrm>
        </p:spPr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3</a:t>
            </a:fld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27 Rectángulo">
            <a:extLst>
              <a:ext uri="{FF2B5EF4-FFF2-40B4-BE49-F238E27FC236}">
                <a16:creationId xmlns:a16="http://schemas.microsoft.com/office/drawing/2014/main" id="{7F3281D4-8AB4-448B-A35A-35B82EB1B6A5}"/>
              </a:ext>
            </a:extLst>
          </p:cNvPr>
          <p:cNvSpPr/>
          <p:nvPr/>
        </p:nvSpPr>
        <p:spPr>
          <a:xfrm flipH="1">
            <a:off x="39355" y="699450"/>
            <a:ext cx="4099433" cy="5197496"/>
          </a:xfrm>
          <a:prstGeom prst="rect">
            <a:avLst/>
          </a:prstGeom>
          <a:solidFill>
            <a:srgbClr val="CDDEF7"/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MX" sz="863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971368-223E-4C8B-B256-6F9F63DAD68A}"/>
              </a:ext>
            </a:extLst>
          </p:cNvPr>
          <p:cNvSpPr/>
          <p:nvPr/>
        </p:nvSpPr>
        <p:spPr>
          <a:xfrm>
            <a:off x="379854" y="790075"/>
            <a:ext cx="3583641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b="0" dirty="0">
                <a:latin typeface="Verdana" panose="020B0604030504040204" pitchFamily="34" charset="0"/>
                <a:ea typeface="Verdana" panose="020B0604030504040204" pitchFamily="34" charset="0"/>
              </a:rPr>
              <a:t>Elementos de calidad de la ISO-19157</a:t>
            </a:r>
          </a:p>
          <a:p>
            <a:pPr marL="84058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dirty="0"/>
              <a:t>Completitud 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Omisión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Comisión</a:t>
            </a:r>
          </a:p>
          <a:p>
            <a:pPr marL="840581" lvl="2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dirty="0"/>
              <a:t>Consistencia lógica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Consistencia conceptual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Consistencia de dominio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Consistencia de formato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Consistencia topológica</a:t>
            </a:r>
          </a:p>
          <a:p>
            <a:pPr marL="840581" lvl="3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b="0" dirty="0"/>
              <a:t>Precisión posicional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Precisión posicional absoluta externa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Precisión relativa o interna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Precisión posicional de datos en malla</a:t>
            </a:r>
          </a:p>
          <a:p>
            <a:pPr marL="806649" lvl="3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b="0" dirty="0"/>
              <a:t>Exactitud temática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Corrección de clasificación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Corrección de atributos no cuantitativos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Exactitud de atributos cuantitativos</a:t>
            </a:r>
          </a:p>
          <a:p>
            <a:pPr marL="806649" lvl="3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b="0" dirty="0"/>
              <a:t>Exactitud temporal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Exactitud de una medida de tiempo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Consistencia temporal</a:t>
            </a:r>
          </a:p>
          <a:p>
            <a:pPr marL="1109663" lvl="2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MX" sz="900" dirty="0"/>
              <a:t>Validez temporal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D15272-4534-4831-A76F-B396EC997937}"/>
              </a:ext>
            </a:extLst>
          </p:cNvPr>
          <p:cNvSpPr txBox="1"/>
          <p:nvPr/>
        </p:nvSpPr>
        <p:spPr>
          <a:xfrm>
            <a:off x="509382" y="106017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Norma de calidad ISO-19157</a:t>
            </a:r>
          </a:p>
        </p:txBody>
      </p:sp>
      <p:sp>
        <p:nvSpPr>
          <p:cNvPr id="13" name="27 Rectángulo">
            <a:extLst>
              <a:ext uri="{FF2B5EF4-FFF2-40B4-BE49-F238E27FC236}">
                <a16:creationId xmlns:a16="http://schemas.microsoft.com/office/drawing/2014/main" id="{F8A0AEFC-092D-44FB-9A6B-30DCA68D8382}"/>
              </a:ext>
            </a:extLst>
          </p:cNvPr>
          <p:cNvSpPr/>
          <p:nvPr/>
        </p:nvSpPr>
        <p:spPr>
          <a:xfrm flipH="1">
            <a:off x="4742540" y="699451"/>
            <a:ext cx="4099433" cy="5197496"/>
          </a:xfrm>
          <a:prstGeom prst="rect">
            <a:avLst/>
          </a:prstGeom>
          <a:solidFill>
            <a:srgbClr val="CDDEF7"/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MX" sz="863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FD444-CA97-4F94-B608-578DE8E8992D}"/>
              </a:ext>
            </a:extLst>
          </p:cNvPr>
          <p:cNvSpPr/>
          <p:nvPr/>
        </p:nvSpPr>
        <p:spPr>
          <a:xfrm>
            <a:off x="4742542" y="746476"/>
            <a:ext cx="4021604" cy="483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No todos los elementos de calidad son aplicables a todos los datos geoespaciales, la determinación de cuáles son aplicables a un conjunto de datos determinado (o parte de él) dependerá en </a:t>
            </a: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primer lugar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, del propósito de creación, algunos deben tener mayor precisión posicional, otras de completitud, y en </a:t>
            </a: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segundo lugar 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de la disponibilidad de medios para efectuar la evaluación.</a:t>
            </a:r>
          </a:p>
          <a:p>
            <a:pPr algn="just">
              <a:lnSpc>
                <a:spcPct val="115000"/>
              </a:lnSpc>
            </a:pP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93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FEFFFF"/>
                </a:solidFill>
              </a:rPr>
              <a:t>Actividades PAACI DGAIIG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AB5D59-ED0B-4374-9665-7F6CD1249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47519"/>
              </p:ext>
            </p:extLst>
          </p:nvPr>
        </p:nvGraphicFramePr>
        <p:xfrm>
          <a:off x="3748701" y="2603780"/>
          <a:ext cx="4900777" cy="176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699">
                  <a:extLst>
                    <a:ext uri="{9D8B030D-6E8A-4147-A177-3AD203B41FA5}">
                      <a16:colId xmlns:a16="http://schemas.microsoft.com/office/drawing/2014/main" val="629584486"/>
                    </a:ext>
                  </a:extLst>
                </a:gridCol>
                <a:gridCol w="3253078">
                  <a:extLst>
                    <a:ext uri="{9D8B030D-6E8A-4147-A177-3AD203B41FA5}">
                      <a16:colId xmlns:a16="http://schemas.microsoft.com/office/drawing/2014/main" val="667859380"/>
                    </a:ext>
                  </a:extLst>
                </a:gridCol>
              </a:tblGrid>
              <a:tr h="537388">
                <a:tc>
                  <a:txBody>
                    <a:bodyPr/>
                    <a:lstStyle/>
                    <a:p>
                      <a:pPr marL="73025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Responsable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50" marR="39219" marT="25969" marB="0" anchor="ctr"/>
                </a:tc>
                <a:tc>
                  <a:txBody>
                    <a:bodyPr/>
                    <a:lstStyle/>
                    <a:p>
                      <a:pPr marL="8890" marR="9144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Actividad Específica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50" marR="39219" marT="25969" marB="0" anchor="ctr"/>
                </a:tc>
                <a:extLst>
                  <a:ext uri="{0D108BD9-81ED-4DB2-BD59-A6C34878D82A}">
                    <a16:rowId xmlns:a16="http://schemas.microsoft.com/office/drawing/2014/main" val="669307930"/>
                  </a:ext>
                </a:extLst>
              </a:tr>
              <a:tr h="1225559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DGGMA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50" marR="39219" marT="25969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Definición de indicadores de calidad que se obtendrán y publicarán para el año 2020, en el Programa de Información Red Nacional de Caminos.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950" marR="39219" marT="25969" marB="0"/>
                </a:tc>
                <a:extLst>
                  <a:ext uri="{0D108BD9-81ED-4DB2-BD59-A6C34878D82A}">
                    <a16:rowId xmlns:a16="http://schemas.microsoft.com/office/drawing/2014/main" val="409827880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47FCA8-9B4E-4450-8E0B-6F027E2651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4</a:t>
            </a:fld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78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Actividades PAACI DGAIIG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4B3B2C3-5CDD-44F9-9A44-6CCF08D81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53445"/>
              </p:ext>
            </p:extLst>
          </p:nvPr>
        </p:nvGraphicFramePr>
        <p:xfrm>
          <a:off x="2613660" y="738068"/>
          <a:ext cx="632937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2761161042"/>
                    </a:ext>
                  </a:extLst>
                </a:gridCol>
                <a:gridCol w="2283153">
                  <a:extLst>
                    <a:ext uri="{9D8B030D-6E8A-4147-A177-3AD203B41FA5}">
                      <a16:colId xmlns:a16="http://schemas.microsoft.com/office/drawing/2014/main" val="156709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REALIZADAS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POR REALIZAR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9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- Se elaboró el documento de indicadores de calidad en el tema de consistencia lógica, en el cual relaciona cada regla topológica de acuerdo a como lo recomienda el ISO 19157.</a:t>
                      </a:r>
                    </a:p>
                    <a:p>
                      <a:endParaRPr lang="es-MX" sz="1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/>
                        <a:t>Se diseñó un instrumento que  consiste en un formato donde se registran para cada indicador de calidad las ocurrencias que se detectan con herramientas informáticas, útil para evaluar la calidad.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Analizar</a:t>
                      </a:r>
                      <a:r>
                        <a:rPr lang="es-MX" sz="1400" baseline="0" dirty="0"/>
                        <a:t> la posibilidad de integrar otros </a:t>
                      </a:r>
                      <a:r>
                        <a:rPr lang="es-MX" sz="1400" dirty="0"/>
                        <a:t>indicadores que considera el ISO 19157 en otros temas como: completitud, consistencia lógica (consistencia conceptual, de dominio, de formato), exactitud temporal y exactitud temática.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95837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6EFB88F-5B55-42BD-B87C-D2B9F3A4F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4896"/>
              </p:ext>
            </p:extLst>
          </p:nvPr>
        </p:nvGraphicFramePr>
        <p:xfrm>
          <a:off x="2613660" y="3790649"/>
          <a:ext cx="6329373" cy="274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373">
                  <a:extLst>
                    <a:ext uri="{9D8B030D-6E8A-4147-A177-3AD203B41FA5}">
                      <a16:colId xmlns:a16="http://schemas.microsoft.com/office/drawing/2014/main" val="3748436586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32218"/>
                  </a:ext>
                </a:extLst>
              </a:tr>
              <a:tr h="2384058"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59097"/>
                  </a:ext>
                </a:extLst>
              </a:tr>
            </a:tbl>
          </a:graphicData>
        </a:graphic>
      </p:graphicFrame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CEBDE14-BC7B-4D61-8D3A-ACA3EF4453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059DBF-4204-4FD7-B7D4-906BDD0F38DC}"/>
              </a:ext>
            </a:extLst>
          </p:cNvPr>
          <p:cNvSpPr txBox="1"/>
          <p:nvPr/>
        </p:nvSpPr>
        <p:spPr>
          <a:xfrm>
            <a:off x="509383" y="79513"/>
            <a:ext cx="863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Definición de indicadores de calidad que se obtendrán y publicarán para el año 2020, en el Programa de Información Red Nacional de Caminos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95" y="4186984"/>
            <a:ext cx="1809544" cy="23163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420" y="4290016"/>
            <a:ext cx="3075074" cy="1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85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8C8895-7B08-49D0-9B84-0D2071D551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4CAFCC-8B31-48E3-AB66-B78D7AD14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7" t="16612" r="14796" b="5020"/>
          <a:stretch/>
        </p:blipFill>
        <p:spPr>
          <a:xfrm>
            <a:off x="671803" y="587828"/>
            <a:ext cx="7445829" cy="51130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F92FF2-07C6-4EA6-827C-38F521BF807F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Ejemplo de un indicador de consistencia topológica (1/2)</a:t>
            </a:r>
          </a:p>
        </p:txBody>
      </p:sp>
    </p:spTree>
    <p:extLst>
      <p:ext uri="{BB962C8B-B14F-4D97-AF65-F5344CB8AC3E}">
        <p14:creationId xmlns:p14="http://schemas.microsoft.com/office/powerpoint/2010/main" val="39616704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7B0AE0-9A69-4B44-B87E-BD9C60C0C4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7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644418-68BA-4BD2-B80F-7A73CB0497B3}"/>
              </a:ext>
            </a:extLst>
          </p:cNvPr>
          <p:cNvSpPr txBox="1"/>
          <p:nvPr/>
        </p:nvSpPr>
        <p:spPr>
          <a:xfrm>
            <a:off x="509383" y="79513"/>
            <a:ext cx="86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Ejemplo de un indicador de consistencia topológica (2/2)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22E560-4952-496C-B3FB-E042545B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3" t="52922" r="16735" b="5717"/>
          <a:stretch/>
        </p:blipFill>
        <p:spPr>
          <a:xfrm>
            <a:off x="1115872" y="683870"/>
            <a:ext cx="7272348" cy="3037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566523-9E71-4264-A5F7-1E0751F0D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" t="32122" r="8266" b="38653"/>
          <a:stretch/>
        </p:blipFill>
        <p:spPr>
          <a:xfrm>
            <a:off x="205273" y="3956242"/>
            <a:ext cx="8632332" cy="17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44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FEFFFF"/>
                </a:solidFill>
              </a:rPr>
              <a:t>Actividades PAACI DGAIIG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6E7B20-3FD5-4034-A80E-1BA2CDD1E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55434"/>
              </p:ext>
            </p:extLst>
          </p:nvPr>
        </p:nvGraphicFramePr>
        <p:xfrm>
          <a:off x="3748700" y="2652904"/>
          <a:ext cx="5171365" cy="1527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449">
                  <a:extLst>
                    <a:ext uri="{9D8B030D-6E8A-4147-A177-3AD203B41FA5}">
                      <a16:colId xmlns:a16="http://schemas.microsoft.com/office/drawing/2014/main" val="3537580639"/>
                    </a:ext>
                  </a:extLst>
                </a:gridCol>
                <a:gridCol w="3249916">
                  <a:extLst>
                    <a:ext uri="{9D8B030D-6E8A-4147-A177-3AD203B41FA5}">
                      <a16:colId xmlns:a16="http://schemas.microsoft.com/office/drawing/2014/main" val="3886587304"/>
                    </a:ext>
                  </a:extLst>
                </a:gridCol>
              </a:tblGrid>
              <a:tr h="535334">
                <a:tc>
                  <a:txBody>
                    <a:bodyPr/>
                    <a:lstStyle/>
                    <a:p>
                      <a:pPr marL="73025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Responsable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467" marR="41770" marT="27659" marB="0" anchor="ctr"/>
                </a:tc>
                <a:tc>
                  <a:txBody>
                    <a:bodyPr/>
                    <a:lstStyle/>
                    <a:p>
                      <a:pPr marL="8890" marR="91440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Actividad Específica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467" marR="41770" marT="27659" marB="0" anchor="ctr"/>
                </a:tc>
                <a:extLst>
                  <a:ext uri="{0D108BD9-81ED-4DB2-BD59-A6C34878D82A}">
                    <a16:rowId xmlns:a16="http://schemas.microsoft.com/office/drawing/2014/main" val="1921232971"/>
                  </a:ext>
                </a:extLst>
              </a:tr>
              <a:tr h="991875">
                <a:tc>
                  <a:txBody>
                    <a:bodyPr/>
                    <a:lstStyle/>
                    <a:p>
                      <a:pPr marL="8890" marR="18415" indent="-889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DGGMA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467" marR="41770" marT="27659" marB="0" anchor="ctr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Conceptualización del indicador de completitud espacial de la información del Marco Geoestadístico.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467" marR="41770" marT="27659" marB="0"/>
                </a:tc>
                <a:extLst>
                  <a:ext uri="{0D108BD9-81ED-4DB2-BD59-A6C34878D82A}">
                    <a16:rowId xmlns:a16="http://schemas.microsoft.com/office/drawing/2014/main" val="4247567852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67D114-0B5E-414D-AEF7-C32DB5F266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8</a:t>
            </a:fld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50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dfsdfsdfsdf"/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FEFFFF"/>
                </a:solidFill>
              </a:rPr>
              <a:t>Actividades PAACI DGAIIG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4B3B2C3-5CDD-44F9-9A44-6CCF08D81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54389"/>
              </p:ext>
            </p:extLst>
          </p:nvPr>
        </p:nvGraphicFramePr>
        <p:xfrm>
          <a:off x="2774293" y="911116"/>
          <a:ext cx="526447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239">
                  <a:extLst>
                    <a:ext uri="{9D8B030D-6E8A-4147-A177-3AD203B41FA5}">
                      <a16:colId xmlns:a16="http://schemas.microsoft.com/office/drawing/2014/main" val="2761161042"/>
                    </a:ext>
                  </a:extLst>
                </a:gridCol>
                <a:gridCol w="2632239">
                  <a:extLst>
                    <a:ext uri="{9D8B030D-6E8A-4147-A177-3AD203B41FA5}">
                      <a16:colId xmlns:a16="http://schemas.microsoft.com/office/drawing/2014/main" val="156709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REALIZADAS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ACTIVIDADES POR REALIZAR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9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Documento con la c</a:t>
                      </a: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onceptualización del Indicador de Completitud Espacial, </a:t>
                      </a:r>
                      <a:r>
                        <a:rPr lang="es-MX" sz="1600" dirty="0"/>
                        <a:t>con base en el ISO 19157.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Calcular el indicador de manera regular en el proceso de recepción de la actualización del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95837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E6DDBC-4C7F-43D0-AE9D-2D1D1337DB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b="1" smtClean="0">
                <a:solidFill>
                  <a:schemeClr val="tx1"/>
                </a:solidFill>
              </a:rPr>
              <a:t>9</a:t>
            </a:fld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D83600-51CD-4B87-B8A8-BC5A59CBA72F}"/>
              </a:ext>
            </a:extLst>
          </p:cNvPr>
          <p:cNvSpPr txBox="1"/>
          <p:nvPr/>
        </p:nvSpPr>
        <p:spPr>
          <a:xfrm>
            <a:off x="509383" y="79513"/>
            <a:ext cx="8632332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" indent="-8890">
              <a:lnSpc>
                <a:spcPct val="105000"/>
              </a:lnSpc>
              <a:spcAft>
                <a:spcPts val="0"/>
              </a:spcAft>
            </a:pPr>
            <a:r>
              <a:rPr lang="es-MX" b="1" dirty="0"/>
              <a:t>Conceptualización del indicador de completitud espacial de la información del Marco Geoestadístico. </a:t>
            </a:r>
            <a:endParaRPr lang="es-MX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5FC00094-DEEF-40C4-9076-7659E01EA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67068"/>
              </p:ext>
            </p:extLst>
          </p:nvPr>
        </p:nvGraphicFramePr>
        <p:xfrm>
          <a:off x="2774293" y="2868399"/>
          <a:ext cx="5264478" cy="358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478">
                  <a:extLst>
                    <a:ext uri="{9D8B030D-6E8A-4147-A177-3AD203B41FA5}">
                      <a16:colId xmlns:a16="http://schemas.microsoft.com/office/drawing/2014/main" val="3748436586"/>
                    </a:ext>
                  </a:extLst>
                </a:gridCol>
              </a:tblGrid>
              <a:tr h="61840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32218"/>
                  </a:ext>
                </a:extLst>
              </a:tr>
              <a:tr h="296673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59097"/>
                  </a:ext>
                </a:extLst>
              </a:tr>
            </a:tbl>
          </a:graphicData>
        </a:graphic>
      </p:graphicFrame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id="{02256636-4DED-4891-BED9-44BC8BF85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6063" r="4618" b="2675"/>
          <a:stretch/>
        </p:blipFill>
        <p:spPr>
          <a:xfrm>
            <a:off x="3986563" y="3584049"/>
            <a:ext cx="2979223" cy="276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1018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99"/>
        </a:solidFill>
        <a:ln w="9525">
          <a:noFill/>
          <a:miter lim="800000"/>
          <a:headEnd/>
          <a:tailEnd/>
        </a:ln>
        <a:scene3d>
          <a:camera prst="orthographicFront"/>
          <a:lightRig rig="threePt" dir="t"/>
        </a:scene3d>
        <a:sp3d>
          <a:bevelT/>
          <a:bevelB/>
        </a:sp3d>
      </a:spPr>
      <a:bodyPr wrap="square" anchor="ctr">
        <a:spAutoFit/>
      </a:bodyPr>
      <a:lstStyle>
        <a:defPPr algn="ctr">
          <a:spcBef>
            <a:spcPts val="1200"/>
          </a:spcBef>
          <a:spcAft>
            <a:spcPts val="0"/>
          </a:spcAft>
          <a:defRPr sz="1200" b="1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99"/>
        </a:solidFill>
        <a:ln w="9525">
          <a:noFill/>
          <a:miter lim="800000"/>
          <a:headEnd/>
          <a:tailEnd/>
        </a:ln>
        <a:scene3d>
          <a:camera prst="orthographicFront"/>
          <a:lightRig rig="threePt" dir="t"/>
        </a:scene3d>
        <a:sp3d>
          <a:bevelT/>
          <a:bevelB/>
        </a:sp3d>
      </a:spPr>
      <a:bodyPr wrap="square" anchor="ctr">
        <a:spAutoFit/>
      </a:bodyPr>
      <a:lstStyle>
        <a:defPPr algn="ctr">
          <a:spcBef>
            <a:spcPts val="1200"/>
          </a:spcBef>
          <a:spcAft>
            <a:spcPts val="0"/>
          </a:spcAft>
          <a:defRPr sz="1200" b="1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99"/>
        </a:solidFill>
        <a:ln w="9525">
          <a:noFill/>
          <a:miter lim="800000"/>
          <a:headEnd/>
          <a:tailEnd/>
        </a:ln>
        <a:scene3d>
          <a:camera prst="orthographicFront"/>
          <a:lightRig rig="threePt" dir="t"/>
        </a:scene3d>
        <a:sp3d>
          <a:bevelT/>
          <a:bevelB/>
        </a:sp3d>
      </a:spPr>
      <a:bodyPr wrap="square" anchor="ctr">
        <a:spAutoFit/>
      </a:bodyPr>
      <a:lstStyle>
        <a:defPPr algn="ctr">
          <a:spcBef>
            <a:spcPts val="1200"/>
          </a:spcBef>
          <a:spcAft>
            <a:spcPts val="0"/>
          </a:spcAft>
          <a:defRPr sz="1200" b="1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948</Words>
  <Application>Microsoft Office PowerPoint</Application>
  <PresentationFormat>Carta (216 x 279 mm)</PresentationFormat>
  <Paragraphs>165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Wingdings</vt:lpstr>
      <vt:lpstr>1_Tema de Office</vt:lpstr>
      <vt:lpstr>2_Diseño personalizado</vt:lpstr>
      <vt:lpstr>2_Tema de Office</vt:lpstr>
      <vt:lpstr>1_Diseño personalizado</vt:lpstr>
      <vt:lpstr>Diseño personalizado</vt:lpstr>
      <vt:lpstr>3_Tema de Office</vt:lpstr>
      <vt:lpstr>4_Tema de Office</vt:lpstr>
      <vt:lpstr>Actividades PAACI  Dirección General de Geografía y Medio Ambiente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PAACI</dc:title>
  <dc:creator>CORTES BRIANO JOSE MANUEL</dc:creator>
  <cp:lastModifiedBy>INEGI</cp:lastModifiedBy>
  <cp:revision>40</cp:revision>
  <dcterms:created xsi:type="dcterms:W3CDTF">2020-12-03T20:52:13Z</dcterms:created>
  <dcterms:modified xsi:type="dcterms:W3CDTF">2020-12-08T21:41:09Z</dcterms:modified>
</cp:coreProperties>
</file>