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408" r:id="rId2"/>
    <p:sldId id="528" r:id="rId3"/>
    <p:sldId id="485" r:id="rId4"/>
    <p:sldId id="527" r:id="rId5"/>
    <p:sldId id="531" r:id="rId6"/>
    <p:sldId id="529" r:id="rId7"/>
    <p:sldId id="530" r:id="rId8"/>
    <p:sldId id="532" r:id="rId9"/>
    <p:sldId id="533" r:id="rId10"/>
    <p:sldId id="467" r:id="rId11"/>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E0"/>
    <a:srgbClr val="FF0000"/>
    <a:srgbClr val="89B917"/>
    <a:srgbClr val="FDF1E9"/>
    <a:srgbClr val="ECDEF6"/>
    <a:srgbClr val="E4D2F2"/>
    <a:srgbClr val="8E0000"/>
    <a:srgbClr val="7A0000"/>
    <a:srgbClr val="FF9F9F"/>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4374" autoAdjust="0"/>
  </p:normalViewPr>
  <p:slideViewPr>
    <p:cSldViewPr snapToGrid="0">
      <p:cViewPr varScale="1">
        <p:scale>
          <a:sx n="65" d="100"/>
          <a:sy n="65" d="100"/>
        </p:scale>
        <p:origin x="882"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05/03/2020</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05/03/2020</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05/03/2020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05/03/2020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71517" y="3071743"/>
            <a:ext cx="5482949" cy="1143001"/>
          </a:xfrm>
          <a:prstGeom prst="rect">
            <a:avLst/>
          </a:prstGeom>
        </p:spPr>
        <p:txBody>
          <a:bodyPr/>
          <a:lstStyle/>
          <a:p>
            <a:r>
              <a:rPr lang="es-MX" sz="5400" b="0" dirty="0" smtClean="0">
                <a:latin typeface="+mj-lt"/>
              </a:rPr>
              <a:t>1ª </a:t>
            </a:r>
            <a:r>
              <a:rPr lang="es-MX" sz="5400" b="0" dirty="0">
                <a:latin typeface="+mj-lt"/>
              </a:rPr>
              <a:t>sesión de </a:t>
            </a:r>
            <a:r>
              <a:rPr lang="es-MX" sz="5400" b="0" dirty="0" smtClean="0">
                <a:latin typeface="+mj-lt"/>
              </a:rPr>
              <a:t>2020</a:t>
            </a:r>
            <a:r>
              <a:rPr lang="es-MX" sz="5400" b="0" dirty="0">
                <a:latin typeface="+mj-lt"/>
              </a:rPr>
              <a:t/>
            </a:r>
            <a:br>
              <a:rPr lang="es-MX" sz="5400" b="0" dirty="0">
                <a:latin typeface="+mj-lt"/>
              </a:rPr>
            </a:br>
            <a:r>
              <a:rPr lang="es-MX" sz="4400" b="0" dirty="0">
                <a:latin typeface="+mj-lt"/>
              </a:rPr>
              <a:t>Reunión previa</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sp>
        <p:nvSpPr>
          <p:cNvPr id="6" name="CuadroTexto 5">
            <a:extLst>
              <a:ext uri="{FF2B5EF4-FFF2-40B4-BE49-F238E27FC236}">
                <a16:creationId xmlns:a16="http://schemas.microsoft.com/office/drawing/2014/main" id="{8CFF9D36-4E81-4C57-8E81-2572FC0F6EFE}"/>
              </a:ext>
            </a:extLst>
          </p:cNvPr>
          <p:cNvSpPr txBox="1"/>
          <p:nvPr/>
        </p:nvSpPr>
        <p:spPr>
          <a:xfrm>
            <a:off x="2808079" y="2399535"/>
            <a:ext cx="6693031" cy="1938992"/>
          </a:xfrm>
          <a:prstGeom prst="rect">
            <a:avLst/>
          </a:prstGeom>
          <a:noFill/>
        </p:spPr>
        <p:txBody>
          <a:bodyPr wrap="square" rtlCol="0">
            <a:spAutoFit/>
          </a:bodyPr>
          <a:lstStyle/>
          <a:p>
            <a:pPr algn="ctr"/>
            <a:r>
              <a:rPr lang="es-MX" sz="12000" dirty="0">
                <a:solidFill>
                  <a:schemeClr val="bg1"/>
                </a:solidFill>
                <a:latin typeface="Bradley Hand ITC" panose="03070402050302030203" pitchFamily="66" charset="0"/>
              </a:rPr>
              <a:t>FIN</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46413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n 42"/>
          <p:cNvPicPr/>
          <p:nvPr/>
        </p:nvPicPr>
        <p:blipFill>
          <a:blip r:embed="rId2" cstate="print"/>
          <a:stretch>
            <a:fillRect/>
          </a:stretch>
        </p:blipFill>
        <p:spPr>
          <a:xfrm>
            <a:off x="10535757" y="151245"/>
            <a:ext cx="1402080" cy="1439444"/>
          </a:xfrm>
          <a:prstGeom prst="rect">
            <a:avLst/>
          </a:prstGeom>
        </p:spPr>
      </p:pic>
      <p:pic>
        <p:nvPicPr>
          <p:cNvPr id="4" name="Imagen 3"/>
          <p:cNvPicPr>
            <a:picLocks noChangeAspect="1"/>
          </p:cNvPicPr>
          <p:nvPr/>
        </p:nvPicPr>
        <p:blipFill>
          <a:blip r:embed="rId3"/>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7" name="Tabla 6"/>
          <p:cNvGraphicFramePr>
            <a:graphicFrameLocks noGrp="1"/>
          </p:cNvGraphicFramePr>
          <p:nvPr>
            <p:extLst>
              <p:ext uri="{D42A27DB-BD31-4B8C-83A1-F6EECF244321}">
                <p14:modId xmlns:p14="http://schemas.microsoft.com/office/powerpoint/2010/main" val="960284425"/>
              </p:ext>
            </p:extLst>
          </p:nvPr>
        </p:nvGraphicFramePr>
        <p:xfrm>
          <a:off x="1343001" y="411899"/>
          <a:ext cx="7655494" cy="1927685"/>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005428">
                  <a:extLst>
                    <a:ext uri="{9D8B030D-6E8A-4147-A177-3AD203B41FA5}">
                      <a16:colId xmlns:a16="http://schemas.microsoft.com/office/drawing/2014/main" val="1931263227"/>
                    </a:ext>
                  </a:extLst>
                </a:gridCol>
                <a:gridCol w="1142702">
                  <a:extLst>
                    <a:ext uri="{9D8B030D-6E8A-4147-A177-3AD203B41FA5}">
                      <a16:colId xmlns:a16="http://schemas.microsoft.com/office/drawing/2014/main" val="2378293022"/>
                    </a:ext>
                  </a:extLst>
                </a:gridCol>
                <a:gridCol w="1311992">
                  <a:extLst>
                    <a:ext uri="{9D8B030D-6E8A-4147-A177-3AD203B41FA5}">
                      <a16:colId xmlns:a16="http://schemas.microsoft.com/office/drawing/2014/main" val="3863090082"/>
                    </a:ext>
                  </a:extLst>
                </a:gridCol>
                <a:gridCol w="1504060">
                  <a:extLst>
                    <a:ext uri="{9D8B030D-6E8A-4147-A177-3AD203B41FA5}">
                      <a16:colId xmlns:a16="http://schemas.microsoft.com/office/drawing/2014/main" val="537734445"/>
                    </a:ext>
                  </a:extLst>
                </a:gridCol>
                <a:gridCol w="2691312">
                  <a:extLst>
                    <a:ext uri="{9D8B030D-6E8A-4147-A177-3AD203B41FA5}">
                      <a16:colId xmlns:a16="http://schemas.microsoft.com/office/drawing/2014/main" val="2094130648"/>
                    </a:ext>
                  </a:extLst>
                </a:gridCol>
              </a:tblGrid>
              <a:tr h="495405">
                <a:tc gridSpan="5">
                  <a:txBody>
                    <a:bodyPr/>
                    <a:lstStyle/>
                    <a:p>
                      <a:pPr algn="ctr" fontAlgn="ctr"/>
                      <a:r>
                        <a:rPr lang="es-MX" sz="1800" b="1" u="none" strike="noStrike" dirty="0">
                          <a:solidFill>
                            <a:schemeClr val="bg1"/>
                          </a:solidFill>
                          <a:effectLst/>
                        </a:rPr>
                        <a:t>ESTATUS DE ACUERDOS AL </a:t>
                      </a:r>
                      <a:r>
                        <a:rPr lang="es-MX" sz="1800" b="1" u="none" strike="noStrike" dirty="0" smtClean="0">
                          <a:solidFill>
                            <a:schemeClr val="bg1"/>
                          </a:solidFill>
                          <a:effectLst/>
                        </a:rPr>
                        <a:t>14 DE</a:t>
                      </a:r>
                      <a:r>
                        <a:rPr lang="es-MX" sz="1800" b="1" u="none" strike="noStrike" baseline="0" dirty="0" smtClean="0">
                          <a:solidFill>
                            <a:schemeClr val="bg1"/>
                          </a:solidFill>
                          <a:effectLst/>
                        </a:rPr>
                        <a:t> NOVIEMBRE DE 2019</a:t>
                      </a:r>
                      <a:endParaRPr lang="es-MX"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910754"/>
                  </a:ext>
                </a:extLst>
              </a:tr>
              <a:tr h="572522">
                <a:tc>
                  <a:txBody>
                    <a:bodyPr/>
                    <a:lstStyle/>
                    <a:p>
                      <a:pPr algn="ctr" fontAlgn="ctr"/>
                      <a:r>
                        <a:rPr lang="en-US" sz="1800" b="1" u="none" strike="noStrike" dirty="0" err="1">
                          <a:solidFill>
                            <a:schemeClr val="bg1"/>
                          </a:solidFill>
                          <a:effectLst/>
                        </a:rPr>
                        <a:t>Año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Total</a:t>
                      </a:r>
                    </a:p>
                  </a:txBody>
                  <a:tcPr marL="9525" marR="9525" marT="9525" marB="0" anchor="ctr">
                    <a:solidFill>
                      <a:schemeClr val="tx2"/>
                    </a:solidFill>
                  </a:tcPr>
                </a:tc>
                <a:tc>
                  <a:txBody>
                    <a:bodyPr/>
                    <a:lstStyle/>
                    <a:p>
                      <a:pPr algn="ctr" fontAlgn="ctr"/>
                      <a:r>
                        <a:rPr lang="en-US" sz="1800" b="1" i="0" u="none" strike="noStrike" dirty="0" err="1">
                          <a:solidFill>
                            <a:srgbClr val="FFFFFF"/>
                          </a:solidFill>
                          <a:effectLst/>
                          <a:latin typeface="Calibri" panose="020F0502020204030204" pitchFamily="34" charset="0"/>
                        </a:rPr>
                        <a:t>En</a:t>
                      </a:r>
                      <a:r>
                        <a:rPr lang="en-US" sz="1800" b="1" i="0" u="none" strike="noStrike" dirty="0">
                          <a:solidFill>
                            <a:srgbClr val="FFFFFF"/>
                          </a:solidFill>
                          <a:effectLst/>
                          <a:latin typeface="Calibri" panose="020F0502020204030204" pitchFamily="34" charset="0"/>
                        </a:rPr>
                        <a:t> </a:t>
                      </a:r>
                      <a:r>
                        <a:rPr lang="en-US" sz="1800" b="1" i="0" u="none" strike="noStrike" dirty="0" err="1">
                          <a:solidFill>
                            <a:srgbClr val="FFFFFF"/>
                          </a:solidFill>
                          <a:effectLst/>
                          <a:latin typeface="Calibri" panose="020F0502020204030204" pitchFamily="34" charset="0"/>
                        </a:rPr>
                        <a:t>proceso</a:t>
                      </a:r>
                      <a:endParaRPr lang="en-US" sz="1800" b="1" i="0" u="none" strike="noStrike" dirty="0">
                        <a:solidFill>
                          <a:srgbClr val="FFFFFF"/>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Concluidos</a:t>
                      </a:r>
                    </a:p>
                  </a:txBody>
                  <a:tcPr marL="9525" marR="9525" marT="9525" marB="0" anchor="ctr">
                    <a:solidFill>
                      <a:schemeClr val="tx2"/>
                    </a:solidFill>
                  </a:tcPr>
                </a:tc>
                <a:tc>
                  <a:txBody>
                    <a:bodyPr/>
                    <a:lstStyle/>
                    <a:p>
                      <a:pPr algn="ctr"/>
                      <a:r>
                        <a:rPr lang="es-MX" b="1" dirty="0" smtClean="0">
                          <a:solidFill>
                            <a:schemeClr val="bg1"/>
                          </a:solidFill>
                        </a:rPr>
                        <a:t>Incluidos</a:t>
                      </a:r>
                      <a:r>
                        <a:rPr lang="es-MX" b="1" baseline="0" dirty="0" smtClean="0">
                          <a:solidFill>
                            <a:schemeClr val="bg1"/>
                          </a:solidFill>
                        </a:rPr>
                        <a:t> en la agenda de la </a:t>
                      </a:r>
                      <a:r>
                        <a:rPr lang="es-MX" b="1" baseline="0" dirty="0" smtClean="0">
                          <a:solidFill>
                            <a:schemeClr val="bg1"/>
                          </a:solidFill>
                        </a:rPr>
                        <a:t>1ª </a:t>
                      </a:r>
                      <a:r>
                        <a:rPr lang="es-MX" b="1" baseline="0" dirty="0" smtClean="0">
                          <a:solidFill>
                            <a:schemeClr val="bg1"/>
                          </a:solidFill>
                        </a:rPr>
                        <a:t>sesión de </a:t>
                      </a:r>
                      <a:r>
                        <a:rPr lang="es-MX" b="1" baseline="0" dirty="0" smtClean="0">
                          <a:solidFill>
                            <a:schemeClr val="bg1"/>
                          </a:solidFill>
                        </a:rPr>
                        <a:t>2020</a:t>
                      </a:r>
                      <a:endParaRPr lang="en-US" b="1" dirty="0">
                        <a:solidFill>
                          <a:schemeClr val="bg1"/>
                        </a:solidFill>
                      </a:endParaRPr>
                    </a:p>
                  </a:txBody>
                  <a:tcPr marL="9525" marR="9525" marT="9525" marB="0" anchor="ctr">
                    <a:solidFill>
                      <a:schemeClr val="tx2"/>
                    </a:solidFill>
                  </a:tcPr>
                </a:tc>
                <a:extLst>
                  <a:ext uri="{0D108BD9-81ED-4DB2-BD59-A6C34878D82A}">
                    <a16:rowId xmlns:a16="http://schemas.microsoft.com/office/drawing/2014/main" val="498402656"/>
                  </a:ext>
                </a:extLst>
              </a:tr>
              <a:tr h="429879">
                <a:tc>
                  <a:txBody>
                    <a:bodyPr/>
                    <a:lstStyle/>
                    <a:p>
                      <a:pPr algn="ctr" fontAlgn="ctr"/>
                      <a:r>
                        <a:rPr lang="en-US" sz="1800" u="none" strike="noStrike" dirty="0">
                          <a:effectLst/>
                        </a:rPr>
                        <a:t>2018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Calibri" panose="020F0502020204030204" pitchFamily="34" charset="0"/>
                        </a:rPr>
                        <a:t>39</a:t>
                      </a: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36</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r>
                        <a:rPr lang="es-MX" dirty="0" smtClean="0"/>
                        <a:t>0</a:t>
                      </a: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3362800364"/>
                  </a:ext>
                </a:extLst>
              </a:tr>
              <a:tr h="429879">
                <a:tc>
                  <a:txBody>
                    <a:bodyPr/>
                    <a:lstStyle/>
                    <a:p>
                      <a:pPr algn="ctr" fontAlgn="ctr"/>
                      <a:r>
                        <a:rPr lang="es-MX" sz="1800" b="0" i="0" u="none" strike="noStrike" dirty="0" smtClean="0">
                          <a:solidFill>
                            <a:srgbClr val="000000"/>
                          </a:solidFill>
                          <a:effectLst/>
                          <a:latin typeface="Calibri" panose="020F0502020204030204" pitchFamily="34" charset="0"/>
                        </a:rPr>
                        <a:t>2019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dirty="0" smtClean="0">
                          <a:solidFill>
                            <a:srgbClr val="000000"/>
                          </a:solidFill>
                          <a:effectLst/>
                          <a:latin typeface="Calibri" panose="020F0502020204030204" pitchFamily="34" charset="0"/>
                        </a:rPr>
                        <a:t>48</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dirty="0" smtClean="0">
                          <a:solidFill>
                            <a:srgbClr val="000000"/>
                          </a:solidFill>
                          <a:effectLst/>
                          <a:latin typeface="Calibri" panose="020F0502020204030204" pitchFamily="34" charset="0"/>
                        </a:rPr>
                        <a:t>39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a:r>
                        <a:rPr lang="es-MX" dirty="0" smtClean="0"/>
                        <a:t>4</a:t>
                      </a:r>
                      <a:endParaRPr lang="en-US" dirty="0"/>
                    </a:p>
                  </a:txBody>
                  <a:tcPr marL="9525" marR="9525" marT="9525" marB="0" anchor="ctr">
                    <a:noFill/>
                  </a:tcPr>
                </a:tc>
                <a:extLst>
                  <a:ext uri="{0D108BD9-81ED-4DB2-BD59-A6C34878D82A}">
                    <a16:rowId xmlns:a16="http://schemas.microsoft.com/office/drawing/2014/main" val="18283988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272711079"/>
              </p:ext>
            </p:extLst>
          </p:nvPr>
        </p:nvGraphicFramePr>
        <p:xfrm>
          <a:off x="99670" y="2812658"/>
          <a:ext cx="11970955" cy="3412112"/>
        </p:xfrm>
        <a:graphic>
          <a:graphicData uri="http://schemas.openxmlformats.org/drawingml/2006/table">
            <a:tbl>
              <a:tblPr>
                <a:tableStyleId>{5C22544A-7EE6-4342-B048-85BDC9FD1C3A}</a:tableStyleId>
              </a:tblPr>
              <a:tblGrid>
                <a:gridCol w="1679795">
                  <a:extLst>
                    <a:ext uri="{9D8B030D-6E8A-4147-A177-3AD203B41FA5}">
                      <a16:colId xmlns:a16="http://schemas.microsoft.com/office/drawing/2014/main" val="176449564"/>
                    </a:ext>
                  </a:extLst>
                </a:gridCol>
                <a:gridCol w="10291160">
                  <a:extLst>
                    <a:ext uri="{9D8B030D-6E8A-4147-A177-3AD203B41FA5}">
                      <a16:colId xmlns:a16="http://schemas.microsoft.com/office/drawing/2014/main" val="909395714"/>
                    </a:ext>
                  </a:extLst>
                </a:gridCol>
              </a:tblGrid>
              <a:tr h="461484">
                <a:tc gridSpan="2">
                  <a:txBody>
                    <a:bodyPr/>
                    <a:lstStyle/>
                    <a:p>
                      <a:pPr algn="ctr" fontAlgn="ctr"/>
                      <a:r>
                        <a:rPr lang="es-MX" sz="1600" b="0" i="0" u="none" strike="noStrike" dirty="0" smtClean="0">
                          <a:solidFill>
                            <a:schemeClr val="bg1"/>
                          </a:solidFill>
                          <a:effectLst/>
                          <a:latin typeface="Calibri" panose="020F0502020204030204" pitchFamily="34" charset="0"/>
                        </a:rPr>
                        <a:t>ACUERDOS INCLUIDOS</a:t>
                      </a:r>
                      <a:r>
                        <a:rPr lang="es-MX" sz="1600" b="0" i="0" u="none" strike="noStrike" baseline="0" dirty="0" smtClean="0">
                          <a:solidFill>
                            <a:schemeClr val="bg1"/>
                          </a:solidFill>
                          <a:effectLst/>
                          <a:latin typeface="Calibri" panose="020F0502020204030204" pitchFamily="34" charset="0"/>
                        </a:rPr>
                        <a:t> EN LA 1ª Sesión de 2020</a:t>
                      </a:r>
                      <a:endParaRPr lang="en-US" sz="1600" b="0" i="0" u="none" strike="noStrike" dirty="0">
                        <a:solidFill>
                          <a:schemeClr val="bg1"/>
                        </a:solidFill>
                        <a:effectLst/>
                        <a:latin typeface="Calibri" panose="020F0502020204030204" pitchFamily="34" charset="0"/>
                      </a:endParaRPr>
                    </a:p>
                  </a:txBody>
                  <a:tcPr marL="4585" marR="4585" marT="4585" marB="0" anchor="ctr">
                    <a:solidFill>
                      <a:schemeClr val="tx2"/>
                    </a:solidFill>
                  </a:tcPr>
                </a:tc>
                <a:tc hMerge="1">
                  <a:txBody>
                    <a:bodyPr/>
                    <a:lstStyle/>
                    <a:p>
                      <a:pPr algn="l" fontAlgn="ct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710811958"/>
                  </a:ext>
                </a:extLst>
              </a:tr>
              <a:tr h="591227">
                <a:tc>
                  <a:txBody>
                    <a:bodyPr/>
                    <a:lstStyle/>
                    <a:p>
                      <a:pPr algn="l" fontAlgn="ctr"/>
                      <a:r>
                        <a:rPr lang="en-US" sz="1600" u="none" strike="noStrike" dirty="0">
                          <a:solidFill>
                            <a:schemeClr val="tx1"/>
                          </a:solidFill>
                          <a:effectLst/>
                        </a:rPr>
                        <a:t>CAC-006/04/2019</a:t>
                      </a:r>
                      <a:endParaRPr lang="en-US" sz="1600" b="0" i="0" u="none" strike="noStrike" dirty="0">
                        <a:solidFill>
                          <a:schemeClr val="tx1"/>
                        </a:solidFill>
                        <a:effectLst/>
                        <a:latin typeface="Calibri" panose="020F0502020204030204" pitchFamily="34" charset="0"/>
                      </a:endParaRPr>
                    </a:p>
                  </a:txBody>
                  <a:tcPr marL="4585" marR="4585" marT="4585" marB="0" anchor="ctr">
                    <a:noFill/>
                  </a:tcPr>
                </a:tc>
                <a:tc>
                  <a:txBody>
                    <a:bodyPr/>
                    <a:lstStyle/>
                    <a:p>
                      <a:pPr algn="l" fontAlgn="ctr"/>
                      <a:r>
                        <a:rPr lang="es-MX" sz="1600" u="none" strike="noStrike" dirty="0">
                          <a:effectLst/>
                        </a:rPr>
                        <a:t>El </a:t>
                      </a:r>
                      <a:r>
                        <a:rPr lang="es-MX" sz="1600" u="sng" strike="noStrike" dirty="0">
                          <a:effectLst/>
                        </a:rPr>
                        <a:t>grupo de trabajo de confidencialidad </a:t>
                      </a:r>
                      <a:r>
                        <a:rPr lang="es-MX" sz="1600" u="none" strike="noStrike" dirty="0">
                          <a:effectLst/>
                        </a:rPr>
                        <a:t>tomará en cuenta los comentarios expresados por los miembros del Comité en la Cuarta Sesión de 2019 para la propuesta de reglas que se presentará en la siguiente sesión del Comité. </a:t>
                      </a:r>
                      <a:endParaRPr lang="es-MX" sz="1600" b="0" i="0" u="none" strike="noStrike" dirty="0">
                        <a:solidFill>
                          <a:srgbClr val="000000"/>
                        </a:solidFill>
                        <a:effectLst/>
                        <a:latin typeface="Calibri" panose="020F0502020204030204" pitchFamily="34" charset="0"/>
                      </a:endParaRPr>
                    </a:p>
                  </a:txBody>
                  <a:tcPr marL="4585" marR="4585" marT="4585" marB="0" anchor="ctr">
                    <a:noFill/>
                  </a:tcPr>
                </a:tc>
                <a:extLst>
                  <a:ext uri="{0D108BD9-81ED-4DB2-BD59-A6C34878D82A}">
                    <a16:rowId xmlns:a16="http://schemas.microsoft.com/office/drawing/2014/main" val="2030277175"/>
                  </a:ext>
                </a:extLst>
              </a:tr>
              <a:tr h="884087">
                <a:tc>
                  <a:txBody>
                    <a:bodyPr/>
                    <a:lstStyle/>
                    <a:p>
                      <a:pPr algn="l" fontAlgn="ctr"/>
                      <a:r>
                        <a:rPr lang="en-US" sz="1600" u="none" strike="noStrike" dirty="0">
                          <a:solidFill>
                            <a:schemeClr val="tx1"/>
                          </a:solidFill>
                          <a:effectLst/>
                        </a:rPr>
                        <a:t>CAC-004/05/2019</a:t>
                      </a:r>
                      <a:endParaRPr lang="en-US" sz="1600" b="0" i="0" u="none" strike="noStrike" dirty="0">
                        <a:solidFill>
                          <a:schemeClr val="tx1"/>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El 16 de diciembre entrará en operación el </a:t>
                      </a:r>
                      <a:r>
                        <a:rPr lang="es-MX" sz="1600" u="none" strike="noStrike" dirty="0" err="1">
                          <a:effectLst/>
                        </a:rPr>
                        <a:t>Ptracking</a:t>
                      </a:r>
                      <a:r>
                        <a:rPr lang="es-MX" sz="1600" u="none" strike="noStrike" dirty="0">
                          <a:effectLst/>
                        </a:rPr>
                        <a:t> y cada Unidad Administrativa deberá establecer un </a:t>
                      </a:r>
                      <a:r>
                        <a:rPr lang="es-MX" sz="1600" u="sng" strike="noStrike" dirty="0">
                          <a:effectLst/>
                        </a:rPr>
                        <a:t>plan de trabajo para iniciar la carga</a:t>
                      </a:r>
                      <a:r>
                        <a:rPr lang="es-MX" sz="1600" u="none" strike="noStrike" dirty="0">
                          <a:effectLst/>
                        </a:rPr>
                        <a:t>. En la siguiente sesión, el Secretariado Técnico informará sobre los avances en el  sistema y la carga de evidencias.</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1271728401"/>
                  </a:ext>
                </a:extLst>
              </a:tr>
              <a:tr h="591227">
                <a:tc>
                  <a:txBody>
                    <a:bodyPr/>
                    <a:lstStyle/>
                    <a:p>
                      <a:pPr algn="l" fontAlgn="ctr"/>
                      <a:r>
                        <a:rPr lang="en-US" sz="1600" u="none" strike="noStrike" dirty="0">
                          <a:solidFill>
                            <a:schemeClr val="tx1"/>
                          </a:solidFill>
                          <a:effectLst/>
                        </a:rPr>
                        <a:t>CAC-006/05/2019</a:t>
                      </a:r>
                      <a:endParaRPr lang="en-US" sz="1600" b="0" i="0" u="none" strike="noStrike" dirty="0">
                        <a:solidFill>
                          <a:schemeClr val="tx1"/>
                        </a:solidFill>
                        <a:effectLst/>
                        <a:latin typeface="Calibri" panose="020F0502020204030204" pitchFamily="34" charset="0"/>
                      </a:endParaRPr>
                    </a:p>
                  </a:txBody>
                  <a:tcPr marL="4585" marR="4585" marT="4585" marB="0" anchor="ctr">
                    <a:noFill/>
                  </a:tcPr>
                </a:tc>
                <a:tc>
                  <a:txBody>
                    <a:bodyPr/>
                    <a:lstStyle/>
                    <a:p>
                      <a:pPr algn="l" fontAlgn="ctr"/>
                      <a:r>
                        <a:rPr lang="es-MX" sz="1600" u="none" strike="noStrike" dirty="0">
                          <a:effectLst/>
                        </a:rPr>
                        <a:t>Las Unidades Administrativas cargarán las actividades de aseguramiento de la calidad en el sistema </a:t>
                      </a:r>
                      <a:r>
                        <a:rPr lang="es-MX" sz="1600" u="sng" strike="noStrike" dirty="0">
                          <a:effectLst/>
                        </a:rPr>
                        <a:t>PAEG</a:t>
                      </a:r>
                      <a:r>
                        <a:rPr lang="es-MX" sz="1600" u="none" strike="noStrike" dirty="0">
                          <a:effectLst/>
                        </a:rPr>
                        <a:t>, de acuerdo al calendario que establezca la DGCSNIEG, conforme a las metas propuestas.</a:t>
                      </a:r>
                      <a:endParaRPr lang="es-MX" sz="1600" b="0" i="0" u="none" strike="noStrike" dirty="0">
                        <a:solidFill>
                          <a:srgbClr val="000000"/>
                        </a:solidFill>
                        <a:effectLst/>
                        <a:latin typeface="Calibri" panose="020F0502020204030204" pitchFamily="34" charset="0"/>
                      </a:endParaRPr>
                    </a:p>
                  </a:txBody>
                  <a:tcPr marL="4585" marR="4585" marT="4585" marB="0" anchor="ctr">
                    <a:noFill/>
                  </a:tcPr>
                </a:tc>
                <a:extLst>
                  <a:ext uri="{0D108BD9-81ED-4DB2-BD59-A6C34878D82A}">
                    <a16:rowId xmlns:a16="http://schemas.microsoft.com/office/drawing/2014/main" val="3983417698"/>
                  </a:ext>
                </a:extLst>
              </a:tr>
              <a:tr h="884087">
                <a:tc>
                  <a:txBody>
                    <a:bodyPr/>
                    <a:lstStyle/>
                    <a:p>
                      <a:pPr algn="l" fontAlgn="ctr"/>
                      <a:r>
                        <a:rPr lang="en-US" sz="1600" u="none" strike="noStrike" dirty="0">
                          <a:solidFill>
                            <a:schemeClr val="tx1"/>
                          </a:solidFill>
                          <a:effectLst/>
                        </a:rPr>
                        <a:t>CAC-013/05/2019</a:t>
                      </a:r>
                      <a:endParaRPr lang="en-US" sz="1600" b="0" i="0" u="none" strike="noStrike" dirty="0">
                        <a:solidFill>
                          <a:schemeClr val="tx1"/>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El Comité de Aseguramiento de la Calidad toma conocimiento de la nueva estrategia metodológica y solicita a la </a:t>
                      </a:r>
                      <a:r>
                        <a:rPr lang="es-MX" sz="1600" u="sng" strike="noStrike" dirty="0">
                          <a:effectLst/>
                        </a:rPr>
                        <a:t>Dirección General de Geografía y Medio Ambiente </a:t>
                      </a:r>
                      <a:r>
                        <a:rPr lang="es-MX" sz="1600" u="none" strike="noStrike" dirty="0">
                          <a:effectLst/>
                        </a:rPr>
                        <a:t>un programa de trabajo de calidad 2020 para elementos estratégicos de Mapa Topográfico que será presentado en la primera sesión del 2020.</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1171346311"/>
                  </a:ext>
                </a:extLst>
              </a:tr>
            </a:tbl>
          </a:graphicData>
        </a:graphic>
      </p:graphicFrame>
    </p:spTree>
    <p:extLst>
      <p:ext uri="{BB962C8B-B14F-4D97-AF65-F5344CB8AC3E}">
        <p14:creationId xmlns:p14="http://schemas.microsoft.com/office/powerpoint/2010/main" val="365660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4227136838"/>
              </p:ext>
            </p:extLst>
          </p:nvPr>
        </p:nvGraphicFramePr>
        <p:xfrm>
          <a:off x="893716" y="1398888"/>
          <a:ext cx="10382864" cy="3187861"/>
        </p:xfrm>
        <a:graphic>
          <a:graphicData uri="http://schemas.openxmlformats.org/drawingml/2006/table">
            <a:tbl>
              <a:tblPr>
                <a:tableStyleId>{5C22544A-7EE6-4342-B048-85BDC9FD1C3A}</a:tableStyleId>
              </a:tblPr>
              <a:tblGrid>
                <a:gridCol w="1696064">
                  <a:extLst>
                    <a:ext uri="{9D8B030D-6E8A-4147-A177-3AD203B41FA5}">
                      <a16:colId xmlns:a16="http://schemas.microsoft.com/office/drawing/2014/main" val="2467829196"/>
                    </a:ext>
                  </a:extLst>
                </a:gridCol>
                <a:gridCol w="8686800">
                  <a:extLst>
                    <a:ext uri="{9D8B030D-6E8A-4147-A177-3AD203B41FA5}">
                      <a16:colId xmlns:a16="http://schemas.microsoft.com/office/drawing/2014/main" val="1001856303"/>
                    </a:ext>
                  </a:extLst>
                </a:gridCol>
              </a:tblGrid>
              <a:tr h="1158302">
                <a:tc>
                  <a:txBody>
                    <a:bodyPr/>
                    <a:lstStyle/>
                    <a:p>
                      <a:pPr algn="l" fontAlgn="ctr"/>
                      <a:r>
                        <a:rPr lang="en-US" sz="1600" u="none" strike="noStrike">
                          <a:effectLst/>
                        </a:rPr>
                        <a:t>CAC-003/04/2018</a:t>
                      </a:r>
                      <a:endParaRPr lang="en-US" sz="1600" b="0" i="0" u="none" strike="noStrike">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u="none" strike="noStrike" dirty="0">
                          <a:effectLst/>
                        </a:rPr>
                        <a:t>Revisión conjunta entre las Unidades Administrativas productoras de información para llevar a cabo la prueba piloto con los programas de información de encuestas ya definidos con el objetivo de evaluar la viabilidad del modelo para la </a:t>
                      </a:r>
                      <a:r>
                        <a:rPr lang="es-MX" sz="1600" u="sng" strike="noStrike" dirty="0">
                          <a:effectLst/>
                        </a:rPr>
                        <a:t>automatización para la publicación de indicadores </a:t>
                      </a:r>
                      <a:r>
                        <a:rPr lang="es-MX" sz="1600" u="none" strike="noStrike" dirty="0">
                          <a:effectLst/>
                        </a:rPr>
                        <a:t>de precisión en los formatos estandarizados aprobados por el Comité para su difusión en los metadatos DDI.</a:t>
                      </a:r>
                      <a:endParaRPr lang="es-MX"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217383339"/>
                  </a:ext>
                </a:extLst>
              </a:tr>
              <a:tr h="1158302">
                <a:tc>
                  <a:txBody>
                    <a:bodyPr/>
                    <a:lstStyle/>
                    <a:p>
                      <a:pPr algn="l" fontAlgn="ctr"/>
                      <a:r>
                        <a:rPr lang="en-US" sz="1600" u="none" strike="noStrike" dirty="0">
                          <a:effectLst/>
                        </a:rPr>
                        <a:t>CAC-006/04/2018</a:t>
                      </a:r>
                      <a:endParaRPr lang="en-US" sz="1600" b="0" i="0" u="none" strike="noStrike" dirty="0">
                        <a:solidFill>
                          <a:srgbClr val="000000"/>
                        </a:solidFill>
                        <a:effectLst/>
                        <a:latin typeface="Calibri" panose="020F0502020204030204" pitchFamily="34" charset="0"/>
                      </a:endParaRPr>
                    </a:p>
                  </a:txBody>
                  <a:tcPr marL="8599" marR="8599" marT="8599" marB="0" anchor="ctr">
                    <a:noFill/>
                  </a:tcPr>
                </a:tc>
                <a:tc>
                  <a:txBody>
                    <a:bodyPr/>
                    <a:lstStyle/>
                    <a:p>
                      <a:pPr algn="l" fontAlgn="ctr"/>
                      <a:r>
                        <a:rPr lang="es-MX" sz="1600" u="none" strike="noStrike" dirty="0">
                          <a:effectLst/>
                        </a:rPr>
                        <a:t>El Grupo de Trabajo del Modelo de Procesos llevará a cabo una revisión de la adaptación de la </a:t>
                      </a:r>
                      <a:r>
                        <a:rPr lang="es-MX" sz="1600" u="sng" strike="noStrike" dirty="0">
                          <a:effectLst/>
                        </a:rPr>
                        <a:t>herramienta de autoevaluación del DESAP</a:t>
                      </a:r>
                      <a:r>
                        <a:rPr lang="es-MX" sz="1600" u="none" strike="noStrike" dirty="0">
                          <a:effectLst/>
                        </a:rPr>
                        <a:t>, realizada por la DGEE, para la viabilidad de aplicación en forma general en todos los programas de información de encuestas que se llevan a cabo en el Instituto. Para tal efecto, el GT reportará los avances durante el primer trimestre de 2019.  </a:t>
                      </a:r>
                      <a:endParaRPr lang="es-MX" sz="1600" b="0" i="0" u="none" strike="noStrike" dirty="0">
                        <a:solidFill>
                          <a:srgbClr val="000000"/>
                        </a:solidFill>
                        <a:effectLst/>
                        <a:latin typeface="Calibri" panose="020F0502020204030204" pitchFamily="34" charset="0"/>
                      </a:endParaRPr>
                    </a:p>
                  </a:txBody>
                  <a:tcPr marL="8599" marR="8599" marT="8599" marB="0" anchor="ctr">
                    <a:noFill/>
                  </a:tcPr>
                </a:tc>
                <a:extLst>
                  <a:ext uri="{0D108BD9-81ED-4DB2-BD59-A6C34878D82A}">
                    <a16:rowId xmlns:a16="http://schemas.microsoft.com/office/drawing/2014/main" val="1695067044"/>
                  </a:ext>
                </a:extLst>
              </a:tr>
              <a:tr h="871257">
                <a:tc>
                  <a:txBody>
                    <a:bodyPr/>
                    <a:lstStyle/>
                    <a:p>
                      <a:pPr algn="l" fontAlgn="ctr"/>
                      <a:r>
                        <a:rPr lang="en-US" sz="1600" u="none" strike="noStrike">
                          <a:effectLst/>
                        </a:rPr>
                        <a:t>CAC-008/04/2018 </a:t>
                      </a:r>
                      <a:endParaRPr lang="en-US" sz="1600" b="0" i="0" u="none" strike="noStrike">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u="none" strike="noStrike" dirty="0">
                          <a:effectLst/>
                        </a:rPr>
                        <a:t>Se creará un </a:t>
                      </a:r>
                      <a:r>
                        <a:rPr lang="es-MX" sz="1600" u="sng" strike="noStrike" dirty="0">
                          <a:effectLst/>
                        </a:rPr>
                        <a:t>Grupo de Trabajo de Documentación de Diseño</a:t>
                      </a:r>
                      <a:r>
                        <a:rPr lang="es-MX" sz="1600" u="none" strike="noStrike" dirty="0">
                          <a:effectLst/>
                        </a:rPr>
                        <a:t>, para apoyar la revisión de los documentos “Diseño Conceptual”, “Diseño de Muestreo” y “Diseño de Cuestionarios”, reportando el avance de sus trabajos y en su oportunidad, la conclusión de los mismos. </a:t>
                      </a:r>
                      <a:endParaRPr lang="es-MX"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1777980041"/>
                  </a:ext>
                </a:extLst>
              </a:tr>
            </a:tbl>
          </a:graphicData>
        </a:graphic>
      </p:graphicFrame>
      <p:sp>
        <p:nvSpPr>
          <p:cNvPr id="8" name="CuadroTexto 7"/>
          <p:cNvSpPr txBox="1"/>
          <p:nvPr/>
        </p:nvSpPr>
        <p:spPr>
          <a:xfrm>
            <a:off x="2294812" y="412955"/>
            <a:ext cx="7365381" cy="523220"/>
          </a:xfrm>
          <a:prstGeom prst="rect">
            <a:avLst/>
          </a:prstGeom>
          <a:noFill/>
        </p:spPr>
        <p:txBody>
          <a:bodyPr wrap="square" rtlCol="0">
            <a:spAutoFit/>
          </a:bodyPr>
          <a:lstStyle/>
          <a:p>
            <a:pPr algn="ctr"/>
            <a:r>
              <a:rPr lang="es-MX" sz="2800" b="1" dirty="0" smtClean="0">
                <a:solidFill>
                  <a:srgbClr val="0070C0"/>
                </a:solidFill>
              </a:rPr>
              <a:t>Acuerdos 2018 en Proceso</a:t>
            </a:r>
            <a:endParaRPr lang="en-US" sz="2800" b="1" dirty="0">
              <a:solidFill>
                <a:srgbClr val="0070C0"/>
              </a:solidFill>
            </a:endParaRPr>
          </a:p>
        </p:txBody>
      </p:sp>
    </p:spTree>
    <p:extLst>
      <p:ext uri="{BB962C8B-B14F-4D97-AF65-F5344CB8AC3E}">
        <p14:creationId xmlns:p14="http://schemas.microsoft.com/office/powerpoint/2010/main" val="279100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6" y="635451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2941395403"/>
              </p:ext>
            </p:extLst>
          </p:nvPr>
        </p:nvGraphicFramePr>
        <p:xfrm>
          <a:off x="343018" y="1316964"/>
          <a:ext cx="11484258" cy="3972610"/>
        </p:xfrm>
        <a:graphic>
          <a:graphicData uri="http://schemas.openxmlformats.org/drawingml/2006/table">
            <a:tbl>
              <a:tblPr>
                <a:tableStyleId>{5C22544A-7EE6-4342-B048-85BDC9FD1C3A}</a:tableStyleId>
              </a:tblPr>
              <a:tblGrid>
                <a:gridCol w="1611501">
                  <a:extLst>
                    <a:ext uri="{9D8B030D-6E8A-4147-A177-3AD203B41FA5}">
                      <a16:colId xmlns:a16="http://schemas.microsoft.com/office/drawing/2014/main" val="176449564"/>
                    </a:ext>
                  </a:extLst>
                </a:gridCol>
                <a:gridCol w="9872757">
                  <a:extLst>
                    <a:ext uri="{9D8B030D-6E8A-4147-A177-3AD203B41FA5}">
                      <a16:colId xmlns:a16="http://schemas.microsoft.com/office/drawing/2014/main" val="909395714"/>
                    </a:ext>
                  </a:extLst>
                </a:gridCol>
              </a:tblGrid>
              <a:tr h="884087">
                <a:tc>
                  <a:txBody>
                    <a:bodyPr/>
                    <a:lstStyle/>
                    <a:p>
                      <a:pPr algn="l" fontAlgn="ctr"/>
                      <a:r>
                        <a:rPr lang="en-US" sz="1600" u="none" strike="noStrike">
                          <a:effectLst/>
                        </a:rPr>
                        <a:t>CAC-006/01/2019</a:t>
                      </a:r>
                      <a:endParaRPr lang="en-US" sz="1600" b="0" i="0" u="none" strike="noStrike">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Se aprueba la creación de un </a:t>
                      </a:r>
                      <a:r>
                        <a:rPr lang="es-MX" sz="1600" u="sng" strike="noStrike" dirty="0">
                          <a:effectLst/>
                        </a:rPr>
                        <a:t>grupo de trabajo </a:t>
                      </a:r>
                      <a:r>
                        <a:rPr lang="es-MX" sz="1600" u="none" strike="noStrike" dirty="0">
                          <a:effectLst/>
                        </a:rPr>
                        <a:t>para analizar las causas de los resultados no adecuados, en particular, las actividades de supervisión de la captación de información en las oficinas estatales y regionales.  El líder de este grupo será el Coordinador General de </a:t>
                      </a:r>
                      <a:r>
                        <a:rPr lang="es-MX" sz="1600" u="sng" strike="noStrike" dirty="0">
                          <a:effectLst/>
                        </a:rPr>
                        <a:t>Operación Region</a:t>
                      </a:r>
                      <a:r>
                        <a:rPr lang="es-MX" sz="1600" u="none" strike="noStrike" dirty="0">
                          <a:effectLst/>
                        </a:rPr>
                        <a:t>al.</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3298913435"/>
                  </a:ext>
                </a:extLst>
              </a:tr>
              <a:tr h="660835">
                <a:tc>
                  <a:txBody>
                    <a:bodyPr/>
                    <a:lstStyle/>
                    <a:p>
                      <a:pPr algn="l" fontAlgn="ctr"/>
                      <a:r>
                        <a:rPr lang="en-US" sz="1600" u="none" strike="noStrike" dirty="0">
                          <a:effectLst/>
                        </a:rPr>
                        <a:t>CAC-008/01/2019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tc>
                  <a:txBody>
                    <a:bodyPr/>
                    <a:lstStyle/>
                    <a:p>
                      <a:pPr algn="l" fontAlgn="ctr"/>
                      <a:r>
                        <a:rPr lang="es-MX" sz="1600" u="none" strike="noStrike" dirty="0">
                          <a:effectLst/>
                        </a:rPr>
                        <a:t>La </a:t>
                      </a:r>
                      <a:r>
                        <a:rPr lang="es-MX" sz="1600" u="sng" strike="noStrike" dirty="0">
                          <a:effectLst/>
                        </a:rPr>
                        <a:t>Coordinación General de Operación Regional </a:t>
                      </a:r>
                      <a:r>
                        <a:rPr lang="es-MX" sz="1600" u="none" strike="noStrike" dirty="0">
                          <a:effectLst/>
                        </a:rPr>
                        <a:t>revisará los procesos de las Coordinaciones Estatales y Direcciones Regionales relacionados con los resultados del cuestionario.  El plan de acción será presentado al Comité durante 2019.</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extLst>
                  <a:ext uri="{0D108BD9-81ED-4DB2-BD59-A6C34878D82A}">
                    <a16:rowId xmlns:a16="http://schemas.microsoft.com/office/drawing/2014/main" val="587021637"/>
                  </a:ext>
                </a:extLst>
              </a:tr>
              <a:tr h="659514">
                <a:tc>
                  <a:txBody>
                    <a:bodyPr/>
                    <a:lstStyle/>
                    <a:p>
                      <a:pPr algn="l" fontAlgn="ctr"/>
                      <a:r>
                        <a:rPr lang="en-US" sz="1600" u="none" strike="noStrike" dirty="0">
                          <a:effectLst/>
                        </a:rPr>
                        <a:t>CAC-003/05/2019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Las Unidades administrativas enviarán comentarios al documento de </a:t>
                      </a:r>
                      <a:r>
                        <a:rPr lang="es-MX" sz="1600" u="sng" strike="noStrike" dirty="0">
                          <a:effectLst/>
                        </a:rPr>
                        <a:t>Preguntas Frecuentes</a:t>
                      </a:r>
                      <a:r>
                        <a:rPr lang="es-MX" sz="1600" u="none" strike="noStrike" dirty="0">
                          <a:effectLst/>
                        </a:rPr>
                        <a:t>, el Secretariado Técnico revisará cual es la mejor forma para que el Comité se pronuncie sobre las interpretaciones relevantes. </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2885052503"/>
                  </a:ext>
                </a:extLst>
              </a:tr>
              <a:tr h="884087">
                <a:tc>
                  <a:txBody>
                    <a:bodyPr/>
                    <a:lstStyle/>
                    <a:p>
                      <a:pPr algn="l" fontAlgn="ctr"/>
                      <a:r>
                        <a:rPr lang="en-US" sz="1600" u="none" strike="noStrike" dirty="0">
                          <a:effectLst/>
                        </a:rPr>
                        <a:t>CAC-010/05/2019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tc>
                  <a:txBody>
                    <a:bodyPr/>
                    <a:lstStyle/>
                    <a:p>
                      <a:pPr algn="l" fontAlgn="ctr"/>
                      <a:r>
                        <a:rPr lang="es-MX" sz="1600" u="none" strike="noStrike" dirty="0">
                          <a:effectLst/>
                        </a:rPr>
                        <a:t>El </a:t>
                      </a:r>
                      <a:r>
                        <a:rPr lang="es-MX" sz="1600" u="sng" strike="noStrike" dirty="0">
                          <a:effectLst/>
                        </a:rPr>
                        <a:t>grupo de procesos revisará el modelo propuesto por la Coordinación Operativa </a:t>
                      </a:r>
                      <a:r>
                        <a:rPr lang="es-MX" sz="1600" u="none" strike="noStrike" dirty="0">
                          <a:effectLst/>
                        </a:rPr>
                        <a:t>con el fin de determinar su consistencia, alcance y la forma jurídica que tomará en el marco de la normatividad que soporta la implantación de la norma del MPEG. En la siguiente sesión la CGOR presentará los avances.</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extLst>
                  <a:ext uri="{0D108BD9-81ED-4DB2-BD59-A6C34878D82A}">
                    <a16:rowId xmlns:a16="http://schemas.microsoft.com/office/drawing/2014/main" val="2587005850"/>
                  </a:ext>
                </a:extLst>
              </a:tr>
              <a:tr h="884087">
                <a:tc>
                  <a:txBody>
                    <a:bodyPr/>
                    <a:lstStyle/>
                    <a:p>
                      <a:pPr algn="l" fontAlgn="ctr"/>
                      <a:r>
                        <a:rPr lang="en-US" sz="1600" u="none" strike="noStrike" dirty="0">
                          <a:effectLst/>
                        </a:rPr>
                        <a:t>CAC-011/05/2019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La Dirección General de Comunicación, Servicio Público de Información y Relaciones Institucionales realizará las actividades previstas para incorporar la </a:t>
                      </a:r>
                      <a:r>
                        <a:rPr lang="es-MX" sz="1600" u="sng" strike="noStrike" dirty="0">
                          <a:effectLst/>
                        </a:rPr>
                        <a:t>Herramienta de Evaluación de la Calidad de los Registros Administrativos </a:t>
                      </a:r>
                      <a:r>
                        <a:rPr lang="es-MX" sz="1600" u="none" strike="noStrike" dirty="0">
                          <a:effectLst/>
                        </a:rPr>
                        <a:t>a la página de internet del INEGI durante el primer semestre de 2020.</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3375799039"/>
                  </a:ext>
                </a:extLst>
              </a:tr>
            </a:tbl>
          </a:graphicData>
        </a:graphic>
      </p:graphicFrame>
      <p:sp>
        <p:nvSpPr>
          <p:cNvPr id="6" name="CuadroTexto 5"/>
          <p:cNvSpPr txBox="1"/>
          <p:nvPr/>
        </p:nvSpPr>
        <p:spPr>
          <a:xfrm>
            <a:off x="2402456" y="398206"/>
            <a:ext cx="7365381" cy="523220"/>
          </a:xfrm>
          <a:prstGeom prst="rect">
            <a:avLst/>
          </a:prstGeom>
          <a:noFill/>
        </p:spPr>
        <p:txBody>
          <a:bodyPr wrap="square" rtlCol="0">
            <a:spAutoFit/>
          </a:bodyPr>
          <a:lstStyle/>
          <a:p>
            <a:pPr algn="ctr"/>
            <a:r>
              <a:rPr lang="es-MX" sz="2800" b="1" dirty="0" smtClean="0">
                <a:solidFill>
                  <a:srgbClr val="0070C0"/>
                </a:solidFill>
              </a:rPr>
              <a:t>Acuerdos 2019 en Proceso</a:t>
            </a:r>
            <a:endParaRPr lang="en-US" sz="2800" b="1" dirty="0">
              <a:solidFill>
                <a:srgbClr val="0070C0"/>
              </a:solidFill>
            </a:endParaRPr>
          </a:p>
        </p:txBody>
      </p:sp>
    </p:spTree>
    <p:extLst>
      <p:ext uri="{BB962C8B-B14F-4D97-AF65-F5344CB8AC3E}">
        <p14:creationId xmlns:p14="http://schemas.microsoft.com/office/powerpoint/2010/main" val="12527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sp>
        <p:nvSpPr>
          <p:cNvPr id="8" name="CuadroTexto 7"/>
          <p:cNvSpPr txBox="1"/>
          <p:nvPr/>
        </p:nvSpPr>
        <p:spPr>
          <a:xfrm>
            <a:off x="2216154" y="1179871"/>
            <a:ext cx="7842246" cy="2677656"/>
          </a:xfrm>
          <a:prstGeom prst="rect">
            <a:avLst/>
          </a:prstGeom>
          <a:noFill/>
        </p:spPr>
        <p:txBody>
          <a:bodyPr wrap="square" rtlCol="0">
            <a:spAutoFit/>
          </a:bodyPr>
          <a:lstStyle/>
          <a:p>
            <a:pPr algn="ctr"/>
            <a:r>
              <a:rPr lang="es-MX" sz="2800" b="1" dirty="0" smtClean="0">
                <a:solidFill>
                  <a:srgbClr val="0070C0"/>
                </a:solidFill>
              </a:rPr>
              <a:t>PROPUESTA PARA INTEGRACIÓN DEL PROGRAMA ANUAL DE ASEGURAMIENTO DE LA CALIDAD</a:t>
            </a:r>
          </a:p>
          <a:p>
            <a:pPr algn="ctr"/>
            <a:endParaRPr lang="es-MX" sz="2800" b="1" dirty="0">
              <a:solidFill>
                <a:srgbClr val="0070C0"/>
              </a:solidFill>
            </a:endParaRPr>
          </a:p>
          <a:p>
            <a:pPr algn="ctr"/>
            <a:endParaRPr lang="es-MX" sz="2800" b="1" dirty="0" smtClean="0">
              <a:solidFill>
                <a:srgbClr val="0070C0"/>
              </a:solidFill>
            </a:endParaRPr>
          </a:p>
          <a:p>
            <a:pPr algn="ctr"/>
            <a:endParaRPr lang="es-MX" sz="2800" b="1" dirty="0" smtClean="0">
              <a:solidFill>
                <a:srgbClr val="0070C0"/>
              </a:solidFill>
            </a:endParaRPr>
          </a:p>
          <a:p>
            <a:pPr algn="ctr"/>
            <a:r>
              <a:rPr lang="es-MX" sz="2800" b="1" dirty="0" smtClean="0">
                <a:solidFill>
                  <a:srgbClr val="0070C0"/>
                </a:solidFill>
              </a:rPr>
              <a:t>ACTIVIDADES TRANSVERSALES</a:t>
            </a:r>
            <a:endParaRPr lang="en-US" sz="2800" b="1" dirty="0">
              <a:solidFill>
                <a:srgbClr val="0070C0"/>
              </a:solidFill>
            </a:endParaRPr>
          </a:p>
        </p:txBody>
      </p:sp>
    </p:spTree>
    <p:extLst>
      <p:ext uri="{BB962C8B-B14F-4D97-AF65-F5344CB8AC3E}">
        <p14:creationId xmlns:p14="http://schemas.microsoft.com/office/powerpoint/2010/main" val="277860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sp>
        <p:nvSpPr>
          <p:cNvPr id="8" name="CuadroTexto 7"/>
          <p:cNvSpPr txBox="1"/>
          <p:nvPr/>
        </p:nvSpPr>
        <p:spPr>
          <a:xfrm>
            <a:off x="107135" y="132735"/>
            <a:ext cx="11956026" cy="523220"/>
          </a:xfrm>
          <a:prstGeom prst="rect">
            <a:avLst/>
          </a:prstGeom>
          <a:noFill/>
        </p:spPr>
        <p:txBody>
          <a:bodyPr wrap="square" rtlCol="0">
            <a:spAutoFit/>
          </a:bodyPr>
          <a:lstStyle/>
          <a:p>
            <a:pPr algn="ctr"/>
            <a:r>
              <a:rPr lang="es-MX" sz="2800" b="1" dirty="0" smtClean="0">
                <a:solidFill>
                  <a:srgbClr val="0070C0"/>
                </a:solidFill>
              </a:rPr>
              <a:t>Estandarización de procesos</a:t>
            </a:r>
            <a:endParaRPr lang="en-US" sz="2800" b="1" dirty="0">
              <a:solidFill>
                <a:srgbClr val="0070C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888773006"/>
              </p:ext>
            </p:extLst>
          </p:nvPr>
        </p:nvGraphicFramePr>
        <p:xfrm>
          <a:off x="619427" y="1236415"/>
          <a:ext cx="7772405" cy="1107440"/>
        </p:xfrm>
        <a:graphic>
          <a:graphicData uri="http://schemas.openxmlformats.org/drawingml/2006/table">
            <a:tbl>
              <a:tblPr firstRow="1" bandRow="1">
                <a:tableStyleId>{5C22544A-7EE6-4342-B048-85BDC9FD1C3A}</a:tableStyleId>
              </a:tblPr>
              <a:tblGrid>
                <a:gridCol w="4188547">
                  <a:extLst>
                    <a:ext uri="{9D8B030D-6E8A-4147-A177-3AD203B41FA5}">
                      <a16:colId xmlns:a16="http://schemas.microsoft.com/office/drawing/2014/main" val="2875974428"/>
                    </a:ext>
                  </a:extLst>
                </a:gridCol>
                <a:gridCol w="3583858">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Apoyo</a:t>
                      </a:r>
                      <a:r>
                        <a:rPr lang="es-MX" baseline="0" dirty="0" smtClean="0"/>
                        <a:t> al MPEG</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2ª fase</a:t>
                      </a:r>
                      <a:r>
                        <a:rPr lang="es-MX" baseline="0" dirty="0" smtClean="0"/>
                        <a:t> del </a:t>
                      </a:r>
                      <a:r>
                        <a:rPr lang="es-MX" baseline="0" dirty="0" err="1" smtClean="0"/>
                        <a:t>Ptracking</a:t>
                      </a:r>
                      <a:endParaRPr lang="en-US" dirty="0"/>
                    </a:p>
                  </a:txBody>
                  <a:tcPr/>
                </a:tc>
                <a:tc>
                  <a:txBody>
                    <a:bodyPr/>
                    <a:lstStyle/>
                    <a:p>
                      <a:r>
                        <a:rPr lang="es-MX" dirty="0" smtClean="0"/>
                        <a:t>Coordinación de Asesores</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Guía</a:t>
                      </a:r>
                      <a:r>
                        <a:rPr lang="es-MX" baseline="0" dirty="0" smtClean="0"/>
                        <a:t> para la fase de diseño conceptual</a:t>
                      </a:r>
                      <a:endParaRPr lang="en-US" dirty="0"/>
                    </a:p>
                  </a:txBody>
                  <a:tcPr/>
                </a:tc>
                <a:tc>
                  <a:txBody>
                    <a:bodyPr/>
                    <a:lstStyle/>
                    <a:p>
                      <a:r>
                        <a:rPr lang="es-MX" dirty="0" smtClean="0"/>
                        <a:t>Enrique</a:t>
                      </a:r>
                      <a:r>
                        <a:rPr lang="es-MX" baseline="0" dirty="0" smtClean="0"/>
                        <a:t> De Alba / Grupo de diseño</a:t>
                      </a:r>
                      <a:endParaRPr lang="en-US" dirty="0"/>
                    </a:p>
                  </a:txBody>
                  <a:tcPr/>
                </a:tc>
                <a:extLst>
                  <a:ext uri="{0D108BD9-81ED-4DB2-BD59-A6C34878D82A}">
                    <a16:rowId xmlns:a16="http://schemas.microsoft.com/office/drawing/2014/main" val="740997555"/>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31704957"/>
              </p:ext>
            </p:extLst>
          </p:nvPr>
        </p:nvGraphicFramePr>
        <p:xfrm>
          <a:off x="3052916" y="2924315"/>
          <a:ext cx="7418436" cy="2590800"/>
        </p:xfrm>
        <a:graphic>
          <a:graphicData uri="http://schemas.openxmlformats.org/drawingml/2006/table">
            <a:tbl>
              <a:tblPr firstRow="1" bandRow="1">
                <a:tableStyleId>{5C22544A-7EE6-4342-B048-85BDC9FD1C3A}</a:tableStyleId>
              </a:tblPr>
              <a:tblGrid>
                <a:gridCol w="4424516">
                  <a:extLst>
                    <a:ext uri="{9D8B030D-6E8A-4147-A177-3AD203B41FA5}">
                      <a16:colId xmlns:a16="http://schemas.microsoft.com/office/drawing/2014/main" val="2875974428"/>
                    </a:ext>
                  </a:extLst>
                </a:gridCol>
                <a:gridCol w="2993920">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Revisión normativa</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Norma de Aseguramiento de la Calidad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DGIAI</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Política de Calidad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DGIAI</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65170199"/>
                  </a:ext>
                </a:extLst>
              </a:tr>
              <a:tr h="370840">
                <a:tc>
                  <a:txBody>
                    <a:bodyPr/>
                    <a:lstStyle/>
                    <a:p>
                      <a:pPr marL="285750" indent="-285750">
                        <a:buFont typeface="Arial" panose="020B0604020202020204" pitchFamily="34" charset="0"/>
                        <a:buChar char="•"/>
                      </a:pPr>
                      <a:r>
                        <a:rPr lang="es-MX" dirty="0" smtClean="0"/>
                        <a:t>Norma del MPEG</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DGIAI</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73475875"/>
                  </a:ext>
                </a:extLst>
              </a:tr>
              <a:tr h="370840">
                <a:tc>
                  <a:txBody>
                    <a:bodyPr/>
                    <a:lstStyle/>
                    <a:p>
                      <a:pPr marL="285750" indent="-285750">
                        <a:buFont typeface="Arial" panose="020B0604020202020204" pitchFamily="34" charset="0"/>
                        <a:buChar char="•"/>
                      </a:pPr>
                      <a:r>
                        <a:rPr lang="es-MX" dirty="0" smtClean="0"/>
                        <a:t>Modelo de coordinación operación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CGOR / Grupo de procesos</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440025824"/>
                  </a:ext>
                </a:extLst>
              </a:tr>
              <a:tr h="370840">
                <a:tc>
                  <a:txBody>
                    <a:bodyPr/>
                    <a:lstStyle/>
                    <a:p>
                      <a:pPr marL="285750" indent="-285750">
                        <a:buFont typeface="Arial" panose="020B0604020202020204" pitchFamily="34" charset="0"/>
                        <a:buChar char="•"/>
                      </a:pPr>
                      <a:r>
                        <a:rPr lang="es-MX" dirty="0" smtClean="0"/>
                        <a:t>Reglas</a:t>
                      </a:r>
                      <a:r>
                        <a:rPr lang="es-MX" baseline="0" dirty="0" smtClean="0"/>
                        <a:t> de confidencialidad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smtClean="0"/>
                        <a:t>DGIAI</a:t>
                      </a:r>
                      <a:endParaRPr lang="en-US" dirty="0" smtClean="0"/>
                    </a:p>
                  </a:txBody>
                  <a:tcPr/>
                </a:tc>
                <a:extLst>
                  <a:ext uri="{0D108BD9-81ED-4DB2-BD59-A6C34878D82A}">
                    <a16:rowId xmlns:a16="http://schemas.microsoft.com/office/drawing/2014/main" val="2498092108"/>
                  </a:ext>
                </a:extLst>
              </a:tr>
              <a:tr h="370840">
                <a:tc>
                  <a:txBody>
                    <a:bodyPr/>
                    <a:lstStyle/>
                    <a:p>
                      <a:pPr marL="285750" indent="-285750">
                        <a:buFont typeface="Arial" panose="020B0604020202020204" pitchFamily="34" charset="0"/>
                        <a:buChar char="•"/>
                      </a:pPr>
                      <a:r>
                        <a:rPr lang="es-MX" dirty="0" smtClean="0"/>
                        <a:t>Consulta</a:t>
                      </a:r>
                      <a:r>
                        <a:rPr lang="es-MX" baseline="0" dirty="0" smtClean="0"/>
                        <a:t> Pública</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smtClean="0"/>
                        <a:t>CGAJ</a:t>
                      </a:r>
                      <a:endParaRPr lang="en-US" dirty="0" smtClean="0"/>
                    </a:p>
                  </a:txBody>
                  <a:tcPr/>
                </a:tc>
                <a:extLst>
                  <a:ext uri="{0D108BD9-81ED-4DB2-BD59-A6C34878D82A}">
                    <a16:rowId xmlns:a16="http://schemas.microsoft.com/office/drawing/2014/main" val="1239417688"/>
                  </a:ext>
                </a:extLst>
              </a:tr>
            </a:tbl>
          </a:graphicData>
        </a:graphic>
      </p:graphicFrame>
    </p:spTree>
    <p:extLst>
      <p:ext uri="{BB962C8B-B14F-4D97-AF65-F5344CB8AC3E}">
        <p14:creationId xmlns:p14="http://schemas.microsoft.com/office/powerpoint/2010/main" val="214895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sp>
        <p:nvSpPr>
          <p:cNvPr id="8" name="CuadroTexto 7"/>
          <p:cNvSpPr txBox="1"/>
          <p:nvPr/>
        </p:nvSpPr>
        <p:spPr>
          <a:xfrm>
            <a:off x="107135" y="132735"/>
            <a:ext cx="11956026" cy="523220"/>
          </a:xfrm>
          <a:prstGeom prst="rect">
            <a:avLst/>
          </a:prstGeom>
          <a:noFill/>
        </p:spPr>
        <p:txBody>
          <a:bodyPr wrap="square" rtlCol="0">
            <a:spAutoFit/>
          </a:bodyPr>
          <a:lstStyle/>
          <a:p>
            <a:pPr algn="ctr"/>
            <a:r>
              <a:rPr lang="es-MX" sz="2800" b="1" dirty="0" smtClean="0">
                <a:solidFill>
                  <a:srgbClr val="0070C0"/>
                </a:solidFill>
              </a:rPr>
              <a:t>Evaluación</a:t>
            </a:r>
            <a:endParaRPr lang="en-US" sz="2800" b="1" dirty="0">
              <a:solidFill>
                <a:srgbClr val="0070C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430324925"/>
              </p:ext>
            </p:extLst>
          </p:nvPr>
        </p:nvGraphicFramePr>
        <p:xfrm>
          <a:off x="339213" y="823556"/>
          <a:ext cx="8616034" cy="1478280"/>
        </p:xfrm>
        <a:graphic>
          <a:graphicData uri="http://schemas.openxmlformats.org/drawingml/2006/table">
            <a:tbl>
              <a:tblPr firstRow="1" bandRow="1">
                <a:tableStyleId>{5C22544A-7EE6-4342-B048-85BDC9FD1C3A}</a:tableStyleId>
              </a:tblPr>
              <a:tblGrid>
                <a:gridCol w="6312310">
                  <a:extLst>
                    <a:ext uri="{9D8B030D-6E8A-4147-A177-3AD203B41FA5}">
                      <a16:colId xmlns:a16="http://schemas.microsoft.com/office/drawing/2014/main" val="2875974428"/>
                    </a:ext>
                  </a:extLst>
                </a:gridCol>
                <a:gridCol w="2303724">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Propuesta de indicadores de Calidad</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Indicadores de precisión para censos</a:t>
                      </a:r>
                      <a:endParaRPr lang="en-US" dirty="0"/>
                    </a:p>
                  </a:txBody>
                  <a:tcPr/>
                </a:tc>
                <a:tc>
                  <a:txBody>
                    <a:bodyPr/>
                    <a:lstStyle/>
                    <a:p>
                      <a:r>
                        <a:rPr lang="es-MX" dirty="0" smtClean="0"/>
                        <a:t>Enrique De Alba</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Indicadores de calidad geográfica</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Enrique De Alba</a:t>
                      </a:r>
                      <a:endParaRPr lang="en-US" dirty="0" smtClean="0"/>
                    </a:p>
                  </a:txBody>
                  <a:tcPr/>
                </a:tc>
                <a:extLst>
                  <a:ext uri="{0D108BD9-81ED-4DB2-BD59-A6C34878D82A}">
                    <a16:rowId xmlns:a16="http://schemas.microsoft.com/office/drawing/2014/main" val="1065170199"/>
                  </a:ext>
                </a:extLst>
              </a:tr>
              <a:tr h="370840">
                <a:tc>
                  <a:txBody>
                    <a:bodyPr/>
                    <a:lstStyle/>
                    <a:p>
                      <a:pPr marL="285750" indent="-285750">
                        <a:buFont typeface="Arial" panose="020B0604020202020204" pitchFamily="34" charset="0"/>
                        <a:buChar char="•"/>
                      </a:pPr>
                      <a:r>
                        <a:rPr lang="es-MX" dirty="0" smtClean="0"/>
                        <a:t>Indicadores de pertinencia desde el enfoque de demanda</a:t>
                      </a:r>
                      <a:endParaRPr lang="en-US" dirty="0"/>
                    </a:p>
                  </a:txBody>
                  <a:tcPr/>
                </a:tc>
                <a:tc>
                  <a:txBody>
                    <a:bodyPr/>
                    <a:lstStyle/>
                    <a:p>
                      <a:r>
                        <a:rPr lang="es-MX" dirty="0" smtClean="0"/>
                        <a:t>DGCSNIEG</a:t>
                      </a:r>
                      <a:endParaRPr lang="en-US" dirty="0"/>
                    </a:p>
                  </a:txBody>
                  <a:tcPr/>
                </a:tc>
                <a:extLst>
                  <a:ext uri="{0D108BD9-81ED-4DB2-BD59-A6C34878D82A}">
                    <a16:rowId xmlns:a16="http://schemas.microsoft.com/office/drawing/2014/main" val="204836725"/>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965689646"/>
              </p:ext>
            </p:extLst>
          </p:nvPr>
        </p:nvGraphicFramePr>
        <p:xfrm>
          <a:off x="1179871" y="2801643"/>
          <a:ext cx="8616034" cy="1107440"/>
        </p:xfrm>
        <a:graphic>
          <a:graphicData uri="http://schemas.openxmlformats.org/drawingml/2006/table">
            <a:tbl>
              <a:tblPr firstRow="1" bandRow="1">
                <a:tableStyleId>{5C22544A-7EE6-4342-B048-85BDC9FD1C3A}</a:tableStyleId>
              </a:tblPr>
              <a:tblGrid>
                <a:gridCol w="6297561">
                  <a:extLst>
                    <a:ext uri="{9D8B030D-6E8A-4147-A177-3AD203B41FA5}">
                      <a16:colId xmlns:a16="http://schemas.microsoft.com/office/drawing/2014/main" val="2875974428"/>
                    </a:ext>
                  </a:extLst>
                </a:gridCol>
                <a:gridCol w="2318473">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Seguimiento</a:t>
                      </a:r>
                      <a:r>
                        <a:rPr lang="es-MX" baseline="0" dirty="0" smtClean="0"/>
                        <a:t> a los indicadores aprobados</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Automatización</a:t>
                      </a:r>
                      <a:r>
                        <a:rPr lang="es-MX" baseline="0" dirty="0" smtClean="0"/>
                        <a:t> de los indicadores de precisión</a:t>
                      </a:r>
                      <a:endParaRPr lang="en-US" dirty="0"/>
                    </a:p>
                  </a:txBody>
                  <a:tcPr/>
                </a:tc>
                <a:tc>
                  <a:txBody>
                    <a:bodyPr/>
                    <a:lstStyle/>
                    <a:p>
                      <a:r>
                        <a:rPr lang="es-MX" dirty="0" smtClean="0"/>
                        <a:t>CGI</a:t>
                      </a:r>
                      <a:r>
                        <a:rPr lang="es-MX" baseline="0" dirty="0" smtClean="0"/>
                        <a:t> / DGCSPIRI</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Seguimiento al reporte de indicadores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DGIAI</a:t>
                      </a:r>
                      <a:endParaRPr lang="en-US" dirty="0" smtClean="0"/>
                    </a:p>
                  </a:txBody>
                  <a:tcPr/>
                </a:tc>
                <a:extLst>
                  <a:ext uri="{0D108BD9-81ED-4DB2-BD59-A6C34878D82A}">
                    <a16:rowId xmlns:a16="http://schemas.microsoft.com/office/drawing/2014/main" val="1065170199"/>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881217285"/>
              </p:ext>
            </p:extLst>
          </p:nvPr>
        </p:nvGraphicFramePr>
        <p:xfrm>
          <a:off x="2934929" y="4356355"/>
          <a:ext cx="8616034" cy="1478280"/>
        </p:xfrm>
        <a:graphic>
          <a:graphicData uri="http://schemas.openxmlformats.org/drawingml/2006/table">
            <a:tbl>
              <a:tblPr firstRow="1" bandRow="1">
                <a:tableStyleId>{5C22544A-7EE6-4342-B048-85BDC9FD1C3A}</a:tableStyleId>
              </a:tblPr>
              <a:tblGrid>
                <a:gridCol w="6297561">
                  <a:extLst>
                    <a:ext uri="{9D8B030D-6E8A-4147-A177-3AD203B41FA5}">
                      <a16:colId xmlns:a16="http://schemas.microsoft.com/office/drawing/2014/main" val="2875974428"/>
                    </a:ext>
                  </a:extLst>
                </a:gridCol>
                <a:gridCol w="2318473">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Herramientas</a:t>
                      </a:r>
                      <a:r>
                        <a:rPr lang="es-MX" baseline="0" dirty="0" smtClean="0"/>
                        <a:t> de evaluación</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Estrategia</a:t>
                      </a:r>
                      <a:r>
                        <a:rPr lang="es-MX" baseline="0" dirty="0" smtClean="0"/>
                        <a:t> de mejora a partir de la evaluación</a:t>
                      </a:r>
                      <a:endParaRPr lang="en-US" dirty="0"/>
                    </a:p>
                  </a:txBody>
                  <a:tcPr/>
                </a:tc>
                <a:tc>
                  <a:txBody>
                    <a:bodyPr/>
                    <a:lstStyle/>
                    <a:p>
                      <a:r>
                        <a:rPr lang="es-MX" dirty="0" smtClean="0"/>
                        <a:t>CGOR</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Revisión de la herramienta de autoevaluación del DESAP</a:t>
                      </a:r>
                      <a:endParaRPr lang="en-US" dirty="0"/>
                    </a:p>
                  </a:txBody>
                  <a:tcPr/>
                </a:tc>
                <a:tc>
                  <a:txBody>
                    <a:bodyPr/>
                    <a:lstStyle/>
                    <a:p>
                      <a:r>
                        <a:rPr lang="es-MX" dirty="0" smtClean="0"/>
                        <a:t>Grupo de procesos</a:t>
                      </a:r>
                      <a:endParaRPr lang="en-US" dirty="0"/>
                    </a:p>
                  </a:txBody>
                  <a:tcPr/>
                </a:tc>
                <a:extLst>
                  <a:ext uri="{0D108BD9-81ED-4DB2-BD59-A6C34878D82A}">
                    <a16:rowId xmlns:a16="http://schemas.microsoft.com/office/drawing/2014/main" val="1297677452"/>
                  </a:ext>
                </a:extLst>
              </a:tr>
              <a:tr h="370840">
                <a:tc>
                  <a:txBody>
                    <a:bodyPr/>
                    <a:lstStyle/>
                    <a:p>
                      <a:pPr marL="285750" indent="-285750">
                        <a:buFont typeface="Arial" panose="020B0604020202020204" pitchFamily="34" charset="0"/>
                        <a:buChar char="•"/>
                      </a:pPr>
                      <a:r>
                        <a:rPr lang="es-MX" dirty="0" smtClean="0"/>
                        <a:t>Difusión</a:t>
                      </a:r>
                      <a:r>
                        <a:rPr lang="es-MX" baseline="0" dirty="0" smtClean="0"/>
                        <a:t> de la HECRA (página web)</a:t>
                      </a:r>
                      <a:endParaRPr lang="en-US" dirty="0"/>
                    </a:p>
                  </a:txBody>
                  <a:tcPr/>
                </a:tc>
                <a:tc>
                  <a:txBody>
                    <a:bodyPr/>
                    <a:lstStyle/>
                    <a:p>
                      <a:r>
                        <a:rPr lang="es-MX" dirty="0" smtClean="0"/>
                        <a:t>DGCSNIEG</a:t>
                      </a:r>
                      <a:r>
                        <a:rPr lang="es-MX" baseline="0" dirty="0" smtClean="0"/>
                        <a:t> / DGCSPIRI</a:t>
                      </a:r>
                      <a:endParaRPr lang="en-US" dirty="0"/>
                    </a:p>
                  </a:txBody>
                  <a:tcPr/>
                </a:tc>
                <a:extLst>
                  <a:ext uri="{0D108BD9-81ED-4DB2-BD59-A6C34878D82A}">
                    <a16:rowId xmlns:a16="http://schemas.microsoft.com/office/drawing/2014/main" val="1106524898"/>
                  </a:ext>
                </a:extLst>
              </a:tr>
            </a:tbl>
          </a:graphicData>
        </a:graphic>
      </p:graphicFrame>
    </p:spTree>
    <p:extLst>
      <p:ext uri="{BB962C8B-B14F-4D97-AF65-F5344CB8AC3E}">
        <p14:creationId xmlns:p14="http://schemas.microsoft.com/office/powerpoint/2010/main" val="270847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sp>
        <p:nvSpPr>
          <p:cNvPr id="8" name="CuadroTexto 7"/>
          <p:cNvSpPr txBox="1"/>
          <p:nvPr/>
        </p:nvSpPr>
        <p:spPr>
          <a:xfrm>
            <a:off x="107135" y="132735"/>
            <a:ext cx="11956026" cy="523220"/>
          </a:xfrm>
          <a:prstGeom prst="rect">
            <a:avLst/>
          </a:prstGeom>
          <a:noFill/>
        </p:spPr>
        <p:txBody>
          <a:bodyPr wrap="square" rtlCol="0">
            <a:spAutoFit/>
          </a:bodyPr>
          <a:lstStyle/>
          <a:p>
            <a:pPr algn="ctr"/>
            <a:r>
              <a:rPr lang="es-MX" sz="2800" b="1" dirty="0" smtClean="0">
                <a:solidFill>
                  <a:srgbClr val="0070C0"/>
                </a:solidFill>
              </a:rPr>
              <a:t>Gestión de Mejora</a:t>
            </a:r>
            <a:endParaRPr lang="en-US" sz="2800" b="1" dirty="0">
              <a:solidFill>
                <a:srgbClr val="0070C0"/>
              </a:solidFill>
            </a:endParaRPr>
          </a:p>
        </p:txBody>
      </p:sp>
      <p:graphicFrame>
        <p:nvGraphicFramePr>
          <p:cNvPr id="10" name="Tabla 9"/>
          <p:cNvGraphicFramePr>
            <a:graphicFrameLocks noGrp="1"/>
          </p:cNvGraphicFramePr>
          <p:nvPr>
            <p:extLst>
              <p:ext uri="{D42A27DB-BD31-4B8C-83A1-F6EECF244321}">
                <p14:modId xmlns:p14="http://schemas.microsoft.com/office/powerpoint/2010/main" val="1088493490"/>
              </p:ext>
            </p:extLst>
          </p:nvPr>
        </p:nvGraphicFramePr>
        <p:xfrm>
          <a:off x="870151" y="1456500"/>
          <a:ext cx="6636779" cy="823187"/>
        </p:xfrm>
        <a:graphic>
          <a:graphicData uri="http://schemas.openxmlformats.org/drawingml/2006/table">
            <a:tbl>
              <a:tblPr firstRow="1" bandRow="1">
                <a:tableStyleId>{5C22544A-7EE6-4342-B048-85BDC9FD1C3A}</a:tableStyleId>
              </a:tblPr>
              <a:tblGrid>
                <a:gridCol w="4862261">
                  <a:extLst>
                    <a:ext uri="{9D8B030D-6E8A-4147-A177-3AD203B41FA5}">
                      <a16:colId xmlns:a16="http://schemas.microsoft.com/office/drawing/2014/main" val="2875974428"/>
                    </a:ext>
                  </a:extLst>
                </a:gridCol>
                <a:gridCol w="1774518">
                  <a:extLst>
                    <a:ext uri="{9D8B030D-6E8A-4147-A177-3AD203B41FA5}">
                      <a16:colId xmlns:a16="http://schemas.microsoft.com/office/drawing/2014/main" val="2882509228"/>
                    </a:ext>
                  </a:extLst>
                </a:gridCol>
              </a:tblGrid>
              <a:tr h="452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Sistema de Seguimiento de Cambios</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Desarrollo e implementación del sistema</a:t>
                      </a:r>
                      <a:endParaRPr lang="en-US" dirty="0"/>
                    </a:p>
                  </a:txBody>
                  <a:tcPr/>
                </a:tc>
                <a:tc>
                  <a:txBody>
                    <a:bodyPr/>
                    <a:lstStyle/>
                    <a:p>
                      <a:pPr algn="ctr"/>
                      <a:r>
                        <a:rPr lang="es-MX" dirty="0" smtClean="0"/>
                        <a:t>DGIAI</a:t>
                      </a:r>
                      <a:endParaRPr lang="en-US" dirty="0"/>
                    </a:p>
                  </a:txBody>
                  <a:tcPr/>
                </a:tc>
                <a:extLst>
                  <a:ext uri="{0D108BD9-81ED-4DB2-BD59-A6C34878D82A}">
                    <a16:rowId xmlns:a16="http://schemas.microsoft.com/office/drawing/2014/main" val="2428862131"/>
                  </a:ext>
                </a:extLst>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3463642543"/>
              </p:ext>
            </p:extLst>
          </p:nvPr>
        </p:nvGraphicFramePr>
        <p:xfrm>
          <a:off x="3025490" y="2889593"/>
          <a:ext cx="7772405" cy="1478280"/>
        </p:xfrm>
        <a:graphic>
          <a:graphicData uri="http://schemas.openxmlformats.org/drawingml/2006/table">
            <a:tbl>
              <a:tblPr firstRow="1" bandRow="1">
                <a:tableStyleId>{5C22544A-7EE6-4342-B048-85BDC9FD1C3A}</a:tableStyleId>
              </a:tblPr>
              <a:tblGrid>
                <a:gridCol w="5307349">
                  <a:extLst>
                    <a:ext uri="{9D8B030D-6E8A-4147-A177-3AD203B41FA5}">
                      <a16:colId xmlns:a16="http://schemas.microsoft.com/office/drawing/2014/main" val="2875974428"/>
                    </a:ext>
                  </a:extLst>
                </a:gridCol>
                <a:gridCol w="2465056">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t>
                      </a:r>
                      <a:r>
                        <a:rPr lang="es-MX" dirty="0" smtClean="0"/>
                        <a:t>Difusión y Capacitación</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Apoyo a la difusión de calidad</a:t>
                      </a:r>
                      <a:endParaRPr lang="en-US" dirty="0"/>
                    </a:p>
                  </a:txBody>
                  <a:tcPr/>
                </a:tc>
                <a:tc>
                  <a:txBody>
                    <a:bodyPr/>
                    <a:lstStyle/>
                    <a:p>
                      <a:r>
                        <a:rPr lang="es-MX" dirty="0" smtClean="0"/>
                        <a:t>DGCSPIRI</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Aplicación</a:t>
                      </a:r>
                      <a:r>
                        <a:rPr lang="es-MX" baseline="0" dirty="0" smtClean="0"/>
                        <a:t> de los cursos ya establecidos</a:t>
                      </a:r>
                      <a:endParaRPr lang="en-US" dirty="0"/>
                    </a:p>
                  </a:txBody>
                  <a:tcPr/>
                </a:tc>
                <a:tc>
                  <a:txBody>
                    <a:bodyPr/>
                    <a:lstStyle/>
                    <a:p>
                      <a:r>
                        <a:rPr lang="es-MX" dirty="0" smtClean="0"/>
                        <a:t>DGA</a:t>
                      </a:r>
                      <a:endParaRPr lang="en-US" dirty="0"/>
                    </a:p>
                  </a:txBody>
                  <a:tcPr/>
                </a:tc>
                <a:extLst>
                  <a:ext uri="{0D108BD9-81ED-4DB2-BD59-A6C34878D82A}">
                    <a16:rowId xmlns:a16="http://schemas.microsoft.com/office/drawing/2014/main" val="4121338168"/>
                  </a:ext>
                </a:extLst>
              </a:tr>
              <a:tr h="370840">
                <a:tc>
                  <a:txBody>
                    <a:bodyPr/>
                    <a:lstStyle/>
                    <a:p>
                      <a:pPr marL="285750" indent="-285750">
                        <a:buFont typeface="Arial" panose="020B0604020202020204" pitchFamily="34" charset="0"/>
                        <a:buChar char="•"/>
                      </a:pPr>
                      <a:r>
                        <a:rPr lang="es-MX" dirty="0" smtClean="0"/>
                        <a:t>Desarrollo</a:t>
                      </a:r>
                      <a:r>
                        <a:rPr lang="es-MX" baseline="0" dirty="0" smtClean="0"/>
                        <a:t> de cursos de capacitación</a:t>
                      </a:r>
                      <a:endParaRPr lang="en-US" dirty="0"/>
                    </a:p>
                  </a:txBody>
                  <a:tcPr/>
                </a:tc>
                <a:tc>
                  <a:txBody>
                    <a:bodyPr/>
                    <a:lstStyle/>
                    <a:p>
                      <a:r>
                        <a:rPr lang="es-MX" dirty="0" smtClean="0"/>
                        <a:t>DGIAI</a:t>
                      </a:r>
                      <a:r>
                        <a:rPr lang="es-MX" baseline="0" dirty="0" smtClean="0"/>
                        <a:t> / DGA</a:t>
                      </a:r>
                      <a:endParaRPr lang="en-US" dirty="0"/>
                    </a:p>
                  </a:txBody>
                  <a:tcPr/>
                </a:tc>
                <a:extLst>
                  <a:ext uri="{0D108BD9-81ED-4DB2-BD59-A6C34878D82A}">
                    <a16:rowId xmlns:a16="http://schemas.microsoft.com/office/drawing/2014/main" val="740997555"/>
                  </a:ext>
                </a:extLst>
              </a:tr>
            </a:tbl>
          </a:graphicData>
        </a:graphic>
      </p:graphicFrame>
    </p:spTree>
    <p:extLst>
      <p:ext uri="{BB962C8B-B14F-4D97-AF65-F5344CB8AC3E}">
        <p14:creationId xmlns:p14="http://schemas.microsoft.com/office/powerpoint/2010/main" val="406073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sp>
        <p:nvSpPr>
          <p:cNvPr id="8" name="CuadroTexto 7"/>
          <p:cNvSpPr txBox="1"/>
          <p:nvPr/>
        </p:nvSpPr>
        <p:spPr>
          <a:xfrm>
            <a:off x="2216154" y="1179871"/>
            <a:ext cx="7842246" cy="3108543"/>
          </a:xfrm>
          <a:prstGeom prst="rect">
            <a:avLst/>
          </a:prstGeom>
          <a:solidFill>
            <a:srgbClr val="009EE0"/>
          </a:solidFill>
        </p:spPr>
        <p:txBody>
          <a:bodyPr wrap="square" rtlCol="0">
            <a:spAutoFit/>
          </a:bodyPr>
          <a:lstStyle/>
          <a:p>
            <a:pPr algn="ctr"/>
            <a:r>
              <a:rPr lang="es-MX" sz="2800" b="1" dirty="0" smtClean="0">
                <a:solidFill>
                  <a:schemeClr val="bg1"/>
                </a:solidFill>
              </a:rPr>
              <a:t>Propuesta de acuerdo:</a:t>
            </a:r>
          </a:p>
          <a:p>
            <a:pPr algn="ctr"/>
            <a:endParaRPr lang="es-MX" sz="2800" b="1" dirty="0">
              <a:solidFill>
                <a:schemeClr val="bg1"/>
              </a:solidFill>
            </a:endParaRPr>
          </a:p>
          <a:p>
            <a:pPr algn="ctr"/>
            <a:r>
              <a:rPr lang="es-MX" sz="2800" b="1" dirty="0" smtClean="0">
                <a:solidFill>
                  <a:schemeClr val="bg1"/>
                </a:solidFill>
              </a:rPr>
              <a:t>Las Unidades Administrativas del INEGI enviarán al secretariado técnico las actividades que desarrollarán en 2020 para apoyar las estrategias de calidad en el formato que se hará llegar después de la sesión.</a:t>
            </a:r>
            <a:endParaRPr lang="en-US" sz="2800" b="1" dirty="0">
              <a:solidFill>
                <a:schemeClr val="bg1"/>
              </a:solidFill>
            </a:endParaRPr>
          </a:p>
        </p:txBody>
      </p:sp>
    </p:spTree>
    <p:extLst>
      <p:ext uri="{BB962C8B-B14F-4D97-AF65-F5344CB8AC3E}">
        <p14:creationId xmlns:p14="http://schemas.microsoft.com/office/powerpoint/2010/main" val="12478449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12745</TotalTime>
  <Words>876</Words>
  <Application>Microsoft Office PowerPoint</Application>
  <PresentationFormat>Panorámica</PresentationFormat>
  <Paragraphs>110</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Bradley Hand ITC</vt:lpstr>
      <vt:lpstr>Calibri</vt:lpstr>
      <vt:lpstr>Calibri Light</vt:lpstr>
      <vt:lpstr>Helvetica Neue Medium</vt:lpstr>
      <vt:lpstr>Tema de Office</vt:lpstr>
      <vt:lpstr>1ª sesión de 2020 Reunión previa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979</cp:revision>
  <cp:lastPrinted>2019-07-23T13:48:03Z</cp:lastPrinted>
  <dcterms:created xsi:type="dcterms:W3CDTF">2017-08-22T14:19:52Z</dcterms:created>
  <dcterms:modified xsi:type="dcterms:W3CDTF">2020-03-05T23:53:44Z</dcterms:modified>
</cp:coreProperties>
</file>