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handoutMasterIdLst>
    <p:handoutMasterId r:id="rId12"/>
  </p:handoutMasterIdLst>
  <p:sldIdLst>
    <p:sldId id="408" r:id="rId2"/>
    <p:sldId id="528" r:id="rId3"/>
    <p:sldId id="485" r:id="rId4"/>
    <p:sldId id="527" r:id="rId5"/>
    <p:sldId id="534" r:id="rId6"/>
    <p:sldId id="529" r:id="rId7"/>
    <p:sldId id="530" r:id="rId8"/>
    <p:sldId id="532" r:id="rId9"/>
    <p:sldId id="467" r:id="rId10"/>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TIERREZ ROMERO MARCO ANTONIO" initials="GRMA" lastIdx="5" clrIdx="0">
    <p:extLst>
      <p:ext uri="{19B8F6BF-5375-455C-9EA6-DF929625EA0E}">
        <p15:presenceInfo xmlns:p15="http://schemas.microsoft.com/office/powerpoint/2012/main" userId="S-1-5-21-1606980848-1500820517-1801674531-84088" providerId="AD"/>
      </p:ext>
    </p:extLst>
  </p:cmAuthor>
  <p:cmAuthor id="2" name="RUBIO SOTO GLORIA MARTHA" initials="RSGM" lastIdx="7" clrIdx="1">
    <p:extLst>
      <p:ext uri="{19B8F6BF-5375-455C-9EA6-DF929625EA0E}">
        <p15:presenceInfo xmlns:p15="http://schemas.microsoft.com/office/powerpoint/2012/main" userId="S-1-5-21-1606980848-1500820517-1801674531-1386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E0"/>
    <a:srgbClr val="FF0000"/>
    <a:srgbClr val="89B917"/>
    <a:srgbClr val="FDF1E9"/>
    <a:srgbClr val="ECDEF6"/>
    <a:srgbClr val="E4D2F2"/>
    <a:srgbClr val="8E0000"/>
    <a:srgbClr val="7A0000"/>
    <a:srgbClr val="FF9F9F"/>
    <a:srgbClr val="7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94374" autoAdjust="0"/>
  </p:normalViewPr>
  <p:slideViewPr>
    <p:cSldViewPr snapToGrid="0">
      <p:cViewPr varScale="1">
        <p:scale>
          <a:sx n="65" d="100"/>
          <a:sy n="65" d="100"/>
        </p:scale>
        <p:origin x="882" y="78"/>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069B105-0C39-4691-A17C-6BF844C77122}" type="datetimeFigureOut">
              <a:rPr lang="es-MX" smtClean="0"/>
              <a:pPr/>
              <a:t>12/03/2020</a:t>
            </a:fld>
            <a:endParaRPr lang="es-MX"/>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DF91EFF-FA90-47DD-8861-6A1B475E37E8}" type="slidenum">
              <a:rPr lang="es-MX" smtClean="0"/>
              <a:pPr/>
              <a:t>‹Nº›</a:t>
            </a:fld>
            <a:endParaRPr lang="es-MX"/>
          </a:p>
        </p:txBody>
      </p:sp>
    </p:spTree>
    <p:extLst>
      <p:ext uri="{BB962C8B-B14F-4D97-AF65-F5344CB8AC3E}">
        <p14:creationId xmlns:p14="http://schemas.microsoft.com/office/powerpoint/2010/main" val="408608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1C23F7C-C6D9-43A9-93A2-7740FAD630C2}" type="datetimeFigureOut">
              <a:rPr lang="es-MX" smtClean="0"/>
              <a:pPr/>
              <a:t>12/03/2020</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A10C9A7-1CB4-47DE-959A-4070DC0C56B0}" type="slidenum">
              <a:rPr lang="es-MX" smtClean="0"/>
              <a:pPr/>
              <a:t>‹Nº›</a:t>
            </a:fld>
            <a:endParaRPr lang="es-MX"/>
          </a:p>
        </p:txBody>
      </p:sp>
    </p:spTree>
    <p:extLst>
      <p:ext uri="{BB962C8B-B14F-4D97-AF65-F5344CB8AC3E}">
        <p14:creationId xmlns:p14="http://schemas.microsoft.com/office/powerpoint/2010/main" val="3883302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12/03/2020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37121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12/03/2020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53745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12/03/2020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3180770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Portada">
    <p:bg>
      <p:bgPr>
        <a:solidFill>
          <a:srgbClr val="083254"/>
        </a:solidFill>
        <a:effectLst/>
      </p:bgPr>
    </p:bg>
    <p:spTree>
      <p:nvGrpSpPr>
        <p:cNvPr id="1" name=""/>
        <p:cNvGrpSpPr/>
        <p:nvPr/>
      </p:nvGrpSpPr>
      <p:grpSpPr>
        <a:xfrm>
          <a:off x="0" y="0"/>
          <a:ext cx="0" cy="0"/>
          <a:chOff x="0" y="0"/>
          <a:chExt cx="0" cy="0"/>
        </a:xfrm>
      </p:grpSpPr>
      <p:pic>
        <p:nvPicPr>
          <p:cNvPr id="3" name="Imagen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Title Text"/>
          <p:cNvSpPr txBox="1">
            <a:spLocks noGrp="1"/>
          </p:cNvSpPr>
          <p:nvPr>
            <p:ph type="title" hasCustomPrompt="1"/>
          </p:nvPr>
        </p:nvSpPr>
        <p:spPr>
          <a:xfrm>
            <a:off x="6430318" y="2707493"/>
            <a:ext cx="4921189" cy="1143001"/>
          </a:xfrm>
          <a:prstGeom prst="rect">
            <a:avLst/>
          </a:prstGeom>
        </p:spPr>
        <p:txBody>
          <a:bodyPr>
            <a:noAutofit/>
          </a:bodyPr>
          <a:lstStyle>
            <a:lvl1pPr algn="l">
              <a:defRPr sz="8850" b="1" i="0">
                <a:solidFill>
                  <a:srgbClr val="FFFFFF"/>
                </a:solidFill>
                <a:latin typeface="Arial" charset="0"/>
                <a:ea typeface="Arial" charset="0"/>
                <a:cs typeface="Arial" charset="0"/>
              </a:defRPr>
            </a:lvl1pPr>
          </a:lstStyle>
          <a:p>
            <a:r>
              <a:rPr lang="es-ES" dirty="0"/>
              <a:t>Título</a:t>
            </a:r>
            <a:endParaRPr dirty="0"/>
          </a:p>
        </p:txBody>
      </p:sp>
      <p:sp>
        <p:nvSpPr>
          <p:cNvPr id="8" name="Rectangle"/>
          <p:cNvSpPr/>
          <p:nvPr userDrawn="1"/>
        </p:nvSpPr>
        <p:spPr>
          <a:xfrm>
            <a:off x="6092825" y="3011570"/>
            <a:ext cx="37439" cy="834860"/>
          </a:xfrm>
          <a:prstGeom prst="rect">
            <a:avLst/>
          </a:pr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Tree>
    <p:extLst>
      <p:ext uri="{BB962C8B-B14F-4D97-AF65-F5344CB8AC3E}">
        <p14:creationId xmlns:p14="http://schemas.microsoft.com/office/powerpoint/2010/main" val="220585900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12/03/2020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78089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FD6AEE35-0102-43D7-90E4-BF900BD90586}" type="datetimeFigureOut">
              <a:rPr lang="es-MX" smtClean="0"/>
              <a:pPr/>
              <a:t>12/03/2020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16452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FD6AEE35-0102-43D7-90E4-BF900BD90586}" type="datetimeFigureOut">
              <a:rPr lang="es-MX" smtClean="0"/>
              <a:pPr/>
              <a:t>12/03/2020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15953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FD6AEE35-0102-43D7-90E4-BF900BD90586}" type="datetimeFigureOut">
              <a:rPr lang="es-MX" smtClean="0"/>
              <a:pPr/>
              <a:t>12/03/2020</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54958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FD6AEE35-0102-43D7-90E4-BF900BD90586}" type="datetimeFigureOut">
              <a:rPr lang="es-MX" smtClean="0"/>
              <a:pPr/>
              <a:t>12/03/2020</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24818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D6AEE35-0102-43D7-90E4-BF900BD90586}" type="datetimeFigureOut">
              <a:rPr lang="es-MX" smtClean="0"/>
              <a:pPr/>
              <a:t>12/03/2020</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4433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12/03/2020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83133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12/03/2020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73557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AEE35-0102-43D7-90E4-BF900BD90586}" type="datetimeFigureOut">
              <a:rPr lang="es-MX" smtClean="0"/>
              <a:pPr/>
              <a:t>12/03/2020</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C74A0-3941-4CF3-BA05-04FF141DF987}" type="slidenum">
              <a:rPr lang="es-MX" smtClean="0"/>
              <a:pPr/>
              <a:t>‹Nº›</a:t>
            </a:fld>
            <a:endParaRPr lang="es-MX"/>
          </a:p>
        </p:txBody>
      </p:sp>
    </p:spTree>
    <p:extLst>
      <p:ext uri="{BB962C8B-B14F-4D97-AF65-F5344CB8AC3E}">
        <p14:creationId xmlns:p14="http://schemas.microsoft.com/office/powerpoint/2010/main" val="490598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ítulo"/>
          <p:cNvSpPr txBox="1">
            <a:spLocks noGrp="1"/>
          </p:cNvSpPr>
          <p:nvPr>
            <p:ph type="title"/>
          </p:nvPr>
        </p:nvSpPr>
        <p:spPr>
          <a:xfrm>
            <a:off x="6271517" y="3071743"/>
            <a:ext cx="5482949" cy="1143001"/>
          </a:xfrm>
          <a:prstGeom prst="rect">
            <a:avLst/>
          </a:prstGeom>
        </p:spPr>
        <p:txBody>
          <a:bodyPr/>
          <a:lstStyle/>
          <a:p>
            <a:r>
              <a:rPr lang="es-MX" sz="5400" b="0" dirty="0" smtClean="0">
                <a:latin typeface="+mj-lt"/>
              </a:rPr>
              <a:t>Seguimiento de acuerdos</a:t>
            </a:r>
            <a:endParaRPr lang="es-MX" sz="4400" b="0" dirty="0">
              <a:latin typeface="+mj-lt"/>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409459886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Imagen 42"/>
          <p:cNvPicPr/>
          <p:nvPr/>
        </p:nvPicPr>
        <p:blipFill>
          <a:blip r:embed="rId2" cstate="print"/>
          <a:stretch>
            <a:fillRect/>
          </a:stretch>
        </p:blipFill>
        <p:spPr>
          <a:xfrm>
            <a:off x="10535757" y="151245"/>
            <a:ext cx="1402080" cy="1439444"/>
          </a:xfrm>
          <a:prstGeom prst="rect">
            <a:avLst/>
          </a:prstGeom>
        </p:spPr>
      </p:pic>
      <p:pic>
        <p:nvPicPr>
          <p:cNvPr id="4" name="Imagen 3"/>
          <p:cNvPicPr>
            <a:picLocks noChangeAspect="1"/>
          </p:cNvPicPr>
          <p:nvPr/>
        </p:nvPicPr>
        <p:blipFill>
          <a:blip r:embed="rId3"/>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7" name="Tabla 6"/>
          <p:cNvGraphicFramePr>
            <a:graphicFrameLocks noGrp="1"/>
          </p:cNvGraphicFramePr>
          <p:nvPr>
            <p:extLst>
              <p:ext uri="{D42A27DB-BD31-4B8C-83A1-F6EECF244321}">
                <p14:modId xmlns:p14="http://schemas.microsoft.com/office/powerpoint/2010/main" val="960284425"/>
              </p:ext>
            </p:extLst>
          </p:nvPr>
        </p:nvGraphicFramePr>
        <p:xfrm>
          <a:off x="1343001" y="411899"/>
          <a:ext cx="7655494" cy="1927685"/>
        </p:xfrm>
        <a:graphic>
          <a:graphicData uri="http://schemas.openxmlformats.org/drawingml/2006/table">
            <a:tbl>
              <a:tblPr>
                <a:effectLst>
                  <a:outerShdw blurRad="50800" dist="38100" dir="5400000" algn="t" rotWithShape="0">
                    <a:prstClr val="black">
                      <a:alpha val="40000"/>
                    </a:prstClr>
                  </a:outerShdw>
                </a:effectLst>
                <a:tableStyleId>{5C22544A-7EE6-4342-B048-85BDC9FD1C3A}</a:tableStyleId>
              </a:tblPr>
              <a:tblGrid>
                <a:gridCol w="1005428">
                  <a:extLst>
                    <a:ext uri="{9D8B030D-6E8A-4147-A177-3AD203B41FA5}">
                      <a16:colId xmlns:a16="http://schemas.microsoft.com/office/drawing/2014/main" val="1931263227"/>
                    </a:ext>
                  </a:extLst>
                </a:gridCol>
                <a:gridCol w="1142702">
                  <a:extLst>
                    <a:ext uri="{9D8B030D-6E8A-4147-A177-3AD203B41FA5}">
                      <a16:colId xmlns:a16="http://schemas.microsoft.com/office/drawing/2014/main" val="2378293022"/>
                    </a:ext>
                  </a:extLst>
                </a:gridCol>
                <a:gridCol w="1311992">
                  <a:extLst>
                    <a:ext uri="{9D8B030D-6E8A-4147-A177-3AD203B41FA5}">
                      <a16:colId xmlns:a16="http://schemas.microsoft.com/office/drawing/2014/main" val="3863090082"/>
                    </a:ext>
                  </a:extLst>
                </a:gridCol>
                <a:gridCol w="1504060">
                  <a:extLst>
                    <a:ext uri="{9D8B030D-6E8A-4147-A177-3AD203B41FA5}">
                      <a16:colId xmlns:a16="http://schemas.microsoft.com/office/drawing/2014/main" val="537734445"/>
                    </a:ext>
                  </a:extLst>
                </a:gridCol>
                <a:gridCol w="2691312">
                  <a:extLst>
                    <a:ext uri="{9D8B030D-6E8A-4147-A177-3AD203B41FA5}">
                      <a16:colId xmlns:a16="http://schemas.microsoft.com/office/drawing/2014/main" val="2094130648"/>
                    </a:ext>
                  </a:extLst>
                </a:gridCol>
              </a:tblGrid>
              <a:tr h="495405">
                <a:tc gridSpan="5">
                  <a:txBody>
                    <a:bodyPr/>
                    <a:lstStyle/>
                    <a:p>
                      <a:pPr algn="ctr" fontAlgn="ctr"/>
                      <a:r>
                        <a:rPr lang="es-MX" sz="1800" b="1" u="none" strike="noStrike" dirty="0">
                          <a:solidFill>
                            <a:schemeClr val="bg1"/>
                          </a:solidFill>
                          <a:effectLst/>
                        </a:rPr>
                        <a:t>ESTATUS DE ACUERDOS AL </a:t>
                      </a:r>
                      <a:r>
                        <a:rPr lang="es-MX" sz="1800" b="1" u="none" strike="noStrike" dirty="0" smtClean="0">
                          <a:solidFill>
                            <a:schemeClr val="bg1"/>
                          </a:solidFill>
                          <a:effectLst/>
                        </a:rPr>
                        <a:t>14 DE</a:t>
                      </a:r>
                      <a:r>
                        <a:rPr lang="es-MX" sz="1800" b="1" u="none" strike="noStrike" baseline="0" dirty="0" smtClean="0">
                          <a:solidFill>
                            <a:schemeClr val="bg1"/>
                          </a:solidFill>
                          <a:effectLst/>
                        </a:rPr>
                        <a:t> NOVIEMBRE DE 2019</a:t>
                      </a:r>
                      <a:endParaRPr lang="es-MX"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09910754"/>
                  </a:ext>
                </a:extLst>
              </a:tr>
              <a:tr h="572522">
                <a:tc>
                  <a:txBody>
                    <a:bodyPr/>
                    <a:lstStyle/>
                    <a:p>
                      <a:pPr algn="ctr" fontAlgn="ctr"/>
                      <a:r>
                        <a:rPr lang="en-US" sz="1800" b="1" u="none" strike="noStrike" dirty="0" err="1">
                          <a:solidFill>
                            <a:schemeClr val="bg1"/>
                          </a:solidFill>
                          <a:effectLst/>
                        </a:rPr>
                        <a:t>Año</a:t>
                      </a:r>
                      <a:endParaRPr lang="en-US" sz="1800" b="1" i="0" u="none" strike="noStrike" dirty="0">
                        <a:solidFill>
                          <a:schemeClr val="bg1"/>
                        </a:solidFill>
                        <a:effectLst/>
                        <a:latin typeface="Calibri" panose="020F0502020204030204" pitchFamily="34" charset="0"/>
                      </a:endParaRPr>
                    </a:p>
                  </a:txBody>
                  <a:tcPr marL="9525" marR="9525" marT="9525" marB="0" anchor="ctr">
                    <a:solidFill>
                      <a:schemeClr val="tx2"/>
                    </a:solidFill>
                  </a:tcPr>
                </a:tc>
                <a:tc>
                  <a:txBody>
                    <a:bodyPr/>
                    <a:lstStyle/>
                    <a:p>
                      <a:pPr algn="ctr" fontAlgn="ctr"/>
                      <a:r>
                        <a:rPr lang="en-US" sz="1800" b="1" i="0" u="none" strike="noStrike">
                          <a:solidFill>
                            <a:srgbClr val="FFFFFF"/>
                          </a:solidFill>
                          <a:effectLst/>
                          <a:latin typeface="Calibri" panose="020F0502020204030204" pitchFamily="34" charset="0"/>
                        </a:rPr>
                        <a:t>Total</a:t>
                      </a:r>
                    </a:p>
                  </a:txBody>
                  <a:tcPr marL="9525" marR="9525" marT="9525" marB="0" anchor="ctr">
                    <a:solidFill>
                      <a:schemeClr val="tx2"/>
                    </a:solidFill>
                  </a:tcPr>
                </a:tc>
                <a:tc>
                  <a:txBody>
                    <a:bodyPr/>
                    <a:lstStyle/>
                    <a:p>
                      <a:pPr algn="ctr" fontAlgn="ctr"/>
                      <a:r>
                        <a:rPr lang="en-US" sz="1800" b="1" i="0" u="none" strike="noStrike" dirty="0" err="1">
                          <a:solidFill>
                            <a:srgbClr val="FFFFFF"/>
                          </a:solidFill>
                          <a:effectLst/>
                          <a:latin typeface="Calibri" panose="020F0502020204030204" pitchFamily="34" charset="0"/>
                        </a:rPr>
                        <a:t>En</a:t>
                      </a:r>
                      <a:r>
                        <a:rPr lang="en-US" sz="1800" b="1" i="0" u="none" strike="noStrike" dirty="0">
                          <a:solidFill>
                            <a:srgbClr val="FFFFFF"/>
                          </a:solidFill>
                          <a:effectLst/>
                          <a:latin typeface="Calibri" panose="020F0502020204030204" pitchFamily="34" charset="0"/>
                        </a:rPr>
                        <a:t> </a:t>
                      </a:r>
                      <a:r>
                        <a:rPr lang="en-US" sz="1800" b="1" i="0" u="none" strike="noStrike" dirty="0" err="1">
                          <a:solidFill>
                            <a:srgbClr val="FFFFFF"/>
                          </a:solidFill>
                          <a:effectLst/>
                          <a:latin typeface="Calibri" panose="020F0502020204030204" pitchFamily="34" charset="0"/>
                        </a:rPr>
                        <a:t>proceso</a:t>
                      </a:r>
                      <a:endParaRPr lang="en-US" sz="1800" b="1" i="0" u="none" strike="noStrike" dirty="0">
                        <a:solidFill>
                          <a:srgbClr val="FFFFFF"/>
                        </a:solidFill>
                        <a:effectLst/>
                        <a:latin typeface="Calibri" panose="020F0502020204030204" pitchFamily="34" charset="0"/>
                      </a:endParaRPr>
                    </a:p>
                  </a:txBody>
                  <a:tcPr marL="9525" marR="9525" marT="9525" marB="0" anchor="ctr">
                    <a:solidFill>
                      <a:schemeClr val="tx2"/>
                    </a:solidFill>
                  </a:tcPr>
                </a:tc>
                <a:tc>
                  <a:txBody>
                    <a:bodyPr/>
                    <a:lstStyle/>
                    <a:p>
                      <a:pPr algn="ctr" fontAlgn="ctr"/>
                      <a:r>
                        <a:rPr lang="en-US" sz="1800" b="1" i="0" u="none" strike="noStrike">
                          <a:solidFill>
                            <a:srgbClr val="FFFFFF"/>
                          </a:solidFill>
                          <a:effectLst/>
                          <a:latin typeface="Calibri" panose="020F0502020204030204" pitchFamily="34" charset="0"/>
                        </a:rPr>
                        <a:t>Concluidos</a:t>
                      </a:r>
                    </a:p>
                  </a:txBody>
                  <a:tcPr marL="9525" marR="9525" marT="9525" marB="0" anchor="ctr">
                    <a:solidFill>
                      <a:schemeClr val="tx2"/>
                    </a:solidFill>
                  </a:tcPr>
                </a:tc>
                <a:tc>
                  <a:txBody>
                    <a:bodyPr/>
                    <a:lstStyle/>
                    <a:p>
                      <a:pPr algn="ctr"/>
                      <a:r>
                        <a:rPr lang="es-MX" b="1" dirty="0" smtClean="0">
                          <a:solidFill>
                            <a:schemeClr val="bg1"/>
                          </a:solidFill>
                        </a:rPr>
                        <a:t>Incluidos</a:t>
                      </a:r>
                      <a:r>
                        <a:rPr lang="es-MX" b="1" baseline="0" dirty="0" smtClean="0">
                          <a:solidFill>
                            <a:schemeClr val="bg1"/>
                          </a:solidFill>
                        </a:rPr>
                        <a:t> en la agenda de la 1ª sesión de 2020</a:t>
                      </a:r>
                      <a:endParaRPr lang="en-US" b="1" dirty="0">
                        <a:solidFill>
                          <a:schemeClr val="bg1"/>
                        </a:solidFill>
                      </a:endParaRPr>
                    </a:p>
                  </a:txBody>
                  <a:tcPr marL="9525" marR="9525" marT="9525" marB="0" anchor="ctr">
                    <a:solidFill>
                      <a:schemeClr val="tx2"/>
                    </a:solidFill>
                  </a:tcPr>
                </a:tc>
                <a:extLst>
                  <a:ext uri="{0D108BD9-81ED-4DB2-BD59-A6C34878D82A}">
                    <a16:rowId xmlns:a16="http://schemas.microsoft.com/office/drawing/2014/main" val="498402656"/>
                  </a:ext>
                </a:extLst>
              </a:tr>
              <a:tr h="429879">
                <a:tc>
                  <a:txBody>
                    <a:bodyPr/>
                    <a:lstStyle/>
                    <a:p>
                      <a:pPr algn="ctr" fontAlgn="ctr"/>
                      <a:r>
                        <a:rPr lang="en-US" sz="1800" u="none" strike="noStrike" dirty="0">
                          <a:effectLst/>
                        </a:rPr>
                        <a:t>2018</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n-US" sz="1800" b="0" i="0" u="none" strike="noStrike">
                          <a:solidFill>
                            <a:srgbClr val="000000"/>
                          </a:solidFill>
                          <a:effectLst/>
                          <a:latin typeface="Calibri" panose="020F0502020204030204" pitchFamily="34" charset="0"/>
                        </a:rPr>
                        <a:t>39</a:t>
                      </a:r>
                    </a:p>
                  </a:txBody>
                  <a:tcPr marL="9525" marR="9525" marT="9525" marB="0" anchor="ctr">
                    <a:solidFill>
                      <a:schemeClr val="bg2">
                        <a:lumMod val="90000"/>
                      </a:schemeClr>
                    </a:solidFill>
                  </a:tcPr>
                </a:tc>
                <a:tc>
                  <a:txBody>
                    <a:bodyPr/>
                    <a:lstStyle/>
                    <a:p>
                      <a:pPr algn="ctr" fontAlgn="ctr"/>
                      <a:r>
                        <a:rPr lang="es-MX" sz="1800" b="0" i="0" u="none" strike="noStrike" dirty="0" smtClean="0">
                          <a:solidFill>
                            <a:srgbClr val="000000"/>
                          </a:solidFill>
                          <a:effectLst/>
                          <a:latin typeface="Calibri" panose="020F0502020204030204" pitchFamily="34" charset="0"/>
                        </a:rPr>
                        <a:t>3</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ctr"/>
                      <a:r>
                        <a:rPr lang="en-US" sz="1800" b="0" i="0" u="none" strike="noStrike" dirty="0" smtClean="0">
                          <a:solidFill>
                            <a:srgbClr val="000000"/>
                          </a:solidFill>
                          <a:effectLst/>
                          <a:latin typeface="Calibri" panose="020F0502020204030204" pitchFamily="34" charset="0"/>
                        </a:rPr>
                        <a:t>36</a:t>
                      </a:r>
                      <a:endParaRPr lang="en-US" sz="1800" b="0"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a:r>
                        <a:rPr lang="es-MX" dirty="0" smtClean="0"/>
                        <a:t>0</a:t>
                      </a:r>
                      <a:endParaRPr lang="en-US" dirty="0"/>
                    </a:p>
                  </a:txBody>
                  <a:tcPr marL="9525" marR="9525" marT="9525" marB="0" anchor="ctr">
                    <a:solidFill>
                      <a:schemeClr val="bg2">
                        <a:lumMod val="90000"/>
                      </a:schemeClr>
                    </a:solidFill>
                  </a:tcPr>
                </a:tc>
                <a:extLst>
                  <a:ext uri="{0D108BD9-81ED-4DB2-BD59-A6C34878D82A}">
                    <a16:rowId xmlns:a16="http://schemas.microsoft.com/office/drawing/2014/main" val="3362800364"/>
                  </a:ext>
                </a:extLst>
              </a:tr>
              <a:tr h="429879">
                <a:tc>
                  <a:txBody>
                    <a:bodyPr/>
                    <a:lstStyle/>
                    <a:p>
                      <a:pPr algn="ctr" fontAlgn="ctr"/>
                      <a:r>
                        <a:rPr lang="es-MX" sz="1800" b="0" i="0" u="none" strike="noStrike" dirty="0" smtClean="0">
                          <a:solidFill>
                            <a:srgbClr val="000000"/>
                          </a:solidFill>
                          <a:effectLst/>
                          <a:latin typeface="Calibri" panose="020F0502020204030204" pitchFamily="34" charset="0"/>
                        </a:rPr>
                        <a:t>2019</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b="0" i="0" u="none" strike="noStrike" dirty="0" smtClean="0">
                          <a:solidFill>
                            <a:srgbClr val="000000"/>
                          </a:solidFill>
                          <a:effectLst/>
                          <a:latin typeface="Calibri" panose="020F0502020204030204" pitchFamily="34" charset="0"/>
                        </a:rPr>
                        <a:t>48</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b="0" i="0" u="none" strike="noStrike" dirty="0" smtClean="0">
                          <a:solidFill>
                            <a:srgbClr val="000000"/>
                          </a:solidFill>
                          <a:effectLst/>
                          <a:latin typeface="Calibri" panose="020F0502020204030204" pitchFamily="34" charset="0"/>
                        </a:rPr>
                        <a:t>9</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ctr"/>
                      <a:r>
                        <a:rPr lang="en-US" sz="1800" b="0" i="0" u="none" strike="noStrike" dirty="0" smtClean="0">
                          <a:solidFill>
                            <a:srgbClr val="000000"/>
                          </a:solidFill>
                          <a:effectLst/>
                          <a:latin typeface="Calibri" panose="020F0502020204030204" pitchFamily="34" charset="0"/>
                        </a:rPr>
                        <a:t>39</a:t>
                      </a:r>
                      <a:endParaRPr lang="en-US" sz="18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a:r>
                        <a:rPr lang="es-MX" dirty="0" smtClean="0"/>
                        <a:t>4</a:t>
                      </a:r>
                      <a:endParaRPr lang="en-US" dirty="0"/>
                    </a:p>
                  </a:txBody>
                  <a:tcPr marL="9525" marR="9525" marT="9525" marB="0" anchor="ctr">
                    <a:noFill/>
                  </a:tcPr>
                </a:tc>
                <a:extLst>
                  <a:ext uri="{0D108BD9-81ED-4DB2-BD59-A6C34878D82A}">
                    <a16:rowId xmlns:a16="http://schemas.microsoft.com/office/drawing/2014/main" val="1828398898"/>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272711079"/>
              </p:ext>
            </p:extLst>
          </p:nvPr>
        </p:nvGraphicFramePr>
        <p:xfrm>
          <a:off x="99670" y="2812658"/>
          <a:ext cx="11970955" cy="3412112"/>
        </p:xfrm>
        <a:graphic>
          <a:graphicData uri="http://schemas.openxmlformats.org/drawingml/2006/table">
            <a:tbl>
              <a:tblPr>
                <a:tableStyleId>{5C22544A-7EE6-4342-B048-85BDC9FD1C3A}</a:tableStyleId>
              </a:tblPr>
              <a:tblGrid>
                <a:gridCol w="1679795">
                  <a:extLst>
                    <a:ext uri="{9D8B030D-6E8A-4147-A177-3AD203B41FA5}">
                      <a16:colId xmlns:a16="http://schemas.microsoft.com/office/drawing/2014/main" val="176449564"/>
                    </a:ext>
                  </a:extLst>
                </a:gridCol>
                <a:gridCol w="10291160">
                  <a:extLst>
                    <a:ext uri="{9D8B030D-6E8A-4147-A177-3AD203B41FA5}">
                      <a16:colId xmlns:a16="http://schemas.microsoft.com/office/drawing/2014/main" val="909395714"/>
                    </a:ext>
                  </a:extLst>
                </a:gridCol>
              </a:tblGrid>
              <a:tr h="461484">
                <a:tc gridSpan="2">
                  <a:txBody>
                    <a:bodyPr/>
                    <a:lstStyle/>
                    <a:p>
                      <a:pPr algn="ctr" fontAlgn="ctr"/>
                      <a:r>
                        <a:rPr lang="es-MX" sz="1600" b="0" i="0" u="none" strike="noStrike" dirty="0" smtClean="0">
                          <a:solidFill>
                            <a:schemeClr val="bg1"/>
                          </a:solidFill>
                          <a:effectLst/>
                          <a:latin typeface="Calibri" panose="020F0502020204030204" pitchFamily="34" charset="0"/>
                        </a:rPr>
                        <a:t>ACUERDOS INCLUIDOS</a:t>
                      </a:r>
                      <a:r>
                        <a:rPr lang="es-MX" sz="1600" b="0" i="0" u="none" strike="noStrike" baseline="0" dirty="0" smtClean="0">
                          <a:solidFill>
                            <a:schemeClr val="bg1"/>
                          </a:solidFill>
                          <a:effectLst/>
                          <a:latin typeface="Calibri" panose="020F0502020204030204" pitchFamily="34" charset="0"/>
                        </a:rPr>
                        <a:t> EN LA 1ª Sesión de 2020</a:t>
                      </a:r>
                      <a:endParaRPr lang="en-US" sz="1600" b="0" i="0" u="none" strike="noStrike" dirty="0">
                        <a:solidFill>
                          <a:schemeClr val="bg1"/>
                        </a:solidFill>
                        <a:effectLst/>
                        <a:latin typeface="Calibri" panose="020F0502020204030204" pitchFamily="34" charset="0"/>
                      </a:endParaRPr>
                    </a:p>
                  </a:txBody>
                  <a:tcPr marL="4585" marR="4585" marT="4585" marB="0" anchor="ctr">
                    <a:solidFill>
                      <a:schemeClr val="tx2"/>
                    </a:solidFill>
                  </a:tcPr>
                </a:tc>
                <a:tc hMerge="1">
                  <a:txBody>
                    <a:bodyPr/>
                    <a:lstStyle/>
                    <a:p>
                      <a:pPr algn="l" fontAlgn="ct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extLst>
                  <a:ext uri="{0D108BD9-81ED-4DB2-BD59-A6C34878D82A}">
                    <a16:rowId xmlns:a16="http://schemas.microsoft.com/office/drawing/2014/main" val="710811958"/>
                  </a:ext>
                </a:extLst>
              </a:tr>
              <a:tr h="591227">
                <a:tc>
                  <a:txBody>
                    <a:bodyPr/>
                    <a:lstStyle/>
                    <a:p>
                      <a:pPr algn="l" fontAlgn="ctr"/>
                      <a:r>
                        <a:rPr lang="en-US" sz="1600" u="none" strike="noStrike" dirty="0">
                          <a:solidFill>
                            <a:schemeClr val="tx1"/>
                          </a:solidFill>
                          <a:effectLst/>
                        </a:rPr>
                        <a:t>CAC-006/04/2019</a:t>
                      </a:r>
                      <a:endParaRPr lang="en-US" sz="1600" b="0" i="0" u="none" strike="noStrike" dirty="0">
                        <a:solidFill>
                          <a:schemeClr val="tx1"/>
                        </a:solidFill>
                        <a:effectLst/>
                        <a:latin typeface="Calibri" panose="020F0502020204030204" pitchFamily="34" charset="0"/>
                      </a:endParaRPr>
                    </a:p>
                  </a:txBody>
                  <a:tcPr marL="4585" marR="4585" marT="4585" marB="0" anchor="ctr">
                    <a:noFill/>
                  </a:tcPr>
                </a:tc>
                <a:tc>
                  <a:txBody>
                    <a:bodyPr/>
                    <a:lstStyle/>
                    <a:p>
                      <a:pPr algn="l" fontAlgn="ctr"/>
                      <a:r>
                        <a:rPr lang="es-MX" sz="1600" u="none" strike="noStrike" dirty="0">
                          <a:effectLst/>
                        </a:rPr>
                        <a:t>El </a:t>
                      </a:r>
                      <a:r>
                        <a:rPr lang="es-MX" sz="1600" u="sng" strike="noStrike" dirty="0">
                          <a:effectLst/>
                        </a:rPr>
                        <a:t>grupo de trabajo de confidencialidad </a:t>
                      </a:r>
                      <a:r>
                        <a:rPr lang="es-MX" sz="1600" u="none" strike="noStrike" dirty="0">
                          <a:effectLst/>
                        </a:rPr>
                        <a:t>tomará en cuenta los comentarios expresados por los miembros del Comité en la Cuarta Sesión de 2019 para la propuesta de reglas que se presentará en la siguiente sesión del Comité. </a:t>
                      </a:r>
                      <a:endParaRPr lang="es-MX" sz="1600" b="0" i="0" u="none" strike="noStrike" dirty="0">
                        <a:solidFill>
                          <a:srgbClr val="000000"/>
                        </a:solidFill>
                        <a:effectLst/>
                        <a:latin typeface="Calibri" panose="020F0502020204030204" pitchFamily="34" charset="0"/>
                      </a:endParaRPr>
                    </a:p>
                  </a:txBody>
                  <a:tcPr marL="4585" marR="4585" marT="4585" marB="0" anchor="ctr">
                    <a:noFill/>
                  </a:tcPr>
                </a:tc>
                <a:extLst>
                  <a:ext uri="{0D108BD9-81ED-4DB2-BD59-A6C34878D82A}">
                    <a16:rowId xmlns:a16="http://schemas.microsoft.com/office/drawing/2014/main" val="2030277175"/>
                  </a:ext>
                </a:extLst>
              </a:tr>
              <a:tr h="884087">
                <a:tc>
                  <a:txBody>
                    <a:bodyPr/>
                    <a:lstStyle/>
                    <a:p>
                      <a:pPr algn="l" fontAlgn="ctr"/>
                      <a:r>
                        <a:rPr lang="en-US" sz="1600" u="none" strike="noStrike" dirty="0">
                          <a:solidFill>
                            <a:schemeClr val="tx1"/>
                          </a:solidFill>
                          <a:effectLst/>
                        </a:rPr>
                        <a:t>CAC-004/05/2019</a:t>
                      </a:r>
                      <a:endParaRPr lang="en-US" sz="1600" b="0" i="0" u="none" strike="noStrike" dirty="0">
                        <a:solidFill>
                          <a:schemeClr val="tx1"/>
                        </a:solidFill>
                        <a:effectLst/>
                        <a:latin typeface="Calibri" panose="020F0502020204030204" pitchFamily="34" charset="0"/>
                      </a:endParaRPr>
                    </a:p>
                  </a:txBody>
                  <a:tcPr marL="4585" marR="4585" marT="4585" marB="0" anchor="ctr">
                    <a:solidFill>
                      <a:schemeClr val="accent1">
                        <a:lumMod val="20000"/>
                        <a:lumOff val="80000"/>
                      </a:schemeClr>
                    </a:solidFill>
                  </a:tcPr>
                </a:tc>
                <a:tc>
                  <a:txBody>
                    <a:bodyPr/>
                    <a:lstStyle/>
                    <a:p>
                      <a:pPr algn="l" fontAlgn="ctr"/>
                      <a:r>
                        <a:rPr lang="es-MX" sz="1600" u="none" strike="noStrike" dirty="0">
                          <a:effectLst/>
                        </a:rPr>
                        <a:t>El 16 de diciembre entrará en operación el </a:t>
                      </a:r>
                      <a:r>
                        <a:rPr lang="es-MX" sz="1600" u="none" strike="noStrike" dirty="0" err="1">
                          <a:effectLst/>
                        </a:rPr>
                        <a:t>Ptracking</a:t>
                      </a:r>
                      <a:r>
                        <a:rPr lang="es-MX" sz="1600" u="none" strike="noStrike" dirty="0">
                          <a:effectLst/>
                        </a:rPr>
                        <a:t> y cada Unidad Administrativa deberá establecer un </a:t>
                      </a:r>
                      <a:r>
                        <a:rPr lang="es-MX" sz="1600" u="sng" strike="noStrike" dirty="0">
                          <a:effectLst/>
                        </a:rPr>
                        <a:t>plan de trabajo para iniciar la carga</a:t>
                      </a:r>
                      <a:r>
                        <a:rPr lang="es-MX" sz="1600" u="none" strike="noStrike" dirty="0">
                          <a:effectLst/>
                        </a:rPr>
                        <a:t>. En la siguiente sesión, el Secretariado Técnico informará sobre los avances en el  sistema y la carga de evidencias.</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extLst>
                  <a:ext uri="{0D108BD9-81ED-4DB2-BD59-A6C34878D82A}">
                    <a16:rowId xmlns:a16="http://schemas.microsoft.com/office/drawing/2014/main" val="1271728401"/>
                  </a:ext>
                </a:extLst>
              </a:tr>
              <a:tr h="591227">
                <a:tc>
                  <a:txBody>
                    <a:bodyPr/>
                    <a:lstStyle/>
                    <a:p>
                      <a:pPr algn="l" fontAlgn="ctr"/>
                      <a:r>
                        <a:rPr lang="en-US" sz="1600" u="none" strike="noStrike" dirty="0">
                          <a:solidFill>
                            <a:schemeClr val="tx1"/>
                          </a:solidFill>
                          <a:effectLst/>
                        </a:rPr>
                        <a:t>CAC-006/05/2019</a:t>
                      </a:r>
                      <a:endParaRPr lang="en-US" sz="1600" b="0" i="0" u="none" strike="noStrike" dirty="0">
                        <a:solidFill>
                          <a:schemeClr val="tx1"/>
                        </a:solidFill>
                        <a:effectLst/>
                        <a:latin typeface="Calibri" panose="020F0502020204030204" pitchFamily="34" charset="0"/>
                      </a:endParaRPr>
                    </a:p>
                  </a:txBody>
                  <a:tcPr marL="4585" marR="4585" marT="4585" marB="0" anchor="ctr">
                    <a:noFill/>
                  </a:tcPr>
                </a:tc>
                <a:tc>
                  <a:txBody>
                    <a:bodyPr/>
                    <a:lstStyle/>
                    <a:p>
                      <a:pPr algn="l" fontAlgn="ctr"/>
                      <a:r>
                        <a:rPr lang="es-MX" sz="1600" u="none" strike="noStrike" dirty="0">
                          <a:effectLst/>
                        </a:rPr>
                        <a:t>Las Unidades Administrativas cargarán las actividades de aseguramiento de la calidad en el sistema </a:t>
                      </a:r>
                      <a:r>
                        <a:rPr lang="es-MX" sz="1600" u="sng" strike="noStrike" dirty="0">
                          <a:effectLst/>
                        </a:rPr>
                        <a:t>PAEG</a:t>
                      </a:r>
                      <a:r>
                        <a:rPr lang="es-MX" sz="1600" u="none" strike="noStrike" dirty="0">
                          <a:effectLst/>
                        </a:rPr>
                        <a:t>, de acuerdo al calendario que establezca la DGCSNIEG, conforme a las metas propuestas.</a:t>
                      </a:r>
                      <a:endParaRPr lang="es-MX" sz="1600" b="0" i="0" u="none" strike="noStrike" dirty="0">
                        <a:solidFill>
                          <a:srgbClr val="000000"/>
                        </a:solidFill>
                        <a:effectLst/>
                        <a:latin typeface="Calibri" panose="020F0502020204030204" pitchFamily="34" charset="0"/>
                      </a:endParaRPr>
                    </a:p>
                  </a:txBody>
                  <a:tcPr marL="4585" marR="4585" marT="4585" marB="0" anchor="ctr">
                    <a:noFill/>
                  </a:tcPr>
                </a:tc>
                <a:extLst>
                  <a:ext uri="{0D108BD9-81ED-4DB2-BD59-A6C34878D82A}">
                    <a16:rowId xmlns:a16="http://schemas.microsoft.com/office/drawing/2014/main" val="3983417698"/>
                  </a:ext>
                </a:extLst>
              </a:tr>
              <a:tr h="884087">
                <a:tc>
                  <a:txBody>
                    <a:bodyPr/>
                    <a:lstStyle/>
                    <a:p>
                      <a:pPr algn="l" fontAlgn="ctr"/>
                      <a:r>
                        <a:rPr lang="en-US" sz="1600" u="none" strike="noStrike" dirty="0">
                          <a:solidFill>
                            <a:schemeClr val="tx1"/>
                          </a:solidFill>
                          <a:effectLst/>
                        </a:rPr>
                        <a:t>CAC-013/05/2019</a:t>
                      </a:r>
                      <a:endParaRPr lang="en-US" sz="1600" b="0" i="0" u="none" strike="noStrike" dirty="0">
                        <a:solidFill>
                          <a:schemeClr val="tx1"/>
                        </a:solidFill>
                        <a:effectLst/>
                        <a:latin typeface="Calibri" panose="020F0502020204030204" pitchFamily="34" charset="0"/>
                      </a:endParaRPr>
                    </a:p>
                  </a:txBody>
                  <a:tcPr marL="4585" marR="4585" marT="4585" marB="0" anchor="ctr">
                    <a:solidFill>
                      <a:schemeClr val="accent1">
                        <a:lumMod val="20000"/>
                        <a:lumOff val="80000"/>
                      </a:schemeClr>
                    </a:solidFill>
                  </a:tcPr>
                </a:tc>
                <a:tc>
                  <a:txBody>
                    <a:bodyPr/>
                    <a:lstStyle/>
                    <a:p>
                      <a:pPr algn="l" fontAlgn="ctr"/>
                      <a:r>
                        <a:rPr lang="es-MX" sz="1600" u="none" strike="noStrike" dirty="0">
                          <a:effectLst/>
                        </a:rPr>
                        <a:t>El Comité de Aseguramiento de la Calidad toma conocimiento de la nueva estrategia metodológica y solicita a la </a:t>
                      </a:r>
                      <a:r>
                        <a:rPr lang="es-MX" sz="1600" u="sng" strike="noStrike" dirty="0">
                          <a:effectLst/>
                        </a:rPr>
                        <a:t>Dirección General de Geografía y Medio Ambiente </a:t>
                      </a:r>
                      <a:r>
                        <a:rPr lang="es-MX" sz="1600" u="none" strike="noStrike" dirty="0">
                          <a:effectLst/>
                        </a:rPr>
                        <a:t>un programa de trabajo de calidad 2020 para elementos estratégicos de Mapa Topográfico que será presentado en la primera sesión del 2020.</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extLst>
                  <a:ext uri="{0D108BD9-81ED-4DB2-BD59-A6C34878D82A}">
                    <a16:rowId xmlns:a16="http://schemas.microsoft.com/office/drawing/2014/main" val="1171346311"/>
                  </a:ext>
                </a:extLst>
              </a:tr>
            </a:tbl>
          </a:graphicData>
        </a:graphic>
      </p:graphicFrame>
    </p:spTree>
    <p:extLst>
      <p:ext uri="{BB962C8B-B14F-4D97-AF65-F5344CB8AC3E}">
        <p14:creationId xmlns:p14="http://schemas.microsoft.com/office/powerpoint/2010/main" val="3656602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3">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3919115629"/>
              </p:ext>
            </p:extLst>
          </p:nvPr>
        </p:nvGraphicFramePr>
        <p:xfrm>
          <a:off x="583490" y="1546879"/>
          <a:ext cx="11298284" cy="3270125"/>
        </p:xfrm>
        <a:graphic>
          <a:graphicData uri="http://schemas.openxmlformats.org/drawingml/2006/table">
            <a:tbl>
              <a:tblPr>
                <a:tableStyleId>{5C22544A-7EE6-4342-B048-85BDC9FD1C3A}</a:tableStyleId>
              </a:tblPr>
              <a:tblGrid>
                <a:gridCol w="1673013">
                  <a:extLst>
                    <a:ext uri="{9D8B030D-6E8A-4147-A177-3AD203B41FA5}">
                      <a16:colId xmlns:a16="http://schemas.microsoft.com/office/drawing/2014/main" val="2467829196"/>
                    </a:ext>
                  </a:extLst>
                </a:gridCol>
                <a:gridCol w="4478566">
                  <a:extLst>
                    <a:ext uri="{9D8B030D-6E8A-4147-A177-3AD203B41FA5}">
                      <a16:colId xmlns:a16="http://schemas.microsoft.com/office/drawing/2014/main" val="1001856303"/>
                    </a:ext>
                  </a:extLst>
                </a:gridCol>
                <a:gridCol w="5146705">
                  <a:extLst>
                    <a:ext uri="{9D8B030D-6E8A-4147-A177-3AD203B41FA5}">
                      <a16:colId xmlns:a16="http://schemas.microsoft.com/office/drawing/2014/main" val="706832347"/>
                    </a:ext>
                  </a:extLst>
                </a:gridCol>
              </a:tblGrid>
              <a:tr h="1240566">
                <a:tc>
                  <a:txBody>
                    <a:bodyPr/>
                    <a:lstStyle/>
                    <a:p>
                      <a:pPr algn="l" fontAlgn="ctr"/>
                      <a:r>
                        <a:rPr lang="en-US" sz="1600" u="none" strike="noStrike" dirty="0">
                          <a:effectLst/>
                        </a:rPr>
                        <a:t>CAC-003/04/2018</a:t>
                      </a:r>
                      <a:endParaRPr lang="en-US" sz="1600" b="0" i="0" u="none" strike="noStrike" dirty="0">
                        <a:solidFill>
                          <a:srgbClr val="000000"/>
                        </a:solidFill>
                        <a:effectLst/>
                        <a:latin typeface="Calibri" panose="020F0502020204030204" pitchFamily="34" charset="0"/>
                      </a:endParaRPr>
                    </a:p>
                  </a:txBody>
                  <a:tcPr marL="8599" marR="8599" marT="8599" marB="0" anchor="ctr">
                    <a:solidFill>
                      <a:schemeClr val="accent1">
                        <a:lumMod val="20000"/>
                        <a:lumOff val="80000"/>
                      </a:schemeClr>
                    </a:solidFill>
                  </a:tcPr>
                </a:tc>
                <a:tc>
                  <a:txBody>
                    <a:bodyPr/>
                    <a:lstStyle/>
                    <a:p>
                      <a:pPr algn="l" fontAlgn="ctr"/>
                      <a:r>
                        <a:rPr lang="es-MX" sz="1600" u="none" strike="noStrike" dirty="0" smtClean="0">
                          <a:effectLst/>
                        </a:rPr>
                        <a:t>…la </a:t>
                      </a:r>
                      <a:r>
                        <a:rPr lang="es-MX" sz="1600" u="sng" strike="noStrike" dirty="0">
                          <a:effectLst/>
                        </a:rPr>
                        <a:t>automatización para la publicación de </a:t>
                      </a:r>
                      <a:r>
                        <a:rPr lang="es-MX" sz="1600" u="sng" strike="noStrike" dirty="0" smtClean="0">
                          <a:effectLst/>
                        </a:rPr>
                        <a:t>indicadores..</a:t>
                      </a:r>
                      <a:r>
                        <a:rPr lang="es-MX" sz="1600" u="none" strike="noStrike" dirty="0" smtClean="0">
                          <a:effectLst/>
                        </a:rPr>
                        <a:t>.</a:t>
                      </a:r>
                      <a:endParaRPr lang="es-MX" sz="1600" b="0" i="0" u="none" strike="noStrike" dirty="0">
                        <a:solidFill>
                          <a:srgbClr val="000000"/>
                        </a:solidFill>
                        <a:effectLst/>
                        <a:latin typeface="Calibri" panose="020F0502020204030204" pitchFamily="34" charset="0"/>
                      </a:endParaRPr>
                    </a:p>
                  </a:txBody>
                  <a:tcPr marL="8599" marR="8599" marT="8599" marB="0" anchor="ctr">
                    <a:solidFill>
                      <a:schemeClr val="accent1">
                        <a:lumMod val="20000"/>
                        <a:lumOff val="80000"/>
                      </a:schemeClr>
                    </a:solidFill>
                  </a:tcPr>
                </a:tc>
                <a:tc>
                  <a:txBody>
                    <a:bodyPr/>
                    <a:lstStyle/>
                    <a:p>
                      <a:pPr algn="l" fontAlgn="ctr"/>
                      <a:r>
                        <a:rPr lang="es-MX" sz="1600" b="0" i="0" u="none" strike="noStrike" dirty="0" smtClean="0">
                          <a:solidFill>
                            <a:srgbClr val="000000"/>
                          </a:solidFill>
                          <a:effectLst/>
                          <a:latin typeface="Calibri" panose="020F0502020204030204" pitchFamily="34" charset="0"/>
                        </a:rPr>
                        <a:t>El desarrollo informático</a:t>
                      </a:r>
                      <a:r>
                        <a:rPr lang="es-MX" sz="1600" b="0" i="0" u="none" strike="noStrike" baseline="0" dirty="0" smtClean="0">
                          <a:solidFill>
                            <a:srgbClr val="000000"/>
                          </a:solidFill>
                          <a:effectLst/>
                          <a:latin typeface="Calibri" panose="020F0502020204030204" pitchFamily="34" charset="0"/>
                        </a:rPr>
                        <a:t> está completo y se han realizado pilotos con programas de las distintas DG. </a:t>
                      </a:r>
                    </a:p>
                    <a:p>
                      <a:pPr algn="l" fontAlgn="ctr"/>
                      <a:r>
                        <a:rPr lang="es-MX" sz="1600" b="0" i="0" u="none" strike="noStrike" baseline="0" dirty="0" smtClean="0">
                          <a:solidFill>
                            <a:srgbClr val="000000"/>
                          </a:solidFill>
                          <a:effectLst/>
                          <a:latin typeface="Calibri" panose="020F0502020204030204" pitchFamily="34" charset="0"/>
                        </a:rPr>
                        <a:t>Para escalarlo a todos los programas de información es necesario terminar la migración del BIE al BICE.</a:t>
                      </a:r>
                      <a:endParaRPr lang="es-MX" sz="1600" b="0" i="0" u="none" strike="noStrike" dirty="0">
                        <a:solidFill>
                          <a:srgbClr val="000000"/>
                        </a:solidFill>
                        <a:effectLst/>
                        <a:latin typeface="Calibri" panose="020F0502020204030204" pitchFamily="34" charset="0"/>
                      </a:endParaRPr>
                    </a:p>
                  </a:txBody>
                  <a:tcPr marL="8599" marR="8599" marT="8599" marB="0" anchor="ctr">
                    <a:solidFill>
                      <a:schemeClr val="accent1">
                        <a:lumMod val="20000"/>
                        <a:lumOff val="80000"/>
                      </a:schemeClr>
                    </a:solidFill>
                  </a:tcPr>
                </a:tc>
                <a:extLst>
                  <a:ext uri="{0D108BD9-81ED-4DB2-BD59-A6C34878D82A}">
                    <a16:rowId xmlns:a16="http://schemas.microsoft.com/office/drawing/2014/main" val="217383339"/>
                  </a:ext>
                </a:extLst>
              </a:tr>
              <a:tr h="1158302">
                <a:tc>
                  <a:txBody>
                    <a:bodyPr/>
                    <a:lstStyle/>
                    <a:p>
                      <a:pPr algn="l" fontAlgn="ctr"/>
                      <a:r>
                        <a:rPr lang="en-US" sz="1600" u="none" strike="noStrike" dirty="0">
                          <a:effectLst/>
                        </a:rPr>
                        <a:t>CAC-006/04/2018</a:t>
                      </a:r>
                      <a:endParaRPr lang="en-US" sz="1600" b="0" i="0" u="none" strike="noStrike" dirty="0">
                        <a:solidFill>
                          <a:srgbClr val="000000"/>
                        </a:solidFill>
                        <a:effectLst/>
                        <a:latin typeface="Calibri" panose="020F0502020204030204" pitchFamily="34" charset="0"/>
                      </a:endParaRPr>
                    </a:p>
                  </a:txBody>
                  <a:tcPr marL="8599" marR="8599" marT="8599" marB="0" anchor="ctr">
                    <a:noFill/>
                  </a:tcPr>
                </a:tc>
                <a:tc>
                  <a:txBody>
                    <a:bodyPr/>
                    <a:lstStyle/>
                    <a:p>
                      <a:pPr algn="l" fontAlgn="ctr"/>
                      <a:r>
                        <a:rPr lang="es-MX" sz="1600" u="none" strike="noStrike" dirty="0">
                          <a:effectLst/>
                        </a:rPr>
                        <a:t>El Grupo de Trabajo del Modelo de Procesos llevará a cabo una revisión de la adaptación de la </a:t>
                      </a:r>
                      <a:r>
                        <a:rPr lang="es-MX" sz="1600" u="sng" strike="noStrike" dirty="0">
                          <a:effectLst/>
                        </a:rPr>
                        <a:t>herramienta de autoevaluación del </a:t>
                      </a:r>
                      <a:r>
                        <a:rPr lang="es-MX" sz="1600" u="sng" strike="noStrike" dirty="0" smtClean="0">
                          <a:effectLst/>
                        </a:rPr>
                        <a:t>DESAP</a:t>
                      </a:r>
                      <a:r>
                        <a:rPr lang="es-MX" sz="1600" u="none" strike="noStrike" dirty="0" smtClean="0">
                          <a:effectLst/>
                        </a:rPr>
                        <a:t> ...  </a:t>
                      </a:r>
                      <a:endParaRPr lang="es-MX" sz="1600" b="0" i="0" u="none" strike="noStrike" dirty="0">
                        <a:solidFill>
                          <a:srgbClr val="000000"/>
                        </a:solidFill>
                        <a:effectLst/>
                        <a:latin typeface="Calibri" panose="020F0502020204030204" pitchFamily="34" charset="0"/>
                      </a:endParaRPr>
                    </a:p>
                  </a:txBody>
                  <a:tcPr marL="8599" marR="8599" marT="8599" marB="0" anchor="ctr">
                    <a:noFill/>
                  </a:tcPr>
                </a:tc>
                <a:tc>
                  <a:txBody>
                    <a:bodyPr/>
                    <a:lstStyle/>
                    <a:p>
                      <a:pPr algn="l" fontAlgn="ctr"/>
                      <a:r>
                        <a:rPr lang="es-MX" sz="1600" b="0" i="0" u="none" strike="noStrike" dirty="0" smtClean="0">
                          <a:solidFill>
                            <a:srgbClr val="000000"/>
                          </a:solidFill>
                          <a:effectLst/>
                          <a:latin typeface="Calibri" panose="020F0502020204030204" pitchFamily="34" charset="0"/>
                        </a:rPr>
                        <a:t>El grupo de procesos tiene previsto reunirse </a:t>
                      </a:r>
                      <a:r>
                        <a:rPr lang="es-MX" sz="1600" b="0" i="0" u="none" strike="noStrike" baseline="0" dirty="0" smtClean="0">
                          <a:solidFill>
                            <a:srgbClr val="000000"/>
                          </a:solidFill>
                          <a:effectLst/>
                          <a:latin typeface="Calibri" panose="020F0502020204030204" pitchFamily="34" charset="0"/>
                        </a:rPr>
                        <a:t>a finales de marzo de 2019.</a:t>
                      </a:r>
                      <a:endParaRPr lang="es-MX" sz="1600" b="0" i="0" u="none" strike="noStrike" dirty="0">
                        <a:solidFill>
                          <a:srgbClr val="000000"/>
                        </a:solidFill>
                        <a:effectLst/>
                        <a:latin typeface="Calibri" panose="020F0502020204030204" pitchFamily="34" charset="0"/>
                      </a:endParaRPr>
                    </a:p>
                  </a:txBody>
                  <a:tcPr marL="8599" marR="8599" marT="8599" marB="0" anchor="ctr">
                    <a:noFill/>
                  </a:tcPr>
                </a:tc>
                <a:extLst>
                  <a:ext uri="{0D108BD9-81ED-4DB2-BD59-A6C34878D82A}">
                    <a16:rowId xmlns:a16="http://schemas.microsoft.com/office/drawing/2014/main" val="1695067044"/>
                  </a:ext>
                </a:extLst>
              </a:tr>
              <a:tr h="871257">
                <a:tc>
                  <a:txBody>
                    <a:bodyPr/>
                    <a:lstStyle/>
                    <a:p>
                      <a:pPr algn="l" fontAlgn="ctr"/>
                      <a:r>
                        <a:rPr lang="en-US" sz="1600" u="none" strike="noStrike">
                          <a:effectLst/>
                        </a:rPr>
                        <a:t>CAC-008/04/2018 </a:t>
                      </a:r>
                      <a:endParaRPr lang="en-US" sz="1600" b="0" i="0" u="none" strike="noStrike">
                        <a:solidFill>
                          <a:srgbClr val="000000"/>
                        </a:solidFill>
                        <a:effectLst/>
                        <a:latin typeface="Calibri" panose="020F0502020204030204" pitchFamily="34" charset="0"/>
                      </a:endParaRPr>
                    </a:p>
                  </a:txBody>
                  <a:tcPr marL="8599" marR="8599" marT="8599" marB="0" anchor="ctr">
                    <a:solidFill>
                      <a:schemeClr val="accent1">
                        <a:lumMod val="20000"/>
                        <a:lumOff val="80000"/>
                      </a:schemeClr>
                    </a:solidFill>
                  </a:tcPr>
                </a:tc>
                <a:tc>
                  <a:txBody>
                    <a:bodyPr/>
                    <a:lstStyle/>
                    <a:p>
                      <a:pPr algn="l" fontAlgn="ctr"/>
                      <a:r>
                        <a:rPr lang="es-MX" sz="1600" u="none" strike="noStrike" dirty="0">
                          <a:effectLst/>
                        </a:rPr>
                        <a:t>Se creará un </a:t>
                      </a:r>
                      <a:r>
                        <a:rPr lang="es-MX" sz="1600" u="sng" strike="noStrike" dirty="0">
                          <a:effectLst/>
                        </a:rPr>
                        <a:t>Grupo de Trabajo de Documentación de </a:t>
                      </a:r>
                      <a:r>
                        <a:rPr lang="es-MX" sz="1600" u="sng" strike="noStrike" dirty="0" smtClean="0">
                          <a:effectLst/>
                        </a:rPr>
                        <a:t>Diseño</a:t>
                      </a:r>
                      <a:r>
                        <a:rPr lang="es-MX" sz="1600" u="none" strike="noStrike" dirty="0" smtClean="0">
                          <a:effectLst/>
                        </a:rPr>
                        <a:t>... </a:t>
                      </a:r>
                      <a:endParaRPr lang="es-MX" sz="1600" b="0" i="0" u="none" strike="noStrike" dirty="0">
                        <a:solidFill>
                          <a:srgbClr val="000000"/>
                        </a:solidFill>
                        <a:effectLst/>
                        <a:latin typeface="Calibri" panose="020F0502020204030204" pitchFamily="34" charset="0"/>
                      </a:endParaRPr>
                    </a:p>
                  </a:txBody>
                  <a:tcPr marL="8599" marR="8599" marT="8599" marB="0" anchor="ctr">
                    <a:solidFill>
                      <a:schemeClr val="accent1">
                        <a:lumMod val="20000"/>
                        <a:lumOff val="80000"/>
                      </a:schemeClr>
                    </a:solidFill>
                  </a:tcPr>
                </a:tc>
                <a:tc>
                  <a:txBody>
                    <a:bodyPr/>
                    <a:lstStyle/>
                    <a:p>
                      <a:pPr algn="l" fontAlgn="ctr"/>
                      <a:r>
                        <a:rPr lang="es-MX" sz="1600" b="0" i="0" u="none" strike="noStrike" dirty="0" smtClean="0">
                          <a:solidFill>
                            <a:srgbClr val="000000"/>
                          </a:solidFill>
                          <a:effectLst/>
                          <a:latin typeface="Calibri" panose="020F0502020204030204" pitchFamily="34" charset="0"/>
                        </a:rPr>
                        <a:t>El grupo de diseño tiene previsto reunirse en abril de 2019.</a:t>
                      </a:r>
                      <a:endParaRPr lang="es-MX" sz="1600" b="0" i="0" u="none" strike="noStrike" dirty="0">
                        <a:solidFill>
                          <a:srgbClr val="000000"/>
                        </a:solidFill>
                        <a:effectLst/>
                        <a:latin typeface="Calibri" panose="020F0502020204030204" pitchFamily="34" charset="0"/>
                      </a:endParaRPr>
                    </a:p>
                  </a:txBody>
                  <a:tcPr marL="8599" marR="8599" marT="8599" marB="0" anchor="ctr">
                    <a:solidFill>
                      <a:schemeClr val="accent1">
                        <a:lumMod val="20000"/>
                        <a:lumOff val="80000"/>
                      </a:schemeClr>
                    </a:solidFill>
                  </a:tcPr>
                </a:tc>
                <a:extLst>
                  <a:ext uri="{0D108BD9-81ED-4DB2-BD59-A6C34878D82A}">
                    <a16:rowId xmlns:a16="http://schemas.microsoft.com/office/drawing/2014/main" val="1777980041"/>
                  </a:ext>
                </a:extLst>
              </a:tr>
            </a:tbl>
          </a:graphicData>
        </a:graphic>
      </p:graphicFrame>
      <p:sp>
        <p:nvSpPr>
          <p:cNvPr id="8" name="CuadroTexto 7"/>
          <p:cNvSpPr txBox="1"/>
          <p:nvPr/>
        </p:nvSpPr>
        <p:spPr>
          <a:xfrm>
            <a:off x="2294812" y="412955"/>
            <a:ext cx="7365381" cy="523220"/>
          </a:xfrm>
          <a:prstGeom prst="rect">
            <a:avLst/>
          </a:prstGeom>
          <a:noFill/>
        </p:spPr>
        <p:txBody>
          <a:bodyPr wrap="square" rtlCol="0">
            <a:spAutoFit/>
          </a:bodyPr>
          <a:lstStyle/>
          <a:p>
            <a:pPr algn="ctr"/>
            <a:r>
              <a:rPr lang="es-MX" sz="2800" b="1" dirty="0" smtClean="0">
                <a:solidFill>
                  <a:srgbClr val="0070C0"/>
                </a:solidFill>
              </a:rPr>
              <a:t>Acuerdos 2018 en Proceso</a:t>
            </a:r>
            <a:endParaRPr lang="en-US" sz="2800" b="1" dirty="0">
              <a:solidFill>
                <a:srgbClr val="0070C0"/>
              </a:solidFill>
            </a:endParaRPr>
          </a:p>
        </p:txBody>
      </p:sp>
    </p:spTree>
    <p:extLst>
      <p:ext uri="{BB962C8B-B14F-4D97-AF65-F5344CB8AC3E}">
        <p14:creationId xmlns:p14="http://schemas.microsoft.com/office/powerpoint/2010/main" val="2791002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6" y="6354513"/>
            <a:ext cx="12213706" cy="512362"/>
          </a:xfrm>
          <a:prstGeom prst="rect">
            <a:avLst/>
          </a:prstGeom>
        </p:spPr>
      </p:pic>
      <p:pic>
        <p:nvPicPr>
          <p:cNvPr id="55" name="INEGI2018-Plantilla_Logo_INEGI.png" descr="INEGI2018-Plantilla_Logo_INEGI.png"/>
          <p:cNvPicPr>
            <a:picLocks noChangeAspect="1"/>
          </p:cNvPicPr>
          <p:nvPr/>
        </p:nvPicPr>
        <p:blipFill>
          <a:blip r:embed="rId3">
            <a:extLst/>
          </a:blip>
          <a:srcRect t="31617" b="31617"/>
          <a:stretch>
            <a:fillRect/>
          </a:stretch>
        </p:blipFill>
        <p:spPr>
          <a:xfrm>
            <a:off x="93226" y="6467233"/>
            <a:ext cx="1870380" cy="399642"/>
          </a:xfrm>
          <a:prstGeom prst="rect">
            <a:avLst/>
          </a:prstGeom>
          <a:ln w="12700">
            <a:miter lim="400000"/>
          </a:ln>
        </p:spPr>
      </p:pic>
      <p:graphicFrame>
        <p:nvGraphicFramePr>
          <p:cNvPr id="5" name="Tabla 4"/>
          <p:cNvGraphicFramePr>
            <a:graphicFrameLocks noGrp="1"/>
          </p:cNvGraphicFramePr>
          <p:nvPr>
            <p:extLst>
              <p:ext uri="{D42A27DB-BD31-4B8C-83A1-F6EECF244321}">
                <p14:modId xmlns:p14="http://schemas.microsoft.com/office/powerpoint/2010/main" val="3306485755"/>
              </p:ext>
            </p:extLst>
          </p:nvPr>
        </p:nvGraphicFramePr>
        <p:xfrm>
          <a:off x="475287" y="1301097"/>
          <a:ext cx="11426195" cy="4632739"/>
        </p:xfrm>
        <a:graphic>
          <a:graphicData uri="http://schemas.openxmlformats.org/drawingml/2006/table">
            <a:tbl>
              <a:tblPr>
                <a:tableStyleId>{5C22544A-7EE6-4342-B048-85BDC9FD1C3A}</a:tableStyleId>
              </a:tblPr>
              <a:tblGrid>
                <a:gridCol w="1249809">
                  <a:extLst>
                    <a:ext uri="{9D8B030D-6E8A-4147-A177-3AD203B41FA5}">
                      <a16:colId xmlns:a16="http://schemas.microsoft.com/office/drawing/2014/main" val="176449564"/>
                    </a:ext>
                  </a:extLst>
                </a:gridCol>
                <a:gridCol w="5309419">
                  <a:extLst>
                    <a:ext uri="{9D8B030D-6E8A-4147-A177-3AD203B41FA5}">
                      <a16:colId xmlns:a16="http://schemas.microsoft.com/office/drawing/2014/main" val="909395714"/>
                    </a:ext>
                  </a:extLst>
                </a:gridCol>
                <a:gridCol w="4866967">
                  <a:extLst>
                    <a:ext uri="{9D8B030D-6E8A-4147-A177-3AD203B41FA5}">
                      <a16:colId xmlns:a16="http://schemas.microsoft.com/office/drawing/2014/main" val="357015127"/>
                    </a:ext>
                  </a:extLst>
                </a:gridCol>
              </a:tblGrid>
              <a:tr h="884087">
                <a:tc>
                  <a:txBody>
                    <a:bodyPr/>
                    <a:lstStyle/>
                    <a:p>
                      <a:pPr algn="l" fontAlgn="ctr"/>
                      <a:r>
                        <a:rPr lang="en-US" sz="1600" u="none" strike="noStrike">
                          <a:effectLst/>
                        </a:rPr>
                        <a:t>CAC-006/01/2019</a:t>
                      </a:r>
                      <a:endParaRPr lang="en-US" sz="1600" b="0" i="0" u="none" strike="noStrike">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tc>
                  <a:txBody>
                    <a:bodyPr/>
                    <a:lstStyle/>
                    <a:p>
                      <a:pPr algn="l" fontAlgn="ctr"/>
                      <a:r>
                        <a:rPr lang="es-MX" sz="1600" u="none" strike="noStrike" dirty="0" smtClean="0">
                          <a:effectLst/>
                        </a:rPr>
                        <a:t>…</a:t>
                      </a:r>
                      <a:r>
                        <a:rPr lang="es-MX" sz="1600" u="sng" strike="noStrike" dirty="0" smtClean="0">
                          <a:effectLst/>
                        </a:rPr>
                        <a:t>grupo </a:t>
                      </a:r>
                      <a:r>
                        <a:rPr lang="es-MX" sz="1600" u="sng" strike="noStrike" dirty="0">
                          <a:effectLst/>
                        </a:rPr>
                        <a:t>de trabajo </a:t>
                      </a:r>
                      <a:r>
                        <a:rPr lang="es-MX" sz="1600" u="none" strike="noStrike" dirty="0">
                          <a:effectLst/>
                        </a:rPr>
                        <a:t>para analizar las causas de los resultados no </a:t>
                      </a:r>
                      <a:r>
                        <a:rPr lang="es-MX" sz="1600" u="none" strike="noStrike" dirty="0" smtClean="0">
                          <a:effectLst/>
                        </a:rPr>
                        <a:t>adecuados..- [de la evaluación en la] </a:t>
                      </a:r>
                      <a:r>
                        <a:rPr lang="es-MX" sz="1600" u="sng" strike="noStrike" dirty="0">
                          <a:effectLst/>
                        </a:rPr>
                        <a:t>Operación Region</a:t>
                      </a:r>
                      <a:r>
                        <a:rPr lang="es-MX" sz="1600" u="none" strike="noStrike" dirty="0">
                          <a:effectLst/>
                        </a:rPr>
                        <a:t>al.</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tc rowSpan="2">
                  <a:txBody>
                    <a:bodyPr/>
                    <a:lstStyle/>
                    <a:p>
                      <a:pPr algn="l" fontAlgn="ctr"/>
                      <a:r>
                        <a:rPr lang="es-MX" sz="1600" b="0" i="0" u="none" strike="noStrike" dirty="0" smtClean="0">
                          <a:solidFill>
                            <a:srgbClr val="000000"/>
                          </a:solidFill>
                          <a:effectLst/>
                          <a:latin typeface="Calibri" panose="020F0502020204030204" pitchFamily="34" charset="0"/>
                        </a:rPr>
                        <a:t>El grupo de trabajo se reunió en enero </a:t>
                      </a:r>
                      <a:r>
                        <a:rPr lang="es-MX" sz="1600" b="0" i="0" u="none" strike="noStrike" baseline="0" dirty="0" smtClean="0">
                          <a:solidFill>
                            <a:srgbClr val="000000"/>
                          </a:solidFill>
                          <a:effectLst/>
                          <a:latin typeface="Calibri" panose="020F0502020204030204" pitchFamily="34" charset="0"/>
                        </a:rPr>
                        <a:t>y acordó presentar los resultados en la segunda sesión del 2020.</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extLst>
                  <a:ext uri="{0D108BD9-81ED-4DB2-BD59-A6C34878D82A}">
                    <a16:rowId xmlns:a16="http://schemas.microsoft.com/office/drawing/2014/main" val="3298913435"/>
                  </a:ext>
                </a:extLst>
              </a:tr>
              <a:tr h="660835">
                <a:tc>
                  <a:txBody>
                    <a:bodyPr/>
                    <a:lstStyle/>
                    <a:p>
                      <a:pPr algn="l" fontAlgn="ctr"/>
                      <a:r>
                        <a:rPr lang="en-US" sz="1600" u="none" strike="noStrike" dirty="0">
                          <a:effectLst/>
                        </a:rPr>
                        <a:t>CAC-008/01/2019</a:t>
                      </a:r>
                      <a:endParaRPr lang="en-US"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tc>
                  <a:txBody>
                    <a:bodyPr/>
                    <a:lstStyle/>
                    <a:p>
                      <a:pPr algn="l" fontAlgn="ctr"/>
                      <a:r>
                        <a:rPr lang="es-MX" sz="1600" u="none" strike="noStrike" dirty="0">
                          <a:effectLst/>
                        </a:rPr>
                        <a:t>La </a:t>
                      </a:r>
                      <a:r>
                        <a:rPr lang="es-MX" sz="1600" u="sng" strike="noStrike" dirty="0">
                          <a:effectLst/>
                        </a:rPr>
                        <a:t>Coordinación General de Operación Regional </a:t>
                      </a:r>
                      <a:r>
                        <a:rPr lang="es-MX" sz="1600" u="none" strike="noStrike" dirty="0" smtClean="0">
                          <a:effectLst/>
                        </a:rPr>
                        <a:t>…El </a:t>
                      </a:r>
                      <a:r>
                        <a:rPr lang="es-MX" sz="1600" u="none" strike="noStrike" dirty="0">
                          <a:effectLst/>
                        </a:rPr>
                        <a:t>plan de acción será presentado al Comité durante 2019.</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tc vMerge="1">
                  <a:txBody>
                    <a:bodyPr/>
                    <a:lstStyle/>
                    <a:p>
                      <a:pPr algn="l" fontAlgn="ct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bg1"/>
                    </a:solidFill>
                  </a:tcPr>
                </a:tc>
                <a:extLst>
                  <a:ext uri="{0D108BD9-81ED-4DB2-BD59-A6C34878D82A}">
                    <a16:rowId xmlns:a16="http://schemas.microsoft.com/office/drawing/2014/main" val="587021637"/>
                  </a:ext>
                </a:extLst>
              </a:tr>
              <a:tr h="659514">
                <a:tc>
                  <a:txBody>
                    <a:bodyPr/>
                    <a:lstStyle/>
                    <a:p>
                      <a:pPr algn="l" fontAlgn="ctr"/>
                      <a:r>
                        <a:rPr lang="en-US" sz="1600" u="none" strike="noStrike" dirty="0">
                          <a:effectLst/>
                        </a:rPr>
                        <a:t>CAC-003/05/2019</a:t>
                      </a:r>
                      <a:endParaRPr lang="en-US" sz="1600" b="0" i="0" u="none" strike="noStrike" dirty="0">
                        <a:solidFill>
                          <a:srgbClr val="000000"/>
                        </a:solidFill>
                        <a:effectLst/>
                        <a:latin typeface="Calibri" panose="020F0502020204030204" pitchFamily="34" charset="0"/>
                      </a:endParaRPr>
                    </a:p>
                  </a:txBody>
                  <a:tcPr marL="4585" marR="4585" marT="4585" marB="0" anchor="ctr">
                    <a:solidFill>
                      <a:schemeClr val="bg1"/>
                    </a:solidFill>
                  </a:tcPr>
                </a:tc>
                <a:tc>
                  <a:txBody>
                    <a:bodyPr/>
                    <a:lstStyle/>
                    <a:p>
                      <a:pPr algn="l" fontAlgn="ctr"/>
                      <a:r>
                        <a:rPr lang="es-MX" sz="1600" u="none" strike="noStrike" dirty="0">
                          <a:effectLst/>
                        </a:rPr>
                        <a:t>Las Unidades administrativas enviarán comentarios al documento de </a:t>
                      </a:r>
                      <a:r>
                        <a:rPr lang="es-MX" sz="1600" u="sng" strike="noStrike" dirty="0">
                          <a:effectLst/>
                        </a:rPr>
                        <a:t>Preguntas Frecuentes</a:t>
                      </a:r>
                      <a:r>
                        <a:rPr lang="es-MX" sz="1600" u="none" strike="noStrike" dirty="0">
                          <a:effectLst/>
                        </a:rPr>
                        <a:t>, el Secretariado Técnico revisará cual es la mejor forma para que el Comité se pronuncie sobre las interpretaciones relevantes. </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bg1"/>
                    </a:solidFill>
                  </a:tcPr>
                </a:tc>
                <a:tc>
                  <a:txBody>
                    <a:bodyPr/>
                    <a:lstStyle/>
                    <a:p>
                      <a:pPr algn="l" fontAlgn="ctr"/>
                      <a:r>
                        <a:rPr lang="es-MX" sz="1600" b="0" i="0" u="none" strike="noStrike" dirty="0" smtClean="0">
                          <a:solidFill>
                            <a:srgbClr val="000000"/>
                          </a:solidFill>
                          <a:effectLst/>
                          <a:latin typeface="Calibri" panose="020F0502020204030204" pitchFamily="34" charset="0"/>
                        </a:rPr>
                        <a:t>La Coordinación de Asesores entregó al Secretariado Técnico un documento de Criterios de Interpretación de la Norma MPEG.  Se incluirá este tema dentro de la revisión normativa en materia de calidad, por lo que se presentará posteriormente.</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bg1"/>
                    </a:solidFill>
                  </a:tcPr>
                </a:tc>
                <a:extLst>
                  <a:ext uri="{0D108BD9-81ED-4DB2-BD59-A6C34878D82A}">
                    <a16:rowId xmlns:a16="http://schemas.microsoft.com/office/drawing/2014/main" val="2885052503"/>
                  </a:ext>
                </a:extLst>
              </a:tr>
              <a:tr h="884087">
                <a:tc>
                  <a:txBody>
                    <a:bodyPr/>
                    <a:lstStyle/>
                    <a:p>
                      <a:pPr algn="l" fontAlgn="ctr"/>
                      <a:r>
                        <a:rPr lang="en-US" sz="1600" u="none" strike="noStrike" dirty="0">
                          <a:effectLst/>
                        </a:rPr>
                        <a:t>CAC-010/05/2019</a:t>
                      </a:r>
                      <a:endParaRPr lang="en-US"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tc>
                  <a:txBody>
                    <a:bodyPr/>
                    <a:lstStyle/>
                    <a:p>
                      <a:pPr algn="l" fontAlgn="ctr"/>
                      <a:r>
                        <a:rPr lang="es-MX" sz="1600" u="none" strike="noStrike" dirty="0">
                          <a:effectLst/>
                        </a:rPr>
                        <a:t>El </a:t>
                      </a:r>
                      <a:r>
                        <a:rPr lang="es-MX" sz="1600" u="sng" strike="noStrike" dirty="0">
                          <a:effectLst/>
                        </a:rPr>
                        <a:t>grupo de procesos revisará el modelo propuesto por la Coordinación Operativa </a:t>
                      </a:r>
                      <a:r>
                        <a:rPr lang="es-MX" sz="1600" u="none" strike="noStrike" dirty="0" smtClean="0">
                          <a:effectLst/>
                        </a:rPr>
                        <a:t>….</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600" b="0" i="0" u="none" strike="noStrike" dirty="0" smtClean="0">
                          <a:solidFill>
                            <a:srgbClr val="000000"/>
                          </a:solidFill>
                          <a:effectLst/>
                          <a:latin typeface="Calibri" panose="020F0502020204030204" pitchFamily="34" charset="0"/>
                        </a:rPr>
                        <a:t>El grupo de procesos tiene previsto reunirse </a:t>
                      </a:r>
                      <a:r>
                        <a:rPr lang="es-MX" sz="1600" b="0" i="0" u="none" strike="noStrike" baseline="0" dirty="0" smtClean="0">
                          <a:solidFill>
                            <a:srgbClr val="000000"/>
                          </a:solidFill>
                          <a:effectLst/>
                          <a:latin typeface="Calibri" panose="020F0502020204030204" pitchFamily="34" charset="0"/>
                        </a:rPr>
                        <a:t>a finales de marzo de 2019.</a:t>
                      </a:r>
                      <a:endParaRPr lang="es-MX" sz="1600" b="0" i="0" u="none" strike="noStrike" dirty="0" smtClean="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extLst>
                  <a:ext uri="{0D108BD9-81ED-4DB2-BD59-A6C34878D82A}">
                    <a16:rowId xmlns:a16="http://schemas.microsoft.com/office/drawing/2014/main" val="2587005850"/>
                  </a:ext>
                </a:extLst>
              </a:tr>
              <a:tr h="884087">
                <a:tc>
                  <a:txBody>
                    <a:bodyPr/>
                    <a:lstStyle/>
                    <a:p>
                      <a:pPr algn="l" fontAlgn="ctr"/>
                      <a:r>
                        <a:rPr lang="en-US" sz="1600" u="none" strike="noStrike" dirty="0">
                          <a:effectLst/>
                        </a:rPr>
                        <a:t>CAC-011/05/2019</a:t>
                      </a:r>
                      <a:endParaRPr lang="en-US" sz="1600" b="0" i="0" u="none" strike="noStrike" dirty="0">
                        <a:solidFill>
                          <a:srgbClr val="000000"/>
                        </a:solidFill>
                        <a:effectLst/>
                        <a:latin typeface="Calibri" panose="020F0502020204030204" pitchFamily="34" charset="0"/>
                      </a:endParaRPr>
                    </a:p>
                  </a:txBody>
                  <a:tcPr marL="4585" marR="4585" marT="4585" marB="0" anchor="ctr">
                    <a:solidFill>
                      <a:schemeClr val="bg1"/>
                    </a:solidFill>
                  </a:tcPr>
                </a:tc>
                <a:tc>
                  <a:txBody>
                    <a:bodyPr/>
                    <a:lstStyle/>
                    <a:p>
                      <a:pPr algn="l" fontAlgn="ctr"/>
                      <a:r>
                        <a:rPr lang="es-MX" sz="1600" u="none" strike="noStrike" dirty="0">
                          <a:effectLst/>
                        </a:rPr>
                        <a:t>La Dirección General de Comunicación, Servicio Público de Información y Relaciones Institucionales realizará las actividades previstas para incorporar la </a:t>
                      </a:r>
                      <a:r>
                        <a:rPr lang="es-MX" sz="1600" u="sng" strike="noStrike" dirty="0" smtClean="0">
                          <a:effectLst/>
                        </a:rPr>
                        <a:t>HECRA </a:t>
                      </a:r>
                      <a:r>
                        <a:rPr lang="es-MX" sz="1600" u="none" strike="noStrike" dirty="0" smtClean="0">
                          <a:effectLst/>
                        </a:rPr>
                        <a:t>a </a:t>
                      </a:r>
                      <a:r>
                        <a:rPr lang="es-MX" sz="1600" u="none" strike="noStrike" dirty="0">
                          <a:effectLst/>
                        </a:rPr>
                        <a:t>la página de internet del INEGI durante el primer semestre de 2020.</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bg1"/>
                    </a:solidFill>
                  </a:tcPr>
                </a:tc>
                <a:tc>
                  <a:txBody>
                    <a:bodyPr/>
                    <a:lstStyle/>
                    <a:p>
                      <a:pPr algn="l" fontAlgn="ctr"/>
                      <a:r>
                        <a:rPr lang="es-MX" sz="1600" b="0" i="0" u="none" strike="noStrike" dirty="0" smtClean="0">
                          <a:solidFill>
                            <a:srgbClr val="000000"/>
                          </a:solidFill>
                          <a:effectLst/>
                          <a:latin typeface="Calibri" panose="020F0502020204030204" pitchFamily="34" charset="0"/>
                        </a:rPr>
                        <a:t>Se ha avanzado con la DGCSNIEG</a:t>
                      </a:r>
                      <a:r>
                        <a:rPr lang="es-MX" sz="1600" b="0" i="0" u="none" strike="noStrike" baseline="0" dirty="0" smtClean="0">
                          <a:solidFill>
                            <a:srgbClr val="000000"/>
                          </a:solidFill>
                          <a:effectLst/>
                          <a:latin typeface="Calibri" panose="020F0502020204030204" pitchFamily="34" charset="0"/>
                        </a:rPr>
                        <a:t> para que se incorpore la HECRA en la capacitación. </a:t>
                      </a:r>
                    </a:p>
                    <a:p>
                      <a:pPr algn="l" fontAlgn="ctr"/>
                      <a:r>
                        <a:rPr lang="es-MX" sz="1600" b="0" i="0" u="none" strike="noStrike" baseline="0" dirty="0" smtClean="0">
                          <a:solidFill>
                            <a:srgbClr val="000000"/>
                          </a:solidFill>
                          <a:effectLst/>
                          <a:latin typeface="Calibri" panose="020F0502020204030204" pitchFamily="34" charset="0"/>
                        </a:rPr>
                        <a:t>La DGCSPIRI está evaluando en qué parte de la página se puede incorporar.</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bg1"/>
                    </a:solidFill>
                  </a:tcPr>
                </a:tc>
                <a:extLst>
                  <a:ext uri="{0D108BD9-81ED-4DB2-BD59-A6C34878D82A}">
                    <a16:rowId xmlns:a16="http://schemas.microsoft.com/office/drawing/2014/main" val="3375799039"/>
                  </a:ext>
                </a:extLst>
              </a:tr>
            </a:tbl>
          </a:graphicData>
        </a:graphic>
      </p:graphicFrame>
      <p:sp>
        <p:nvSpPr>
          <p:cNvPr id="6" name="CuadroTexto 5"/>
          <p:cNvSpPr txBox="1"/>
          <p:nvPr/>
        </p:nvSpPr>
        <p:spPr>
          <a:xfrm>
            <a:off x="2402456" y="398206"/>
            <a:ext cx="7365381" cy="523220"/>
          </a:xfrm>
          <a:prstGeom prst="rect">
            <a:avLst/>
          </a:prstGeom>
          <a:noFill/>
        </p:spPr>
        <p:txBody>
          <a:bodyPr wrap="square" rtlCol="0">
            <a:spAutoFit/>
          </a:bodyPr>
          <a:lstStyle/>
          <a:p>
            <a:pPr algn="ctr"/>
            <a:r>
              <a:rPr lang="es-MX" sz="2800" b="1" dirty="0" smtClean="0">
                <a:solidFill>
                  <a:srgbClr val="0070C0"/>
                </a:solidFill>
              </a:rPr>
              <a:t>Acuerdos 2019 en Proceso</a:t>
            </a:r>
            <a:endParaRPr lang="en-US" sz="2800" b="1" dirty="0">
              <a:solidFill>
                <a:srgbClr val="0070C0"/>
              </a:solidFill>
            </a:endParaRPr>
          </a:p>
        </p:txBody>
      </p:sp>
    </p:spTree>
    <p:extLst>
      <p:ext uri="{BB962C8B-B14F-4D97-AF65-F5344CB8AC3E}">
        <p14:creationId xmlns:p14="http://schemas.microsoft.com/office/powerpoint/2010/main" val="125274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3">
            <a:extLst/>
          </a:blip>
          <a:srcRect t="31617" b="31617"/>
          <a:stretch>
            <a:fillRect/>
          </a:stretch>
        </p:blipFill>
        <p:spPr>
          <a:xfrm>
            <a:off x="93226" y="6467233"/>
            <a:ext cx="1870380" cy="399642"/>
          </a:xfrm>
          <a:prstGeom prst="rect">
            <a:avLst/>
          </a:prstGeom>
          <a:ln w="12700">
            <a:miter lim="400000"/>
          </a:ln>
        </p:spPr>
      </p:pic>
      <p:graphicFrame>
        <p:nvGraphicFramePr>
          <p:cNvPr id="8" name="Tabla 7"/>
          <p:cNvGraphicFramePr>
            <a:graphicFrameLocks noGrp="1"/>
          </p:cNvGraphicFramePr>
          <p:nvPr>
            <p:extLst>
              <p:ext uri="{D42A27DB-BD31-4B8C-83A1-F6EECF244321}">
                <p14:modId xmlns:p14="http://schemas.microsoft.com/office/powerpoint/2010/main" val="3588118221"/>
              </p:ext>
            </p:extLst>
          </p:nvPr>
        </p:nvGraphicFramePr>
        <p:xfrm>
          <a:off x="619086" y="490096"/>
          <a:ext cx="10932123" cy="979945"/>
        </p:xfrm>
        <a:graphic>
          <a:graphicData uri="http://schemas.openxmlformats.org/drawingml/2006/table">
            <a:tbl>
              <a:tblPr>
                <a:tableStyleId>{5C22544A-7EE6-4342-B048-85BDC9FD1C3A}</a:tableStyleId>
              </a:tblPr>
              <a:tblGrid>
                <a:gridCol w="1257182">
                  <a:extLst>
                    <a:ext uri="{9D8B030D-6E8A-4147-A177-3AD203B41FA5}">
                      <a16:colId xmlns:a16="http://schemas.microsoft.com/office/drawing/2014/main" val="176449564"/>
                    </a:ext>
                  </a:extLst>
                </a:gridCol>
                <a:gridCol w="5397910">
                  <a:extLst>
                    <a:ext uri="{9D8B030D-6E8A-4147-A177-3AD203B41FA5}">
                      <a16:colId xmlns:a16="http://schemas.microsoft.com/office/drawing/2014/main" val="909395714"/>
                    </a:ext>
                  </a:extLst>
                </a:gridCol>
                <a:gridCol w="4277031">
                  <a:extLst>
                    <a:ext uri="{9D8B030D-6E8A-4147-A177-3AD203B41FA5}">
                      <a16:colId xmlns:a16="http://schemas.microsoft.com/office/drawing/2014/main" val="1591395358"/>
                    </a:ext>
                  </a:extLst>
                </a:gridCol>
              </a:tblGrid>
              <a:tr h="591227">
                <a:tc>
                  <a:txBody>
                    <a:bodyPr/>
                    <a:lstStyle/>
                    <a:p>
                      <a:pPr algn="l" fontAlgn="ctr"/>
                      <a:r>
                        <a:rPr lang="en-US" sz="1600" u="none" strike="noStrike" dirty="0">
                          <a:solidFill>
                            <a:schemeClr val="tx1"/>
                          </a:solidFill>
                          <a:effectLst/>
                        </a:rPr>
                        <a:t>CAC-006/05/2019</a:t>
                      </a:r>
                      <a:endParaRPr lang="en-US" sz="1600" b="0" i="0" u="none" strike="noStrike" dirty="0">
                        <a:solidFill>
                          <a:schemeClr val="tx1"/>
                        </a:solidFill>
                        <a:effectLst/>
                        <a:latin typeface="Calibri" panose="020F0502020204030204" pitchFamily="34" charset="0"/>
                      </a:endParaRPr>
                    </a:p>
                  </a:txBody>
                  <a:tcPr marL="4585" marR="4585" marT="4585" marB="0" anchor="ctr">
                    <a:solidFill>
                      <a:schemeClr val="accent1">
                        <a:lumMod val="20000"/>
                        <a:lumOff val="80000"/>
                      </a:schemeClr>
                    </a:solidFill>
                  </a:tcPr>
                </a:tc>
                <a:tc>
                  <a:txBody>
                    <a:bodyPr/>
                    <a:lstStyle/>
                    <a:p>
                      <a:pPr algn="l" fontAlgn="ctr"/>
                      <a:r>
                        <a:rPr lang="es-MX" sz="1600" u="none" strike="noStrike" dirty="0">
                          <a:effectLst/>
                        </a:rPr>
                        <a:t>Las Unidades Administrativas cargarán las actividades de aseguramiento de la calidad en el sistema </a:t>
                      </a:r>
                      <a:r>
                        <a:rPr lang="es-MX" sz="1600" u="sng" strike="noStrike" dirty="0">
                          <a:effectLst/>
                        </a:rPr>
                        <a:t>PAEG</a:t>
                      </a:r>
                      <a:r>
                        <a:rPr lang="es-MX" sz="1600" u="none" strike="noStrike" dirty="0">
                          <a:effectLst/>
                        </a:rPr>
                        <a:t>, de acuerdo al calendario que establezca la DGCSNIEG, conforme a las metas propuestas.</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tc>
                  <a:txBody>
                    <a:bodyPr/>
                    <a:lstStyle/>
                    <a:p>
                      <a:pPr algn="l" fontAlgn="ctr"/>
                      <a:r>
                        <a:rPr lang="es-MX" sz="1600" dirty="0" smtClean="0"/>
                        <a:t>El PAEG ha tenido retrasos por lo que se propone que las Unidades Administrativas envíen sus actividades al Secretariado Técnico para que integre el PAACI.</a:t>
                      </a:r>
                      <a:endParaRPr lang="es-MX" sz="1600" b="0" i="0" u="none" strike="noStrike" dirty="0">
                        <a:solidFill>
                          <a:srgbClr val="000000"/>
                        </a:solidFill>
                        <a:effectLst/>
                        <a:latin typeface="Calibri" panose="020F0502020204030204" pitchFamily="34" charset="0"/>
                      </a:endParaRPr>
                    </a:p>
                  </a:txBody>
                  <a:tcPr marL="4585" marR="4585" marT="4585" marB="0" anchor="ctr">
                    <a:solidFill>
                      <a:schemeClr val="accent1">
                        <a:lumMod val="20000"/>
                        <a:lumOff val="80000"/>
                      </a:schemeClr>
                    </a:solidFill>
                  </a:tcPr>
                </a:tc>
                <a:extLst>
                  <a:ext uri="{0D108BD9-81ED-4DB2-BD59-A6C34878D82A}">
                    <a16:rowId xmlns:a16="http://schemas.microsoft.com/office/drawing/2014/main" val="3983417698"/>
                  </a:ext>
                </a:extLst>
              </a:tr>
            </a:tbl>
          </a:graphicData>
        </a:graphic>
      </p:graphicFrame>
      <p:sp>
        <p:nvSpPr>
          <p:cNvPr id="9" name="CuadroTexto 8"/>
          <p:cNvSpPr txBox="1"/>
          <p:nvPr/>
        </p:nvSpPr>
        <p:spPr>
          <a:xfrm>
            <a:off x="2525870" y="2166334"/>
            <a:ext cx="7842246" cy="2308324"/>
          </a:xfrm>
          <a:prstGeom prst="rect">
            <a:avLst/>
          </a:prstGeom>
          <a:solidFill>
            <a:srgbClr val="009EE0"/>
          </a:solidFill>
        </p:spPr>
        <p:txBody>
          <a:bodyPr wrap="square" rtlCol="0">
            <a:spAutoFit/>
          </a:bodyPr>
          <a:lstStyle/>
          <a:p>
            <a:pPr algn="ctr"/>
            <a:r>
              <a:rPr lang="es-MX" sz="2400" b="1" dirty="0" smtClean="0">
                <a:solidFill>
                  <a:schemeClr val="bg1"/>
                </a:solidFill>
              </a:rPr>
              <a:t>Propuesta de acuerdo:</a:t>
            </a:r>
          </a:p>
          <a:p>
            <a:pPr algn="ctr"/>
            <a:endParaRPr lang="es-MX" sz="2400" b="1" dirty="0">
              <a:solidFill>
                <a:schemeClr val="bg1"/>
              </a:solidFill>
            </a:endParaRPr>
          </a:p>
          <a:p>
            <a:pPr algn="ctr"/>
            <a:r>
              <a:rPr lang="es-MX" sz="2400" b="1" dirty="0" smtClean="0">
                <a:solidFill>
                  <a:schemeClr val="bg1"/>
                </a:solidFill>
              </a:rPr>
              <a:t>Las Unidades Administrativas del INEGI enviarán al secretariado técnico las actividades que desarrollarán en 2020 para apoyar las estrategias de calidad en el formato que se hará llegar después de la sesión.</a:t>
            </a:r>
            <a:endParaRPr lang="en-US" sz="2400" b="1" dirty="0">
              <a:solidFill>
                <a:schemeClr val="bg1"/>
              </a:solidFill>
            </a:endParaRPr>
          </a:p>
        </p:txBody>
      </p:sp>
      <p:sp>
        <p:nvSpPr>
          <p:cNvPr id="10" name="CuadroTexto 9"/>
          <p:cNvSpPr txBox="1"/>
          <p:nvPr/>
        </p:nvSpPr>
        <p:spPr>
          <a:xfrm>
            <a:off x="693174" y="5170951"/>
            <a:ext cx="11149781" cy="646331"/>
          </a:xfrm>
          <a:prstGeom prst="rect">
            <a:avLst/>
          </a:prstGeom>
          <a:noFill/>
        </p:spPr>
        <p:txBody>
          <a:bodyPr wrap="square" rtlCol="0">
            <a:spAutoFit/>
          </a:bodyPr>
          <a:lstStyle/>
          <a:p>
            <a:pPr marL="285750" indent="-285750">
              <a:buFont typeface="Arial" panose="020B0604020202020204" pitchFamily="34" charset="0"/>
              <a:buChar char="•"/>
            </a:pPr>
            <a:r>
              <a:rPr lang="es-MX" dirty="0" smtClean="0"/>
              <a:t>A continuación se presenta la propuesta de actividades transversales que se incluirán en el PAACI </a:t>
            </a:r>
            <a:br>
              <a:rPr lang="es-MX" dirty="0" smtClean="0"/>
            </a:br>
            <a:r>
              <a:rPr lang="es-MX" dirty="0" smtClean="0"/>
              <a:t>(Estandarización de procesos, Evaluación, Gestión de Mejoras)</a:t>
            </a:r>
            <a:endParaRPr lang="en-US" dirty="0"/>
          </a:p>
        </p:txBody>
      </p:sp>
    </p:spTree>
    <p:extLst>
      <p:ext uri="{BB962C8B-B14F-4D97-AF65-F5344CB8AC3E}">
        <p14:creationId xmlns:p14="http://schemas.microsoft.com/office/powerpoint/2010/main" val="4045614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3">
            <a:extLst/>
          </a:blip>
          <a:srcRect t="31617" b="31617"/>
          <a:stretch>
            <a:fillRect/>
          </a:stretch>
        </p:blipFill>
        <p:spPr>
          <a:xfrm>
            <a:off x="93226" y="6467233"/>
            <a:ext cx="1870380" cy="399642"/>
          </a:xfrm>
          <a:prstGeom prst="rect">
            <a:avLst/>
          </a:prstGeom>
          <a:ln w="12700">
            <a:miter lim="400000"/>
          </a:ln>
        </p:spPr>
      </p:pic>
      <p:graphicFrame>
        <p:nvGraphicFramePr>
          <p:cNvPr id="3" name="Tabla 2"/>
          <p:cNvGraphicFramePr>
            <a:graphicFrameLocks noGrp="1"/>
          </p:cNvGraphicFramePr>
          <p:nvPr>
            <p:extLst>
              <p:ext uri="{D42A27DB-BD31-4B8C-83A1-F6EECF244321}">
                <p14:modId xmlns:p14="http://schemas.microsoft.com/office/powerpoint/2010/main" val="3888773006"/>
              </p:ext>
            </p:extLst>
          </p:nvPr>
        </p:nvGraphicFramePr>
        <p:xfrm>
          <a:off x="619427" y="1236415"/>
          <a:ext cx="7772405" cy="1107440"/>
        </p:xfrm>
        <a:graphic>
          <a:graphicData uri="http://schemas.openxmlformats.org/drawingml/2006/table">
            <a:tbl>
              <a:tblPr firstRow="1" bandRow="1">
                <a:tableStyleId>{5C22544A-7EE6-4342-B048-85BDC9FD1C3A}</a:tableStyleId>
              </a:tblPr>
              <a:tblGrid>
                <a:gridCol w="4188547">
                  <a:extLst>
                    <a:ext uri="{9D8B030D-6E8A-4147-A177-3AD203B41FA5}">
                      <a16:colId xmlns:a16="http://schemas.microsoft.com/office/drawing/2014/main" val="2875974428"/>
                    </a:ext>
                  </a:extLst>
                </a:gridCol>
                <a:gridCol w="3583858">
                  <a:extLst>
                    <a:ext uri="{9D8B030D-6E8A-4147-A177-3AD203B41FA5}">
                      <a16:colId xmlns:a16="http://schemas.microsoft.com/office/drawing/2014/main" val="288250922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Actividad: Apoyo</a:t>
                      </a:r>
                      <a:r>
                        <a:rPr lang="es-MX" baseline="0" dirty="0" smtClean="0"/>
                        <a:t> al MPEG</a:t>
                      </a:r>
                      <a:endParaRPr lang="en-US" dirty="0" smtClean="0"/>
                    </a:p>
                  </a:txBody>
                  <a:tcPr/>
                </a:tc>
                <a:tc>
                  <a:txBody>
                    <a:bodyPr/>
                    <a:lstStyle/>
                    <a:p>
                      <a:pPr algn="ctr"/>
                      <a:r>
                        <a:rPr lang="es-MX" dirty="0" smtClean="0"/>
                        <a:t>Líder</a:t>
                      </a:r>
                      <a:endParaRPr lang="en-US" dirty="0"/>
                    </a:p>
                  </a:txBody>
                  <a:tcPr/>
                </a:tc>
                <a:extLst>
                  <a:ext uri="{0D108BD9-81ED-4DB2-BD59-A6C34878D82A}">
                    <a16:rowId xmlns:a16="http://schemas.microsoft.com/office/drawing/2014/main" val="123575121"/>
                  </a:ext>
                </a:extLst>
              </a:tr>
              <a:tr h="370840">
                <a:tc>
                  <a:txBody>
                    <a:bodyPr/>
                    <a:lstStyle/>
                    <a:p>
                      <a:pPr marL="285750" indent="-285750">
                        <a:buFont typeface="Arial" panose="020B0604020202020204" pitchFamily="34" charset="0"/>
                        <a:buChar char="•"/>
                      </a:pPr>
                      <a:r>
                        <a:rPr lang="es-MX" dirty="0" smtClean="0"/>
                        <a:t>2ª fase</a:t>
                      </a:r>
                      <a:r>
                        <a:rPr lang="es-MX" baseline="0" dirty="0" smtClean="0"/>
                        <a:t> del </a:t>
                      </a:r>
                      <a:r>
                        <a:rPr lang="es-MX" baseline="0" dirty="0" err="1" smtClean="0"/>
                        <a:t>Ptracking</a:t>
                      </a:r>
                      <a:endParaRPr lang="en-US" dirty="0"/>
                    </a:p>
                  </a:txBody>
                  <a:tcPr/>
                </a:tc>
                <a:tc>
                  <a:txBody>
                    <a:bodyPr/>
                    <a:lstStyle/>
                    <a:p>
                      <a:r>
                        <a:rPr lang="es-MX" dirty="0" smtClean="0"/>
                        <a:t>Coordinación de Asesores</a:t>
                      </a:r>
                      <a:endParaRPr lang="en-US" dirty="0"/>
                    </a:p>
                  </a:txBody>
                  <a:tcPr/>
                </a:tc>
                <a:extLst>
                  <a:ext uri="{0D108BD9-81ED-4DB2-BD59-A6C34878D82A}">
                    <a16:rowId xmlns:a16="http://schemas.microsoft.com/office/drawing/2014/main" val="2428862131"/>
                  </a:ext>
                </a:extLst>
              </a:tr>
              <a:tr h="370840">
                <a:tc>
                  <a:txBody>
                    <a:bodyPr/>
                    <a:lstStyle/>
                    <a:p>
                      <a:pPr marL="285750" indent="-285750">
                        <a:buFont typeface="Arial" panose="020B0604020202020204" pitchFamily="34" charset="0"/>
                        <a:buChar char="•"/>
                      </a:pPr>
                      <a:r>
                        <a:rPr lang="es-MX" dirty="0" smtClean="0"/>
                        <a:t>Guía</a:t>
                      </a:r>
                      <a:r>
                        <a:rPr lang="es-MX" baseline="0" dirty="0" smtClean="0"/>
                        <a:t> para la fase de diseño conceptual</a:t>
                      </a:r>
                      <a:endParaRPr lang="en-US" dirty="0"/>
                    </a:p>
                  </a:txBody>
                  <a:tcPr/>
                </a:tc>
                <a:tc>
                  <a:txBody>
                    <a:bodyPr/>
                    <a:lstStyle/>
                    <a:p>
                      <a:r>
                        <a:rPr lang="es-MX" dirty="0" smtClean="0"/>
                        <a:t>Enrique</a:t>
                      </a:r>
                      <a:r>
                        <a:rPr lang="es-MX" baseline="0" dirty="0" smtClean="0"/>
                        <a:t> De Alba / Grupo de diseño</a:t>
                      </a:r>
                      <a:endParaRPr lang="en-US" dirty="0"/>
                    </a:p>
                  </a:txBody>
                  <a:tcPr/>
                </a:tc>
                <a:extLst>
                  <a:ext uri="{0D108BD9-81ED-4DB2-BD59-A6C34878D82A}">
                    <a16:rowId xmlns:a16="http://schemas.microsoft.com/office/drawing/2014/main" val="740997555"/>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831704957"/>
              </p:ext>
            </p:extLst>
          </p:nvPr>
        </p:nvGraphicFramePr>
        <p:xfrm>
          <a:off x="3052916" y="2924315"/>
          <a:ext cx="7418436" cy="2590800"/>
        </p:xfrm>
        <a:graphic>
          <a:graphicData uri="http://schemas.openxmlformats.org/drawingml/2006/table">
            <a:tbl>
              <a:tblPr firstRow="1" bandRow="1">
                <a:tableStyleId>{5C22544A-7EE6-4342-B048-85BDC9FD1C3A}</a:tableStyleId>
              </a:tblPr>
              <a:tblGrid>
                <a:gridCol w="4424516">
                  <a:extLst>
                    <a:ext uri="{9D8B030D-6E8A-4147-A177-3AD203B41FA5}">
                      <a16:colId xmlns:a16="http://schemas.microsoft.com/office/drawing/2014/main" val="2875974428"/>
                    </a:ext>
                  </a:extLst>
                </a:gridCol>
                <a:gridCol w="2993920">
                  <a:extLst>
                    <a:ext uri="{9D8B030D-6E8A-4147-A177-3AD203B41FA5}">
                      <a16:colId xmlns:a16="http://schemas.microsoft.com/office/drawing/2014/main" val="288250922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Actividad: Revisión normativa</a:t>
                      </a:r>
                      <a:endParaRPr lang="en-US" dirty="0" smtClean="0"/>
                    </a:p>
                  </a:txBody>
                  <a:tcPr/>
                </a:tc>
                <a:tc>
                  <a:txBody>
                    <a:bodyPr/>
                    <a:lstStyle/>
                    <a:p>
                      <a:pPr algn="ctr"/>
                      <a:r>
                        <a:rPr lang="es-MX" dirty="0" smtClean="0"/>
                        <a:t>Líder</a:t>
                      </a:r>
                      <a:endParaRPr lang="en-US" dirty="0"/>
                    </a:p>
                  </a:txBody>
                  <a:tcPr/>
                </a:tc>
                <a:extLst>
                  <a:ext uri="{0D108BD9-81ED-4DB2-BD59-A6C34878D82A}">
                    <a16:rowId xmlns:a16="http://schemas.microsoft.com/office/drawing/2014/main" val="123575121"/>
                  </a:ext>
                </a:extLst>
              </a:tr>
              <a:tr h="370840">
                <a:tc>
                  <a:txBody>
                    <a:bodyPr/>
                    <a:lstStyle/>
                    <a:p>
                      <a:pPr marL="285750" indent="-285750">
                        <a:buFont typeface="Arial" panose="020B0604020202020204" pitchFamily="34" charset="0"/>
                        <a:buChar char="•"/>
                      </a:pPr>
                      <a:r>
                        <a:rPr lang="es-MX" dirty="0" smtClean="0"/>
                        <a:t>Norma de Aseguramiento de la Calidad</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Calibri"/>
                          <a:ea typeface="+mn-ea"/>
                          <a:cs typeface="+mn-cs"/>
                        </a:rPr>
                        <a:t>DGIAI</a:t>
                      </a:r>
                      <a:endParaRPr kumimoji="0" lang="en-US" sz="1800" b="0" i="0" u="none" strike="noStrike" kern="1200" cap="none" spc="0" normalizeH="0" baseline="0" noProof="0" dirty="0" smtClean="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2428862131"/>
                  </a:ext>
                </a:extLst>
              </a:tr>
              <a:tr h="370840">
                <a:tc>
                  <a:txBody>
                    <a:bodyPr/>
                    <a:lstStyle/>
                    <a:p>
                      <a:pPr marL="285750" indent="-285750">
                        <a:buFont typeface="Arial" panose="020B0604020202020204" pitchFamily="34" charset="0"/>
                        <a:buChar char="•"/>
                      </a:pPr>
                      <a:r>
                        <a:rPr lang="es-MX" dirty="0" smtClean="0"/>
                        <a:t>Política de Calidad</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Calibri"/>
                          <a:ea typeface="+mn-ea"/>
                          <a:cs typeface="+mn-cs"/>
                        </a:rPr>
                        <a:t>DGIAI</a:t>
                      </a:r>
                      <a:endParaRPr kumimoji="0" lang="en-US" sz="1800" b="0" i="0" u="none" strike="noStrike" kern="1200" cap="none" spc="0" normalizeH="0" baseline="0" noProof="0" dirty="0" smtClean="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065170199"/>
                  </a:ext>
                </a:extLst>
              </a:tr>
              <a:tr h="370840">
                <a:tc>
                  <a:txBody>
                    <a:bodyPr/>
                    <a:lstStyle/>
                    <a:p>
                      <a:pPr marL="285750" indent="-285750">
                        <a:buFont typeface="Arial" panose="020B0604020202020204" pitchFamily="34" charset="0"/>
                        <a:buChar char="•"/>
                      </a:pPr>
                      <a:r>
                        <a:rPr lang="es-MX" dirty="0" smtClean="0"/>
                        <a:t>Norma del MPEG</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Calibri"/>
                          <a:ea typeface="+mn-ea"/>
                          <a:cs typeface="+mn-cs"/>
                        </a:rPr>
                        <a:t>DGIAI</a:t>
                      </a:r>
                      <a:endParaRPr kumimoji="0" lang="en-US" sz="1800" b="0" i="0" u="none" strike="noStrike" kern="1200" cap="none" spc="0" normalizeH="0" baseline="0" noProof="0" dirty="0" smtClean="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073475875"/>
                  </a:ext>
                </a:extLst>
              </a:tr>
              <a:tr h="370840">
                <a:tc>
                  <a:txBody>
                    <a:bodyPr/>
                    <a:lstStyle/>
                    <a:p>
                      <a:pPr marL="285750" indent="-285750">
                        <a:buFont typeface="Arial" panose="020B0604020202020204" pitchFamily="34" charset="0"/>
                        <a:buChar char="•"/>
                      </a:pPr>
                      <a:r>
                        <a:rPr lang="es-MX" dirty="0" smtClean="0"/>
                        <a:t>Modelo de coordinación operación</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smtClean="0">
                          <a:ln>
                            <a:noFill/>
                          </a:ln>
                          <a:solidFill>
                            <a:prstClr val="black"/>
                          </a:solidFill>
                          <a:effectLst/>
                          <a:uLnTx/>
                          <a:uFillTx/>
                          <a:latin typeface="Calibri"/>
                          <a:ea typeface="+mn-ea"/>
                          <a:cs typeface="+mn-cs"/>
                        </a:rPr>
                        <a:t>CGOR / Grupo de procesos</a:t>
                      </a:r>
                      <a:endParaRPr kumimoji="0" lang="en-US" sz="1800" b="0" i="0" u="none" strike="noStrike" kern="1200" cap="none" spc="0" normalizeH="0" baseline="0" noProof="0" dirty="0" smtClean="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2440025824"/>
                  </a:ext>
                </a:extLst>
              </a:tr>
              <a:tr h="370840">
                <a:tc>
                  <a:txBody>
                    <a:bodyPr/>
                    <a:lstStyle/>
                    <a:p>
                      <a:pPr marL="285750" indent="-285750">
                        <a:buFont typeface="Arial" panose="020B0604020202020204" pitchFamily="34" charset="0"/>
                        <a:buChar char="•"/>
                      </a:pPr>
                      <a:r>
                        <a:rPr lang="es-MX" dirty="0" smtClean="0"/>
                        <a:t>Reglas</a:t>
                      </a:r>
                      <a:r>
                        <a:rPr lang="es-MX" baseline="0" dirty="0" smtClean="0"/>
                        <a:t> de confidencialidad</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dirty="0" smtClean="0"/>
                        <a:t>DGIAI</a:t>
                      </a:r>
                      <a:endParaRPr lang="en-US" dirty="0" smtClean="0"/>
                    </a:p>
                  </a:txBody>
                  <a:tcPr/>
                </a:tc>
                <a:extLst>
                  <a:ext uri="{0D108BD9-81ED-4DB2-BD59-A6C34878D82A}">
                    <a16:rowId xmlns:a16="http://schemas.microsoft.com/office/drawing/2014/main" val="2498092108"/>
                  </a:ext>
                </a:extLst>
              </a:tr>
              <a:tr h="370840">
                <a:tc>
                  <a:txBody>
                    <a:bodyPr/>
                    <a:lstStyle/>
                    <a:p>
                      <a:pPr marL="285750" indent="-285750">
                        <a:buFont typeface="Arial" panose="020B0604020202020204" pitchFamily="34" charset="0"/>
                        <a:buChar char="•"/>
                      </a:pPr>
                      <a:r>
                        <a:rPr lang="es-MX" dirty="0" smtClean="0"/>
                        <a:t>Consulta</a:t>
                      </a:r>
                      <a:r>
                        <a:rPr lang="es-MX" baseline="0" dirty="0" smtClean="0"/>
                        <a:t> Pública</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dirty="0" smtClean="0"/>
                        <a:t>CGAJ</a:t>
                      </a:r>
                      <a:endParaRPr lang="en-US" dirty="0" smtClean="0"/>
                    </a:p>
                  </a:txBody>
                  <a:tcPr/>
                </a:tc>
                <a:extLst>
                  <a:ext uri="{0D108BD9-81ED-4DB2-BD59-A6C34878D82A}">
                    <a16:rowId xmlns:a16="http://schemas.microsoft.com/office/drawing/2014/main" val="1239417688"/>
                  </a:ext>
                </a:extLst>
              </a:tr>
            </a:tbl>
          </a:graphicData>
        </a:graphic>
      </p:graphicFrame>
      <p:sp>
        <p:nvSpPr>
          <p:cNvPr id="9" name="Rectángulo 8"/>
          <p:cNvSpPr/>
          <p:nvPr/>
        </p:nvSpPr>
        <p:spPr>
          <a:xfrm>
            <a:off x="923213" y="340657"/>
            <a:ext cx="10323870" cy="425562"/>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Bef>
                <a:spcPts val="600"/>
              </a:spcBef>
              <a:spcAft>
                <a:spcPts val="600"/>
              </a:spcAft>
            </a:pPr>
            <a:r>
              <a:rPr lang="es-MX" b="1" dirty="0">
                <a:solidFill>
                  <a:schemeClr val="bg1"/>
                </a:solidFill>
              </a:rPr>
              <a:t>1</a:t>
            </a:r>
            <a:r>
              <a:rPr lang="es-MX" dirty="0">
                <a:solidFill>
                  <a:schemeClr val="bg1"/>
                </a:solidFill>
              </a:rPr>
              <a:t>. Establecer controles de calidad en </a:t>
            </a:r>
            <a:r>
              <a:rPr lang="es-MX" b="1" dirty="0">
                <a:solidFill>
                  <a:schemeClr val="bg1"/>
                </a:solidFill>
              </a:rPr>
              <a:t>PROCESOS ESTANDARIZADOS </a:t>
            </a:r>
            <a:r>
              <a:rPr lang="es-MX" dirty="0">
                <a:solidFill>
                  <a:schemeClr val="bg1"/>
                </a:solidFill>
              </a:rPr>
              <a:t>y documentados </a:t>
            </a:r>
            <a:endParaRPr lang="es-MX"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8959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3">
            <a:extLst/>
          </a:blip>
          <a:srcRect t="31617" b="31617"/>
          <a:stretch>
            <a:fillRect/>
          </a:stretch>
        </p:blipFill>
        <p:spPr>
          <a:xfrm>
            <a:off x="93226" y="6467233"/>
            <a:ext cx="1870380" cy="399642"/>
          </a:xfrm>
          <a:prstGeom prst="rect">
            <a:avLst/>
          </a:prstGeom>
          <a:ln w="12700">
            <a:miter lim="400000"/>
          </a:ln>
        </p:spPr>
      </p:pic>
      <p:graphicFrame>
        <p:nvGraphicFramePr>
          <p:cNvPr id="3" name="Tabla 2"/>
          <p:cNvGraphicFramePr>
            <a:graphicFrameLocks noGrp="1"/>
          </p:cNvGraphicFramePr>
          <p:nvPr>
            <p:extLst>
              <p:ext uri="{D42A27DB-BD31-4B8C-83A1-F6EECF244321}">
                <p14:modId xmlns:p14="http://schemas.microsoft.com/office/powerpoint/2010/main" val="1430324925"/>
              </p:ext>
            </p:extLst>
          </p:nvPr>
        </p:nvGraphicFramePr>
        <p:xfrm>
          <a:off x="339213" y="823556"/>
          <a:ext cx="8616034" cy="1478280"/>
        </p:xfrm>
        <a:graphic>
          <a:graphicData uri="http://schemas.openxmlformats.org/drawingml/2006/table">
            <a:tbl>
              <a:tblPr firstRow="1" bandRow="1">
                <a:tableStyleId>{5C22544A-7EE6-4342-B048-85BDC9FD1C3A}</a:tableStyleId>
              </a:tblPr>
              <a:tblGrid>
                <a:gridCol w="6312310">
                  <a:extLst>
                    <a:ext uri="{9D8B030D-6E8A-4147-A177-3AD203B41FA5}">
                      <a16:colId xmlns:a16="http://schemas.microsoft.com/office/drawing/2014/main" val="2875974428"/>
                    </a:ext>
                  </a:extLst>
                </a:gridCol>
                <a:gridCol w="2303724">
                  <a:extLst>
                    <a:ext uri="{9D8B030D-6E8A-4147-A177-3AD203B41FA5}">
                      <a16:colId xmlns:a16="http://schemas.microsoft.com/office/drawing/2014/main" val="288250922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Actividad: Propuesta de indicadores de Calidad</a:t>
                      </a:r>
                      <a:endParaRPr lang="en-US" dirty="0" smtClean="0"/>
                    </a:p>
                  </a:txBody>
                  <a:tcPr/>
                </a:tc>
                <a:tc>
                  <a:txBody>
                    <a:bodyPr/>
                    <a:lstStyle/>
                    <a:p>
                      <a:pPr algn="ctr"/>
                      <a:r>
                        <a:rPr lang="es-MX" dirty="0" smtClean="0"/>
                        <a:t>Líder</a:t>
                      </a:r>
                      <a:endParaRPr lang="en-US" dirty="0"/>
                    </a:p>
                  </a:txBody>
                  <a:tcPr/>
                </a:tc>
                <a:extLst>
                  <a:ext uri="{0D108BD9-81ED-4DB2-BD59-A6C34878D82A}">
                    <a16:rowId xmlns:a16="http://schemas.microsoft.com/office/drawing/2014/main" val="123575121"/>
                  </a:ext>
                </a:extLst>
              </a:tr>
              <a:tr h="370840">
                <a:tc>
                  <a:txBody>
                    <a:bodyPr/>
                    <a:lstStyle/>
                    <a:p>
                      <a:pPr marL="285750" indent="-285750">
                        <a:buFont typeface="Arial" panose="020B0604020202020204" pitchFamily="34" charset="0"/>
                        <a:buChar char="•"/>
                      </a:pPr>
                      <a:r>
                        <a:rPr lang="es-MX" dirty="0" smtClean="0"/>
                        <a:t>Indicadores de precisión para censos</a:t>
                      </a:r>
                      <a:endParaRPr lang="en-US" dirty="0"/>
                    </a:p>
                  </a:txBody>
                  <a:tcPr/>
                </a:tc>
                <a:tc>
                  <a:txBody>
                    <a:bodyPr/>
                    <a:lstStyle/>
                    <a:p>
                      <a:r>
                        <a:rPr lang="es-MX" dirty="0" smtClean="0"/>
                        <a:t>Enrique De Alba</a:t>
                      </a:r>
                      <a:endParaRPr lang="en-US" dirty="0"/>
                    </a:p>
                  </a:txBody>
                  <a:tcPr/>
                </a:tc>
                <a:extLst>
                  <a:ext uri="{0D108BD9-81ED-4DB2-BD59-A6C34878D82A}">
                    <a16:rowId xmlns:a16="http://schemas.microsoft.com/office/drawing/2014/main" val="2428862131"/>
                  </a:ext>
                </a:extLst>
              </a:tr>
              <a:tr h="370840">
                <a:tc>
                  <a:txBody>
                    <a:bodyPr/>
                    <a:lstStyle/>
                    <a:p>
                      <a:pPr marL="285750" indent="-285750">
                        <a:buFont typeface="Arial" panose="020B0604020202020204" pitchFamily="34" charset="0"/>
                        <a:buChar char="•"/>
                      </a:pPr>
                      <a:r>
                        <a:rPr lang="es-MX" dirty="0" smtClean="0"/>
                        <a:t>Indicadores de calidad geográfica</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Enrique De Alba</a:t>
                      </a:r>
                      <a:endParaRPr lang="en-US" dirty="0" smtClean="0"/>
                    </a:p>
                  </a:txBody>
                  <a:tcPr/>
                </a:tc>
                <a:extLst>
                  <a:ext uri="{0D108BD9-81ED-4DB2-BD59-A6C34878D82A}">
                    <a16:rowId xmlns:a16="http://schemas.microsoft.com/office/drawing/2014/main" val="1065170199"/>
                  </a:ext>
                </a:extLst>
              </a:tr>
              <a:tr h="370840">
                <a:tc>
                  <a:txBody>
                    <a:bodyPr/>
                    <a:lstStyle/>
                    <a:p>
                      <a:pPr marL="285750" indent="-285750">
                        <a:buFont typeface="Arial" panose="020B0604020202020204" pitchFamily="34" charset="0"/>
                        <a:buChar char="•"/>
                      </a:pPr>
                      <a:r>
                        <a:rPr lang="es-MX" dirty="0" smtClean="0"/>
                        <a:t>Indicadores de pertinencia desde el enfoque de demanda</a:t>
                      </a:r>
                      <a:endParaRPr lang="en-US" dirty="0"/>
                    </a:p>
                  </a:txBody>
                  <a:tcPr/>
                </a:tc>
                <a:tc>
                  <a:txBody>
                    <a:bodyPr/>
                    <a:lstStyle/>
                    <a:p>
                      <a:r>
                        <a:rPr lang="es-MX" dirty="0" smtClean="0"/>
                        <a:t>DGCSNIEG</a:t>
                      </a:r>
                      <a:endParaRPr lang="en-US" dirty="0"/>
                    </a:p>
                  </a:txBody>
                  <a:tcPr/>
                </a:tc>
                <a:extLst>
                  <a:ext uri="{0D108BD9-81ED-4DB2-BD59-A6C34878D82A}">
                    <a16:rowId xmlns:a16="http://schemas.microsoft.com/office/drawing/2014/main" val="204836725"/>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965689646"/>
              </p:ext>
            </p:extLst>
          </p:nvPr>
        </p:nvGraphicFramePr>
        <p:xfrm>
          <a:off x="1179871" y="2801643"/>
          <a:ext cx="8616034" cy="1107440"/>
        </p:xfrm>
        <a:graphic>
          <a:graphicData uri="http://schemas.openxmlformats.org/drawingml/2006/table">
            <a:tbl>
              <a:tblPr firstRow="1" bandRow="1">
                <a:tableStyleId>{5C22544A-7EE6-4342-B048-85BDC9FD1C3A}</a:tableStyleId>
              </a:tblPr>
              <a:tblGrid>
                <a:gridCol w="6297561">
                  <a:extLst>
                    <a:ext uri="{9D8B030D-6E8A-4147-A177-3AD203B41FA5}">
                      <a16:colId xmlns:a16="http://schemas.microsoft.com/office/drawing/2014/main" val="2875974428"/>
                    </a:ext>
                  </a:extLst>
                </a:gridCol>
                <a:gridCol w="2318473">
                  <a:extLst>
                    <a:ext uri="{9D8B030D-6E8A-4147-A177-3AD203B41FA5}">
                      <a16:colId xmlns:a16="http://schemas.microsoft.com/office/drawing/2014/main" val="288250922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Actividad: Seguimiento</a:t>
                      </a:r>
                      <a:r>
                        <a:rPr lang="es-MX" baseline="0" dirty="0" smtClean="0"/>
                        <a:t> a los indicadores aprobados</a:t>
                      </a:r>
                      <a:endParaRPr lang="en-US" dirty="0" smtClean="0"/>
                    </a:p>
                  </a:txBody>
                  <a:tcPr/>
                </a:tc>
                <a:tc>
                  <a:txBody>
                    <a:bodyPr/>
                    <a:lstStyle/>
                    <a:p>
                      <a:pPr algn="ctr"/>
                      <a:r>
                        <a:rPr lang="es-MX" dirty="0" smtClean="0"/>
                        <a:t>Líder</a:t>
                      </a:r>
                      <a:endParaRPr lang="en-US" dirty="0"/>
                    </a:p>
                  </a:txBody>
                  <a:tcPr/>
                </a:tc>
                <a:extLst>
                  <a:ext uri="{0D108BD9-81ED-4DB2-BD59-A6C34878D82A}">
                    <a16:rowId xmlns:a16="http://schemas.microsoft.com/office/drawing/2014/main" val="123575121"/>
                  </a:ext>
                </a:extLst>
              </a:tr>
              <a:tr h="370840">
                <a:tc>
                  <a:txBody>
                    <a:bodyPr/>
                    <a:lstStyle/>
                    <a:p>
                      <a:pPr marL="285750" indent="-285750">
                        <a:buFont typeface="Arial" panose="020B0604020202020204" pitchFamily="34" charset="0"/>
                        <a:buChar char="•"/>
                      </a:pPr>
                      <a:r>
                        <a:rPr lang="es-MX" dirty="0" smtClean="0"/>
                        <a:t>Automatización</a:t>
                      </a:r>
                      <a:r>
                        <a:rPr lang="es-MX" baseline="0" dirty="0" smtClean="0"/>
                        <a:t> de los indicadores de precisión</a:t>
                      </a:r>
                      <a:endParaRPr lang="en-US" dirty="0"/>
                    </a:p>
                  </a:txBody>
                  <a:tcPr/>
                </a:tc>
                <a:tc>
                  <a:txBody>
                    <a:bodyPr/>
                    <a:lstStyle/>
                    <a:p>
                      <a:r>
                        <a:rPr lang="es-MX" dirty="0" smtClean="0"/>
                        <a:t>CGI</a:t>
                      </a:r>
                      <a:r>
                        <a:rPr lang="es-MX" baseline="0" dirty="0" smtClean="0"/>
                        <a:t> / DGCSPIRI</a:t>
                      </a:r>
                      <a:endParaRPr lang="en-US" dirty="0"/>
                    </a:p>
                  </a:txBody>
                  <a:tcPr/>
                </a:tc>
                <a:extLst>
                  <a:ext uri="{0D108BD9-81ED-4DB2-BD59-A6C34878D82A}">
                    <a16:rowId xmlns:a16="http://schemas.microsoft.com/office/drawing/2014/main" val="2428862131"/>
                  </a:ext>
                </a:extLst>
              </a:tr>
              <a:tr h="370840">
                <a:tc>
                  <a:txBody>
                    <a:bodyPr/>
                    <a:lstStyle/>
                    <a:p>
                      <a:pPr marL="285750" indent="-285750">
                        <a:buFont typeface="Arial" panose="020B0604020202020204" pitchFamily="34" charset="0"/>
                        <a:buChar char="•"/>
                      </a:pPr>
                      <a:r>
                        <a:rPr lang="es-MX" dirty="0" smtClean="0"/>
                        <a:t>Seguimiento al reporte de indicadores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DGIAI</a:t>
                      </a:r>
                      <a:endParaRPr lang="en-US" dirty="0" smtClean="0"/>
                    </a:p>
                  </a:txBody>
                  <a:tcPr/>
                </a:tc>
                <a:extLst>
                  <a:ext uri="{0D108BD9-81ED-4DB2-BD59-A6C34878D82A}">
                    <a16:rowId xmlns:a16="http://schemas.microsoft.com/office/drawing/2014/main" val="1065170199"/>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881217285"/>
              </p:ext>
            </p:extLst>
          </p:nvPr>
        </p:nvGraphicFramePr>
        <p:xfrm>
          <a:off x="2934929" y="4356355"/>
          <a:ext cx="8616034" cy="1478280"/>
        </p:xfrm>
        <a:graphic>
          <a:graphicData uri="http://schemas.openxmlformats.org/drawingml/2006/table">
            <a:tbl>
              <a:tblPr firstRow="1" bandRow="1">
                <a:tableStyleId>{5C22544A-7EE6-4342-B048-85BDC9FD1C3A}</a:tableStyleId>
              </a:tblPr>
              <a:tblGrid>
                <a:gridCol w="6297561">
                  <a:extLst>
                    <a:ext uri="{9D8B030D-6E8A-4147-A177-3AD203B41FA5}">
                      <a16:colId xmlns:a16="http://schemas.microsoft.com/office/drawing/2014/main" val="2875974428"/>
                    </a:ext>
                  </a:extLst>
                </a:gridCol>
                <a:gridCol w="2318473">
                  <a:extLst>
                    <a:ext uri="{9D8B030D-6E8A-4147-A177-3AD203B41FA5}">
                      <a16:colId xmlns:a16="http://schemas.microsoft.com/office/drawing/2014/main" val="288250922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Actividad: Herramientas</a:t>
                      </a:r>
                      <a:r>
                        <a:rPr lang="es-MX" baseline="0" dirty="0" smtClean="0"/>
                        <a:t> de evaluación</a:t>
                      </a:r>
                      <a:endParaRPr lang="en-US" dirty="0" smtClean="0"/>
                    </a:p>
                  </a:txBody>
                  <a:tcPr/>
                </a:tc>
                <a:tc>
                  <a:txBody>
                    <a:bodyPr/>
                    <a:lstStyle/>
                    <a:p>
                      <a:pPr algn="ctr"/>
                      <a:r>
                        <a:rPr lang="es-MX" dirty="0" smtClean="0"/>
                        <a:t>Líder</a:t>
                      </a:r>
                      <a:endParaRPr lang="en-US" dirty="0"/>
                    </a:p>
                  </a:txBody>
                  <a:tcPr/>
                </a:tc>
                <a:extLst>
                  <a:ext uri="{0D108BD9-81ED-4DB2-BD59-A6C34878D82A}">
                    <a16:rowId xmlns:a16="http://schemas.microsoft.com/office/drawing/2014/main" val="123575121"/>
                  </a:ext>
                </a:extLst>
              </a:tr>
              <a:tr h="370840">
                <a:tc>
                  <a:txBody>
                    <a:bodyPr/>
                    <a:lstStyle/>
                    <a:p>
                      <a:pPr marL="285750" indent="-285750">
                        <a:buFont typeface="Arial" panose="020B0604020202020204" pitchFamily="34" charset="0"/>
                        <a:buChar char="•"/>
                      </a:pPr>
                      <a:r>
                        <a:rPr lang="es-MX" dirty="0" smtClean="0"/>
                        <a:t>Estrategia</a:t>
                      </a:r>
                      <a:r>
                        <a:rPr lang="es-MX" baseline="0" dirty="0" smtClean="0"/>
                        <a:t> de mejora a partir de la evaluación</a:t>
                      </a:r>
                      <a:endParaRPr lang="en-US" dirty="0"/>
                    </a:p>
                  </a:txBody>
                  <a:tcPr/>
                </a:tc>
                <a:tc>
                  <a:txBody>
                    <a:bodyPr/>
                    <a:lstStyle/>
                    <a:p>
                      <a:r>
                        <a:rPr lang="es-MX" dirty="0" smtClean="0"/>
                        <a:t>CGOR</a:t>
                      </a:r>
                      <a:endParaRPr lang="en-US" dirty="0"/>
                    </a:p>
                  </a:txBody>
                  <a:tcPr/>
                </a:tc>
                <a:extLst>
                  <a:ext uri="{0D108BD9-81ED-4DB2-BD59-A6C34878D82A}">
                    <a16:rowId xmlns:a16="http://schemas.microsoft.com/office/drawing/2014/main" val="2428862131"/>
                  </a:ext>
                </a:extLst>
              </a:tr>
              <a:tr h="370840">
                <a:tc>
                  <a:txBody>
                    <a:bodyPr/>
                    <a:lstStyle/>
                    <a:p>
                      <a:pPr marL="285750" indent="-285750">
                        <a:buFont typeface="Arial" panose="020B0604020202020204" pitchFamily="34" charset="0"/>
                        <a:buChar char="•"/>
                      </a:pPr>
                      <a:r>
                        <a:rPr lang="es-MX" dirty="0" smtClean="0"/>
                        <a:t>Revisión de la herramienta de autoevaluación del DESAP</a:t>
                      </a:r>
                      <a:endParaRPr lang="en-US" dirty="0"/>
                    </a:p>
                  </a:txBody>
                  <a:tcPr/>
                </a:tc>
                <a:tc>
                  <a:txBody>
                    <a:bodyPr/>
                    <a:lstStyle/>
                    <a:p>
                      <a:r>
                        <a:rPr lang="es-MX" dirty="0" smtClean="0"/>
                        <a:t>Grupo de procesos</a:t>
                      </a:r>
                      <a:endParaRPr lang="en-US" dirty="0"/>
                    </a:p>
                  </a:txBody>
                  <a:tcPr/>
                </a:tc>
                <a:extLst>
                  <a:ext uri="{0D108BD9-81ED-4DB2-BD59-A6C34878D82A}">
                    <a16:rowId xmlns:a16="http://schemas.microsoft.com/office/drawing/2014/main" val="1297677452"/>
                  </a:ext>
                </a:extLst>
              </a:tr>
              <a:tr h="370840">
                <a:tc>
                  <a:txBody>
                    <a:bodyPr/>
                    <a:lstStyle/>
                    <a:p>
                      <a:pPr marL="285750" indent="-285750">
                        <a:buFont typeface="Arial" panose="020B0604020202020204" pitchFamily="34" charset="0"/>
                        <a:buChar char="•"/>
                      </a:pPr>
                      <a:r>
                        <a:rPr lang="es-MX" dirty="0" smtClean="0"/>
                        <a:t>Difusión</a:t>
                      </a:r>
                      <a:r>
                        <a:rPr lang="es-MX" baseline="0" dirty="0" smtClean="0"/>
                        <a:t> de la HECRA (página web)</a:t>
                      </a:r>
                      <a:endParaRPr lang="en-US" dirty="0"/>
                    </a:p>
                  </a:txBody>
                  <a:tcPr/>
                </a:tc>
                <a:tc>
                  <a:txBody>
                    <a:bodyPr/>
                    <a:lstStyle/>
                    <a:p>
                      <a:r>
                        <a:rPr lang="es-MX" dirty="0" smtClean="0"/>
                        <a:t>DGCSNIEG</a:t>
                      </a:r>
                      <a:r>
                        <a:rPr lang="es-MX" baseline="0" dirty="0" smtClean="0"/>
                        <a:t> / DGCSPIRI</a:t>
                      </a:r>
                      <a:endParaRPr lang="en-US" dirty="0"/>
                    </a:p>
                  </a:txBody>
                  <a:tcPr/>
                </a:tc>
                <a:extLst>
                  <a:ext uri="{0D108BD9-81ED-4DB2-BD59-A6C34878D82A}">
                    <a16:rowId xmlns:a16="http://schemas.microsoft.com/office/drawing/2014/main" val="1106524898"/>
                  </a:ext>
                </a:extLst>
              </a:tr>
            </a:tbl>
          </a:graphicData>
        </a:graphic>
      </p:graphicFrame>
      <p:sp>
        <p:nvSpPr>
          <p:cNvPr id="10" name="Rectángulo 9"/>
          <p:cNvSpPr/>
          <p:nvPr/>
        </p:nvSpPr>
        <p:spPr>
          <a:xfrm>
            <a:off x="3406878" y="188059"/>
            <a:ext cx="6135329" cy="411861"/>
          </a:xfrm>
          <a:prstGeom prst="rect">
            <a:avLst/>
          </a:prstGeom>
          <a:solidFill>
            <a:srgbClr val="0079BF"/>
          </a:solidFill>
          <a:ln>
            <a:solidFill>
              <a:srgbClr val="0079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Bef>
                <a:spcPts val="600"/>
              </a:spcBef>
              <a:spcAft>
                <a:spcPts val="600"/>
              </a:spcAft>
            </a:pPr>
            <a:r>
              <a:rPr lang="es-MX" dirty="0">
                <a:solidFill>
                  <a:schemeClr val="bg1"/>
                </a:solidFill>
              </a:rPr>
              <a:t>2. </a:t>
            </a:r>
            <a:r>
              <a:rPr lang="es-MX" b="1" dirty="0">
                <a:solidFill>
                  <a:schemeClr val="bg1"/>
                </a:solidFill>
              </a:rPr>
              <a:t>EVALUAR</a:t>
            </a:r>
            <a:r>
              <a:rPr lang="es-MX" dirty="0">
                <a:solidFill>
                  <a:schemeClr val="bg1"/>
                </a:solidFill>
              </a:rPr>
              <a:t> de forma sistemática la calidad de la información.</a:t>
            </a:r>
          </a:p>
        </p:txBody>
      </p:sp>
    </p:spTree>
    <p:extLst>
      <p:ext uri="{BB962C8B-B14F-4D97-AF65-F5344CB8AC3E}">
        <p14:creationId xmlns:p14="http://schemas.microsoft.com/office/powerpoint/2010/main" val="2708478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3">
            <a:extLst/>
          </a:blip>
          <a:srcRect t="31617" b="31617"/>
          <a:stretch>
            <a:fillRect/>
          </a:stretch>
        </p:blipFill>
        <p:spPr>
          <a:xfrm>
            <a:off x="93226" y="6467233"/>
            <a:ext cx="1870380" cy="399642"/>
          </a:xfrm>
          <a:prstGeom prst="rect">
            <a:avLst/>
          </a:prstGeom>
          <a:ln w="12700">
            <a:miter lim="400000"/>
          </a:ln>
        </p:spPr>
      </p:pic>
      <p:graphicFrame>
        <p:nvGraphicFramePr>
          <p:cNvPr id="10" name="Tabla 9"/>
          <p:cNvGraphicFramePr>
            <a:graphicFrameLocks noGrp="1"/>
          </p:cNvGraphicFramePr>
          <p:nvPr>
            <p:extLst>
              <p:ext uri="{D42A27DB-BD31-4B8C-83A1-F6EECF244321}">
                <p14:modId xmlns:p14="http://schemas.microsoft.com/office/powerpoint/2010/main" val="1088493490"/>
              </p:ext>
            </p:extLst>
          </p:nvPr>
        </p:nvGraphicFramePr>
        <p:xfrm>
          <a:off x="870151" y="1456500"/>
          <a:ext cx="6636779" cy="823187"/>
        </p:xfrm>
        <a:graphic>
          <a:graphicData uri="http://schemas.openxmlformats.org/drawingml/2006/table">
            <a:tbl>
              <a:tblPr firstRow="1" bandRow="1">
                <a:tableStyleId>{5C22544A-7EE6-4342-B048-85BDC9FD1C3A}</a:tableStyleId>
              </a:tblPr>
              <a:tblGrid>
                <a:gridCol w="4862261">
                  <a:extLst>
                    <a:ext uri="{9D8B030D-6E8A-4147-A177-3AD203B41FA5}">
                      <a16:colId xmlns:a16="http://schemas.microsoft.com/office/drawing/2014/main" val="2875974428"/>
                    </a:ext>
                  </a:extLst>
                </a:gridCol>
                <a:gridCol w="1774518">
                  <a:extLst>
                    <a:ext uri="{9D8B030D-6E8A-4147-A177-3AD203B41FA5}">
                      <a16:colId xmlns:a16="http://schemas.microsoft.com/office/drawing/2014/main" val="2882509228"/>
                    </a:ext>
                  </a:extLst>
                </a:gridCol>
              </a:tblGrid>
              <a:tr h="452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Actividad: Sistema de Seguimiento de Cambios</a:t>
                      </a:r>
                      <a:endParaRPr lang="en-US" dirty="0" smtClean="0"/>
                    </a:p>
                  </a:txBody>
                  <a:tcPr/>
                </a:tc>
                <a:tc>
                  <a:txBody>
                    <a:bodyPr/>
                    <a:lstStyle/>
                    <a:p>
                      <a:pPr algn="ctr"/>
                      <a:r>
                        <a:rPr lang="es-MX" dirty="0" smtClean="0"/>
                        <a:t>Líder</a:t>
                      </a:r>
                      <a:endParaRPr lang="en-US" dirty="0"/>
                    </a:p>
                  </a:txBody>
                  <a:tcPr/>
                </a:tc>
                <a:extLst>
                  <a:ext uri="{0D108BD9-81ED-4DB2-BD59-A6C34878D82A}">
                    <a16:rowId xmlns:a16="http://schemas.microsoft.com/office/drawing/2014/main" val="123575121"/>
                  </a:ext>
                </a:extLst>
              </a:tr>
              <a:tr h="370840">
                <a:tc>
                  <a:txBody>
                    <a:bodyPr/>
                    <a:lstStyle/>
                    <a:p>
                      <a:pPr marL="285750" indent="-285750">
                        <a:buFont typeface="Arial" panose="020B0604020202020204" pitchFamily="34" charset="0"/>
                        <a:buChar char="•"/>
                      </a:pPr>
                      <a:r>
                        <a:rPr lang="es-MX" dirty="0" smtClean="0"/>
                        <a:t>Desarrollo e implementación del sistema</a:t>
                      </a:r>
                      <a:endParaRPr lang="en-US" dirty="0"/>
                    </a:p>
                  </a:txBody>
                  <a:tcPr/>
                </a:tc>
                <a:tc>
                  <a:txBody>
                    <a:bodyPr/>
                    <a:lstStyle/>
                    <a:p>
                      <a:pPr algn="ctr"/>
                      <a:r>
                        <a:rPr lang="es-MX" dirty="0" smtClean="0"/>
                        <a:t>DGIAI</a:t>
                      </a:r>
                      <a:endParaRPr lang="en-US" dirty="0"/>
                    </a:p>
                  </a:txBody>
                  <a:tcPr/>
                </a:tc>
                <a:extLst>
                  <a:ext uri="{0D108BD9-81ED-4DB2-BD59-A6C34878D82A}">
                    <a16:rowId xmlns:a16="http://schemas.microsoft.com/office/drawing/2014/main" val="2428862131"/>
                  </a:ext>
                </a:extLst>
              </a:tr>
            </a:tbl>
          </a:graphicData>
        </a:graphic>
      </p:graphicFrame>
      <p:graphicFrame>
        <p:nvGraphicFramePr>
          <p:cNvPr id="11" name="Tabla 10"/>
          <p:cNvGraphicFramePr>
            <a:graphicFrameLocks noGrp="1"/>
          </p:cNvGraphicFramePr>
          <p:nvPr>
            <p:extLst>
              <p:ext uri="{D42A27DB-BD31-4B8C-83A1-F6EECF244321}">
                <p14:modId xmlns:p14="http://schemas.microsoft.com/office/powerpoint/2010/main" val="3463642543"/>
              </p:ext>
            </p:extLst>
          </p:nvPr>
        </p:nvGraphicFramePr>
        <p:xfrm>
          <a:off x="3025490" y="2889593"/>
          <a:ext cx="7772405" cy="1478280"/>
        </p:xfrm>
        <a:graphic>
          <a:graphicData uri="http://schemas.openxmlformats.org/drawingml/2006/table">
            <a:tbl>
              <a:tblPr firstRow="1" bandRow="1">
                <a:tableStyleId>{5C22544A-7EE6-4342-B048-85BDC9FD1C3A}</a:tableStyleId>
              </a:tblPr>
              <a:tblGrid>
                <a:gridCol w="5307349">
                  <a:extLst>
                    <a:ext uri="{9D8B030D-6E8A-4147-A177-3AD203B41FA5}">
                      <a16:colId xmlns:a16="http://schemas.microsoft.com/office/drawing/2014/main" val="2875974428"/>
                    </a:ext>
                  </a:extLst>
                </a:gridCol>
                <a:gridCol w="2465056">
                  <a:extLst>
                    <a:ext uri="{9D8B030D-6E8A-4147-A177-3AD203B41FA5}">
                      <a16:colId xmlns:a16="http://schemas.microsoft.com/office/drawing/2014/main" val="288250922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smtClean="0"/>
                        <a:t>Actividad: Difusión y Capacitación</a:t>
                      </a:r>
                      <a:endParaRPr lang="en-US" dirty="0" smtClean="0"/>
                    </a:p>
                  </a:txBody>
                  <a:tcPr/>
                </a:tc>
                <a:tc>
                  <a:txBody>
                    <a:bodyPr/>
                    <a:lstStyle/>
                    <a:p>
                      <a:pPr algn="ctr"/>
                      <a:r>
                        <a:rPr lang="es-MX" dirty="0" smtClean="0"/>
                        <a:t>Líder</a:t>
                      </a:r>
                      <a:endParaRPr lang="en-US" dirty="0"/>
                    </a:p>
                  </a:txBody>
                  <a:tcPr/>
                </a:tc>
                <a:extLst>
                  <a:ext uri="{0D108BD9-81ED-4DB2-BD59-A6C34878D82A}">
                    <a16:rowId xmlns:a16="http://schemas.microsoft.com/office/drawing/2014/main" val="123575121"/>
                  </a:ext>
                </a:extLst>
              </a:tr>
              <a:tr h="370840">
                <a:tc>
                  <a:txBody>
                    <a:bodyPr/>
                    <a:lstStyle/>
                    <a:p>
                      <a:pPr marL="285750" indent="-285750">
                        <a:buFont typeface="Arial" panose="020B0604020202020204" pitchFamily="34" charset="0"/>
                        <a:buChar char="•"/>
                      </a:pPr>
                      <a:r>
                        <a:rPr lang="es-MX" dirty="0" smtClean="0"/>
                        <a:t>Apoyo a la difusión de calidad</a:t>
                      </a:r>
                      <a:endParaRPr lang="en-US" dirty="0"/>
                    </a:p>
                  </a:txBody>
                  <a:tcPr/>
                </a:tc>
                <a:tc>
                  <a:txBody>
                    <a:bodyPr/>
                    <a:lstStyle/>
                    <a:p>
                      <a:r>
                        <a:rPr lang="es-MX" dirty="0" smtClean="0"/>
                        <a:t>DGCSPIRI</a:t>
                      </a:r>
                      <a:endParaRPr lang="en-US" dirty="0"/>
                    </a:p>
                  </a:txBody>
                  <a:tcPr/>
                </a:tc>
                <a:extLst>
                  <a:ext uri="{0D108BD9-81ED-4DB2-BD59-A6C34878D82A}">
                    <a16:rowId xmlns:a16="http://schemas.microsoft.com/office/drawing/2014/main" val="2428862131"/>
                  </a:ext>
                </a:extLst>
              </a:tr>
              <a:tr h="370840">
                <a:tc>
                  <a:txBody>
                    <a:bodyPr/>
                    <a:lstStyle/>
                    <a:p>
                      <a:pPr marL="285750" indent="-285750">
                        <a:buFont typeface="Arial" panose="020B0604020202020204" pitchFamily="34" charset="0"/>
                        <a:buChar char="•"/>
                      </a:pPr>
                      <a:r>
                        <a:rPr lang="es-MX" dirty="0" smtClean="0"/>
                        <a:t>Aplicación</a:t>
                      </a:r>
                      <a:r>
                        <a:rPr lang="es-MX" baseline="0" dirty="0" smtClean="0"/>
                        <a:t> de los cursos ya establecidos</a:t>
                      </a:r>
                      <a:endParaRPr lang="en-US" dirty="0"/>
                    </a:p>
                  </a:txBody>
                  <a:tcPr/>
                </a:tc>
                <a:tc>
                  <a:txBody>
                    <a:bodyPr/>
                    <a:lstStyle/>
                    <a:p>
                      <a:r>
                        <a:rPr lang="es-MX" dirty="0" smtClean="0"/>
                        <a:t>DGA</a:t>
                      </a:r>
                      <a:endParaRPr lang="en-US" dirty="0"/>
                    </a:p>
                  </a:txBody>
                  <a:tcPr/>
                </a:tc>
                <a:extLst>
                  <a:ext uri="{0D108BD9-81ED-4DB2-BD59-A6C34878D82A}">
                    <a16:rowId xmlns:a16="http://schemas.microsoft.com/office/drawing/2014/main" val="4121338168"/>
                  </a:ext>
                </a:extLst>
              </a:tr>
              <a:tr h="370840">
                <a:tc>
                  <a:txBody>
                    <a:bodyPr/>
                    <a:lstStyle/>
                    <a:p>
                      <a:pPr marL="285750" indent="-285750">
                        <a:buFont typeface="Arial" panose="020B0604020202020204" pitchFamily="34" charset="0"/>
                        <a:buChar char="•"/>
                      </a:pPr>
                      <a:r>
                        <a:rPr lang="es-MX" dirty="0" smtClean="0"/>
                        <a:t>Desarrollo</a:t>
                      </a:r>
                      <a:r>
                        <a:rPr lang="es-MX" baseline="0" dirty="0" smtClean="0"/>
                        <a:t> de cursos de capacitación</a:t>
                      </a:r>
                      <a:endParaRPr lang="en-US" dirty="0"/>
                    </a:p>
                  </a:txBody>
                  <a:tcPr/>
                </a:tc>
                <a:tc>
                  <a:txBody>
                    <a:bodyPr/>
                    <a:lstStyle/>
                    <a:p>
                      <a:r>
                        <a:rPr lang="es-MX" dirty="0" smtClean="0"/>
                        <a:t>DGIAI</a:t>
                      </a:r>
                      <a:r>
                        <a:rPr lang="es-MX" baseline="0" dirty="0" smtClean="0"/>
                        <a:t> / DGA</a:t>
                      </a:r>
                      <a:endParaRPr lang="en-US" dirty="0"/>
                    </a:p>
                  </a:txBody>
                  <a:tcPr/>
                </a:tc>
                <a:extLst>
                  <a:ext uri="{0D108BD9-81ED-4DB2-BD59-A6C34878D82A}">
                    <a16:rowId xmlns:a16="http://schemas.microsoft.com/office/drawing/2014/main" val="740997555"/>
                  </a:ext>
                </a:extLst>
              </a:tr>
            </a:tbl>
          </a:graphicData>
        </a:graphic>
      </p:graphicFrame>
      <p:sp>
        <p:nvSpPr>
          <p:cNvPr id="7" name="Rectángulo 6"/>
          <p:cNvSpPr/>
          <p:nvPr/>
        </p:nvSpPr>
        <p:spPr>
          <a:xfrm>
            <a:off x="3247617" y="372934"/>
            <a:ext cx="5675062" cy="451066"/>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Bef>
                <a:spcPts val="600"/>
              </a:spcBef>
              <a:spcAft>
                <a:spcPts val="600"/>
              </a:spcAft>
            </a:pPr>
            <a:r>
              <a:rPr lang="es-MX" b="1" dirty="0">
                <a:solidFill>
                  <a:schemeClr val="tx1">
                    <a:lumMod val="65000"/>
                    <a:lumOff val="35000"/>
                  </a:schemeClr>
                </a:solidFill>
              </a:rPr>
              <a:t>3. </a:t>
            </a:r>
            <a:r>
              <a:rPr lang="es-MX" dirty="0" smtClean="0">
                <a:solidFill>
                  <a:schemeClr val="tx1">
                    <a:lumMod val="65000"/>
                    <a:lumOff val="35000"/>
                  </a:schemeClr>
                </a:solidFill>
              </a:rPr>
              <a:t>Medir </a:t>
            </a:r>
            <a:r>
              <a:rPr lang="es-MX" dirty="0">
                <a:solidFill>
                  <a:schemeClr val="tx1">
                    <a:lumMod val="65000"/>
                    <a:lumOff val="35000"/>
                  </a:schemeClr>
                </a:solidFill>
              </a:rPr>
              <a:t>y </a:t>
            </a:r>
            <a:r>
              <a:rPr lang="es-MX" dirty="0" smtClean="0">
                <a:solidFill>
                  <a:schemeClr val="tx1">
                    <a:lumMod val="65000"/>
                    <a:lumOff val="35000"/>
                  </a:schemeClr>
                </a:solidFill>
              </a:rPr>
              <a:t>documentar el </a:t>
            </a:r>
            <a:r>
              <a:rPr lang="es-MX" dirty="0" smtClean="0">
                <a:solidFill>
                  <a:schemeClr val="tx1">
                    <a:lumMod val="65000"/>
                    <a:lumOff val="35000"/>
                  </a:schemeClr>
                </a:solidFill>
              </a:rPr>
              <a:t>impacto de </a:t>
            </a:r>
            <a:r>
              <a:rPr lang="es-MX" dirty="0" smtClean="0">
                <a:solidFill>
                  <a:schemeClr val="tx1">
                    <a:lumMod val="65000"/>
                    <a:lumOff val="35000"/>
                  </a:schemeClr>
                </a:solidFill>
              </a:rPr>
              <a:t>las </a:t>
            </a:r>
            <a:r>
              <a:rPr lang="es-MX" b="1" dirty="0" smtClean="0">
                <a:solidFill>
                  <a:schemeClr val="tx1">
                    <a:lumMod val="65000"/>
                    <a:lumOff val="35000"/>
                  </a:schemeClr>
                </a:solidFill>
              </a:rPr>
              <a:t>MEJORAS</a:t>
            </a:r>
            <a:endParaRPr lang="es-MX" b="1" dirty="0">
              <a:solidFill>
                <a:schemeClr val="tx1">
                  <a:lumMod val="65000"/>
                  <a:lumOff val="35000"/>
                </a:schemeClr>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0733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0"/>
            <a:ext cx="12309191" cy="6945200"/>
          </a:xfrm>
          <a:prstGeom prst="rect">
            <a:avLst/>
          </a:prstGeom>
        </p:spPr>
      </p:pic>
      <p:sp>
        <p:nvSpPr>
          <p:cNvPr id="6" name="CuadroTexto 5">
            <a:extLst>
              <a:ext uri="{FF2B5EF4-FFF2-40B4-BE49-F238E27FC236}">
                <a16:creationId xmlns:a16="http://schemas.microsoft.com/office/drawing/2014/main" id="{8CFF9D36-4E81-4C57-8E81-2572FC0F6EFE}"/>
              </a:ext>
            </a:extLst>
          </p:cNvPr>
          <p:cNvSpPr txBox="1"/>
          <p:nvPr/>
        </p:nvSpPr>
        <p:spPr>
          <a:xfrm>
            <a:off x="2808079" y="2399535"/>
            <a:ext cx="6693031" cy="1938992"/>
          </a:xfrm>
          <a:prstGeom prst="rect">
            <a:avLst/>
          </a:prstGeom>
          <a:noFill/>
        </p:spPr>
        <p:txBody>
          <a:bodyPr wrap="square" rtlCol="0">
            <a:spAutoFit/>
          </a:bodyPr>
          <a:lstStyle/>
          <a:p>
            <a:pPr algn="ctr"/>
            <a:r>
              <a:rPr lang="es-MX" sz="12000" dirty="0">
                <a:solidFill>
                  <a:schemeClr val="bg1"/>
                </a:solidFill>
                <a:latin typeface="Bradley Hand ITC" panose="03070402050302030203" pitchFamily="66" charset="0"/>
              </a:rPr>
              <a:t>FIN</a:t>
            </a:r>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1046413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IEG" id="{FBAF24E8-D3F2-43BF-8247-D882E5CAF13D}" vid="{56A5BCB7-2AA3-40E9-A59A-3C610314866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DAC</Template>
  <TotalTime>13310</TotalTime>
  <Words>898</Words>
  <Application>Microsoft Office PowerPoint</Application>
  <PresentationFormat>Panorámica</PresentationFormat>
  <Paragraphs>118</Paragraphs>
  <Slides>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9</vt:i4>
      </vt:variant>
    </vt:vector>
  </HeadingPairs>
  <TitlesOfParts>
    <vt:vector size="16" baseType="lpstr">
      <vt:lpstr>Arial</vt:lpstr>
      <vt:lpstr>Bradley Hand ITC</vt:lpstr>
      <vt:lpstr>Calibri</vt:lpstr>
      <vt:lpstr>Calibri Light</vt:lpstr>
      <vt:lpstr>Helvetica Neue Medium</vt:lpstr>
      <vt:lpstr>Times New Roman</vt:lpstr>
      <vt:lpstr>Tema de Office</vt:lpstr>
      <vt:lpstr>Seguimiento de acuerdos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GUTIERREZ ROMERO MARCO ANTONIO</dc:creator>
  <cp:lastModifiedBy>TORROJA MATEU NURIA</cp:lastModifiedBy>
  <cp:revision>996</cp:revision>
  <cp:lastPrinted>2019-07-23T13:48:03Z</cp:lastPrinted>
  <dcterms:created xsi:type="dcterms:W3CDTF">2017-08-22T14:19:52Z</dcterms:created>
  <dcterms:modified xsi:type="dcterms:W3CDTF">2020-03-12T20:08:57Z</dcterms:modified>
</cp:coreProperties>
</file>