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08" r:id="rId2"/>
    <p:sldId id="535" r:id="rId3"/>
    <p:sldId id="485" r:id="rId4"/>
    <p:sldId id="527" r:id="rId5"/>
    <p:sldId id="467" r:id="rId6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TIERREZ ROMERO MARCO ANTONIO" initials="GRMA" lastIdx="5" clrIdx="0">
    <p:extLst>
      <p:ext uri="{19B8F6BF-5375-455C-9EA6-DF929625EA0E}">
        <p15:presenceInfo xmlns:p15="http://schemas.microsoft.com/office/powerpoint/2012/main" userId="S-1-5-21-1606980848-1500820517-1801674531-84088" providerId="AD"/>
      </p:ext>
    </p:extLst>
  </p:cmAuthor>
  <p:cmAuthor id="2" name="RUBIO SOTO GLORIA MARTHA" initials="RSGM" lastIdx="7" clrIdx="1">
    <p:extLst>
      <p:ext uri="{19B8F6BF-5375-455C-9EA6-DF929625EA0E}">
        <p15:presenceInfo xmlns:p15="http://schemas.microsoft.com/office/powerpoint/2012/main" userId="S-1-5-21-1606980848-1500820517-1801674531-1386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E0"/>
    <a:srgbClr val="FF0000"/>
    <a:srgbClr val="89B917"/>
    <a:srgbClr val="FDF1E9"/>
    <a:srgbClr val="ECDEF6"/>
    <a:srgbClr val="E4D2F2"/>
    <a:srgbClr val="8E0000"/>
    <a:srgbClr val="7A0000"/>
    <a:srgbClr val="FF9F9F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4374" autoAdjust="0"/>
  </p:normalViewPr>
  <p:slideViewPr>
    <p:cSldViewPr snapToGrid="0">
      <p:cViewPr varScale="1">
        <p:scale>
          <a:sx n="62" d="100"/>
          <a:sy n="62" d="100"/>
        </p:scale>
        <p:origin x="856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B105-0C39-4691-A17C-6BF844C77122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91EFF-FA90-47DD-8861-6A1B475E37E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08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23F7C-C6D9-43A9-93A2-7740FAD630C2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0C9A7-1CB4-47DE-959A-4070DC0C56B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3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21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4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770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 userDrawn="1"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2058590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9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52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95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58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18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3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33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57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EE35-0102-43D7-90E4-BF900BD90586}" type="datetimeFigureOut">
              <a:rPr lang="es-MX" smtClean="0"/>
              <a:pPr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59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"/>
          <p:cNvSpPr txBox="1">
            <a:spLocks noGrp="1"/>
          </p:cNvSpPr>
          <p:nvPr>
            <p:ph type="title"/>
          </p:nvPr>
        </p:nvSpPr>
        <p:spPr>
          <a:xfrm>
            <a:off x="6271517" y="3071743"/>
            <a:ext cx="5482949" cy="1143001"/>
          </a:xfrm>
          <a:prstGeom prst="rect">
            <a:avLst/>
          </a:prstGeom>
        </p:spPr>
        <p:txBody>
          <a:bodyPr/>
          <a:lstStyle/>
          <a:p>
            <a:r>
              <a:rPr lang="es-MX" sz="5400" b="0" dirty="0">
                <a:latin typeface="+mj-lt"/>
              </a:rPr>
              <a:t>Seguimiento de acuerdos</a:t>
            </a:r>
            <a:endParaRPr lang="es-MX" sz="4400" b="0" dirty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716" y="410738"/>
            <a:ext cx="4616246" cy="155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988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n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35757" y="151245"/>
            <a:ext cx="1402080" cy="143944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412446"/>
              </p:ext>
            </p:extLst>
          </p:nvPr>
        </p:nvGraphicFramePr>
        <p:xfrm>
          <a:off x="1343001" y="411899"/>
          <a:ext cx="7655494" cy="2357564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05428">
                  <a:extLst>
                    <a:ext uri="{9D8B030D-6E8A-4147-A177-3AD203B41FA5}">
                      <a16:colId xmlns:a16="http://schemas.microsoft.com/office/drawing/2014/main" val="1931263227"/>
                    </a:ext>
                  </a:extLst>
                </a:gridCol>
                <a:gridCol w="1142702">
                  <a:extLst>
                    <a:ext uri="{9D8B030D-6E8A-4147-A177-3AD203B41FA5}">
                      <a16:colId xmlns:a16="http://schemas.microsoft.com/office/drawing/2014/main" val="2378293022"/>
                    </a:ext>
                  </a:extLst>
                </a:gridCol>
                <a:gridCol w="1311992">
                  <a:extLst>
                    <a:ext uri="{9D8B030D-6E8A-4147-A177-3AD203B41FA5}">
                      <a16:colId xmlns:a16="http://schemas.microsoft.com/office/drawing/2014/main" val="3863090082"/>
                    </a:ext>
                  </a:extLst>
                </a:gridCol>
                <a:gridCol w="1504060">
                  <a:extLst>
                    <a:ext uri="{9D8B030D-6E8A-4147-A177-3AD203B41FA5}">
                      <a16:colId xmlns:a16="http://schemas.microsoft.com/office/drawing/2014/main" val="537734445"/>
                    </a:ext>
                  </a:extLst>
                </a:gridCol>
                <a:gridCol w="2691312">
                  <a:extLst>
                    <a:ext uri="{9D8B030D-6E8A-4147-A177-3AD203B41FA5}">
                      <a16:colId xmlns:a16="http://schemas.microsoft.com/office/drawing/2014/main" val="2094130648"/>
                    </a:ext>
                  </a:extLst>
                </a:gridCol>
              </a:tblGrid>
              <a:tr h="49540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ESTATUS DE ACUERDOS AL 4 DE JUNIO</a:t>
                      </a:r>
                      <a:r>
                        <a:rPr lang="es-MX" sz="18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DE 2019</a:t>
                      </a:r>
                      <a:endParaRPr lang="es-MX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910754"/>
                  </a:ext>
                </a:extLst>
              </a:tr>
              <a:tr h="57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Año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proceso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Concluidos</a:t>
                      </a: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</a:rPr>
                        <a:t>Incluidos</a:t>
                      </a:r>
                      <a:r>
                        <a:rPr lang="es-MX" b="1" baseline="0" dirty="0">
                          <a:solidFill>
                            <a:schemeClr val="bg1"/>
                          </a:solidFill>
                        </a:rPr>
                        <a:t> en la agenda de la 2ª sesión de 2020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402656"/>
                  </a:ext>
                </a:extLst>
              </a:tr>
              <a:tr h="429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2018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</a:t>
                      </a:r>
                      <a:endParaRPr lang="en-US" dirty="0"/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00364"/>
                  </a:ext>
                </a:extLst>
              </a:tr>
              <a:tr h="42987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398898"/>
                  </a:ext>
                </a:extLst>
              </a:tr>
              <a:tr h="429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766974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C99DFF88-2BCA-4D57-A55C-A22F47AD9B30}"/>
              </a:ext>
            </a:extLst>
          </p:cNvPr>
          <p:cNvSpPr txBox="1"/>
          <p:nvPr/>
        </p:nvSpPr>
        <p:spPr>
          <a:xfrm>
            <a:off x="407641" y="3297506"/>
            <a:ext cx="116302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AVANCES DE PROYECTOS TRANSVERSALES DE CALIDAD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 Sistema de </a:t>
            </a:r>
            <a:r>
              <a:rPr lang="en-US" dirty="0" err="1"/>
              <a:t>Seguimiento</a:t>
            </a:r>
            <a:r>
              <a:rPr lang="en-US" dirty="0"/>
              <a:t> de </a:t>
            </a:r>
            <a:r>
              <a:rPr lang="en-US" dirty="0" err="1"/>
              <a:t>Cambios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listo</a:t>
            </a:r>
            <a:r>
              <a:rPr lang="en-US" dirty="0"/>
              <a:t> para </a:t>
            </a:r>
            <a:r>
              <a:rPr lang="en-US" dirty="0" err="1"/>
              <a:t>pruebas</a:t>
            </a:r>
            <a:r>
              <a:rPr lang="en-US" dirty="0"/>
              <a:t> con las </a:t>
            </a:r>
            <a:r>
              <a:rPr lang="en-US" dirty="0" err="1"/>
              <a:t>Direcciones</a:t>
            </a:r>
            <a:r>
              <a:rPr lang="en-US" dirty="0"/>
              <a:t> </a:t>
            </a:r>
            <a:r>
              <a:rPr lang="en-US" dirty="0" err="1"/>
              <a:t>Generales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 </a:t>
            </a:r>
            <a:r>
              <a:rPr lang="en-US" dirty="0" err="1"/>
              <a:t>inició</a:t>
            </a:r>
            <a:r>
              <a:rPr lang="en-US" dirty="0"/>
              <a:t> la </a:t>
            </a:r>
            <a:r>
              <a:rPr lang="en-US" dirty="0" err="1"/>
              <a:t>capacitación</a:t>
            </a:r>
            <a:r>
              <a:rPr lang="en-US" dirty="0"/>
              <a:t> de </a:t>
            </a:r>
            <a:r>
              <a:rPr lang="en-US" dirty="0" err="1"/>
              <a:t>Indicadores</a:t>
            </a:r>
            <a:r>
              <a:rPr lang="en-US" dirty="0"/>
              <a:t> de </a:t>
            </a:r>
            <a:r>
              <a:rPr lang="en-US" dirty="0" err="1"/>
              <a:t>Precisión</a:t>
            </a:r>
            <a:r>
              <a:rPr lang="en-US" dirty="0"/>
              <a:t> de </a:t>
            </a:r>
            <a:r>
              <a:rPr lang="en-US" dirty="0" err="1"/>
              <a:t>Programas</a:t>
            </a:r>
            <a:r>
              <a:rPr lang="en-US" dirty="0"/>
              <a:t> </a:t>
            </a:r>
            <a:r>
              <a:rPr lang="en-US" dirty="0" err="1"/>
              <a:t>cuyo</a:t>
            </a:r>
            <a:r>
              <a:rPr lang="en-US" dirty="0"/>
              <a:t> </a:t>
            </a:r>
            <a:r>
              <a:rPr lang="en-US" dirty="0" err="1"/>
              <a:t>Único</a:t>
            </a:r>
            <a:r>
              <a:rPr lang="en-US" dirty="0"/>
              <a:t> </a:t>
            </a:r>
            <a:r>
              <a:rPr lang="en-US" dirty="0" err="1"/>
              <a:t>Insumo</a:t>
            </a:r>
            <a:r>
              <a:rPr lang="en-US" dirty="0"/>
              <a:t> son </a:t>
            </a:r>
            <a:r>
              <a:rPr lang="en-US" dirty="0" err="1"/>
              <a:t>Registros</a:t>
            </a:r>
            <a:r>
              <a:rPr lang="en-US" dirty="0"/>
              <a:t> </a:t>
            </a:r>
            <a:r>
              <a:rPr lang="en-US" dirty="0" err="1"/>
              <a:t>Administrativos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 </a:t>
            </a:r>
            <a:r>
              <a:rPr lang="en-US" dirty="0" err="1"/>
              <a:t>presentaron</a:t>
            </a:r>
            <a:r>
              <a:rPr lang="en-US" dirty="0"/>
              <a:t> las </a:t>
            </a:r>
            <a:r>
              <a:rPr lang="en-US" dirty="0" err="1"/>
              <a:t>Reglas</a:t>
            </a:r>
            <a:r>
              <a:rPr lang="en-US" dirty="0"/>
              <a:t> de </a:t>
            </a:r>
            <a:r>
              <a:rPr lang="en-US" dirty="0" err="1"/>
              <a:t>Confidencialidad</a:t>
            </a:r>
            <a:r>
              <a:rPr lang="en-US" dirty="0"/>
              <a:t> a la Junta de </a:t>
            </a:r>
            <a:r>
              <a:rPr lang="en-US" dirty="0" err="1"/>
              <a:t>Gobierno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 </a:t>
            </a:r>
            <a:r>
              <a:rPr lang="en-US" dirty="0" err="1"/>
              <a:t>presentó</a:t>
            </a:r>
            <a:r>
              <a:rPr lang="en-US" dirty="0"/>
              <a:t> el Informe de </a:t>
            </a:r>
            <a:r>
              <a:rPr lang="en-US" dirty="0" err="1"/>
              <a:t>Resultados</a:t>
            </a:r>
            <a:r>
              <a:rPr lang="en-US" dirty="0"/>
              <a:t> 2019 a la Junta de </a:t>
            </a:r>
            <a:r>
              <a:rPr lang="en-US" dirty="0" err="1"/>
              <a:t>Gobierno</a:t>
            </a:r>
            <a:r>
              <a:rPr lang="en-US" dirty="0"/>
              <a:t>, con las </a:t>
            </a:r>
            <a:r>
              <a:rPr lang="en-US" dirty="0" err="1"/>
              <a:t>modificaciones</a:t>
            </a:r>
            <a:r>
              <a:rPr lang="en-US" dirty="0"/>
              <a:t> </a:t>
            </a:r>
            <a:r>
              <a:rPr lang="en-US" dirty="0" err="1"/>
              <a:t>acordadas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1a </a:t>
            </a:r>
            <a:r>
              <a:rPr lang="en-US" dirty="0" err="1"/>
              <a:t>Sesión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052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3"/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79496"/>
              </p:ext>
            </p:extLst>
          </p:nvPr>
        </p:nvGraphicFramePr>
        <p:xfrm>
          <a:off x="583490" y="1546879"/>
          <a:ext cx="11298284" cy="3270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013">
                  <a:extLst>
                    <a:ext uri="{9D8B030D-6E8A-4147-A177-3AD203B41FA5}">
                      <a16:colId xmlns:a16="http://schemas.microsoft.com/office/drawing/2014/main" val="2467829196"/>
                    </a:ext>
                  </a:extLst>
                </a:gridCol>
                <a:gridCol w="4478566">
                  <a:extLst>
                    <a:ext uri="{9D8B030D-6E8A-4147-A177-3AD203B41FA5}">
                      <a16:colId xmlns:a16="http://schemas.microsoft.com/office/drawing/2014/main" val="1001856303"/>
                    </a:ext>
                  </a:extLst>
                </a:gridCol>
                <a:gridCol w="5146705">
                  <a:extLst>
                    <a:ext uri="{9D8B030D-6E8A-4147-A177-3AD203B41FA5}">
                      <a16:colId xmlns:a16="http://schemas.microsoft.com/office/drawing/2014/main" val="706832347"/>
                    </a:ext>
                  </a:extLst>
                </a:gridCol>
              </a:tblGrid>
              <a:tr h="12405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CAC-003/04/2018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…la </a:t>
                      </a:r>
                      <a:r>
                        <a:rPr lang="es-MX" sz="1600" u="sng" strike="noStrike" dirty="0">
                          <a:effectLst/>
                        </a:rPr>
                        <a:t>automatización para la publicación de indicadores..</a:t>
                      </a:r>
                      <a:r>
                        <a:rPr lang="es-MX" sz="1600" u="none" strike="noStrike" dirty="0">
                          <a:effectLst/>
                        </a:rPr>
                        <a:t>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desarrollo informático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está completo y se han realizado pilotos con programas de las distintas DG. </a:t>
                      </a:r>
                    </a:p>
                    <a:p>
                      <a:pPr algn="l" fontAlgn="ctr"/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escalarlo a todos los programas de información es necesario terminar la migración del BIE al BICE.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83339"/>
                  </a:ext>
                </a:extLst>
              </a:tr>
              <a:tr h="1158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CAC-006/04/2018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El Grupo de Trabajo del Modelo de Procesos llevará a cabo una revisión de la adaptación de la </a:t>
                      </a:r>
                      <a:r>
                        <a:rPr lang="es-MX" sz="1600" u="sng" strike="noStrike" dirty="0">
                          <a:effectLst/>
                        </a:rPr>
                        <a:t>herramienta de autoevaluación del DESAP</a:t>
                      </a:r>
                      <a:r>
                        <a:rPr lang="es-MX" sz="1600" u="none" strike="noStrike" dirty="0">
                          <a:effectLst/>
                        </a:rPr>
                        <a:t> ... 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grupo de procesos no se ha reunido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067044"/>
                  </a:ext>
                </a:extLst>
              </a:tr>
              <a:tr h="8712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CAC-008/04/2018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Se creará un </a:t>
                      </a:r>
                      <a:r>
                        <a:rPr lang="es-MX" sz="1600" u="sng" strike="noStrike" dirty="0">
                          <a:effectLst/>
                        </a:rPr>
                        <a:t>Grupo de Trabajo de Documentación de Diseño</a:t>
                      </a:r>
                      <a:r>
                        <a:rPr lang="es-MX" sz="1600" u="none" strike="noStrike" dirty="0">
                          <a:effectLst/>
                        </a:rPr>
                        <a:t>...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ha desarrollado una guía con la DGES y se han elaborado formatos que serán presentados al grupo de trabajo cuando se reúna.</a:t>
                      </a: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980041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294812" y="412955"/>
            <a:ext cx="7365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</a:rPr>
              <a:t>Acuerdos 2018 en Proceso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0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06" y="635451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3"/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081388"/>
              </p:ext>
            </p:extLst>
          </p:nvPr>
        </p:nvGraphicFramePr>
        <p:xfrm>
          <a:off x="475287" y="1301097"/>
          <a:ext cx="11426195" cy="3408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9809">
                  <a:extLst>
                    <a:ext uri="{9D8B030D-6E8A-4147-A177-3AD203B41FA5}">
                      <a16:colId xmlns:a16="http://schemas.microsoft.com/office/drawing/2014/main" val="176449564"/>
                    </a:ext>
                  </a:extLst>
                </a:gridCol>
                <a:gridCol w="5309419">
                  <a:extLst>
                    <a:ext uri="{9D8B030D-6E8A-4147-A177-3AD203B41FA5}">
                      <a16:colId xmlns:a16="http://schemas.microsoft.com/office/drawing/2014/main" val="909395714"/>
                    </a:ext>
                  </a:extLst>
                </a:gridCol>
                <a:gridCol w="4866967">
                  <a:extLst>
                    <a:ext uri="{9D8B030D-6E8A-4147-A177-3AD203B41FA5}">
                      <a16:colId xmlns:a16="http://schemas.microsoft.com/office/drawing/2014/main" val="357015127"/>
                    </a:ext>
                  </a:extLst>
                </a:gridCol>
              </a:tblGrid>
              <a:tr h="884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CAC-006/01/2019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…</a:t>
                      </a:r>
                      <a:r>
                        <a:rPr lang="es-MX" sz="1600" u="sng" strike="noStrike" dirty="0">
                          <a:effectLst/>
                        </a:rPr>
                        <a:t>grupo de trabajo </a:t>
                      </a:r>
                      <a:r>
                        <a:rPr lang="es-MX" sz="1600" u="none" strike="noStrike" dirty="0">
                          <a:effectLst/>
                        </a:rPr>
                        <a:t>para analizar las causas de los resultados no adecuados..- [de la evaluación en la] </a:t>
                      </a:r>
                      <a:r>
                        <a:rPr lang="es-MX" sz="1600" u="sng" strike="noStrike" dirty="0">
                          <a:effectLst/>
                        </a:rPr>
                        <a:t>Operación Region</a:t>
                      </a:r>
                      <a:r>
                        <a:rPr lang="es-MX" sz="1600" u="none" strike="noStrike" dirty="0">
                          <a:effectLst/>
                        </a:rPr>
                        <a:t>al.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tiene un documento con los resultados del grupo de trabajo que se presentarán en 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siguiente sesión del 2020.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913435"/>
                  </a:ext>
                </a:extLst>
              </a:tr>
              <a:tr h="6608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CAC-008/01/2019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La </a:t>
                      </a:r>
                      <a:r>
                        <a:rPr lang="es-MX" sz="1600" u="sng" strike="noStrike" dirty="0">
                          <a:effectLst/>
                        </a:rPr>
                        <a:t>Coordinación General de Operación Regional </a:t>
                      </a:r>
                      <a:r>
                        <a:rPr lang="es-MX" sz="1600" u="none" strike="noStrike" dirty="0">
                          <a:effectLst/>
                        </a:rPr>
                        <a:t>…El plan de acción será presentado al Comité durante 2019.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021637"/>
                  </a:ext>
                </a:extLst>
              </a:tr>
              <a:tr h="884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CAC-010/05/2019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El </a:t>
                      </a:r>
                      <a:r>
                        <a:rPr lang="es-MX" sz="1600" u="sng" strike="noStrike" dirty="0">
                          <a:effectLst/>
                        </a:rPr>
                        <a:t>grupo de procesos revisará el modelo propuesto por la Coordinación Operativa </a:t>
                      </a:r>
                      <a:r>
                        <a:rPr lang="es-MX" sz="1600" u="none" strike="noStrike" dirty="0">
                          <a:effectLst/>
                        </a:rPr>
                        <a:t>….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grupo de procesos tiene previsto reunirse 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finales de marzo de 2019.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5850"/>
                  </a:ext>
                </a:extLst>
              </a:tr>
              <a:tr h="884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CAC-011/05/2019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La Dirección General de Comunicación, Servicio Público de Información y Relaciones Institucionales realizará las actividades previstas para incorporar la </a:t>
                      </a:r>
                      <a:r>
                        <a:rPr lang="es-MX" sz="1600" u="sng" strike="noStrike" dirty="0">
                          <a:effectLst/>
                        </a:rPr>
                        <a:t>HECRA </a:t>
                      </a:r>
                      <a:r>
                        <a:rPr lang="es-MX" sz="1600" u="none" strike="noStrike" dirty="0">
                          <a:effectLst/>
                        </a:rPr>
                        <a:t>a la página de internet del INEGI durante el primer semestre de 2020.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ha avanzado con la DGCSNIEG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para que se incorpore la HECRA en la capacitación. </a:t>
                      </a:r>
                    </a:p>
                    <a:p>
                      <a:pPr algn="l" fontAlgn="ctr"/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DGCSPIRI está evaluando en qué parte de la página se puede incorporar.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79903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402456" y="398206"/>
            <a:ext cx="7365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</a:rPr>
              <a:t>Acuerdos 2019 en Proceso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09191" cy="69452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CFF9D36-4E81-4C57-8E81-2572FC0F6EFE}"/>
              </a:ext>
            </a:extLst>
          </p:cNvPr>
          <p:cNvSpPr txBox="1"/>
          <p:nvPr/>
        </p:nvSpPr>
        <p:spPr>
          <a:xfrm>
            <a:off x="2808079" y="2399535"/>
            <a:ext cx="66930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0" dirty="0">
                <a:solidFill>
                  <a:schemeClr val="bg1"/>
                </a:solidFill>
                <a:latin typeface="Bradley Hand ITC" panose="03070402050302030203" pitchFamily="66" charset="0"/>
              </a:rPr>
              <a:t>FIN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716" y="410738"/>
            <a:ext cx="4616246" cy="155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13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IEG" id="{FBAF24E8-D3F2-43BF-8247-D882E5CAF13D}" vid="{56A5BCB7-2AA3-40E9-A59A-3C610314866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DAC</Template>
  <TotalTime>13441</TotalTime>
  <Words>397</Words>
  <Application>Microsoft Office PowerPoint</Application>
  <PresentationFormat>Panorámica</PresentationFormat>
  <Paragraphs>56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Seguimiento de acuerdos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GUTIERREZ ROMERO MARCO ANTONIO</dc:creator>
  <cp:lastModifiedBy>Nuria Torroja Mateu</cp:lastModifiedBy>
  <cp:revision>1003</cp:revision>
  <cp:lastPrinted>2019-07-23T13:48:03Z</cp:lastPrinted>
  <dcterms:created xsi:type="dcterms:W3CDTF">2017-08-22T14:19:52Z</dcterms:created>
  <dcterms:modified xsi:type="dcterms:W3CDTF">2020-06-04T21:36:46Z</dcterms:modified>
</cp:coreProperties>
</file>