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715" r:id="rId6"/>
  </p:sldMasterIdLst>
  <p:notesMasterIdLst>
    <p:notesMasterId r:id="rId27"/>
  </p:notesMasterIdLst>
  <p:sldIdLst>
    <p:sldId id="827" r:id="rId7"/>
    <p:sldId id="560" r:id="rId8"/>
    <p:sldId id="825" r:id="rId9"/>
    <p:sldId id="835" r:id="rId10"/>
    <p:sldId id="845" r:id="rId11"/>
    <p:sldId id="873" r:id="rId12"/>
    <p:sldId id="862" r:id="rId13"/>
    <p:sldId id="816" r:id="rId14"/>
    <p:sldId id="863" r:id="rId15"/>
    <p:sldId id="786" r:id="rId16"/>
    <p:sldId id="874" r:id="rId17"/>
    <p:sldId id="872" r:id="rId18"/>
    <p:sldId id="766" r:id="rId19"/>
    <p:sldId id="871" r:id="rId20"/>
    <p:sldId id="765" r:id="rId21"/>
    <p:sldId id="865" r:id="rId22"/>
    <p:sldId id="268" r:id="rId23"/>
    <p:sldId id="269" r:id="rId24"/>
    <p:sldId id="839" r:id="rId25"/>
    <p:sldId id="259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1A093-DC43-4EBC-9117-8FD03A4FAF91}" v="5" dt="2020-06-04T19:23:5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A1FC5-AA33-4ED6-A06F-8C3C2BAF685B}" type="doc">
      <dgm:prSet loTypeId="urn:microsoft.com/office/officeart/2005/8/layout/venn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A92376D-B832-4B91-9D38-AFA3B2B310DB}">
      <dgm:prSet/>
      <dgm:spPr>
        <a:solidFill>
          <a:schemeClr val="accent3">
            <a:lumMod val="20000"/>
            <a:lumOff val="80000"/>
            <a:alpha val="54000"/>
          </a:schemeClr>
        </a:solidFill>
        <a:ln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</a:ln>
      </dgm:spPr>
      <dgm:t>
        <a:bodyPr/>
        <a:lstStyle/>
        <a:p>
          <a:r>
            <a:rPr lang="es-MX" b="0" i="0" baseline="0" dirty="0"/>
            <a:t>Vista conforme a las fases del MPEG</a:t>
          </a:r>
        </a:p>
        <a:p>
          <a:r>
            <a:rPr lang="es-MX" b="0" i="0" baseline="0" dirty="0"/>
            <a:t>(Fuente GSBPM)</a:t>
          </a:r>
          <a:endParaRPr lang="es-MX" dirty="0"/>
        </a:p>
      </dgm:t>
    </dgm:pt>
    <dgm:pt modelId="{D06FB931-AA00-4DD3-A0D2-B3A5DB8CDF27}" type="parTrans" cxnId="{7B26481E-5E4B-4937-BEE8-1D152E27DB3E}">
      <dgm:prSet/>
      <dgm:spPr/>
      <dgm:t>
        <a:bodyPr/>
        <a:lstStyle/>
        <a:p>
          <a:endParaRPr lang="es-MX"/>
        </a:p>
      </dgm:t>
    </dgm:pt>
    <dgm:pt modelId="{5EE8B785-E7AF-421B-B619-48064C42075B}" type="sibTrans" cxnId="{7B26481E-5E4B-4937-BEE8-1D152E27DB3E}">
      <dgm:prSet/>
      <dgm:spPr/>
      <dgm:t>
        <a:bodyPr/>
        <a:lstStyle/>
        <a:p>
          <a:endParaRPr lang="es-MX"/>
        </a:p>
      </dgm:t>
    </dgm:pt>
    <dgm:pt modelId="{7221A6FA-9DA8-4208-B3BB-18D35603FB7A}">
      <dgm:prSet/>
      <dgm:spPr>
        <a:solidFill>
          <a:schemeClr val="accent2">
            <a:lumMod val="20000"/>
            <a:lumOff val="80000"/>
            <a:alpha val="54000"/>
          </a:schemeClr>
        </a:solidFill>
        <a:ln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</a:ln>
      </dgm:spPr>
      <dgm:t>
        <a:bodyPr/>
        <a:lstStyle/>
        <a:p>
          <a:r>
            <a:rPr lang="es-MX" b="0" i="0" baseline="0" dirty="0"/>
            <a:t>Cumplimiento de requerimientos y especificaciones del usuario, conforme a la identificación de necesidades </a:t>
          </a:r>
          <a:endParaRPr lang="es-MX" dirty="0"/>
        </a:p>
      </dgm:t>
    </dgm:pt>
    <dgm:pt modelId="{35E49EB3-6E90-4023-BB3A-D3AACD55F7E4}" type="parTrans" cxnId="{6429BAA2-D0A5-400D-9D63-E175F025FC81}">
      <dgm:prSet/>
      <dgm:spPr/>
      <dgm:t>
        <a:bodyPr/>
        <a:lstStyle/>
        <a:p>
          <a:endParaRPr lang="es-MX"/>
        </a:p>
      </dgm:t>
    </dgm:pt>
    <dgm:pt modelId="{5C90B441-2BBD-4842-92CC-D39334F913E9}" type="sibTrans" cxnId="{6429BAA2-D0A5-400D-9D63-E175F025FC81}">
      <dgm:prSet/>
      <dgm:spPr/>
      <dgm:t>
        <a:bodyPr/>
        <a:lstStyle/>
        <a:p>
          <a:endParaRPr lang="es-MX"/>
        </a:p>
      </dgm:t>
    </dgm:pt>
    <dgm:pt modelId="{2EEF371A-3751-424C-B3DA-E8664D070D23}">
      <dgm:prSet/>
      <dgm:spPr>
        <a:solidFill>
          <a:schemeClr val="accent4">
            <a:lumMod val="20000"/>
            <a:lumOff val="80000"/>
            <a:alpha val="54000"/>
          </a:schemeClr>
        </a:solidFill>
        <a:ln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</a:ln>
      </dgm:spPr>
      <dgm:t>
        <a:bodyPr/>
        <a:lstStyle/>
        <a:p>
          <a:r>
            <a:rPr lang="es-MX" b="0" i="0" baseline="0" dirty="0"/>
            <a:t>Ciclo de evaluación de servicios productos y subproductos</a:t>
          </a:r>
          <a:endParaRPr lang="es-MX" dirty="0"/>
        </a:p>
      </dgm:t>
    </dgm:pt>
    <dgm:pt modelId="{1AE48A4A-FB2B-4436-9DE9-6053AB9C2FF3}" type="parTrans" cxnId="{52D6A877-5A45-421D-85E5-F73FF3389A10}">
      <dgm:prSet/>
      <dgm:spPr/>
      <dgm:t>
        <a:bodyPr/>
        <a:lstStyle/>
        <a:p>
          <a:endParaRPr lang="es-MX"/>
        </a:p>
      </dgm:t>
    </dgm:pt>
    <dgm:pt modelId="{2BC03A24-EE79-47BC-A5A7-F6392CA190F6}" type="sibTrans" cxnId="{52D6A877-5A45-421D-85E5-F73FF3389A10}">
      <dgm:prSet/>
      <dgm:spPr/>
      <dgm:t>
        <a:bodyPr/>
        <a:lstStyle/>
        <a:p>
          <a:endParaRPr lang="es-MX"/>
        </a:p>
      </dgm:t>
    </dgm:pt>
    <dgm:pt modelId="{8083B9A8-7919-4E26-8DFB-B9A8A25AEA30}">
      <dgm:prSet/>
      <dgm:spPr>
        <a:solidFill>
          <a:schemeClr val="accent5">
            <a:lumMod val="20000"/>
            <a:lumOff val="80000"/>
            <a:alpha val="54000"/>
          </a:schemeClr>
        </a:solidFill>
        <a:ln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</a:ln>
      </dgm:spPr>
      <dgm:t>
        <a:bodyPr/>
        <a:lstStyle/>
        <a:p>
          <a:r>
            <a:rPr lang="es-MX" b="0" i="0" baseline="0" dirty="0"/>
            <a:t>Medios y actividades para gestionar el aseguramiento de la calidad</a:t>
          </a:r>
          <a:endParaRPr lang="es-MX" dirty="0"/>
        </a:p>
      </dgm:t>
    </dgm:pt>
    <dgm:pt modelId="{E95C6233-8C76-4343-A53F-6D38002D9B98}" type="parTrans" cxnId="{B9157A50-CAAE-4A1C-92F1-3210811B3E86}">
      <dgm:prSet/>
      <dgm:spPr/>
      <dgm:t>
        <a:bodyPr/>
        <a:lstStyle/>
        <a:p>
          <a:endParaRPr lang="es-MX"/>
        </a:p>
      </dgm:t>
    </dgm:pt>
    <dgm:pt modelId="{61B79E81-86FC-403A-A1A5-B226C1F337C0}" type="sibTrans" cxnId="{B9157A50-CAAE-4A1C-92F1-3210811B3E86}">
      <dgm:prSet/>
      <dgm:spPr/>
      <dgm:t>
        <a:bodyPr/>
        <a:lstStyle/>
        <a:p>
          <a:endParaRPr lang="es-MX"/>
        </a:p>
      </dgm:t>
    </dgm:pt>
    <dgm:pt modelId="{B1A0016A-A25A-4569-A549-9445F72A8784}">
      <dgm:prSet/>
      <dgm:spPr>
        <a:solidFill>
          <a:schemeClr val="accent1">
            <a:lumMod val="20000"/>
            <a:lumOff val="80000"/>
            <a:alpha val="54000"/>
          </a:schemeClr>
        </a:solidFill>
        <a:ln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</a:ln>
      </dgm:spPr>
      <dgm:t>
        <a:bodyPr/>
        <a:lstStyle/>
        <a:p>
          <a:r>
            <a:rPr lang="es-MX" b="0" i="0" baseline="0" dirty="0"/>
            <a:t>Cultura, estructura organizacional, la planeación, liderazgo, capital humano, recursos, procedimientos operativos y normatividad </a:t>
          </a:r>
          <a:endParaRPr lang="es-MX" dirty="0"/>
        </a:p>
      </dgm:t>
    </dgm:pt>
    <dgm:pt modelId="{DA7D3E1F-39EE-4093-A007-54B84C10A364}" type="parTrans" cxnId="{8A9A598F-C157-4083-AB49-E4321A487CBA}">
      <dgm:prSet/>
      <dgm:spPr/>
      <dgm:t>
        <a:bodyPr/>
        <a:lstStyle/>
        <a:p>
          <a:endParaRPr lang="es-MX"/>
        </a:p>
      </dgm:t>
    </dgm:pt>
    <dgm:pt modelId="{A10C9523-6AF8-4F6C-A662-471AE9B465F4}" type="sibTrans" cxnId="{8A9A598F-C157-4083-AB49-E4321A487CBA}">
      <dgm:prSet/>
      <dgm:spPr/>
      <dgm:t>
        <a:bodyPr/>
        <a:lstStyle/>
        <a:p>
          <a:endParaRPr lang="es-MX"/>
        </a:p>
      </dgm:t>
    </dgm:pt>
    <dgm:pt modelId="{82CF60CA-4807-48D9-9E41-E410EA80E27B}" type="pres">
      <dgm:prSet presAssocID="{49BA1FC5-AA33-4ED6-A06F-8C3C2BAF685B}" presName="Name0" presStyleCnt="0">
        <dgm:presLayoutVars>
          <dgm:dir/>
          <dgm:resizeHandles val="exact"/>
        </dgm:presLayoutVars>
      </dgm:prSet>
      <dgm:spPr/>
    </dgm:pt>
    <dgm:pt modelId="{12893821-B9E5-44FF-9D49-89680AEA86E1}" type="pres">
      <dgm:prSet presAssocID="{5A92376D-B832-4B91-9D38-AFA3B2B310DB}" presName="Name5" presStyleLbl="vennNode1" presStyleIdx="0" presStyleCnt="5">
        <dgm:presLayoutVars>
          <dgm:bulletEnabled val="1"/>
        </dgm:presLayoutVars>
      </dgm:prSet>
      <dgm:spPr/>
    </dgm:pt>
    <dgm:pt modelId="{7DC66181-BE2A-49F3-B54C-C70F2150793E}" type="pres">
      <dgm:prSet presAssocID="{5EE8B785-E7AF-421B-B619-48064C42075B}" presName="space" presStyleCnt="0"/>
      <dgm:spPr/>
    </dgm:pt>
    <dgm:pt modelId="{65F5978A-6642-456F-8D51-3794FE2DE533}" type="pres">
      <dgm:prSet presAssocID="{7221A6FA-9DA8-4208-B3BB-18D35603FB7A}" presName="Name5" presStyleLbl="vennNode1" presStyleIdx="1" presStyleCnt="5">
        <dgm:presLayoutVars>
          <dgm:bulletEnabled val="1"/>
        </dgm:presLayoutVars>
      </dgm:prSet>
      <dgm:spPr/>
    </dgm:pt>
    <dgm:pt modelId="{3FFC2613-2FD4-4EC0-83E0-FFE4221B4A7A}" type="pres">
      <dgm:prSet presAssocID="{5C90B441-2BBD-4842-92CC-D39334F913E9}" presName="space" presStyleCnt="0"/>
      <dgm:spPr/>
    </dgm:pt>
    <dgm:pt modelId="{F9739B3F-05CF-4CC4-BC09-515C7BDC5A59}" type="pres">
      <dgm:prSet presAssocID="{2EEF371A-3751-424C-B3DA-E8664D070D23}" presName="Name5" presStyleLbl="vennNode1" presStyleIdx="2" presStyleCnt="5">
        <dgm:presLayoutVars>
          <dgm:bulletEnabled val="1"/>
        </dgm:presLayoutVars>
      </dgm:prSet>
      <dgm:spPr/>
    </dgm:pt>
    <dgm:pt modelId="{D57EEA49-10B7-47AD-A8A6-4EC6D5B26798}" type="pres">
      <dgm:prSet presAssocID="{2BC03A24-EE79-47BC-A5A7-F6392CA190F6}" presName="space" presStyleCnt="0"/>
      <dgm:spPr/>
    </dgm:pt>
    <dgm:pt modelId="{C1006D75-397B-4F7E-B293-AC27D7B36AA1}" type="pres">
      <dgm:prSet presAssocID="{8083B9A8-7919-4E26-8DFB-B9A8A25AEA30}" presName="Name5" presStyleLbl="vennNode1" presStyleIdx="3" presStyleCnt="5">
        <dgm:presLayoutVars>
          <dgm:bulletEnabled val="1"/>
        </dgm:presLayoutVars>
      </dgm:prSet>
      <dgm:spPr/>
    </dgm:pt>
    <dgm:pt modelId="{4B44580C-455E-4FE9-9D08-088AFAABB99C}" type="pres">
      <dgm:prSet presAssocID="{61B79E81-86FC-403A-A1A5-B226C1F337C0}" presName="space" presStyleCnt="0"/>
      <dgm:spPr/>
    </dgm:pt>
    <dgm:pt modelId="{AD83B70F-08EC-42F7-BF30-886E2FB08219}" type="pres">
      <dgm:prSet presAssocID="{B1A0016A-A25A-4569-A549-9445F72A8784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574700B-64C9-4925-84AC-491C5C557539}" type="presOf" srcId="{7221A6FA-9DA8-4208-B3BB-18D35603FB7A}" destId="{65F5978A-6642-456F-8D51-3794FE2DE533}" srcOrd="0" destOrd="0" presId="urn:microsoft.com/office/officeart/2005/8/layout/venn3"/>
    <dgm:cxn modelId="{7B26481E-5E4B-4937-BEE8-1D152E27DB3E}" srcId="{49BA1FC5-AA33-4ED6-A06F-8C3C2BAF685B}" destId="{5A92376D-B832-4B91-9D38-AFA3B2B310DB}" srcOrd="0" destOrd="0" parTransId="{D06FB931-AA00-4DD3-A0D2-B3A5DB8CDF27}" sibTransId="{5EE8B785-E7AF-421B-B619-48064C42075B}"/>
    <dgm:cxn modelId="{120F2E38-278C-4482-A411-D67273CFC29A}" type="presOf" srcId="{49BA1FC5-AA33-4ED6-A06F-8C3C2BAF685B}" destId="{82CF60CA-4807-48D9-9E41-E410EA80E27B}" srcOrd="0" destOrd="0" presId="urn:microsoft.com/office/officeart/2005/8/layout/venn3"/>
    <dgm:cxn modelId="{D7C89963-2B33-4265-AC9C-4AD17CDB8173}" type="presOf" srcId="{8083B9A8-7919-4E26-8DFB-B9A8A25AEA30}" destId="{C1006D75-397B-4F7E-B293-AC27D7B36AA1}" srcOrd="0" destOrd="0" presId="urn:microsoft.com/office/officeart/2005/8/layout/venn3"/>
    <dgm:cxn modelId="{B9157A50-CAAE-4A1C-92F1-3210811B3E86}" srcId="{49BA1FC5-AA33-4ED6-A06F-8C3C2BAF685B}" destId="{8083B9A8-7919-4E26-8DFB-B9A8A25AEA30}" srcOrd="3" destOrd="0" parTransId="{E95C6233-8C76-4343-A53F-6D38002D9B98}" sibTransId="{61B79E81-86FC-403A-A1A5-B226C1F337C0}"/>
    <dgm:cxn modelId="{52D6A877-5A45-421D-85E5-F73FF3389A10}" srcId="{49BA1FC5-AA33-4ED6-A06F-8C3C2BAF685B}" destId="{2EEF371A-3751-424C-B3DA-E8664D070D23}" srcOrd="2" destOrd="0" parTransId="{1AE48A4A-FB2B-4436-9DE9-6053AB9C2FF3}" sibTransId="{2BC03A24-EE79-47BC-A5A7-F6392CA190F6}"/>
    <dgm:cxn modelId="{8A9A598F-C157-4083-AB49-E4321A487CBA}" srcId="{49BA1FC5-AA33-4ED6-A06F-8C3C2BAF685B}" destId="{B1A0016A-A25A-4569-A549-9445F72A8784}" srcOrd="4" destOrd="0" parTransId="{DA7D3E1F-39EE-4093-A007-54B84C10A364}" sibTransId="{A10C9523-6AF8-4F6C-A662-471AE9B465F4}"/>
    <dgm:cxn modelId="{181FB5A0-7740-45D8-9169-588E2B1308D0}" type="presOf" srcId="{B1A0016A-A25A-4569-A549-9445F72A8784}" destId="{AD83B70F-08EC-42F7-BF30-886E2FB08219}" srcOrd="0" destOrd="0" presId="urn:microsoft.com/office/officeart/2005/8/layout/venn3"/>
    <dgm:cxn modelId="{6429BAA2-D0A5-400D-9D63-E175F025FC81}" srcId="{49BA1FC5-AA33-4ED6-A06F-8C3C2BAF685B}" destId="{7221A6FA-9DA8-4208-B3BB-18D35603FB7A}" srcOrd="1" destOrd="0" parTransId="{35E49EB3-6E90-4023-BB3A-D3AACD55F7E4}" sibTransId="{5C90B441-2BBD-4842-92CC-D39334F913E9}"/>
    <dgm:cxn modelId="{C2B4CBE0-B105-4BBB-BEA1-FBC9485D2EC7}" type="presOf" srcId="{2EEF371A-3751-424C-B3DA-E8664D070D23}" destId="{F9739B3F-05CF-4CC4-BC09-515C7BDC5A59}" srcOrd="0" destOrd="0" presId="urn:microsoft.com/office/officeart/2005/8/layout/venn3"/>
    <dgm:cxn modelId="{EDBAD1FE-A5DD-418C-90BF-99B816EFB5AA}" type="presOf" srcId="{5A92376D-B832-4B91-9D38-AFA3B2B310DB}" destId="{12893821-B9E5-44FF-9D49-89680AEA86E1}" srcOrd="0" destOrd="0" presId="urn:microsoft.com/office/officeart/2005/8/layout/venn3"/>
    <dgm:cxn modelId="{BF046CED-F092-4F92-838B-F873BB8B4377}" type="presParOf" srcId="{82CF60CA-4807-48D9-9E41-E410EA80E27B}" destId="{12893821-B9E5-44FF-9D49-89680AEA86E1}" srcOrd="0" destOrd="0" presId="urn:microsoft.com/office/officeart/2005/8/layout/venn3"/>
    <dgm:cxn modelId="{0D1D43C3-D336-4E83-82EF-227B14429D63}" type="presParOf" srcId="{82CF60CA-4807-48D9-9E41-E410EA80E27B}" destId="{7DC66181-BE2A-49F3-B54C-C70F2150793E}" srcOrd="1" destOrd="0" presId="urn:microsoft.com/office/officeart/2005/8/layout/venn3"/>
    <dgm:cxn modelId="{1E7E2EB8-2AEA-44AD-9184-33C3785CD5FC}" type="presParOf" srcId="{82CF60CA-4807-48D9-9E41-E410EA80E27B}" destId="{65F5978A-6642-456F-8D51-3794FE2DE533}" srcOrd="2" destOrd="0" presId="urn:microsoft.com/office/officeart/2005/8/layout/venn3"/>
    <dgm:cxn modelId="{225D6A8A-532A-4D20-8F29-F1FC8D8366D9}" type="presParOf" srcId="{82CF60CA-4807-48D9-9E41-E410EA80E27B}" destId="{3FFC2613-2FD4-4EC0-83E0-FFE4221B4A7A}" srcOrd="3" destOrd="0" presId="urn:microsoft.com/office/officeart/2005/8/layout/venn3"/>
    <dgm:cxn modelId="{B8A28AE7-E420-4EF3-A6D0-5012ED95FC15}" type="presParOf" srcId="{82CF60CA-4807-48D9-9E41-E410EA80E27B}" destId="{F9739B3F-05CF-4CC4-BC09-515C7BDC5A59}" srcOrd="4" destOrd="0" presId="urn:microsoft.com/office/officeart/2005/8/layout/venn3"/>
    <dgm:cxn modelId="{34C01B10-B48F-4ECA-B98B-68D1292502FC}" type="presParOf" srcId="{82CF60CA-4807-48D9-9E41-E410EA80E27B}" destId="{D57EEA49-10B7-47AD-A8A6-4EC6D5B26798}" srcOrd="5" destOrd="0" presId="urn:microsoft.com/office/officeart/2005/8/layout/venn3"/>
    <dgm:cxn modelId="{442CF6E8-868D-4FFF-AA45-94DE3C30BDEC}" type="presParOf" srcId="{82CF60CA-4807-48D9-9E41-E410EA80E27B}" destId="{C1006D75-397B-4F7E-B293-AC27D7B36AA1}" srcOrd="6" destOrd="0" presId="urn:microsoft.com/office/officeart/2005/8/layout/venn3"/>
    <dgm:cxn modelId="{5CE9D072-31C4-4030-B473-27B8B3F5F0A6}" type="presParOf" srcId="{82CF60CA-4807-48D9-9E41-E410EA80E27B}" destId="{4B44580C-455E-4FE9-9D08-088AFAABB99C}" srcOrd="7" destOrd="0" presId="urn:microsoft.com/office/officeart/2005/8/layout/venn3"/>
    <dgm:cxn modelId="{C3D8016D-FD94-45FE-BCAC-6168E5CD9D2B}" type="presParOf" srcId="{82CF60CA-4807-48D9-9E41-E410EA80E27B}" destId="{AD83B70F-08EC-42F7-BF30-886E2FB0821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6270F-835B-4006-AD11-E0C62A74FA2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F699FE2-5892-40BE-8027-2A33209F534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/>
            <a:t>Capital humano</a:t>
          </a:r>
        </a:p>
      </dgm:t>
    </dgm:pt>
    <dgm:pt modelId="{A42D4884-B64A-45A1-9B92-B120973D5303}" type="parTrans" cxnId="{C5FD4B0A-A530-4603-9440-8CD1B1E47E40}">
      <dgm:prSet/>
      <dgm:spPr/>
      <dgm:t>
        <a:bodyPr/>
        <a:lstStyle/>
        <a:p>
          <a:endParaRPr lang="es-MX"/>
        </a:p>
      </dgm:t>
    </dgm:pt>
    <dgm:pt modelId="{53BDCDF2-F4F8-44CE-B867-042586C51F6B}" type="sibTrans" cxnId="{C5FD4B0A-A530-4603-9440-8CD1B1E47E40}">
      <dgm:prSet/>
      <dgm:spPr>
        <a:solidFill>
          <a:srgbClr val="0070C0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5F418EF8-1680-4F14-AF18-F288B207DB2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/>
            <a:t>Rediseño y Mejora de Procesos</a:t>
          </a:r>
        </a:p>
      </dgm:t>
    </dgm:pt>
    <dgm:pt modelId="{E58C91A1-1B5F-4CBF-9DD3-ED6FDAA483CF}" type="parTrans" cxnId="{3D831E6A-7212-425D-89B0-38F0F017447F}">
      <dgm:prSet/>
      <dgm:spPr/>
      <dgm:t>
        <a:bodyPr/>
        <a:lstStyle/>
        <a:p>
          <a:endParaRPr lang="es-MX"/>
        </a:p>
      </dgm:t>
    </dgm:pt>
    <dgm:pt modelId="{CC8B1DF8-B937-4972-9F7B-97EA51ADE98B}" type="sibTrans" cxnId="{3D831E6A-7212-425D-89B0-38F0F017447F}">
      <dgm:prSet/>
      <dgm:spPr>
        <a:solidFill>
          <a:schemeClr val="accent1">
            <a:lumMod val="75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64B2BD43-FD87-4D6E-A9BB-CE04071B2A3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/>
            <a:t>Tecnología</a:t>
          </a:r>
        </a:p>
      </dgm:t>
    </dgm:pt>
    <dgm:pt modelId="{88EFCA96-BB70-4898-B3B5-51459FE688FB}" type="parTrans" cxnId="{E9428E7C-A6E4-4F1C-975B-35B24A7D5016}">
      <dgm:prSet/>
      <dgm:spPr/>
      <dgm:t>
        <a:bodyPr/>
        <a:lstStyle/>
        <a:p>
          <a:endParaRPr lang="es-MX"/>
        </a:p>
      </dgm:t>
    </dgm:pt>
    <dgm:pt modelId="{641D4BB6-E757-4C17-B58B-7179C8828EEA}" type="sibTrans" cxnId="{E9428E7C-A6E4-4F1C-975B-35B24A7D5016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0E5AE8A3-153F-469C-9B96-6800E71957A2}" type="pres">
      <dgm:prSet presAssocID="{8126270F-835B-4006-AD11-E0C62A74FA25}" presName="cycle" presStyleCnt="0">
        <dgm:presLayoutVars>
          <dgm:dir/>
          <dgm:resizeHandles val="exact"/>
        </dgm:presLayoutVars>
      </dgm:prSet>
      <dgm:spPr/>
    </dgm:pt>
    <dgm:pt modelId="{AC83F550-868C-4D28-B3B8-AAC84279E7F4}" type="pres">
      <dgm:prSet presAssocID="{9F699FE2-5892-40BE-8027-2A33209F5345}" presName="node" presStyleLbl="node1" presStyleIdx="0" presStyleCnt="3">
        <dgm:presLayoutVars>
          <dgm:bulletEnabled val="1"/>
        </dgm:presLayoutVars>
      </dgm:prSet>
      <dgm:spPr/>
    </dgm:pt>
    <dgm:pt modelId="{AC39A959-918E-4D4F-93AB-9AC8843F37EA}" type="pres">
      <dgm:prSet presAssocID="{9F699FE2-5892-40BE-8027-2A33209F5345}" presName="spNode" presStyleCnt="0"/>
      <dgm:spPr/>
    </dgm:pt>
    <dgm:pt modelId="{C0BEC025-E4BF-4CFE-9ECF-AD4B6AC31E7B}" type="pres">
      <dgm:prSet presAssocID="{53BDCDF2-F4F8-44CE-B867-042586C51F6B}" presName="sibTrans" presStyleLbl="sibTrans1D1" presStyleIdx="0" presStyleCnt="3"/>
      <dgm:spPr/>
    </dgm:pt>
    <dgm:pt modelId="{E9931A4F-E82B-4680-BECC-4F8E67ECFBE3}" type="pres">
      <dgm:prSet presAssocID="{5F418EF8-1680-4F14-AF18-F288B207DB23}" presName="node" presStyleLbl="node1" presStyleIdx="1" presStyleCnt="3" custRadScaleRad="95507" custRadScaleInc="-48233">
        <dgm:presLayoutVars>
          <dgm:bulletEnabled val="1"/>
        </dgm:presLayoutVars>
      </dgm:prSet>
      <dgm:spPr/>
    </dgm:pt>
    <dgm:pt modelId="{EFC8C7DF-9209-401F-A4FA-B65232E8B140}" type="pres">
      <dgm:prSet presAssocID="{5F418EF8-1680-4F14-AF18-F288B207DB23}" presName="spNode" presStyleCnt="0"/>
      <dgm:spPr/>
    </dgm:pt>
    <dgm:pt modelId="{6FE6F729-5C03-4F18-8C01-B83CC0F4F49B}" type="pres">
      <dgm:prSet presAssocID="{CC8B1DF8-B937-4972-9F7B-97EA51ADE98B}" presName="sibTrans" presStyleLbl="sibTrans1D1" presStyleIdx="1" presStyleCnt="3"/>
      <dgm:spPr/>
    </dgm:pt>
    <dgm:pt modelId="{FE6DE012-7158-4EA2-8162-DF3EA3BE02D9}" type="pres">
      <dgm:prSet presAssocID="{64B2BD43-FD87-4D6E-A9BB-CE04071B2A39}" presName="node" presStyleLbl="node1" presStyleIdx="2" presStyleCnt="3" custRadScaleRad="94997" custRadScaleInc="54758">
        <dgm:presLayoutVars>
          <dgm:bulletEnabled val="1"/>
        </dgm:presLayoutVars>
      </dgm:prSet>
      <dgm:spPr/>
    </dgm:pt>
    <dgm:pt modelId="{13AB98A7-FD1E-424E-99ED-0FBDA2EE98E3}" type="pres">
      <dgm:prSet presAssocID="{64B2BD43-FD87-4D6E-A9BB-CE04071B2A39}" presName="spNode" presStyleCnt="0"/>
      <dgm:spPr/>
    </dgm:pt>
    <dgm:pt modelId="{F8D6967F-3638-4238-BDFD-4F3BEAEE1179}" type="pres">
      <dgm:prSet presAssocID="{641D4BB6-E757-4C17-B58B-7179C8828EEA}" presName="sibTrans" presStyleLbl="sibTrans1D1" presStyleIdx="2" presStyleCnt="3"/>
      <dgm:spPr/>
    </dgm:pt>
  </dgm:ptLst>
  <dgm:cxnLst>
    <dgm:cxn modelId="{17D59C01-7FA5-456E-AAC1-D21BDF35BE5A}" type="presOf" srcId="{641D4BB6-E757-4C17-B58B-7179C8828EEA}" destId="{F8D6967F-3638-4238-BDFD-4F3BEAEE1179}" srcOrd="0" destOrd="0" presId="urn:microsoft.com/office/officeart/2005/8/layout/cycle6"/>
    <dgm:cxn modelId="{C5FD4B0A-A530-4603-9440-8CD1B1E47E40}" srcId="{8126270F-835B-4006-AD11-E0C62A74FA25}" destId="{9F699FE2-5892-40BE-8027-2A33209F5345}" srcOrd="0" destOrd="0" parTransId="{A42D4884-B64A-45A1-9B92-B120973D5303}" sibTransId="{53BDCDF2-F4F8-44CE-B867-042586C51F6B}"/>
    <dgm:cxn modelId="{B6684A36-AB33-49C4-A507-9F898C6905D2}" type="presOf" srcId="{CC8B1DF8-B937-4972-9F7B-97EA51ADE98B}" destId="{6FE6F729-5C03-4F18-8C01-B83CC0F4F49B}" srcOrd="0" destOrd="0" presId="urn:microsoft.com/office/officeart/2005/8/layout/cycle6"/>
    <dgm:cxn modelId="{518FCE5B-173F-4367-AC7C-3536A7136163}" type="presOf" srcId="{64B2BD43-FD87-4D6E-A9BB-CE04071B2A39}" destId="{FE6DE012-7158-4EA2-8162-DF3EA3BE02D9}" srcOrd="0" destOrd="0" presId="urn:microsoft.com/office/officeart/2005/8/layout/cycle6"/>
    <dgm:cxn modelId="{284A6341-2D44-4675-8248-2C434B58E6C5}" type="presOf" srcId="{9F699FE2-5892-40BE-8027-2A33209F5345}" destId="{AC83F550-868C-4D28-B3B8-AAC84279E7F4}" srcOrd="0" destOrd="0" presId="urn:microsoft.com/office/officeart/2005/8/layout/cycle6"/>
    <dgm:cxn modelId="{C9DD1F42-60F1-4B1E-9B0E-DE891147F7FD}" type="presOf" srcId="{5F418EF8-1680-4F14-AF18-F288B207DB23}" destId="{E9931A4F-E82B-4680-BECC-4F8E67ECFBE3}" srcOrd="0" destOrd="0" presId="urn:microsoft.com/office/officeart/2005/8/layout/cycle6"/>
    <dgm:cxn modelId="{3D831E6A-7212-425D-89B0-38F0F017447F}" srcId="{8126270F-835B-4006-AD11-E0C62A74FA25}" destId="{5F418EF8-1680-4F14-AF18-F288B207DB23}" srcOrd="1" destOrd="0" parTransId="{E58C91A1-1B5F-4CBF-9DD3-ED6FDAA483CF}" sibTransId="{CC8B1DF8-B937-4972-9F7B-97EA51ADE98B}"/>
    <dgm:cxn modelId="{E9428E7C-A6E4-4F1C-975B-35B24A7D5016}" srcId="{8126270F-835B-4006-AD11-E0C62A74FA25}" destId="{64B2BD43-FD87-4D6E-A9BB-CE04071B2A39}" srcOrd="2" destOrd="0" parTransId="{88EFCA96-BB70-4898-B3B5-51459FE688FB}" sibTransId="{641D4BB6-E757-4C17-B58B-7179C8828EEA}"/>
    <dgm:cxn modelId="{8235B684-5E80-45CC-980B-B891C560C128}" type="presOf" srcId="{53BDCDF2-F4F8-44CE-B867-042586C51F6B}" destId="{C0BEC025-E4BF-4CFE-9ECF-AD4B6AC31E7B}" srcOrd="0" destOrd="0" presId="urn:microsoft.com/office/officeart/2005/8/layout/cycle6"/>
    <dgm:cxn modelId="{8D8C5CFC-2166-4243-97D9-33F95F9285DD}" type="presOf" srcId="{8126270F-835B-4006-AD11-E0C62A74FA25}" destId="{0E5AE8A3-153F-469C-9B96-6800E71957A2}" srcOrd="0" destOrd="0" presId="urn:microsoft.com/office/officeart/2005/8/layout/cycle6"/>
    <dgm:cxn modelId="{AB00B9A0-0A77-4B48-A527-BF8B23458BFA}" type="presParOf" srcId="{0E5AE8A3-153F-469C-9B96-6800E71957A2}" destId="{AC83F550-868C-4D28-B3B8-AAC84279E7F4}" srcOrd="0" destOrd="0" presId="urn:microsoft.com/office/officeart/2005/8/layout/cycle6"/>
    <dgm:cxn modelId="{39A1D908-930C-4731-9C20-8E63C4DB9820}" type="presParOf" srcId="{0E5AE8A3-153F-469C-9B96-6800E71957A2}" destId="{AC39A959-918E-4D4F-93AB-9AC8843F37EA}" srcOrd="1" destOrd="0" presId="urn:microsoft.com/office/officeart/2005/8/layout/cycle6"/>
    <dgm:cxn modelId="{91BA9193-070E-43C3-868F-7E5F867AF852}" type="presParOf" srcId="{0E5AE8A3-153F-469C-9B96-6800E71957A2}" destId="{C0BEC025-E4BF-4CFE-9ECF-AD4B6AC31E7B}" srcOrd="2" destOrd="0" presId="urn:microsoft.com/office/officeart/2005/8/layout/cycle6"/>
    <dgm:cxn modelId="{E3FF51F6-6F83-4E91-AC93-BF2E1C766FC5}" type="presParOf" srcId="{0E5AE8A3-153F-469C-9B96-6800E71957A2}" destId="{E9931A4F-E82B-4680-BECC-4F8E67ECFBE3}" srcOrd="3" destOrd="0" presId="urn:microsoft.com/office/officeart/2005/8/layout/cycle6"/>
    <dgm:cxn modelId="{CBA75E9F-6C7F-44F1-B6D1-50F70D60EE31}" type="presParOf" srcId="{0E5AE8A3-153F-469C-9B96-6800E71957A2}" destId="{EFC8C7DF-9209-401F-A4FA-B65232E8B140}" srcOrd="4" destOrd="0" presId="urn:microsoft.com/office/officeart/2005/8/layout/cycle6"/>
    <dgm:cxn modelId="{47FF5DF4-689B-40DA-9B77-E5B82A480B2A}" type="presParOf" srcId="{0E5AE8A3-153F-469C-9B96-6800E71957A2}" destId="{6FE6F729-5C03-4F18-8C01-B83CC0F4F49B}" srcOrd="5" destOrd="0" presId="urn:microsoft.com/office/officeart/2005/8/layout/cycle6"/>
    <dgm:cxn modelId="{E2E555C3-D753-49D5-AD09-97D7A24AF200}" type="presParOf" srcId="{0E5AE8A3-153F-469C-9B96-6800E71957A2}" destId="{FE6DE012-7158-4EA2-8162-DF3EA3BE02D9}" srcOrd="6" destOrd="0" presId="urn:microsoft.com/office/officeart/2005/8/layout/cycle6"/>
    <dgm:cxn modelId="{5600455D-8815-43BD-BD42-ACE26AA08369}" type="presParOf" srcId="{0E5AE8A3-153F-469C-9B96-6800E71957A2}" destId="{13AB98A7-FD1E-424E-99ED-0FBDA2EE98E3}" srcOrd="7" destOrd="0" presId="urn:microsoft.com/office/officeart/2005/8/layout/cycle6"/>
    <dgm:cxn modelId="{56ABA979-6FDA-4205-B886-55D22275A081}" type="presParOf" srcId="{0E5AE8A3-153F-469C-9B96-6800E71957A2}" destId="{F8D6967F-3638-4238-BDFD-4F3BEAEE117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93821-B9E5-44FF-9D49-89680AEA86E1}">
      <dsp:nvSpPr>
        <dsp:cNvPr id="0" name=""/>
        <dsp:cNvSpPr/>
      </dsp:nvSpPr>
      <dsp:spPr>
        <a:xfrm>
          <a:off x="1375" y="773800"/>
          <a:ext cx="2682034" cy="2682034"/>
        </a:xfrm>
        <a:prstGeom prst="ellipse">
          <a:avLst/>
        </a:prstGeom>
        <a:solidFill>
          <a:schemeClr val="accent3">
            <a:lumMod val="20000"/>
            <a:lumOff val="80000"/>
            <a:alpha val="54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601" tIns="19050" rIns="147601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Vista conforme a las fases del MPEG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(Fuente GSBPM)</a:t>
          </a:r>
          <a:endParaRPr lang="es-MX" sz="1500" kern="1200" dirty="0"/>
        </a:p>
      </dsp:txBody>
      <dsp:txXfrm>
        <a:off x="394150" y="1166575"/>
        <a:ext cx="1896484" cy="1896484"/>
      </dsp:txXfrm>
    </dsp:sp>
    <dsp:sp modelId="{65F5978A-6642-456F-8D51-3794FE2DE533}">
      <dsp:nvSpPr>
        <dsp:cNvPr id="0" name=""/>
        <dsp:cNvSpPr/>
      </dsp:nvSpPr>
      <dsp:spPr>
        <a:xfrm>
          <a:off x="2147003" y="773800"/>
          <a:ext cx="2682034" cy="2682034"/>
        </a:xfrm>
        <a:prstGeom prst="ellipse">
          <a:avLst/>
        </a:prstGeom>
        <a:solidFill>
          <a:schemeClr val="accent2">
            <a:lumMod val="20000"/>
            <a:lumOff val="80000"/>
            <a:alpha val="54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601" tIns="19050" rIns="147601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Cumplimiento de requerimientos y especificaciones del usuario, conforme a la identificación de necesidades </a:t>
          </a:r>
          <a:endParaRPr lang="es-MX" sz="1500" kern="1200" dirty="0"/>
        </a:p>
      </dsp:txBody>
      <dsp:txXfrm>
        <a:off x="2539778" y="1166575"/>
        <a:ext cx="1896484" cy="1896484"/>
      </dsp:txXfrm>
    </dsp:sp>
    <dsp:sp modelId="{F9739B3F-05CF-4CC4-BC09-515C7BDC5A59}">
      <dsp:nvSpPr>
        <dsp:cNvPr id="0" name=""/>
        <dsp:cNvSpPr/>
      </dsp:nvSpPr>
      <dsp:spPr>
        <a:xfrm>
          <a:off x="4292630" y="773800"/>
          <a:ext cx="2682034" cy="2682034"/>
        </a:xfrm>
        <a:prstGeom prst="ellipse">
          <a:avLst/>
        </a:prstGeom>
        <a:solidFill>
          <a:schemeClr val="accent4">
            <a:lumMod val="20000"/>
            <a:lumOff val="80000"/>
            <a:alpha val="54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601" tIns="19050" rIns="147601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Ciclo de evaluación de servicios productos y subproductos</a:t>
          </a:r>
          <a:endParaRPr lang="es-MX" sz="1500" kern="1200" dirty="0"/>
        </a:p>
      </dsp:txBody>
      <dsp:txXfrm>
        <a:off x="4685405" y="1166575"/>
        <a:ext cx="1896484" cy="1896484"/>
      </dsp:txXfrm>
    </dsp:sp>
    <dsp:sp modelId="{C1006D75-397B-4F7E-B293-AC27D7B36AA1}">
      <dsp:nvSpPr>
        <dsp:cNvPr id="0" name=""/>
        <dsp:cNvSpPr/>
      </dsp:nvSpPr>
      <dsp:spPr>
        <a:xfrm>
          <a:off x="6438258" y="773800"/>
          <a:ext cx="2682034" cy="2682034"/>
        </a:xfrm>
        <a:prstGeom prst="ellipse">
          <a:avLst/>
        </a:prstGeom>
        <a:solidFill>
          <a:schemeClr val="accent5">
            <a:lumMod val="20000"/>
            <a:lumOff val="80000"/>
            <a:alpha val="54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601" tIns="19050" rIns="147601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Medios y actividades para gestionar el aseguramiento de la calidad</a:t>
          </a:r>
          <a:endParaRPr lang="es-MX" sz="1500" kern="1200" dirty="0"/>
        </a:p>
      </dsp:txBody>
      <dsp:txXfrm>
        <a:off x="6831033" y="1166575"/>
        <a:ext cx="1896484" cy="1896484"/>
      </dsp:txXfrm>
    </dsp:sp>
    <dsp:sp modelId="{AD83B70F-08EC-42F7-BF30-886E2FB08219}">
      <dsp:nvSpPr>
        <dsp:cNvPr id="0" name=""/>
        <dsp:cNvSpPr/>
      </dsp:nvSpPr>
      <dsp:spPr>
        <a:xfrm>
          <a:off x="8583886" y="773800"/>
          <a:ext cx="2682034" cy="2682034"/>
        </a:xfrm>
        <a:prstGeom prst="ellipse">
          <a:avLst/>
        </a:prstGeom>
        <a:solidFill>
          <a:schemeClr val="accent1">
            <a:lumMod val="20000"/>
            <a:lumOff val="80000"/>
            <a:alpha val="54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 val="5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601" tIns="19050" rIns="147601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baseline="0" dirty="0"/>
            <a:t>Cultura, estructura organizacional, la planeación, liderazgo, capital humano, recursos, procedimientos operativos y normatividad </a:t>
          </a:r>
          <a:endParaRPr lang="es-MX" sz="1500" kern="1200" dirty="0"/>
        </a:p>
      </dsp:txBody>
      <dsp:txXfrm>
        <a:off x="8976661" y="1166575"/>
        <a:ext cx="1896484" cy="189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F550-868C-4D28-B3B8-AAC84279E7F4}">
      <dsp:nvSpPr>
        <dsp:cNvPr id="0" name=""/>
        <dsp:cNvSpPr/>
      </dsp:nvSpPr>
      <dsp:spPr>
        <a:xfrm>
          <a:off x="2425179" y="1889"/>
          <a:ext cx="1697785" cy="11035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Capital humano</a:t>
          </a:r>
        </a:p>
      </dsp:txBody>
      <dsp:txXfrm>
        <a:off x="2479050" y="55760"/>
        <a:ext cx="1590043" cy="995818"/>
      </dsp:txXfrm>
    </dsp:sp>
    <dsp:sp modelId="{C0BEC025-E4BF-4CFE-9ECF-AD4B6AC31E7B}">
      <dsp:nvSpPr>
        <dsp:cNvPr id="0" name=""/>
        <dsp:cNvSpPr/>
      </dsp:nvSpPr>
      <dsp:spPr>
        <a:xfrm>
          <a:off x="1724428" y="494445"/>
          <a:ext cx="2942916" cy="2942916"/>
        </a:xfrm>
        <a:custGeom>
          <a:avLst/>
          <a:gdLst/>
          <a:ahLst/>
          <a:cxnLst/>
          <a:rect l="0" t="0" r="0" b="0"/>
          <a:pathLst>
            <a:path>
              <a:moveTo>
                <a:pt x="2406683" y="335438"/>
              </a:moveTo>
              <a:arcTo wR="1471458" hR="1471458" stAng="18567770" swAng="2464621"/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1A4F-E82B-4680-BECC-4F8E67ECFBE3}">
      <dsp:nvSpPr>
        <dsp:cNvPr id="0" name=""/>
        <dsp:cNvSpPr/>
      </dsp:nvSpPr>
      <dsp:spPr>
        <a:xfrm>
          <a:off x="3806059" y="1734436"/>
          <a:ext cx="1697785" cy="11035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Rediseño y Mejora de Procesos</a:t>
          </a:r>
        </a:p>
      </dsp:txBody>
      <dsp:txXfrm>
        <a:off x="3859930" y="1788307"/>
        <a:ext cx="1590043" cy="995818"/>
      </dsp:txXfrm>
    </dsp:sp>
    <dsp:sp modelId="{6FE6F729-5C03-4F18-8C01-B83CC0F4F49B}">
      <dsp:nvSpPr>
        <dsp:cNvPr id="0" name=""/>
        <dsp:cNvSpPr/>
      </dsp:nvSpPr>
      <dsp:spPr>
        <a:xfrm>
          <a:off x="1810424" y="434446"/>
          <a:ext cx="2942916" cy="2942916"/>
        </a:xfrm>
        <a:custGeom>
          <a:avLst/>
          <a:gdLst/>
          <a:ahLst/>
          <a:cxnLst/>
          <a:rect l="0" t="0" r="0" b="0"/>
          <a:pathLst>
            <a:path>
              <a:moveTo>
                <a:pt x="2595163" y="2421445"/>
              </a:moveTo>
              <a:arcTo wR="1471458" hR="1471458" stAng="2412683" swAng="6164315"/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DE012-7158-4EA2-8162-DF3EA3BE02D9}">
      <dsp:nvSpPr>
        <dsp:cNvPr id="0" name=""/>
        <dsp:cNvSpPr/>
      </dsp:nvSpPr>
      <dsp:spPr>
        <a:xfrm>
          <a:off x="1041272" y="1670227"/>
          <a:ext cx="1697785" cy="11035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Tecnología</a:t>
          </a:r>
        </a:p>
      </dsp:txBody>
      <dsp:txXfrm>
        <a:off x="1095143" y="1724098"/>
        <a:ext cx="1590043" cy="995818"/>
      </dsp:txXfrm>
    </dsp:sp>
    <dsp:sp modelId="{F8D6967F-3638-4238-BDFD-4F3BEAEE1179}">
      <dsp:nvSpPr>
        <dsp:cNvPr id="0" name=""/>
        <dsp:cNvSpPr/>
      </dsp:nvSpPr>
      <dsp:spPr>
        <a:xfrm>
          <a:off x="1894242" y="483406"/>
          <a:ext cx="2942916" cy="2942916"/>
        </a:xfrm>
        <a:custGeom>
          <a:avLst/>
          <a:gdLst/>
          <a:ahLst/>
          <a:cxnLst/>
          <a:rect l="0" t="0" r="0" b="0"/>
          <a:pathLst>
            <a:path>
              <a:moveTo>
                <a:pt x="29730" y="1177161"/>
              </a:moveTo>
              <a:arcTo wR="1471458" hR="1471458" stAng="11492230" swAng="2300929"/>
            </a:path>
          </a:pathLst>
        </a:custGeom>
        <a:noFill/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16E0-A28A-4608-9A53-E82009A3A1AB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87339-BE7A-43BC-9DCA-1EB561040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75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71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431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509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446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119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6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2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9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2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c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6" name="Rectangle"/>
          <p:cNvSpPr/>
          <p:nvPr/>
        </p:nvSpPr>
        <p:spPr>
          <a:xfrm>
            <a:off x="5524501" y="2740637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09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88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535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99209"/>
            <a:ext cx="12192001" cy="554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4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41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322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4154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55399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4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BBFB3A-F9DE-44B4-8C7D-B78F24FF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C41A-E191-4F08-BE43-E6F55246DA88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E75B8C-0706-410F-B195-84B5F505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1A1901-19C8-4DEF-BEE9-9A3082EE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4FF4-437E-4352-8965-22BDD897E8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161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64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9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4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8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8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7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3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/>
          </p:cNvSpPr>
          <p:nvPr userDrawn="1"/>
        </p:nvSpPr>
        <p:spPr>
          <a:xfrm>
            <a:off x="299351" y="1222744"/>
            <a:ext cx="11593298" cy="4739654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s-ES_tradnl" sz="2400" dirty="0" err="1"/>
              <a:t>Body</a:t>
            </a:r>
            <a:r>
              <a:rPr lang="es-ES_tradnl" sz="2400" dirty="0"/>
              <a:t> </a:t>
            </a:r>
            <a:r>
              <a:rPr lang="es-ES_tradnl" sz="2400" dirty="0" err="1"/>
              <a:t>Level</a:t>
            </a:r>
            <a:r>
              <a:rPr lang="es-ES_tradnl" sz="2400" dirty="0"/>
              <a:t> </a:t>
            </a:r>
            <a:r>
              <a:rPr lang="es-ES_tradnl" sz="2400" dirty="0" err="1"/>
              <a:t>One</a:t>
            </a:r>
            <a:endParaRPr lang="es-ES_tradnl" sz="2400" dirty="0"/>
          </a:p>
          <a:p>
            <a:pPr lvl="1" hangingPunct="1"/>
            <a:r>
              <a:rPr lang="es-ES_tradnl" sz="2400" dirty="0" err="1"/>
              <a:t>Body</a:t>
            </a:r>
            <a:r>
              <a:rPr lang="es-ES_tradnl" sz="2400" dirty="0"/>
              <a:t> </a:t>
            </a:r>
            <a:r>
              <a:rPr lang="es-ES_tradnl" sz="2400" dirty="0" err="1"/>
              <a:t>Level</a:t>
            </a:r>
            <a:r>
              <a:rPr lang="es-ES_tradnl" sz="2400" dirty="0"/>
              <a:t> </a:t>
            </a:r>
            <a:r>
              <a:rPr lang="es-ES_tradnl" sz="2400" dirty="0" err="1"/>
              <a:t>Two</a:t>
            </a:r>
            <a:endParaRPr lang="es-ES_tradnl" sz="2400" dirty="0"/>
          </a:p>
          <a:p>
            <a:pPr lvl="2" hangingPunct="1"/>
            <a:r>
              <a:rPr lang="es-ES_tradnl" sz="2400" dirty="0" err="1"/>
              <a:t>Body</a:t>
            </a:r>
            <a:r>
              <a:rPr lang="es-ES_tradnl" sz="2400" dirty="0"/>
              <a:t> </a:t>
            </a:r>
            <a:r>
              <a:rPr lang="es-ES_tradnl" sz="2400" dirty="0" err="1"/>
              <a:t>Level</a:t>
            </a:r>
            <a:r>
              <a:rPr lang="es-ES_tradnl" sz="2400" dirty="0"/>
              <a:t> </a:t>
            </a:r>
            <a:r>
              <a:rPr lang="es-ES_tradnl" sz="2400" dirty="0" err="1"/>
              <a:t>Three</a:t>
            </a:r>
            <a:endParaRPr lang="es-ES_tradnl" sz="2400" dirty="0"/>
          </a:p>
          <a:p>
            <a:pPr lvl="3" hangingPunct="1"/>
            <a:r>
              <a:rPr lang="es-ES_tradnl" sz="2400" dirty="0" err="1"/>
              <a:t>Body</a:t>
            </a:r>
            <a:r>
              <a:rPr lang="es-ES_tradnl" sz="2400" dirty="0"/>
              <a:t> </a:t>
            </a:r>
            <a:r>
              <a:rPr lang="es-ES_tradnl" sz="2400" dirty="0" err="1"/>
              <a:t>Level</a:t>
            </a:r>
            <a:r>
              <a:rPr lang="es-ES_tradnl" sz="2400" dirty="0"/>
              <a:t> </a:t>
            </a:r>
            <a:r>
              <a:rPr lang="es-ES_tradnl" sz="2400" dirty="0" err="1"/>
              <a:t>Four</a:t>
            </a:r>
            <a:endParaRPr lang="es-ES_tradnl" sz="2400" dirty="0"/>
          </a:p>
          <a:p>
            <a:pPr lvl="4" hangingPunct="1"/>
            <a:r>
              <a:rPr lang="es-ES_tradnl" sz="2400" dirty="0" err="1"/>
              <a:t>Body</a:t>
            </a:r>
            <a:r>
              <a:rPr lang="es-ES_tradnl" sz="2400" dirty="0"/>
              <a:t> </a:t>
            </a:r>
            <a:r>
              <a:rPr lang="es-ES_tradnl" sz="2400" dirty="0" err="1"/>
              <a:t>Level</a:t>
            </a:r>
            <a:r>
              <a:rPr lang="es-ES_tradnl" sz="2400" dirty="0"/>
              <a:t> </a:t>
            </a:r>
            <a:r>
              <a:rPr lang="es-ES_tradnl" sz="2400" dirty="0" err="1"/>
              <a:t>Five</a:t>
            </a:r>
            <a:endParaRPr lang="es-ES_tradnl" sz="2400" dirty="0"/>
          </a:p>
        </p:txBody>
      </p:sp>
      <p:grpSp>
        <p:nvGrpSpPr>
          <p:cNvPr id="4" name="Group"/>
          <p:cNvGrpSpPr/>
          <p:nvPr userDrawn="1"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 sz="3700"/>
              <a:t>Title Text</a:t>
            </a:r>
          </a:p>
        </p:txBody>
      </p:sp>
      <p:sp>
        <p:nvSpPr>
          <p:cNvPr id="11" name="Title Text"/>
          <p:cNvSpPr txBox="1">
            <a:spLocks/>
          </p:cNvSpPr>
          <p:nvPr userDrawn="1"/>
        </p:nvSpPr>
        <p:spPr>
          <a:xfrm>
            <a:off x="276447" y="85061"/>
            <a:ext cx="11706447" cy="9144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 sz="5600"/>
              <a:t>Title</a:t>
            </a:r>
            <a:r>
              <a:rPr lang="es-ES_tradnl" sz="5600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1856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/>
              <a:pPr/>
              <a:t>04/06/2020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1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35396"/>
            <a:ext cx="12191999" cy="10226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494" y="207340"/>
            <a:ext cx="11545011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60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2" r:id="rId6"/>
    <p:sldLayoutId id="2147483723" r:id="rId7"/>
    <p:sldLayoutId id="2147483724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215257" y="2423666"/>
            <a:ext cx="5402745" cy="13563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3000" dirty="0"/>
              <a:t>Avance en las actividades de calidad de la DGGMA</a:t>
            </a:r>
            <a:br>
              <a:rPr lang="es-MX" sz="3000" dirty="0"/>
            </a:br>
            <a:endParaRPr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9437450" y="5139887"/>
            <a:ext cx="2180552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es-MX" sz="1600" dirty="0">
                <a:solidFill>
                  <a:schemeClr val="bg1"/>
                </a:solidFill>
                <a:latin typeface="Helvetica" panose="020B0604020202020204" pitchFamily="34" charset="0"/>
              </a:rPr>
              <a:t>Junio, 2020</a:t>
            </a:r>
          </a:p>
          <a:p>
            <a:pPr algn="r" defTabSz="412750" hangingPunct="0"/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ítulo">
            <a:extLst>
              <a:ext uri="{FF2B5EF4-FFF2-40B4-BE49-F238E27FC236}">
                <a16:creationId xmlns:a16="http://schemas.microsoft.com/office/drawing/2014/main" id="{B74369D6-67C5-4770-974D-B5C3CE2AF1CF}"/>
              </a:ext>
            </a:extLst>
          </p:cNvPr>
          <p:cNvSpPr txBox="1">
            <a:spLocks/>
          </p:cNvSpPr>
          <p:nvPr/>
        </p:nvSpPr>
        <p:spPr>
          <a:xfrm>
            <a:off x="6180666" y="4379668"/>
            <a:ext cx="6155712" cy="54489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7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2000" dirty="0"/>
              <a:t>Dirección</a:t>
            </a:r>
            <a:r>
              <a:rPr lang="es-MX" sz="1800" dirty="0"/>
              <a:t> General de Geografía y Medio Ambiente</a:t>
            </a:r>
            <a:endParaRPr lang="es-MX" sz="60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7617669-9E5A-424F-9882-55A7ED485EF5}"/>
              </a:ext>
            </a:extLst>
          </p:cNvPr>
          <p:cNvGrpSpPr/>
          <p:nvPr/>
        </p:nvGrpSpPr>
        <p:grpSpPr>
          <a:xfrm>
            <a:off x="386857" y="1184223"/>
            <a:ext cx="2424518" cy="761355"/>
            <a:chOff x="278346" y="3124825"/>
            <a:chExt cx="2811326" cy="1547181"/>
          </a:xfrm>
          <a:solidFill>
            <a:schemeClr val="accent1">
              <a:lumMod val="75000"/>
            </a:schemeClr>
          </a:solidFill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47C00F4A-9D65-4AFF-A28D-383499864394}"/>
                </a:ext>
              </a:extLst>
            </p:cNvPr>
            <p:cNvSpPr/>
            <p:nvPr/>
          </p:nvSpPr>
          <p:spPr>
            <a:xfrm>
              <a:off x="278346" y="3124825"/>
              <a:ext cx="2811326" cy="154718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ángulo: esquinas redondeadas 4">
              <a:extLst>
                <a:ext uri="{FF2B5EF4-FFF2-40B4-BE49-F238E27FC236}">
                  <a16:creationId xmlns:a16="http://schemas.microsoft.com/office/drawing/2014/main" id="{2BC90C78-FF8A-4A8C-901D-B347D5CDD5DC}"/>
                </a:ext>
              </a:extLst>
            </p:cNvPr>
            <p:cNvSpPr txBox="1"/>
            <p:nvPr/>
          </p:nvSpPr>
          <p:spPr>
            <a:xfrm>
              <a:off x="323660" y="3170141"/>
              <a:ext cx="2685918" cy="14565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solidFill>
                    <a:schemeClr val="bg1"/>
                  </a:solidFill>
                </a:rPr>
                <a:t>Linaje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E886EE7-6AB6-4FBE-A22C-6030A0DB89C1}"/>
              </a:ext>
            </a:extLst>
          </p:cNvPr>
          <p:cNvGrpSpPr/>
          <p:nvPr/>
        </p:nvGrpSpPr>
        <p:grpSpPr>
          <a:xfrm>
            <a:off x="5970275" y="1184223"/>
            <a:ext cx="2657666" cy="789122"/>
            <a:chOff x="15104228" y="3271885"/>
            <a:chExt cx="2656996" cy="1547181"/>
          </a:xfrm>
          <a:solidFill>
            <a:schemeClr val="accent1">
              <a:lumMod val="75000"/>
            </a:schemeClr>
          </a:solidFill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409D8954-6B34-4520-86CB-8F439E873770}"/>
                </a:ext>
              </a:extLst>
            </p:cNvPr>
            <p:cNvSpPr/>
            <p:nvPr/>
          </p:nvSpPr>
          <p:spPr>
            <a:xfrm>
              <a:off x="15104228" y="3271885"/>
              <a:ext cx="2656996" cy="154718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: esquinas redondeadas 24">
              <a:extLst>
                <a:ext uri="{FF2B5EF4-FFF2-40B4-BE49-F238E27FC236}">
                  <a16:creationId xmlns:a16="http://schemas.microsoft.com/office/drawing/2014/main" id="{7CA46DCC-521B-4DD6-96C2-25EB18FD92CC}"/>
                </a:ext>
              </a:extLst>
            </p:cNvPr>
            <p:cNvSpPr txBox="1"/>
            <p:nvPr/>
          </p:nvSpPr>
          <p:spPr>
            <a:xfrm>
              <a:off x="15240198" y="3271885"/>
              <a:ext cx="2355335" cy="14565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solidFill>
                    <a:schemeClr val="bg1"/>
                  </a:solidFill>
                </a:rPr>
                <a:t>Precisión de atributos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B5B3B4A-E807-4D5A-9BB8-E9B9EB2A39DE}"/>
              </a:ext>
            </a:extLst>
          </p:cNvPr>
          <p:cNvGrpSpPr/>
          <p:nvPr/>
        </p:nvGrpSpPr>
        <p:grpSpPr>
          <a:xfrm>
            <a:off x="8874177" y="1184223"/>
            <a:ext cx="2744501" cy="806503"/>
            <a:chOff x="18032889" y="3124825"/>
            <a:chExt cx="2656994" cy="1547181"/>
          </a:xfrm>
          <a:solidFill>
            <a:schemeClr val="accent1">
              <a:lumMod val="75000"/>
            </a:schemeClr>
          </a:solidFill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9A4FD8D6-4977-49C9-B8FB-821D286ECBE1}"/>
                </a:ext>
              </a:extLst>
            </p:cNvPr>
            <p:cNvSpPr/>
            <p:nvPr/>
          </p:nvSpPr>
          <p:spPr>
            <a:xfrm>
              <a:off x="18032889" y="3124825"/>
              <a:ext cx="2656994" cy="154718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286B2634-EC7B-4AA1-A9CD-3B83D9739173}"/>
                </a:ext>
              </a:extLst>
            </p:cNvPr>
            <p:cNvSpPr txBox="1"/>
            <p:nvPr/>
          </p:nvSpPr>
          <p:spPr>
            <a:xfrm>
              <a:off x="18146065" y="3170141"/>
              <a:ext cx="2391188" cy="14565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solidFill>
                    <a:schemeClr val="bg1"/>
                  </a:solidFill>
                </a:rPr>
                <a:t>Precisión posicional</a:t>
              </a:r>
            </a:p>
          </p:txBody>
        </p:sp>
      </p:grpSp>
      <p:sp>
        <p:nvSpPr>
          <p:cNvPr id="76" name="Rectángulo: esquinas redondeadas 10">
            <a:extLst>
              <a:ext uri="{FF2B5EF4-FFF2-40B4-BE49-F238E27FC236}">
                <a16:creationId xmlns:a16="http://schemas.microsoft.com/office/drawing/2014/main" id="{C8BF031D-D09F-43FF-B5C1-1DCF843F0E62}"/>
              </a:ext>
            </a:extLst>
          </p:cNvPr>
          <p:cNvSpPr txBox="1"/>
          <p:nvPr/>
        </p:nvSpPr>
        <p:spPr>
          <a:xfrm>
            <a:off x="506259" y="2020157"/>
            <a:ext cx="2232818" cy="3551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342900" indent="-3429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MX" sz="1600" b="1" dirty="0">
              <a:solidFill>
                <a:srgbClr val="00B050"/>
              </a:solidFill>
            </a:endParaRPr>
          </a:p>
          <a:p>
            <a:pPr marL="342900" indent="-3429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MX" sz="1600" b="1" dirty="0">
              <a:solidFill>
                <a:srgbClr val="00B050"/>
              </a:solidFill>
            </a:endParaRPr>
          </a:p>
          <a:p>
            <a:pPr marL="342900" indent="-3429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Fotografía aérea (TIFF/NIFT)</a:t>
            </a:r>
          </a:p>
          <a:p>
            <a:pPr marL="28575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Índice de vuelo (contenido)</a:t>
            </a:r>
          </a:p>
          <a:p>
            <a:pPr marL="28575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Certificado de Calibración de la cámara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</a:rPr>
              <a:t>Metadatos de fotografía aérea </a:t>
            </a:r>
            <a:endParaRPr lang="es-MX" sz="1600" b="1" dirty="0">
              <a:solidFill>
                <a:srgbClr val="00B050"/>
              </a:solidFill>
            </a:endParaRPr>
          </a:p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600" dirty="0">
              <a:solidFill>
                <a:srgbClr val="0070C0"/>
              </a:solidFill>
            </a:endParaRPr>
          </a:p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6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87BA29B-C906-4233-8854-98F72E1FAEF3}"/>
              </a:ext>
            </a:extLst>
          </p:cNvPr>
          <p:cNvGrpSpPr/>
          <p:nvPr/>
        </p:nvGrpSpPr>
        <p:grpSpPr>
          <a:xfrm>
            <a:off x="3178566" y="1184223"/>
            <a:ext cx="2424518" cy="783654"/>
            <a:chOff x="3256299" y="3124825"/>
            <a:chExt cx="2842020" cy="1547181"/>
          </a:xfrm>
          <a:solidFill>
            <a:schemeClr val="accent1">
              <a:lumMod val="75000"/>
            </a:schemeClr>
          </a:solidFill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E175AA5B-F472-40D3-9486-231F3A5D73A0}"/>
                </a:ext>
              </a:extLst>
            </p:cNvPr>
            <p:cNvSpPr/>
            <p:nvPr/>
          </p:nvSpPr>
          <p:spPr>
            <a:xfrm>
              <a:off x="3256299" y="3124825"/>
              <a:ext cx="2842020" cy="154718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ángulo: esquinas redondeadas 8">
              <a:extLst>
                <a:ext uri="{FF2B5EF4-FFF2-40B4-BE49-F238E27FC236}">
                  <a16:creationId xmlns:a16="http://schemas.microsoft.com/office/drawing/2014/main" id="{0E327810-466A-4071-AE53-09D00D088757}"/>
                </a:ext>
              </a:extLst>
            </p:cNvPr>
            <p:cNvSpPr txBox="1"/>
            <p:nvPr/>
          </p:nvSpPr>
          <p:spPr>
            <a:xfrm>
              <a:off x="3382353" y="3170141"/>
              <a:ext cx="2646950" cy="14565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solidFill>
                    <a:schemeClr val="bg1"/>
                  </a:solidFill>
                </a:rPr>
                <a:t>Completitud</a:t>
              </a:r>
            </a:p>
          </p:txBody>
        </p:sp>
      </p:grpSp>
      <p:sp>
        <p:nvSpPr>
          <p:cNvPr id="77" name="Rectángulo: esquinas redondeadas 10">
            <a:extLst>
              <a:ext uri="{FF2B5EF4-FFF2-40B4-BE49-F238E27FC236}">
                <a16:creationId xmlns:a16="http://schemas.microsoft.com/office/drawing/2014/main" id="{9F79BC6F-1467-4106-A077-A01E3B1139F1}"/>
              </a:ext>
            </a:extLst>
          </p:cNvPr>
          <p:cNvSpPr txBox="1"/>
          <p:nvPr/>
        </p:nvSpPr>
        <p:spPr>
          <a:xfrm>
            <a:off x="3223325" y="2019798"/>
            <a:ext cx="2320882" cy="35522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>
            <a:defPPr>
              <a:defRPr lang="es-MX"/>
            </a:defPPr>
            <a:lvl1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 sz="1400"/>
            </a:lvl1pPr>
          </a:lstStyle>
          <a:p>
            <a:pPr marL="0" indent="0">
              <a:buNone/>
            </a:pPr>
            <a:endParaRPr lang="es-MX" sz="1600" dirty="0"/>
          </a:p>
          <a:p>
            <a:r>
              <a:rPr lang="es-MX" sz="1600" b="1" dirty="0">
                <a:solidFill>
                  <a:srgbClr val="0070C0"/>
                </a:solidFill>
              </a:rPr>
              <a:t>Cubrimiento            estereoscópico área estudio (100%)</a:t>
            </a:r>
          </a:p>
          <a:p>
            <a:endParaRPr lang="es-MX" sz="1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Centro y huellas de fotos </a:t>
            </a:r>
          </a:p>
          <a:p>
            <a:pPr marL="0" indent="0">
              <a:buNone/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sz="1600" dirty="0"/>
          </a:p>
        </p:txBody>
      </p:sp>
      <p:sp>
        <p:nvSpPr>
          <p:cNvPr id="42" name="Rectángulo: esquinas redondeadas 10">
            <a:extLst>
              <a:ext uri="{FF2B5EF4-FFF2-40B4-BE49-F238E27FC236}">
                <a16:creationId xmlns:a16="http://schemas.microsoft.com/office/drawing/2014/main" id="{F24CE7ED-A4EC-4FE4-8176-98965AE54417}"/>
              </a:ext>
            </a:extLst>
          </p:cNvPr>
          <p:cNvSpPr txBox="1"/>
          <p:nvPr/>
        </p:nvSpPr>
        <p:spPr>
          <a:xfrm>
            <a:off x="8874177" y="2130002"/>
            <a:ext cx="2744501" cy="3442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285750" indent="-2857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Sistema de navegación Inercial </a:t>
            </a:r>
          </a:p>
        </p:txBody>
      </p:sp>
      <p:sp>
        <p:nvSpPr>
          <p:cNvPr id="56" name="Rectángulo: esquinas redondeadas 10">
            <a:extLst>
              <a:ext uri="{FF2B5EF4-FFF2-40B4-BE49-F238E27FC236}">
                <a16:creationId xmlns:a16="http://schemas.microsoft.com/office/drawing/2014/main" id="{CA1E7AB0-5749-4E1E-94CC-DF65CD590A47}"/>
              </a:ext>
            </a:extLst>
          </p:cNvPr>
          <p:cNvSpPr txBox="1"/>
          <p:nvPr/>
        </p:nvSpPr>
        <p:spPr>
          <a:xfrm>
            <a:off x="5994779" y="2011236"/>
            <a:ext cx="2657666" cy="3662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  <a:sym typeface="Helvetica Neue"/>
              </a:rPr>
              <a:t>Deriva ≤ 5°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  <a:sym typeface="Helvetica Neue"/>
              </a:rPr>
              <a:t>Angulo fuera de nadir ≤ 4°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</a:rPr>
              <a:t>GSD 20 cm</a:t>
            </a:r>
            <a:endParaRPr lang="es-MX" sz="1600" b="1" dirty="0">
              <a:solidFill>
                <a:srgbClr val="0070C0"/>
              </a:solidFill>
              <a:sym typeface="Helvetica Neue"/>
            </a:endParaRP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  <a:sym typeface="Helvetica Neue"/>
              </a:rPr>
              <a:t>Inclinación relativa ≤ 6°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  <a:sym typeface="Helvetica Neue"/>
              </a:rPr>
              <a:t>Sobreposición Lateral min. 30% Longitudinal min. 60%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  <a:sym typeface="Helvetica Neue"/>
              </a:rPr>
              <a:t>Cubrimiento de nubes ≤ 7%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dirty="0">
              <a:solidFill>
                <a:srgbClr val="0070C0"/>
              </a:solidFill>
              <a:sym typeface="Helvetica Neue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70511" y="6084572"/>
            <a:ext cx="42916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</a:rPr>
              <a:t>Términos de referencia/ Licitación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70C0"/>
                </a:solidFill>
              </a:rPr>
              <a:t>Producto/fotografía  digital aérea 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B22452B-3DAF-47F2-A449-5232081B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44" y="215157"/>
            <a:ext cx="10879477" cy="492443"/>
          </a:xfrm>
          <a:noFill/>
        </p:spPr>
        <p:txBody>
          <a:bodyPr wrap="square" rtlCol="0">
            <a:spAutoFit/>
          </a:bodyPr>
          <a:lstStyle/>
          <a:p>
            <a:pPr algn="l" defTabSz="914400"/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</a:rPr>
              <a:t>Elementos de calidad de la </a:t>
            </a:r>
            <a:r>
              <a:rPr lang="es-MX" sz="2600" b="1" kern="1200">
                <a:solidFill>
                  <a:schemeClr val="accent1">
                    <a:lumMod val="50000"/>
                  </a:schemeClr>
                </a:solidFill>
              </a:rPr>
              <a:t>Fotografía Aérea (</a:t>
            </a:r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</a:rPr>
              <a:t>Insumos)</a:t>
            </a:r>
          </a:p>
        </p:txBody>
      </p:sp>
    </p:spTree>
    <p:extLst>
      <p:ext uri="{BB962C8B-B14F-4D97-AF65-F5344CB8AC3E}">
        <p14:creationId xmlns:p14="http://schemas.microsoft.com/office/powerpoint/2010/main" val="23566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1027 Grupo"/>
          <p:cNvGrpSpPr/>
          <p:nvPr/>
        </p:nvGrpSpPr>
        <p:grpSpPr>
          <a:xfrm>
            <a:off x="478047" y="736261"/>
            <a:ext cx="3745754" cy="2611390"/>
            <a:chOff x="440010" y="555815"/>
            <a:chExt cx="3928675" cy="2806209"/>
          </a:xfrm>
        </p:grpSpPr>
        <p:pic>
          <p:nvPicPr>
            <p:cNvPr id="4" name="Imagen 5">
              <a:extLst>
                <a:ext uri="{FF2B5EF4-FFF2-40B4-BE49-F238E27FC236}">
                  <a16:creationId xmlns:a16="http://schemas.microsoft.com/office/drawing/2014/main" id="{04303644-65C0-4C3F-A791-744574AB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115" y="555815"/>
              <a:ext cx="3045073" cy="2464254"/>
            </a:xfrm>
            <a:prstGeom prst="rect">
              <a:avLst/>
            </a:prstGeom>
            <a:noFill/>
          </p:spPr>
        </p:pic>
        <p:pic>
          <p:nvPicPr>
            <p:cNvPr id="13" name="Imagen 3">
              <a:extLst>
                <a:ext uri="{FF2B5EF4-FFF2-40B4-BE49-F238E27FC236}">
                  <a16:creationId xmlns:a16="http://schemas.microsoft.com/office/drawing/2014/main" id="{DE8A0658-3C5B-441D-A456-21E5DCCB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10" y="555815"/>
              <a:ext cx="790210" cy="2435326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508231" y="2981676"/>
              <a:ext cx="3860454" cy="3803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</a:rPr>
                <a:t>Resolución Espacial (GSD ≤25 cm )</a:t>
              </a: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333164" y="3311922"/>
            <a:ext cx="4035521" cy="2435445"/>
            <a:chOff x="333164" y="3311922"/>
            <a:chExt cx="4035521" cy="2435445"/>
          </a:xfrm>
        </p:grpSpPr>
        <p:pic>
          <p:nvPicPr>
            <p:cNvPr id="8" name="Imagen 3">
              <a:extLst>
                <a:ext uri="{FF2B5EF4-FFF2-40B4-BE49-F238E27FC236}">
                  <a16:creationId xmlns:a16="http://schemas.microsoft.com/office/drawing/2014/main" id="{041E02AD-4356-43F3-BC36-1FFDA8AF7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164" y="3311922"/>
              <a:ext cx="4035521" cy="226616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543092" y="5393424"/>
              <a:ext cx="3459282" cy="3539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</a:rPr>
                <a:t>Traslape de fotografías Long./Lat.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392881" y="3311921"/>
            <a:ext cx="6759363" cy="2260341"/>
            <a:chOff x="5392881" y="3311921"/>
            <a:chExt cx="6759363" cy="2260341"/>
          </a:xfrm>
        </p:grpSpPr>
        <p:grpSp>
          <p:nvGrpSpPr>
            <p:cNvPr id="1027" name="1026 Grupo"/>
            <p:cNvGrpSpPr/>
            <p:nvPr/>
          </p:nvGrpSpPr>
          <p:grpSpPr>
            <a:xfrm>
              <a:off x="5392881" y="3311921"/>
              <a:ext cx="6759363" cy="2260341"/>
              <a:chOff x="5392881" y="3311921"/>
              <a:chExt cx="6759363" cy="2260341"/>
            </a:xfrm>
          </p:grpSpPr>
          <p:pic>
            <p:nvPicPr>
              <p:cNvPr id="45" name="Imagen 4">
                <a:extLst>
                  <a:ext uri="{FF2B5EF4-FFF2-40B4-BE49-F238E27FC236}">
                    <a16:creationId xmlns:a16="http://schemas.microsoft.com/office/drawing/2014/main" id="{83744D75-AEF3-421C-B589-4544AA455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81" y="3311921"/>
                <a:ext cx="3976128" cy="2260341"/>
              </a:xfrm>
              <a:prstGeom prst="rect">
                <a:avLst/>
              </a:prstGeom>
            </p:spPr>
          </p:pic>
          <p:sp>
            <p:nvSpPr>
              <p:cNvPr id="47" name="46 CuadroTexto"/>
              <p:cNvSpPr txBox="1"/>
              <p:nvPr/>
            </p:nvSpPr>
            <p:spPr>
              <a:xfrm>
                <a:off x="9523871" y="3372237"/>
                <a:ext cx="2628373" cy="3385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Medium"/>
                  </a:rPr>
                  <a:t>Cubrimiento de nubes ≤ 7°</a:t>
                </a:r>
              </a:p>
            </p:txBody>
          </p:sp>
        </p:grpSp>
        <p:grpSp>
          <p:nvGrpSpPr>
            <p:cNvPr id="60" name="59 Grupo"/>
            <p:cNvGrpSpPr/>
            <p:nvPr/>
          </p:nvGrpSpPr>
          <p:grpSpPr>
            <a:xfrm>
              <a:off x="6202832" y="3695403"/>
              <a:ext cx="2424830" cy="1702921"/>
              <a:chOff x="6202832" y="3695403"/>
              <a:chExt cx="2424830" cy="1702921"/>
            </a:xfrm>
          </p:grpSpPr>
          <p:pic>
            <p:nvPicPr>
              <p:cNvPr id="46" name="Imagen 5">
                <a:extLst>
                  <a:ext uri="{FF2B5EF4-FFF2-40B4-BE49-F238E27FC236}">
                    <a16:creationId xmlns:a16="http://schemas.microsoft.com/office/drawing/2014/main" id="{8DB68B12-AAFB-49F0-AA1D-D70B02B16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2832" y="3695403"/>
                <a:ext cx="2424830" cy="1702921"/>
              </a:xfrm>
              <a:prstGeom prst="rect">
                <a:avLst/>
              </a:prstGeom>
            </p:spPr>
          </p:pic>
          <p:cxnSp>
            <p:nvCxnSpPr>
              <p:cNvPr id="43" name="42 Conector recto"/>
              <p:cNvCxnSpPr/>
              <p:nvPr/>
            </p:nvCxnSpPr>
            <p:spPr>
              <a:xfrm>
                <a:off x="7893050" y="3717925"/>
                <a:ext cx="0" cy="4984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/>
              <p:cNvCxnSpPr/>
              <p:nvPr/>
            </p:nvCxnSpPr>
            <p:spPr>
              <a:xfrm flipH="1">
                <a:off x="7893051" y="4226189"/>
                <a:ext cx="7346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2 Grupo"/>
          <p:cNvGrpSpPr/>
          <p:nvPr/>
        </p:nvGrpSpPr>
        <p:grpSpPr>
          <a:xfrm>
            <a:off x="4946958" y="3312881"/>
            <a:ext cx="7054858" cy="2266168"/>
            <a:chOff x="5012029" y="3084616"/>
            <a:chExt cx="6684833" cy="2653393"/>
          </a:xfrm>
        </p:grpSpPr>
        <p:pic>
          <p:nvPicPr>
            <p:cNvPr id="30" name="Imagen 8">
              <a:extLst>
                <a:ext uri="{FF2B5EF4-FFF2-40B4-BE49-F238E27FC236}">
                  <a16:creationId xmlns:a16="http://schemas.microsoft.com/office/drawing/2014/main" id="{188CF119-B29E-426B-9698-7600318A6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2029" y="3084616"/>
              <a:ext cx="4249839" cy="2653393"/>
            </a:xfrm>
            <a:prstGeom prst="rect">
              <a:avLst/>
            </a:prstGeom>
          </p:spPr>
        </p:pic>
        <p:sp>
          <p:nvSpPr>
            <p:cNvPr id="31" name="30 CuadroTexto"/>
            <p:cNvSpPr txBox="1"/>
            <p:nvPr/>
          </p:nvSpPr>
          <p:spPr>
            <a:xfrm>
              <a:off x="9643035" y="4118925"/>
              <a:ext cx="2053827" cy="6846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</a:rPr>
                <a:t>Cubrimiento 100% polígono de estudio </a:t>
              </a: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850297" y="690421"/>
            <a:ext cx="7003028" cy="2319930"/>
            <a:chOff x="4850297" y="690421"/>
            <a:chExt cx="7003028" cy="2319930"/>
          </a:xfrm>
        </p:grpSpPr>
        <p:sp>
          <p:nvSpPr>
            <p:cNvPr id="39" name="38 CuadroTexto"/>
            <p:cNvSpPr txBox="1"/>
            <p:nvPr/>
          </p:nvSpPr>
          <p:spPr>
            <a:xfrm>
              <a:off x="9047771" y="960717"/>
              <a:ext cx="2805554" cy="3539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700" noProof="0" dirty="0">
                  <a:solidFill>
                    <a:srgbClr val="000000"/>
                  </a:solidFill>
                  <a:latin typeface="Helvetica Neue Medium"/>
                </a:rPr>
                <a:t>Á</a:t>
              </a:r>
              <a:r>
                <a:rPr kumimoji="0" lang="es-MX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</a:rPr>
                <a:t>ngulo fuera de nadir ≤ 4° 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97" y="690421"/>
              <a:ext cx="4017273" cy="231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6202832" y="960717"/>
            <a:ext cx="5471292" cy="2000261"/>
            <a:chOff x="6970110" y="773347"/>
            <a:chExt cx="5111350" cy="200026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40 CuadroTexto"/>
            <p:cNvSpPr txBox="1"/>
            <p:nvPr/>
          </p:nvSpPr>
          <p:spPr>
            <a:xfrm>
              <a:off x="9626001" y="2213261"/>
              <a:ext cx="2455459" cy="3539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</a:rPr>
                <a:t>Inclinación Relativa ≤ 6°</a:t>
              </a:r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110" y="773347"/>
              <a:ext cx="1987688" cy="2000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A33764F8-E7A4-4A14-A732-C400837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44" y="27583"/>
            <a:ext cx="10879477" cy="492443"/>
          </a:xfrm>
          <a:noFill/>
        </p:spPr>
        <p:txBody>
          <a:bodyPr wrap="square" rtlCol="0" anchor="t">
            <a:spAutoFit/>
          </a:bodyPr>
          <a:lstStyle/>
          <a:p>
            <a:pPr algn="l" defTabSz="914400"/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</a:rPr>
              <a:t>Elementos de calidad de la Fotografía aérea</a:t>
            </a:r>
          </a:p>
        </p:txBody>
      </p:sp>
    </p:spTree>
    <p:extLst>
      <p:ext uri="{BB962C8B-B14F-4D97-AF65-F5344CB8AC3E}">
        <p14:creationId xmlns:p14="http://schemas.microsoft.com/office/powerpoint/2010/main" val="40625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2"/>
          <p:cNvSpPr txBox="1">
            <a:spLocks noGrp="1"/>
          </p:cNvSpPr>
          <p:nvPr>
            <p:ph type="title"/>
          </p:nvPr>
        </p:nvSpPr>
        <p:spPr>
          <a:xfrm>
            <a:off x="6255025" y="3163957"/>
            <a:ext cx="5618922" cy="16424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MX" sz="2800" dirty="0"/>
              <a:t>Calidad en Control Terrestre (Geodesia)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349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52ED6C8-D84A-451D-88CB-0AB806BC9D7E}"/>
              </a:ext>
            </a:extLst>
          </p:cNvPr>
          <p:cNvGrpSpPr/>
          <p:nvPr/>
        </p:nvGrpSpPr>
        <p:grpSpPr>
          <a:xfrm>
            <a:off x="0" y="503149"/>
            <a:ext cx="12192000" cy="6354850"/>
            <a:chOff x="0" y="1"/>
            <a:chExt cx="12192000" cy="6677766"/>
          </a:xfrm>
          <a:solidFill>
            <a:schemeClr val="bg1"/>
          </a:solidFill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9E778CF-10BB-400F-B3C7-21229733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677766"/>
            </a:xfrm>
            <a:prstGeom prst="rect">
              <a:avLst/>
            </a:prstGeom>
            <a:grpFill/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B87B6EC-49D8-41AA-BE9E-E83AB71983EA}"/>
                </a:ext>
              </a:extLst>
            </p:cNvPr>
            <p:cNvSpPr/>
            <p:nvPr/>
          </p:nvSpPr>
          <p:spPr>
            <a:xfrm>
              <a:off x="11229975" y="1571625"/>
              <a:ext cx="889454" cy="32766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Elementos de calidad en el expediente integrado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DDA4962-7FF0-4CEE-ADF3-B0765BA79D45}"/>
              </a:ext>
            </a:extLst>
          </p:cNvPr>
          <p:cNvSpPr/>
          <p:nvPr/>
        </p:nvSpPr>
        <p:spPr>
          <a:xfrm>
            <a:off x="154841" y="41484"/>
            <a:ext cx="968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Diagrama de proceso de la etapa de Control Terrestre (Geodesia)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93858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AE3C4E18-19B9-46CF-B907-39ACFFDDF376}"/>
              </a:ext>
            </a:extLst>
          </p:cNvPr>
          <p:cNvSpPr/>
          <p:nvPr/>
        </p:nvSpPr>
        <p:spPr>
          <a:xfrm>
            <a:off x="2513074" y="1587225"/>
            <a:ext cx="1472898" cy="417652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02060"/>
                </a:solidFill>
              </a:rPr>
              <a:t>Revisión y validación en expediente.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Informes de campo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Informes de gabinete.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Informes de ajuste y validación.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Tabla de validación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Imágenes y croquis (ubicación y descripción)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Evidencia gráfica.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Fechas (temporalidad)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 dirty="0">
              <a:solidFill>
                <a:srgbClr val="002060"/>
              </a:solidFill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47C00F4A-9D65-4AFF-A28D-383499864394}"/>
              </a:ext>
            </a:extLst>
          </p:cNvPr>
          <p:cNvSpPr/>
          <p:nvPr/>
        </p:nvSpPr>
        <p:spPr>
          <a:xfrm>
            <a:off x="401957" y="710143"/>
            <a:ext cx="1492797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Linaje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E175AA5B-F472-40D3-9486-231F3A5D73A0}"/>
              </a:ext>
            </a:extLst>
          </p:cNvPr>
          <p:cNvSpPr/>
          <p:nvPr/>
        </p:nvSpPr>
        <p:spPr>
          <a:xfrm>
            <a:off x="2513074" y="710144"/>
            <a:ext cx="1509095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Completitud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01A3A565-08B1-4FB7-A764-AB2A021ADBE3}"/>
              </a:ext>
            </a:extLst>
          </p:cNvPr>
          <p:cNvSpPr/>
          <p:nvPr/>
        </p:nvSpPr>
        <p:spPr>
          <a:xfrm>
            <a:off x="4521973" y="735202"/>
            <a:ext cx="1417668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Consistencia Lógica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0B4AABD1-AF08-423C-B2CD-267BC31207F7}"/>
              </a:ext>
            </a:extLst>
          </p:cNvPr>
          <p:cNvSpPr/>
          <p:nvPr/>
        </p:nvSpPr>
        <p:spPr>
          <a:xfrm>
            <a:off x="6440900" y="733568"/>
            <a:ext cx="1450268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Precisión Temporal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409D8954-6B34-4520-86CB-8F439E873770}"/>
              </a:ext>
            </a:extLst>
          </p:cNvPr>
          <p:cNvSpPr/>
          <p:nvPr/>
        </p:nvSpPr>
        <p:spPr>
          <a:xfrm>
            <a:off x="8392428" y="733569"/>
            <a:ext cx="1410848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Precisión de Atributos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A4FD8D6-4977-49C9-B8FB-821D286ECBE1}"/>
              </a:ext>
            </a:extLst>
          </p:cNvPr>
          <p:cNvSpPr/>
          <p:nvPr/>
        </p:nvSpPr>
        <p:spPr>
          <a:xfrm>
            <a:off x="10421596" y="735202"/>
            <a:ext cx="1410847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Precisión Posicional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19A496BE-49CB-429D-8273-E851D6B25EF2}"/>
              </a:ext>
            </a:extLst>
          </p:cNvPr>
          <p:cNvSpPr/>
          <p:nvPr/>
        </p:nvSpPr>
        <p:spPr>
          <a:xfrm>
            <a:off x="401956" y="1599924"/>
            <a:ext cx="1492797" cy="4163821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02060"/>
                </a:solidFill>
              </a:rPr>
              <a:t>Información integrada en el </a:t>
            </a:r>
            <a:r>
              <a:rPr lang="es-MX" sz="1300" b="1" dirty="0">
                <a:solidFill>
                  <a:srgbClr val="002060"/>
                </a:solidFill>
                <a:highlight>
                  <a:srgbClr val="00FF00"/>
                </a:highlight>
              </a:rPr>
              <a:t>expediente</a:t>
            </a:r>
            <a:r>
              <a:rPr lang="es-MX" sz="1300" dirty="0">
                <a:solidFill>
                  <a:srgbClr val="002060"/>
                </a:solidFill>
              </a:rPr>
              <a:t> sobre: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Elaboración del proyecto.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Levantamiento de campo.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Proceso de datos.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Verificación e integración normativa.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Tecnología empleada.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Controles de calidad. 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Fuente </a:t>
            </a:r>
          </a:p>
          <a:p>
            <a:endParaRPr lang="es-MX" sz="1300" dirty="0">
              <a:solidFill>
                <a:srgbClr val="002060"/>
              </a:solidFill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221B2E9-6684-4114-A9CF-FB7726883C49}"/>
              </a:ext>
            </a:extLst>
          </p:cNvPr>
          <p:cNvSpPr/>
          <p:nvPr/>
        </p:nvSpPr>
        <p:spPr>
          <a:xfrm>
            <a:off x="4466743" y="1599924"/>
            <a:ext cx="1472898" cy="4163821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>
                <a:solidFill>
                  <a:srgbClr val="002060"/>
                </a:solidFill>
              </a:rPr>
              <a:t>Coherencia en expediente: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Informes de campo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Informes de gabinete.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Informes de ajuste y validación.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Tabla de validación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Imágenes y croquis (ubicación y descripción)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Evidencia gráfica.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Fechas (temporalidad)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>
              <a:solidFill>
                <a:srgbClr val="002060"/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7E1312F7-3117-4352-8018-7D3D4BECD3E6}"/>
              </a:ext>
            </a:extLst>
          </p:cNvPr>
          <p:cNvSpPr/>
          <p:nvPr/>
        </p:nvSpPr>
        <p:spPr>
          <a:xfrm>
            <a:off x="6420412" y="1599924"/>
            <a:ext cx="1472898" cy="4163821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>
                <a:solidFill>
                  <a:srgbClr val="002060"/>
                </a:solidFill>
              </a:rPr>
              <a:t>Coherencia en: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Control histórico de PCT.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200">
                <a:solidFill>
                  <a:srgbClr val="002060"/>
                </a:solidFill>
              </a:rPr>
              <a:t>Fotoidentificación</a:t>
            </a:r>
            <a:r>
              <a:rPr lang="es-MX" sz="1300">
                <a:solidFill>
                  <a:srgbClr val="002060"/>
                </a:solidFill>
              </a:rPr>
              <a:t> y croquis.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>
                <a:solidFill>
                  <a:srgbClr val="002060"/>
                </a:solidFill>
              </a:rPr>
              <a:t>Otros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>
                <a:solidFill>
                  <a:srgbClr val="002060"/>
                </a:solidFill>
              </a:rPr>
              <a:t>Fechas de medición de PCT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>
              <a:solidFill>
                <a:srgbClr val="002060"/>
              </a:solidFill>
            </a:endParaRP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>
              <a:solidFill>
                <a:srgbClr val="002060"/>
              </a:solidFill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6124D1B4-F4AD-4BFB-9845-1CCC26743D7C}"/>
              </a:ext>
            </a:extLst>
          </p:cNvPr>
          <p:cNvSpPr/>
          <p:nvPr/>
        </p:nvSpPr>
        <p:spPr>
          <a:xfrm>
            <a:off x="8392428" y="1587226"/>
            <a:ext cx="1472898" cy="417652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Ubicación en: zonas planas o a nivel de terreno o justificación en caso contrario.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Fotoidentificable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Sistema de referencia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Atributos respecto al </a:t>
            </a:r>
            <a:r>
              <a:rPr lang="es-MX" sz="1300" dirty="0">
                <a:solidFill>
                  <a:srgbClr val="002060"/>
                </a:solidFill>
                <a:highlight>
                  <a:srgbClr val="00FF00"/>
                </a:highlight>
              </a:rPr>
              <a:t>diccionario de datos </a:t>
            </a:r>
            <a:r>
              <a:rPr lang="es-MX" sz="1300" dirty="0">
                <a:solidFill>
                  <a:srgbClr val="002060"/>
                </a:solidFill>
              </a:rPr>
              <a:t>geodésicos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 dirty="0">
              <a:solidFill>
                <a:srgbClr val="002060"/>
              </a:solidFill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0EB8B920-48AB-425C-A99A-691FC8515A43}"/>
              </a:ext>
            </a:extLst>
          </p:cNvPr>
          <p:cNvSpPr/>
          <p:nvPr/>
        </p:nvSpPr>
        <p:spPr>
          <a:xfrm>
            <a:off x="10421596" y="1599924"/>
            <a:ext cx="1472898" cy="4163821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Método de </a:t>
            </a:r>
            <a:r>
              <a:rPr lang="es-MX" sz="1300" dirty="0">
                <a:solidFill>
                  <a:srgbClr val="002060"/>
                </a:solidFill>
                <a:highlight>
                  <a:srgbClr val="00FF00"/>
                </a:highlight>
              </a:rPr>
              <a:t>levantamiento</a:t>
            </a:r>
            <a:r>
              <a:rPr lang="es-MX" sz="1300" dirty="0">
                <a:solidFill>
                  <a:srgbClr val="002060"/>
                </a:solidFill>
              </a:rPr>
              <a:t> y configuración del levantamiento.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Precisión Posicional.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Método de </a:t>
            </a:r>
            <a:r>
              <a:rPr lang="es-MX" sz="1300" dirty="0">
                <a:solidFill>
                  <a:srgbClr val="002060"/>
                </a:solidFill>
                <a:highlight>
                  <a:srgbClr val="00FF00"/>
                </a:highlight>
              </a:rPr>
              <a:t>procesamiento</a:t>
            </a:r>
            <a:r>
              <a:rPr lang="es-MX" sz="1300" dirty="0">
                <a:solidFill>
                  <a:srgbClr val="002060"/>
                </a:solidFill>
              </a:rPr>
              <a:t> riguroso. 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rgbClr val="002060"/>
                </a:solidFill>
              </a:rPr>
              <a:t>Fuente: RGNA, RGNP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MX" sz="1300" dirty="0">
              <a:solidFill>
                <a:srgbClr val="002060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823D2A3-E2F8-4C58-9850-800652D6644B}"/>
              </a:ext>
            </a:extLst>
          </p:cNvPr>
          <p:cNvSpPr/>
          <p:nvPr/>
        </p:nvSpPr>
        <p:spPr>
          <a:xfrm>
            <a:off x="2513073" y="2201599"/>
            <a:ext cx="1454551" cy="356214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AA2123C-79FC-4C8E-ABC2-583427EE0D91}"/>
              </a:ext>
            </a:extLst>
          </p:cNvPr>
          <p:cNvSpPr/>
          <p:nvPr/>
        </p:nvSpPr>
        <p:spPr>
          <a:xfrm>
            <a:off x="4448395" y="2035716"/>
            <a:ext cx="1454551" cy="356214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2A88E0E-0ADB-4F59-9136-022D4B31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44" y="215157"/>
            <a:ext cx="10879477" cy="400110"/>
          </a:xfrm>
          <a:noFill/>
        </p:spPr>
        <p:txBody>
          <a:bodyPr wrap="square" rtlCol="0">
            <a:spAutoFit/>
          </a:bodyPr>
          <a:lstStyle/>
          <a:p>
            <a:pPr algn="l" defTabSz="914400"/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</a:rPr>
              <a:t>Elementos de calidad de </a:t>
            </a:r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Control Terrestre (Geodesia)</a:t>
            </a:r>
            <a:endParaRPr lang="es-MX" sz="26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4F3CB9-B61D-4384-89C5-FBFCCB8E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27" y="980088"/>
            <a:ext cx="5191125" cy="4057650"/>
          </a:xfrm>
          <a:prstGeom prst="rect">
            <a:avLst/>
          </a:prstGeom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D22836DA-B85A-4E29-B1F2-B6C2617D3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89" y="5005279"/>
            <a:ext cx="2941755" cy="13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46E905D-898C-4CEE-88A7-51E30DB18EE6}"/>
              </a:ext>
            </a:extLst>
          </p:cNvPr>
          <p:cNvSpPr/>
          <p:nvPr/>
        </p:nvSpPr>
        <p:spPr>
          <a:xfrm>
            <a:off x="414548" y="377393"/>
            <a:ext cx="1490452" cy="77359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MX">
                <a:solidFill>
                  <a:schemeClr val="bg1"/>
                </a:solidFill>
              </a:rPr>
              <a:t>Precisión Posicional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2C97D9-D399-4B0B-A9B3-87494C594C85}"/>
              </a:ext>
            </a:extLst>
          </p:cNvPr>
          <p:cNvSpPr/>
          <p:nvPr/>
        </p:nvSpPr>
        <p:spPr>
          <a:xfrm>
            <a:off x="414547" y="1242115"/>
            <a:ext cx="1729046" cy="4399168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02060"/>
                </a:solidFill>
              </a:rPr>
              <a:t>Método de levantamiento y configuración del levantamiento.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02060"/>
                </a:solidFill>
              </a:rPr>
              <a:t>Precisión Posicional.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02060"/>
                </a:solidFill>
              </a:rPr>
              <a:t>Método de procesamiento riguroso. </a:t>
            </a:r>
          </a:p>
          <a:p>
            <a:pPr marL="177800" indent="-1778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02060"/>
                </a:solidFill>
              </a:rPr>
              <a:t>Fuente: RGNA, RGNP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820F1B-AF95-4226-AF5C-FB8EFF15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05" y="980088"/>
            <a:ext cx="323103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EE71D3-A027-45E7-856E-51D68B080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605" y="3399372"/>
            <a:ext cx="3231030" cy="2055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9BB16B-2343-4F53-A2F0-F14E47051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13" y="5311271"/>
            <a:ext cx="892213" cy="689136"/>
          </a:xfrm>
          <a:prstGeom prst="rect">
            <a:avLst/>
          </a:prstGeom>
          <a:effectLst>
            <a:glow rad="127000">
              <a:schemeClr val="accent1">
                <a:alpha val="13000"/>
              </a:schemeClr>
            </a:glow>
          </a:effectLst>
        </p:spPr>
      </p:pic>
      <p:pic>
        <p:nvPicPr>
          <p:cNvPr id="10" name="Gráfico 9" descr="América en el globo terráqueo">
            <a:extLst>
              <a:ext uri="{FF2B5EF4-FFF2-40B4-BE49-F238E27FC236}">
                <a16:creationId xmlns:a16="http://schemas.microsoft.com/office/drawing/2014/main" id="{DCD8CB94-CB81-4803-87EF-51B507313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0938" y="1573260"/>
            <a:ext cx="486828" cy="486828"/>
          </a:xfrm>
          <a:prstGeom prst="rect">
            <a:avLst/>
          </a:prstGeom>
        </p:spPr>
      </p:pic>
      <p:pic>
        <p:nvPicPr>
          <p:cNvPr id="11" name="Gráfico 10" descr="América en el globo terráqueo">
            <a:extLst>
              <a:ext uri="{FF2B5EF4-FFF2-40B4-BE49-F238E27FC236}">
                <a16:creationId xmlns:a16="http://schemas.microsoft.com/office/drawing/2014/main" id="{4C0E2F5C-7CD1-42FD-9EC6-AD330BF33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5220" y="3682845"/>
            <a:ext cx="486828" cy="486828"/>
          </a:xfrm>
          <a:prstGeom prst="rect">
            <a:avLst/>
          </a:prstGeom>
        </p:spPr>
      </p:pic>
      <p:pic>
        <p:nvPicPr>
          <p:cNvPr id="12" name="Gráfico 11" descr="América en el globo terráqueo">
            <a:extLst>
              <a:ext uri="{FF2B5EF4-FFF2-40B4-BE49-F238E27FC236}">
                <a16:creationId xmlns:a16="http://schemas.microsoft.com/office/drawing/2014/main" id="{ABC277FF-C5C7-4697-89CE-28E198BC7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4390" y="5130273"/>
            <a:ext cx="486828" cy="4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664833" y="3218797"/>
            <a:ext cx="5402745" cy="13563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3200" b="0" dirty="0">
                <a:latin typeface="+mj-lt"/>
              </a:rPr>
              <a:t>Calidad en Aerotriangulación</a:t>
            </a:r>
            <a:br>
              <a:rPr lang="es-MX" sz="3200" b="0" dirty="0">
                <a:latin typeface="+mj-lt"/>
              </a:rPr>
            </a:br>
            <a:endParaRPr sz="3200" b="0" dirty="0">
              <a:latin typeface="+mj-lt"/>
            </a:endParaRPr>
          </a:p>
        </p:txBody>
      </p:sp>
      <p:sp>
        <p:nvSpPr>
          <p:cNvPr id="4" name="Título">
            <a:extLst>
              <a:ext uri="{FF2B5EF4-FFF2-40B4-BE49-F238E27FC236}">
                <a16:creationId xmlns:a16="http://schemas.microsoft.com/office/drawing/2014/main" id="{B74369D6-67C5-4770-974D-B5C3CE2AF1CF}"/>
              </a:ext>
            </a:extLst>
          </p:cNvPr>
          <p:cNvSpPr txBox="1">
            <a:spLocks/>
          </p:cNvSpPr>
          <p:nvPr/>
        </p:nvSpPr>
        <p:spPr>
          <a:xfrm>
            <a:off x="6180666" y="4379667"/>
            <a:ext cx="6155712" cy="16882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7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endParaRPr lang="es-MX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3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494" y="207340"/>
            <a:ext cx="11545011" cy="400110"/>
          </a:xfrm>
        </p:spPr>
        <p:txBody>
          <a:bodyPr/>
          <a:lstStyle/>
          <a:p>
            <a:r>
              <a:rPr lang="es-ES" sz="2600" b="1" kern="1200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</a:rPr>
              <a:t>Aero-triangulación - Análisis con SOCET - GXP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E849CC-95F8-45E3-B2E8-0F357854F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494" y="607450"/>
            <a:ext cx="11545010" cy="5715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753599" y="1344057"/>
            <a:ext cx="1295400" cy="821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990599" y="1191657"/>
            <a:ext cx="1676400" cy="1049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5999" y="3003285"/>
            <a:ext cx="22098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Puntos seleccionados, para el proceso de análisis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828799" y="2241285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919485" y="2160620"/>
            <a:ext cx="2555383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Cuántas veces se midió el punto y en cuántas fotos aparece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9296400" y="2160620"/>
            <a:ext cx="743303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11125200" y="1420257"/>
            <a:ext cx="838200" cy="516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519288" y="2546085"/>
            <a:ext cx="14885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Pendiente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1506199" y="2012685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9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493" y="127827"/>
            <a:ext cx="11545011" cy="400110"/>
          </a:xfrm>
        </p:spPr>
        <p:txBody>
          <a:bodyPr/>
          <a:lstStyle/>
          <a:p>
            <a:r>
              <a:rPr lang="es-ES" sz="2600" b="1" kern="1200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</a:rPr>
              <a:t>Interpretación de Tabla SOCET-GXP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3492" y="1050400"/>
                <a:ext cx="11545011" cy="4757200"/>
              </a:xfrm>
            </p:spPr>
            <p:txBody>
              <a:bodyPr/>
              <a:lstStyle/>
              <a:p>
                <a:r>
                  <a:rPr lang="es-ES" dirty="0" err="1"/>
                  <a:t>Point_ID</a:t>
                </a:r>
                <a:r>
                  <a:rPr lang="es-ES" dirty="0"/>
                  <a:t> y Use: 	</a:t>
                </a:r>
                <a:r>
                  <a:rPr lang="es-ES" b="1" i="1" dirty="0"/>
                  <a:t>Identifica puntos a usar en el proceso de ajuste para </a:t>
                </a:r>
                <a:r>
                  <a:rPr lang="es-ES" b="1" i="1" dirty="0" err="1"/>
                  <a:t>aero</a:t>
                </a:r>
                <a:r>
                  <a:rPr lang="es-ES" b="1" i="1" dirty="0"/>
                  <a:t>-triangulación, Si se marca el punto, se 		usa en el proceso; de otra manera se excluye.</a:t>
                </a:r>
              </a:p>
              <a:p>
                <a:r>
                  <a:rPr lang="es-ES" dirty="0" err="1"/>
                  <a:t>P_Type</a:t>
                </a:r>
                <a:r>
                  <a:rPr lang="es-ES" dirty="0"/>
                  <a:t>:		</a:t>
                </a:r>
                <a:r>
                  <a:rPr lang="es-ES" b="1" dirty="0">
                    <a:solidFill>
                      <a:schemeClr val="tx1"/>
                    </a:solidFill>
                  </a:rPr>
                  <a:t>Identifica en que dimensiones se usa el punto; XYZ identifica los que se usan en latitud, longitud 			y elevación; Z es un punto exclusivo de elevación. (Pueden existir puntos XY).</a:t>
                </a:r>
              </a:p>
              <a:p>
                <a:r>
                  <a:rPr lang="es-ES" dirty="0" err="1"/>
                  <a:t>XLon</a:t>
                </a:r>
                <a:r>
                  <a:rPr lang="es-ES" dirty="0"/>
                  <a:t>, </a:t>
                </a:r>
                <a:r>
                  <a:rPr lang="es-ES" dirty="0" err="1"/>
                  <a:t>YLat</a:t>
                </a:r>
                <a:r>
                  <a:rPr lang="es-ES" dirty="0"/>
                  <a:t> y </a:t>
                </a:r>
                <a:r>
                  <a:rPr lang="es-ES" dirty="0" err="1"/>
                  <a:t>ZElev</a:t>
                </a:r>
                <a:r>
                  <a:rPr lang="es-ES" dirty="0"/>
                  <a:t>	</a:t>
                </a:r>
                <a:r>
                  <a:rPr lang="es-ES" b="1" i="1" dirty="0">
                    <a:solidFill>
                      <a:schemeClr val="tx1"/>
                    </a:solidFill>
                  </a:rPr>
                  <a:t>Coordenadas (terrestres) de los puntos usados en el proceso.</a:t>
                </a:r>
              </a:p>
              <a:p>
                <a:r>
                  <a:rPr lang="es-ES" dirty="0" err="1"/>
                  <a:t>XAcc</a:t>
                </a:r>
                <a:r>
                  <a:rPr lang="es-ES" dirty="0"/>
                  <a:t>, </a:t>
                </a:r>
                <a:r>
                  <a:rPr lang="es-ES" dirty="0" err="1"/>
                  <a:t>YAcc</a:t>
                </a:r>
                <a:r>
                  <a:rPr lang="es-ES" dirty="0"/>
                  <a:t> y </a:t>
                </a:r>
                <a:r>
                  <a:rPr lang="es-ES" dirty="0" err="1"/>
                  <a:t>ZAcc</a:t>
                </a:r>
                <a:r>
                  <a:rPr lang="es-ES" dirty="0"/>
                  <a:t>	</a:t>
                </a:r>
                <a:r>
                  <a:rPr lang="es-ES" b="1" i="1" dirty="0"/>
                  <a:t>Precisión de los puntos ubicados en las fotos. </a:t>
                </a:r>
              </a:p>
              <a:p>
                <a:r>
                  <a:rPr lang="es-ES" dirty="0"/>
                  <a:t>X Res Y Res y Z Res	</a:t>
                </a:r>
                <a:r>
                  <a:rPr lang="es-ES" b="1" i="1" dirty="0"/>
                  <a:t>Residuales por dimensión de acurdo al modelo ajustado. El resultado de este ajuste arroja las 			coordenadas estimadas de los puntos a estimar (en terreno)</a:t>
                </a:r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𝑀𝑜𝑑𝑒𝑙𝑜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𝑃𝑎𝑟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𝑚𝑒𝑡𝑟𝑜𝑠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𝑒𝑠𝑡𝑖𝑚𝑎𝑑𝑜𝑠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𝐷𝑎𝑡𝑜𝑠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𝑝𝑢𝑛𝑡𝑜𝑠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𝑋𝑌𝑍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s-ES" dirty="0"/>
                  <a:t>;	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dirty="0"/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s-ES" dirty="0"/>
              </a:p>
              <a:p>
                <a:pPr algn="ctr"/>
                <a:endParaRPr lang="es-ES" dirty="0"/>
              </a:p>
              <a:p>
                <a:r>
                  <a:rPr lang="es-ES" dirty="0"/>
                  <a:t>Max XYZ Res	</a:t>
                </a:r>
                <a:r>
                  <a:rPr lang="es-ES" b="1" i="1" dirty="0"/>
                  <a:t>Módulo de los Residuales cuadrados de cada dimensión – </a:t>
                </a:r>
                <a:r>
                  <a:rPr lang="es-ES" b="1" i="1" dirty="0" err="1"/>
                  <a:t>Root</a:t>
                </a:r>
                <a:r>
                  <a:rPr lang="es-ES" b="1" i="1" dirty="0"/>
                  <a:t> Mean </a:t>
                </a:r>
                <a:r>
                  <a:rPr lang="es-ES" b="1" i="1" dirty="0" err="1"/>
                  <a:t>Square</a:t>
                </a:r>
                <a:r>
                  <a:rPr lang="es-ES" b="1" i="1" dirty="0"/>
                  <a:t> Error</a:t>
                </a:r>
                <a:endParaRPr lang="es-E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𝑋𝑌𝑍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500" b="1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b="1" i="1" dirty="0"/>
                  <a:t>NOTA: EL indicador es Precisión, sin embargo, para tomar una decisión de la calidad, se requiere establecer los estándares sobre el ajuste del modelo, los correspondientes residuales; y si aplica consecuencias y/o riesgos </a:t>
                </a:r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492" y="1050400"/>
                <a:ext cx="11545011" cy="4757200"/>
              </a:xfrm>
              <a:blipFill>
                <a:blip r:embed="rId2"/>
                <a:stretch>
                  <a:fillRect l="-1214" t="-1665" b="-166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F2896ACC-72FC-40ED-9FE0-A184BA825A51}"/>
              </a:ext>
            </a:extLst>
          </p:cNvPr>
          <p:cNvSpPr/>
          <p:nvPr/>
        </p:nvSpPr>
        <p:spPr>
          <a:xfrm>
            <a:off x="205704" y="604502"/>
            <a:ext cx="241059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 la tabla:</a:t>
            </a:r>
          </a:p>
        </p:txBody>
      </p:sp>
    </p:spTree>
    <p:extLst>
      <p:ext uri="{BB962C8B-B14F-4D97-AF65-F5344CB8AC3E}">
        <p14:creationId xmlns:p14="http://schemas.microsoft.com/office/powerpoint/2010/main" val="118184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4AA98-A514-43DD-9F5C-B6FA00EF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95" y="358502"/>
            <a:ext cx="7477815" cy="400110"/>
          </a:xfrm>
        </p:spPr>
        <p:txBody>
          <a:bodyPr wrap="square" lIns="0" tIns="0" rIns="0" bIns="0">
            <a:spAutoFit/>
          </a:bodyPr>
          <a:lstStyle/>
          <a:p>
            <a:pPr algn="l"/>
            <a:r>
              <a:rPr lang="es-MX" sz="2600" b="1" kern="1200" dirty="0">
                <a:solidFill>
                  <a:srgbClr val="00A2FF">
                    <a:lumMod val="50000"/>
                  </a:srgbClr>
                </a:solidFill>
                <a:latin typeface="Helvetica Neue"/>
              </a:rPr>
              <a:t>Gestión de calidad Institucional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A89BB09-91EB-44F9-B6CD-8F6CADB70AF3}"/>
              </a:ext>
            </a:extLst>
          </p:cNvPr>
          <p:cNvSpPr>
            <a:spLocks/>
          </p:cNvSpPr>
          <p:nvPr/>
        </p:nvSpPr>
        <p:spPr bwMode="auto">
          <a:xfrm>
            <a:off x="782336" y="2286000"/>
            <a:ext cx="3484362" cy="1143000"/>
          </a:xfrm>
          <a:prstGeom prst="roundRect">
            <a:avLst>
              <a:gd name="adj" fmla="val 33530"/>
            </a:avLst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6789" tIns="26789" rIns="26789" bIns="26789" anchor="ctr"/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Helvetica Neue Light" charset="0"/>
                <a:sym typeface="Helvetica Neue Light" charset="0"/>
              </a:rPr>
              <a:t>Sistema Integral de Calidad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Helvetica Neue Light" charset="0"/>
                <a:sym typeface="Helvetica Neue Light" charset="0"/>
              </a:rPr>
              <a:t> P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elvetica Neue"/>
                <a:cs typeface="Helvetica Neue"/>
                <a:sym typeface="Helvetica Neue"/>
              </a:rPr>
              <a:t>roductos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elvetica Neue"/>
                <a:cs typeface="Helvetica Neue"/>
                <a:sym typeface="Helvetica Neue"/>
              </a:rPr>
              <a:t> y Servicios de Información Geográfica</a:t>
            </a: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CE7CDCB-6421-4900-BE90-C22F5E5D5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285793"/>
              </p:ext>
            </p:extLst>
          </p:nvPr>
        </p:nvGraphicFramePr>
        <p:xfrm>
          <a:off x="4618038" y="1704165"/>
          <a:ext cx="6548145" cy="37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Reunión">
            <a:extLst>
              <a:ext uri="{FF2B5EF4-FFF2-40B4-BE49-F238E27FC236}">
                <a16:creationId xmlns:a16="http://schemas.microsoft.com/office/drawing/2014/main" id="{F7CAA32E-8558-4198-98D4-B2964A8F7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5081" y="1420831"/>
            <a:ext cx="914400" cy="914400"/>
          </a:xfrm>
          <a:prstGeom prst="rect">
            <a:avLst/>
          </a:prstGeom>
        </p:spPr>
      </p:pic>
      <p:pic>
        <p:nvPicPr>
          <p:cNvPr id="15" name="Gráfico 14" descr="Flujo de trabajo">
            <a:extLst>
              <a:ext uri="{FF2B5EF4-FFF2-40B4-BE49-F238E27FC236}">
                <a16:creationId xmlns:a16="http://schemas.microsoft.com/office/drawing/2014/main" id="{84BC3D43-AA4E-4CEA-9809-75E7FCB3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3048" y="3995382"/>
            <a:ext cx="914400" cy="914400"/>
          </a:xfrm>
          <a:prstGeom prst="rect">
            <a:avLst/>
          </a:prstGeom>
        </p:spPr>
      </p:pic>
      <p:pic>
        <p:nvPicPr>
          <p:cNvPr id="21" name="Gráfico 20" descr="Equipo portátil">
            <a:extLst>
              <a:ext uri="{FF2B5EF4-FFF2-40B4-BE49-F238E27FC236}">
                <a16:creationId xmlns:a16="http://schemas.microsoft.com/office/drawing/2014/main" id="{7027E2FA-8130-453D-9420-B3521A2B2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38048" y="3995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/>
          </p:cNvSpPr>
          <p:nvPr/>
        </p:nvSpPr>
        <p:spPr>
          <a:xfrm>
            <a:off x="1990745" y="3623608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Text"/>
          <p:cNvSpPr txBox="1">
            <a:spLocks/>
          </p:cNvSpPr>
          <p:nvPr/>
        </p:nvSpPr>
        <p:spPr>
          <a:xfrm>
            <a:off x="1940821" y="2703002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Text"/>
          <p:cNvSpPr txBox="1">
            <a:spLocks/>
          </p:cNvSpPr>
          <p:nvPr/>
        </p:nvSpPr>
        <p:spPr>
          <a:xfrm>
            <a:off x="7082793" y="3461862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Text"/>
          <p:cNvSpPr txBox="1">
            <a:spLocks/>
          </p:cNvSpPr>
          <p:nvPr/>
        </p:nvSpPr>
        <p:spPr>
          <a:xfrm>
            <a:off x="7082793" y="4127819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Text"/>
          <p:cNvSpPr txBox="1">
            <a:spLocks/>
          </p:cNvSpPr>
          <p:nvPr/>
        </p:nvSpPr>
        <p:spPr>
          <a:xfrm>
            <a:off x="7082792" y="2680662"/>
            <a:ext cx="4807353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120000"/>
              </a:lnSpc>
            </a:pP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Índice"/>
          <p:cNvSpPr txBox="1"/>
          <p:nvPr/>
        </p:nvSpPr>
        <p:spPr>
          <a:xfrm>
            <a:off x="4573856" y="554789"/>
            <a:ext cx="3704540" cy="101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rPr lang="es-MX" sz="62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Contenido</a:t>
            </a:r>
            <a:endParaRPr sz="62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7" name="01"/>
          <p:cNvSpPr txBox="1"/>
          <p:nvPr/>
        </p:nvSpPr>
        <p:spPr>
          <a:xfrm>
            <a:off x="1298122" y="2521342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1</a:t>
            </a:r>
          </a:p>
        </p:txBody>
      </p:sp>
      <p:sp>
        <p:nvSpPr>
          <p:cNvPr id="18" name="02"/>
          <p:cNvSpPr txBox="1"/>
          <p:nvPr/>
        </p:nvSpPr>
        <p:spPr>
          <a:xfrm>
            <a:off x="1298122" y="3462281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2</a:t>
            </a:r>
          </a:p>
        </p:txBody>
      </p:sp>
      <p:sp>
        <p:nvSpPr>
          <p:cNvPr id="19" name="03"/>
          <p:cNvSpPr txBox="1"/>
          <p:nvPr/>
        </p:nvSpPr>
        <p:spPr>
          <a:xfrm>
            <a:off x="1298122" y="4424849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3</a:t>
            </a:r>
          </a:p>
        </p:txBody>
      </p:sp>
      <p:sp>
        <p:nvSpPr>
          <p:cNvPr id="20" name="04"/>
          <p:cNvSpPr txBox="1"/>
          <p:nvPr/>
        </p:nvSpPr>
        <p:spPr>
          <a:xfrm>
            <a:off x="7045475" y="2359596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4</a:t>
            </a:r>
          </a:p>
        </p:txBody>
      </p:sp>
      <p:sp>
        <p:nvSpPr>
          <p:cNvPr id="21" name="05"/>
          <p:cNvSpPr txBox="1"/>
          <p:nvPr/>
        </p:nvSpPr>
        <p:spPr>
          <a:xfrm>
            <a:off x="7045475" y="3300535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5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3A56B054-1139-4D43-B82E-E87F6EE9A2F6}"/>
              </a:ext>
            </a:extLst>
          </p:cNvPr>
          <p:cNvSpPr txBox="1">
            <a:spLocks/>
          </p:cNvSpPr>
          <p:nvPr/>
        </p:nvSpPr>
        <p:spPr>
          <a:xfrm>
            <a:off x="1917170" y="2675772"/>
            <a:ext cx="3160009" cy="6134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Preceptos básicos del marco de calidad del Mapa Topográfico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680DD6C2-AE21-42E0-B71B-B4EEBA1C6EC1}"/>
              </a:ext>
            </a:extLst>
          </p:cNvPr>
          <p:cNvSpPr txBox="1">
            <a:spLocks/>
          </p:cNvSpPr>
          <p:nvPr/>
        </p:nvSpPr>
        <p:spPr>
          <a:xfrm>
            <a:off x="1871540" y="3755748"/>
            <a:ext cx="3768181" cy="6997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28600" indent="-228600" algn="l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lvl="1" indent="-627063" algn="l" defTabSz="18288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Mapa Topográfico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A4C37AF8-37BB-47D6-A137-F3BF6EA0156A}"/>
              </a:ext>
            </a:extLst>
          </p:cNvPr>
          <p:cNvSpPr txBox="1">
            <a:spLocks/>
          </p:cNvSpPr>
          <p:nvPr/>
        </p:nvSpPr>
        <p:spPr>
          <a:xfrm>
            <a:off x="7709167" y="3536130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Calidad en </a:t>
            </a:r>
            <a:r>
              <a:rPr lang="es-MX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Aerotriangulación</a:t>
            </a:r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Neue"/>
            </a:endParaRP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E1B39BDB-5BA8-4F96-AEED-595ED6E58A84}"/>
              </a:ext>
            </a:extLst>
          </p:cNvPr>
          <p:cNvSpPr txBox="1">
            <a:spLocks/>
          </p:cNvSpPr>
          <p:nvPr/>
        </p:nvSpPr>
        <p:spPr>
          <a:xfrm>
            <a:off x="7709168" y="4431134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Calidad institucional</a:t>
            </a:r>
          </a:p>
          <a:p>
            <a:pPr marL="0" indent="0" defTabSz="457200">
              <a:spcBef>
                <a:spcPts val="900"/>
              </a:spcBef>
              <a:buNone/>
            </a:pPr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FDF77C03-32CE-4809-BD88-757D93093183}"/>
              </a:ext>
            </a:extLst>
          </p:cNvPr>
          <p:cNvSpPr txBox="1">
            <a:spLocks/>
          </p:cNvSpPr>
          <p:nvPr/>
        </p:nvSpPr>
        <p:spPr>
          <a:xfrm>
            <a:off x="6988008" y="4353634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05">
            <a:extLst>
              <a:ext uri="{FF2B5EF4-FFF2-40B4-BE49-F238E27FC236}">
                <a16:creationId xmlns:a16="http://schemas.microsoft.com/office/drawing/2014/main" id="{494FA24A-CC0B-4D15-A147-49C032A59509}"/>
              </a:ext>
            </a:extLst>
          </p:cNvPr>
          <p:cNvSpPr txBox="1"/>
          <p:nvPr/>
        </p:nvSpPr>
        <p:spPr>
          <a:xfrm>
            <a:off x="7013036" y="4192307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lang="es-MX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sym typeface="Helvetica Neue"/>
              </a:rPr>
              <a:t>6</a:t>
            </a:r>
            <a:endParaRPr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F9A76DB1-C7B7-4DF2-AC12-CF609A3C996E}"/>
              </a:ext>
            </a:extLst>
          </p:cNvPr>
          <p:cNvSpPr txBox="1">
            <a:spLocks/>
          </p:cNvSpPr>
          <p:nvPr/>
        </p:nvSpPr>
        <p:spPr>
          <a:xfrm>
            <a:off x="1915023" y="4602675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"/>
              </a:rPr>
              <a:t>Calidad en Insumos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8FC1DE-354D-4C99-93F6-55E07A2A0948}"/>
              </a:ext>
            </a:extLst>
          </p:cNvPr>
          <p:cNvSpPr/>
          <p:nvPr/>
        </p:nvSpPr>
        <p:spPr>
          <a:xfrm>
            <a:off x="7597846" y="2675772"/>
            <a:ext cx="3010632" cy="341632"/>
          </a:xfrm>
          <a:prstGeom prst="rect">
            <a:avLst/>
          </a:prstGeom>
        </p:spPr>
        <p:txBody>
          <a:bodyPr vert="horz" lIns="45719" tIns="45720" rIns="45719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ts val="500"/>
              </a:spcBef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en Control Terrestre</a:t>
            </a:r>
          </a:p>
        </p:txBody>
      </p:sp>
    </p:spTree>
    <p:extLst>
      <p:ext uri="{BB962C8B-B14F-4D97-AF65-F5344CB8AC3E}">
        <p14:creationId xmlns:p14="http://schemas.microsoft.com/office/powerpoint/2010/main" val="11894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31584" y="4992033"/>
            <a:ext cx="4180632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s-MX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María del Carmen Reyes Guerrero</a:t>
            </a:r>
          </a:p>
          <a:p>
            <a:pPr algn="ctr" defTabSz="412750" hangingPunct="0"/>
            <a:r>
              <a:rPr lang="es-MX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carmen.reyesg@inegi.org.mx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BEDD64-4D3F-484D-A550-D2D435AEB46F}"/>
              </a:ext>
            </a:extLst>
          </p:cNvPr>
          <p:cNvSpPr txBox="1"/>
          <p:nvPr/>
        </p:nvSpPr>
        <p:spPr>
          <a:xfrm>
            <a:off x="243376" y="326056"/>
            <a:ext cx="9725217" cy="466795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2500"/>
          </a:bodyPr>
          <a:lstStyle>
            <a:lvl1pPr algn="l" eaLnBrk="1" hangingPunct="1">
              <a:defRPr sz="5400" kern="120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  <a:sym typeface="Helvetica Neue Medium"/>
              </a:defRPr>
            </a:lvl1pPr>
            <a:lvl2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12750"/>
            <a:r>
              <a:rPr lang="es-MX" sz="2700" b="1" dirty="0">
                <a:solidFill>
                  <a:srgbClr val="00A2FF">
                    <a:lumMod val="50000"/>
                  </a:srgbClr>
                </a:solidFill>
                <a:latin typeface="Helvetica Neue"/>
                <a:sym typeface="Helvetica Neue"/>
              </a:rPr>
              <a:t>Preceptos básicos del marco de calidad del Mapa Topográfico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7041791-639C-442B-AF3B-59883D94FE86}"/>
              </a:ext>
            </a:extLst>
          </p:cNvPr>
          <p:cNvGraphicFramePr/>
          <p:nvPr/>
        </p:nvGraphicFramePr>
        <p:xfrm>
          <a:off x="361369" y="559454"/>
          <a:ext cx="11267296" cy="422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9653966C-9B5D-4741-A1CF-CCA10FD6C23A}"/>
              </a:ext>
            </a:extLst>
          </p:cNvPr>
          <p:cNvSpPr/>
          <p:nvPr/>
        </p:nvSpPr>
        <p:spPr>
          <a:xfrm>
            <a:off x="972220" y="4744093"/>
            <a:ext cx="13131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Calidad del proceso</a:t>
            </a:r>
            <a:r>
              <a:rPr lang="es-MX" sz="1500" kern="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endParaRPr lang="es-MX"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EC29C192-62F7-4E24-B96D-0E5B57F51CCB}"/>
              </a:ext>
            </a:extLst>
          </p:cNvPr>
          <p:cNvSpPr/>
          <p:nvPr/>
        </p:nvSpPr>
        <p:spPr>
          <a:xfrm rot="10800000">
            <a:off x="1298122" y="4290707"/>
            <a:ext cx="661307" cy="489109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2B5304-26A1-4FCC-A0CB-37D075D3670F}"/>
              </a:ext>
            </a:extLst>
          </p:cNvPr>
          <p:cNvSpPr/>
          <p:nvPr/>
        </p:nvSpPr>
        <p:spPr>
          <a:xfrm>
            <a:off x="3298521" y="4756676"/>
            <a:ext cx="1276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Calidad del producto</a:t>
            </a:r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761C7B36-C047-4A57-84D8-55104CE61F2A}"/>
              </a:ext>
            </a:extLst>
          </p:cNvPr>
          <p:cNvSpPr/>
          <p:nvPr/>
        </p:nvSpPr>
        <p:spPr>
          <a:xfrm rot="10800000">
            <a:off x="3619607" y="4290707"/>
            <a:ext cx="661307" cy="489109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3BDABE-9838-414A-ADBA-242A4B4F24CF}"/>
              </a:ext>
            </a:extLst>
          </p:cNvPr>
          <p:cNvSpPr/>
          <p:nvPr/>
        </p:nvSpPr>
        <p:spPr>
          <a:xfrm>
            <a:off x="5371590" y="4731695"/>
            <a:ext cx="1276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Calidad de los datos</a:t>
            </a:r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9560ACDA-4D24-4ED9-A83E-C13B8B0E981C}"/>
              </a:ext>
            </a:extLst>
          </p:cNvPr>
          <p:cNvSpPr/>
          <p:nvPr/>
        </p:nvSpPr>
        <p:spPr>
          <a:xfrm rot="10800000">
            <a:off x="5668950" y="4290706"/>
            <a:ext cx="661307" cy="489109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5A9E828B-123B-4D38-B3C1-FCF07451FFCA}"/>
              </a:ext>
            </a:extLst>
          </p:cNvPr>
          <p:cNvSpPr/>
          <p:nvPr/>
        </p:nvSpPr>
        <p:spPr>
          <a:xfrm rot="10800000">
            <a:off x="7775313" y="4290707"/>
            <a:ext cx="661307" cy="489109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B0C7AA5-088F-4FCB-9CA1-1FA5F9D8E6C6}"/>
              </a:ext>
            </a:extLst>
          </p:cNvPr>
          <p:cNvSpPr/>
          <p:nvPr/>
        </p:nvSpPr>
        <p:spPr>
          <a:xfrm>
            <a:off x="7284411" y="4766988"/>
            <a:ext cx="16431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Calidad institucional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E0BFB6FC-1926-48C6-A71E-2C98C060E096}"/>
              </a:ext>
            </a:extLst>
          </p:cNvPr>
          <p:cNvSpPr/>
          <p:nvPr/>
        </p:nvSpPr>
        <p:spPr>
          <a:xfrm rot="10800000">
            <a:off x="9871621" y="4277878"/>
            <a:ext cx="661307" cy="489109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5D649D-3DBC-4699-AE3A-66E04F47AB02}"/>
              </a:ext>
            </a:extLst>
          </p:cNvPr>
          <p:cNvSpPr/>
          <p:nvPr/>
        </p:nvSpPr>
        <p:spPr>
          <a:xfrm>
            <a:off x="9564206" y="4778039"/>
            <a:ext cx="1276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Gestión del cambio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262E2-D435-468B-BD0F-6FFCFBBCF9CB}"/>
              </a:ext>
            </a:extLst>
          </p:cNvPr>
          <p:cNvSpPr/>
          <p:nvPr/>
        </p:nvSpPr>
        <p:spPr>
          <a:xfrm>
            <a:off x="563336" y="4103658"/>
            <a:ext cx="10727872" cy="2462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s-MX"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B45157-D8F4-4738-BAF7-6130B7AE1FDF}"/>
              </a:ext>
            </a:extLst>
          </p:cNvPr>
          <p:cNvSpPr txBox="1"/>
          <p:nvPr/>
        </p:nvSpPr>
        <p:spPr>
          <a:xfrm>
            <a:off x="2089821" y="5472704"/>
            <a:ext cx="8012358" cy="297517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s-MX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36023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5627E-37CB-4EDE-8C0F-35A62C52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62" y="225690"/>
            <a:ext cx="10502900" cy="630583"/>
          </a:xfrm>
        </p:spPr>
        <p:txBody>
          <a:bodyPr vert="horz" lIns="45720" tIns="22860" rIns="45720" bIns="22860" rtlCol="0" anchor="ctr">
            <a:normAutofit fontScale="92500"/>
          </a:bodyPr>
          <a:lstStyle/>
          <a:p>
            <a:pPr algn="l"/>
            <a:r>
              <a:rPr lang="es-MX" sz="2700" b="1" kern="1200" dirty="0">
                <a:solidFill>
                  <a:srgbClr val="00A2FF">
                    <a:lumMod val="50000"/>
                  </a:srgbClr>
                </a:solidFill>
                <a:latin typeface="Helvetica Neue"/>
              </a:rPr>
              <a:t>Calidad del proceso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298D52-5FBC-4EC0-84AB-1033F7C2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12" y="2486995"/>
            <a:ext cx="6015655" cy="2177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21E5ECBC-762D-499F-B0C9-D818B74C1D05}"/>
              </a:ext>
            </a:extLst>
          </p:cNvPr>
          <p:cNvSpPr/>
          <p:nvPr/>
        </p:nvSpPr>
        <p:spPr>
          <a:xfrm>
            <a:off x="2217853" y="1366001"/>
            <a:ext cx="3043259" cy="1070428"/>
          </a:xfrm>
          <a:custGeom>
            <a:avLst/>
            <a:gdLst>
              <a:gd name="connsiteX0" fmla="*/ 0 w 2761262"/>
              <a:gd name="connsiteY0" fmla="*/ 0 h 1070427"/>
              <a:gd name="connsiteX1" fmla="*/ 2226049 w 2761262"/>
              <a:gd name="connsiteY1" fmla="*/ 0 h 1070427"/>
              <a:gd name="connsiteX2" fmla="*/ 2761262 w 2761262"/>
              <a:gd name="connsiteY2" fmla="*/ 535214 h 1070427"/>
              <a:gd name="connsiteX3" fmla="*/ 2226049 w 2761262"/>
              <a:gd name="connsiteY3" fmla="*/ 1070427 h 1070427"/>
              <a:gd name="connsiteX4" fmla="*/ 0 w 2761262"/>
              <a:gd name="connsiteY4" fmla="*/ 1070427 h 1070427"/>
              <a:gd name="connsiteX5" fmla="*/ 0 w 2761262"/>
              <a:gd name="connsiteY5" fmla="*/ 0 h 10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262" h="1070427">
                <a:moveTo>
                  <a:pt x="2761262" y="1070427"/>
                </a:moveTo>
                <a:lnTo>
                  <a:pt x="535213" y="1070427"/>
                </a:lnTo>
                <a:lnTo>
                  <a:pt x="0" y="535213"/>
                </a:lnTo>
                <a:lnTo>
                  <a:pt x="535213" y="0"/>
                </a:lnTo>
                <a:lnTo>
                  <a:pt x="2761262" y="0"/>
                </a:lnTo>
                <a:lnTo>
                  <a:pt x="2761262" y="10704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636" tIns="53341" rIns="99568" bIns="53340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es-MX" sz="1400" b="1" u="none" strike="noStrike" kern="1200" cap="none" spc="0" normalizeH="0" baseline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Armonización internacional, basada en mejores prácticas</a:t>
            </a:r>
            <a:endPara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 descr="América en el globo terráqueo">
            <a:extLst>
              <a:ext uri="{FF2B5EF4-FFF2-40B4-BE49-F238E27FC236}">
                <a16:creationId xmlns:a16="http://schemas.microsoft.com/office/drawing/2014/main" id="{F1EDCAAC-7C09-4A40-9F92-5162A8D54598}"/>
              </a:ext>
            </a:extLst>
          </p:cNvPr>
          <p:cNvSpPr/>
          <p:nvPr/>
        </p:nvSpPr>
        <p:spPr>
          <a:xfrm>
            <a:off x="1147427" y="1366002"/>
            <a:ext cx="1070427" cy="1070427"/>
          </a:xfrm>
          <a:prstGeom prst="ellipse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9B8F6C1-5D67-49A4-ACE0-79645824B520}"/>
              </a:ext>
            </a:extLst>
          </p:cNvPr>
          <p:cNvSpPr/>
          <p:nvPr/>
        </p:nvSpPr>
        <p:spPr>
          <a:xfrm>
            <a:off x="2217853" y="2755959"/>
            <a:ext cx="3043260" cy="1070428"/>
          </a:xfrm>
          <a:custGeom>
            <a:avLst/>
            <a:gdLst>
              <a:gd name="connsiteX0" fmla="*/ 0 w 2761262"/>
              <a:gd name="connsiteY0" fmla="*/ 0 h 1070427"/>
              <a:gd name="connsiteX1" fmla="*/ 2226049 w 2761262"/>
              <a:gd name="connsiteY1" fmla="*/ 0 h 1070427"/>
              <a:gd name="connsiteX2" fmla="*/ 2761262 w 2761262"/>
              <a:gd name="connsiteY2" fmla="*/ 535214 h 1070427"/>
              <a:gd name="connsiteX3" fmla="*/ 2226049 w 2761262"/>
              <a:gd name="connsiteY3" fmla="*/ 1070427 h 1070427"/>
              <a:gd name="connsiteX4" fmla="*/ 0 w 2761262"/>
              <a:gd name="connsiteY4" fmla="*/ 1070427 h 1070427"/>
              <a:gd name="connsiteX5" fmla="*/ 0 w 2761262"/>
              <a:gd name="connsiteY5" fmla="*/ 0 h 10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262" h="1070427">
                <a:moveTo>
                  <a:pt x="2761262" y="1070427"/>
                </a:moveTo>
                <a:lnTo>
                  <a:pt x="535213" y="1070427"/>
                </a:lnTo>
                <a:lnTo>
                  <a:pt x="0" y="535213"/>
                </a:lnTo>
                <a:lnTo>
                  <a:pt x="535213" y="0"/>
                </a:lnTo>
                <a:lnTo>
                  <a:pt x="2761262" y="0"/>
                </a:lnTo>
                <a:lnTo>
                  <a:pt x="2761262" y="10704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636" tIns="53341" rIns="99569" bIns="53339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es-MX" sz="1600" b="1" i="0" u="none" strike="noStrike" kern="1200" cap="none" spc="0" normalizeH="0" baseline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Coherencia interna</a:t>
            </a:r>
            <a:endPara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 descr="Círculos con flechas">
            <a:extLst>
              <a:ext uri="{FF2B5EF4-FFF2-40B4-BE49-F238E27FC236}">
                <a16:creationId xmlns:a16="http://schemas.microsoft.com/office/drawing/2014/main" id="{72345D07-E5A6-4C04-B26B-311DFC2F77D6}"/>
              </a:ext>
            </a:extLst>
          </p:cNvPr>
          <p:cNvSpPr/>
          <p:nvPr/>
        </p:nvSpPr>
        <p:spPr>
          <a:xfrm>
            <a:off x="1147427" y="2755960"/>
            <a:ext cx="1070427" cy="1070427"/>
          </a:xfrm>
          <a:prstGeom prst="ellipse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558F848-3D63-4D06-805D-11AFFA3EF186}"/>
              </a:ext>
            </a:extLst>
          </p:cNvPr>
          <p:cNvSpPr/>
          <p:nvPr/>
        </p:nvSpPr>
        <p:spPr>
          <a:xfrm>
            <a:off x="2217852" y="4145917"/>
            <a:ext cx="3043261" cy="1070428"/>
          </a:xfrm>
          <a:custGeom>
            <a:avLst/>
            <a:gdLst>
              <a:gd name="connsiteX0" fmla="*/ 0 w 2761262"/>
              <a:gd name="connsiteY0" fmla="*/ 0 h 1070427"/>
              <a:gd name="connsiteX1" fmla="*/ 2226049 w 2761262"/>
              <a:gd name="connsiteY1" fmla="*/ 0 h 1070427"/>
              <a:gd name="connsiteX2" fmla="*/ 2761262 w 2761262"/>
              <a:gd name="connsiteY2" fmla="*/ 535214 h 1070427"/>
              <a:gd name="connsiteX3" fmla="*/ 2226049 w 2761262"/>
              <a:gd name="connsiteY3" fmla="*/ 1070427 h 1070427"/>
              <a:gd name="connsiteX4" fmla="*/ 0 w 2761262"/>
              <a:gd name="connsiteY4" fmla="*/ 1070427 h 1070427"/>
              <a:gd name="connsiteX5" fmla="*/ 0 w 2761262"/>
              <a:gd name="connsiteY5" fmla="*/ 0 h 10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262" h="1070427">
                <a:moveTo>
                  <a:pt x="2761262" y="1070427"/>
                </a:moveTo>
                <a:lnTo>
                  <a:pt x="535213" y="1070427"/>
                </a:lnTo>
                <a:lnTo>
                  <a:pt x="0" y="535213"/>
                </a:lnTo>
                <a:lnTo>
                  <a:pt x="535213" y="0"/>
                </a:lnTo>
                <a:lnTo>
                  <a:pt x="2761262" y="0"/>
                </a:lnTo>
                <a:lnTo>
                  <a:pt x="2761262" y="10704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636" tIns="53341" rIns="99569" bIns="53340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Elementos de calidad</a:t>
            </a:r>
            <a:endPara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 descr="ADN">
            <a:extLst>
              <a:ext uri="{FF2B5EF4-FFF2-40B4-BE49-F238E27FC236}">
                <a16:creationId xmlns:a16="http://schemas.microsoft.com/office/drawing/2014/main" id="{F5F65375-C949-4203-B805-6D0F2D4A5563}"/>
              </a:ext>
            </a:extLst>
          </p:cNvPr>
          <p:cNvSpPr/>
          <p:nvPr/>
        </p:nvSpPr>
        <p:spPr>
          <a:xfrm>
            <a:off x="1147427" y="4145918"/>
            <a:ext cx="1070427" cy="1070427"/>
          </a:xfrm>
          <a:prstGeom prst="ellipse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729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5FACE4E-8838-4B12-8DFA-86CFDC728022}"/>
              </a:ext>
            </a:extLst>
          </p:cNvPr>
          <p:cNvSpPr/>
          <p:nvPr/>
        </p:nvSpPr>
        <p:spPr>
          <a:xfrm>
            <a:off x="256207" y="904103"/>
            <a:ext cx="5183188" cy="111170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C9A7E210-77D0-43CB-8E7D-7E4874DB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" y="198990"/>
            <a:ext cx="10515600" cy="536994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b="1" dirty="0" err="1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Generic</a:t>
            </a:r>
            <a:r>
              <a:rPr lang="es-MX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 </a:t>
            </a:r>
            <a:r>
              <a:rPr lang="es-MX" sz="2800" b="1" dirty="0" err="1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Statistical</a:t>
            </a:r>
            <a:r>
              <a:rPr lang="es-MX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 Business </a:t>
            </a:r>
            <a:r>
              <a:rPr lang="es-MX" sz="2800" b="1" dirty="0" err="1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Process</a:t>
            </a:r>
            <a:r>
              <a:rPr lang="es-MX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 </a:t>
            </a:r>
            <a:r>
              <a:rPr lang="es-MX" sz="2800" b="1" dirty="0" err="1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Model</a:t>
            </a:r>
            <a:r>
              <a:rPr lang="es-MX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 (GSBPM) </a:t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BCD00DCE-0E44-4508-BF8F-20E5EECB572E}"/>
              </a:ext>
            </a:extLst>
          </p:cNvPr>
          <p:cNvSpPr txBox="1">
            <a:spLocks/>
          </p:cNvSpPr>
          <p:nvPr/>
        </p:nvSpPr>
        <p:spPr>
          <a:xfrm>
            <a:off x="281608" y="2127264"/>
            <a:ext cx="5157787" cy="3037620"/>
          </a:xfrm>
          <a:prstGeom prst="rect">
            <a:avLst/>
          </a:prstGeom>
          <a:solidFill>
            <a:srgbClr val="EFF9FF"/>
          </a:solidFill>
        </p:spPr>
        <p:txBody>
          <a:bodyPr>
            <a:norm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This phase is triggered when a need for new statistics is identified or feedback about current statistics initiates a review. It includes all activities associated with engaging stakeholders to identify their detailed </a:t>
            </a:r>
            <a:r>
              <a:rPr lang="en-US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statistical needs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(current or future), proposing high level solution options and preparing a business case to meet these needs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  <a:endParaRPr lang="es-MX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4" name="Marcador de contenido 7">
            <a:extLst>
              <a:ext uri="{FF2B5EF4-FFF2-40B4-BE49-F238E27FC236}">
                <a16:creationId xmlns:a16="http://schemas.microsoft.com/office/drawing/2014/main" id="{04E4592D-04A3-4B16-9EE4-AD347FAE534B}"/>
              </a:ext>
            </a:extLst>
          </p:cNvPr>
          <p:cNvSpPr txBox="1">
            <a:spLocks/>
          </p:cNvSpPr>
          <p:nvPr/>
        </p:nvSpPr>
        <p:spPr>
          <a:xfrm>
            <a:off x="6555786" y="2127264"/>
            <a:ext cx="5183188" cy="3037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defPPr>
              <a:defRPr lang="es-MX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3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  <a:p>
            <a:r>
              <a:rPr lang="en-US" dirty="0"/>
              <a:t>This phase is triggered when a need for new geographic information is identified or feedback about current geographic information initiates a review. It includes all activities associated with engaging stakeholders to identify their detailed </a:t>
            </a:r>
            <a:r>
              <a:rPr lang="en-US" dirty="0">
                <a:highlight>
                  <a:srgbClr val="FFFF00"/>
                </a:highlight>
              </a:rPr>
              <a:t>geographic information needs </a:t>
            </a:r>
            <a:r>
              <a:rPr lang="en-US" dirty="0"/>
              <a:t>(current or future), proposing high level solution options and preparing a business case to meet these needs.  </a:t>
            </a:r>
            <a:endParaRPr lang="es-MX" dirty="0"/>
          </a:p>
          <a:p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04AAD2-1EEE-419B-BFD0-8DC1CC91942D}"/>
              </a:ext>
            </a:extLst>
          </p:cNvPr>
          <p:cNvSpPr txBox="1"/>
          <p:nvPr/>
        </p:nvSpPr>
        <p:spPr>
          <a:xfrm>
            <a:off x="1531132" y="5282288"/>
            <a:ext cx="854765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solidFill>
                  <a:schemeClr val="bg1"/>
                </a:solidFill>
              </a:rPr>
              <a:t>Specify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Needs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Phase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B11B88B-A41A-49BF-AF5E-3C44C952F2CB}"/>
              </a:ext>
            </a:extLst>
          </p:cNvPr>
          <p:cNvSpPr/>
          <p:nvPr/>
        </p:nvSpPr>
        <p:spPr>
          <a:xfrm>
            <a:off x="1318944" y="1167567"/>
            <a:ext cx="2897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Versión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GSBPM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4F480C-A1C7-4357-BA28-CD9CB3721398}"/>
              </a:ext>
            </a:extLst>
          </p:cNvPr>
          <p:cNvSpPr/>
          <p:nvPr/>
        </p:nvSpPr>
        <p:spPr>
          <a:xfrm>
            <a:off x="6544364" y="913849"/>
            <a:ext cx="5183188" cy="111170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189E74E-B12D-42F6-9520-82EA91262905}"/>
              </a:ext>
            </a:extLst>
          </p:cNvPr>
          <p:cNvSpPr/>
          <p:nvPr/>
        </p:nvSpPr>
        <p:spPr>
          <a:xfrm>
            <a:off x="6544364" y="1036907"/>
            <a:ext cx="5183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adaptando Información Geográfica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595F3C9F-D480-4CD3-9EC8-4D58520F4C95}"/>
              </a:ext>
            </a:extLst>
          </p:cNvPr>
          <p:cNvSpPr/>
          <p:nvPr/>
        </p:nvSpPr>
        <p:spPr>
          <a:xfrm>
            <a:off x="5705060" y="2305908"/>
            <a:ext cx="675860" cy="149749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5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>
            <a:extLst>
              <a:ext uri="{FF2B5EF4-FFF2-40B4-BE49-F238E27FC236}">
                <a16:creationId xmlns:a16="http://schemas.microsoft.com/office/drawing/2014/main" id="{F3705797-02E2-4304-9320-C42B196D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54264"/>
            <a:ext cx="11037888" cy="823913"/>
          </a:xfrm>
        </p:spPr>
        <p:txBody>
          <a:bodyPr>
            <a:normAutofit fontScale="90000"/>
          </a:bodyPr>
          <a:lstStyle/>
          <a:p>
            <a:pPr defTabSz="41275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  <a:t>Ejemplo de Fase de Diseño del GSBPM requiere un cambio sustantivo</a:t>
            </a:r>
            <a:br>
              <a:rPr lang="es-MX" sz="2800" b="1" dirty="0">
                <a:solidFill>
                  <a:srgbClr val="00A2FF">
                    <a:lumMod val="50000"/>
                  </a:srgbClr>
                </a:solidFill>
                <a:latin typeface="Helvetica Neue"/>
                <a:ea typeface="+mn-ea"/>
                <a:cs typeface="+mn-cs"/>
                <a:sym typeface="Helvetica Neue Medium"/>
              </a:rPr>
            </a:br>
            <a:endParaRPr lang="es-MX" sz="2800" b="1" dirty="0">
              <a:solidFill>
                <a:srgbClr val="00A2FF">
                  <a:lumMod val="50000"/>
                </a:srgbClr>
              </a:solidFill>
              <a:latin typeface="Helvetica Neue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3DE2F91A-A072-43BD-8209-9EC05A8C1743}"/>
              </a:ext>
            </a:extLst>
          </p:cNvPr>
          <p:cNvSpPr txBox="1">
            <a:spLocks/>
          </p:cNvSpPr>
          <p:nvPr/>
        </p:nvSpPr>
        <p:spPr>
          <a:xfrm>
            <a:off x="1060759" y="1951528"/>
            <a:ext cx="10070480" cy="3684588"/>
          </a:xfrm>
          <a:prstGeom prst="rect">
            <a:avLst/>
          </a:prstGeom>
          <a:solidFill>
            <a:srgbClr val="EFF9FF"/>
          </a:solidFill>
        </p:spPr>
        <p:txBody>
          <a:bodyPr>
            <a:norm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/>
              <a:t>50</a:t>
            </a:r>
            <a:r>
              <a:rPr lang="en-US" dirty="0"/>
              <a:t>.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This sub-process determines the most appropriate collection instruments and methods which may depend on the type of data collection </a:t>
            </a:r>
            <a:r>
              <a:rPr lang="en-US" sz="24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(census, sample survey, or other), the collection unit type (enterprise, person, or other)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the available sources of data. The actual activities in this sub-process will vary according to the type of collection instrument required, which can include computer assisted interviewing, paper questionnaires, administrative registers (e.g. by using existing service interfaces),……….. </a:t>
            </a:r>
          </a:p>
          <a:p>
            <a:endParaRPr lang="es-MX" sz="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2ACDA07-33CE-4672-B4B8-EA18D80F2F8E}"/>
              </a:ext>
            </a:extLst>
          </p:cNvPr>
          <p:cNvSpPr/>
          <p:nvPr/>
        </p:nvSpPr>
        <p:spPr>
          <a:xfrm>
            <a:off x="875816" y="1127615"/>
            <a:ext cx="10070480" cy="64842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E9234D-833D-4BBC-B891-C6C11609E202}"/>
              </a:ext>
            </a:extLst>
          </p:cNvPr>
          <p:cNvSpPr/>
          <p:nvPr/>
        </p:nvSpPr>
        <p:spPr>
          <a:xfrm>
            <a:off x="3868466" y="1207495"/>
            <a:ext cx="4455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Phase      GSBPM</a:t>
            </a:r>
          </a:p>
        </p:txBody>
      </p:sp>
    </p:spTree>
    <p:extLst>
      <p:ext uri="{BB962C8B-B14F-4D97-AF65-F5344CB8AC3E}">
        <p14:creationId xmlns:p14="http://schemas.microsoft.com/office/powerpoint/2010/main" val="16485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215257" y="3165788"/>
            <a:ext cx="5976743" cy="75685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3000" dirty="0"/>
              <a:t> Mapa Topográfico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19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8E1A6-4007-49C8-BDBC-E7087206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34822"/>
            <a:ext cx="10502900" cy="492443"/>
          </a:xfrm>
          <a:noFill/>
        </p:spPr>
        <p:txBody>
          <a:bodyPr wrap="square" rtlCol="0">
            <a:spAutoFit/>
          </a:bodyPr>
          <a:lstStyle/>
          <a:p>
            <a:pPr algn="l" defTabSz="914400"/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Diagrama general del proceso del </a:t>
            </a:r>
            <a:r>
              <a:rPr lang="es-MX" sz="2600" b="1" kern="1200" dirty="0">
                <a:solidFill>
                  <a:schemeClr val="accent1">
                    <a:lumMod val="50000"/>
                  </a:schemeClr>
                </a:solidFill>
              </a:rPr>
              <a:t>Mapa Topográfico</a:t>
            </a:r>
            <a:endParaRPr lang="es-MX" sz="2600" b="1" kern="1200" dirty="0">
              <a:solidFill>
                <a:schemeClr val="accent1">
                  <a:lumMod val="50000"/>
                </a:schemeClr>
              </a:solidFill>
              <a:sym typeface="Helvetica Neue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B4F783-CC95-4A0D-A2CD-2A0DD418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3810" b="4029"/>
          <a:stretch/>
        </p:blipFill>
        <p:spPr>
          <a:xfrm>
            <a:off x="1" y="527265"/>
            <a:ext cx="12192000" cy="6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215257" y="3175883"/>
            <a:ext cx="5402745" cy="13563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3000" dirty="0">
                <a:latin typeface="+mj-lt"/>
              </a:rPr>
              <a:t>Calidad en Insumos</a:t>
            </a:r>
            <a:br>
              <a:rPr lang="es-MX" sz="1400" b="0" dirty="0"/>
            </a:br>
            <a:endParaRPr sz="1400" dirty="0">
              <a:latin typeface="+mj-lt"/>
            </a:endParaRPr>
          </a:p>
        </p:txBody>
      </p:sp>
      <p:sp>
        <p:nvSpPr>
          <p:cNvPr id="4" name="Título">
            <a:extLst>
              <a:ext uri="{FF2B5EF4-FFF2-40B4-BE49-F238E27FC236}">
                <a16:creationId xmlns:a16="http://schemas.microsoft.com/office/drawing/2014/main" id="{B74369D6-67C5-4770-974D-B5C3CE2AF1CF}"/>
              </a:ext>
            </a:extLst>
          </p:cNvPr>
          <p:cNvSpPr txBox="1">
            <a:spLocks/>
          </p:cNvSpPr>
          <p:nvPr/>
        </p:nvSpPr>
        <p:spPr>
          <a:xfrm>
            <a:off x="6398715" y="3854063"/>
            <a:ext cx="5035827" cy="75221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7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457200" indent="-457200" 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MX" sz="3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001D4EBD41D419E365E53FC841059" ma:contentTypeVersion="13" ma:contentTypeDescription="Create a new document." ma:contentTypeScope="" ma:versionID="03ae3cdd4121dfb1407194cca3809d31">
  <xsd:schema xmlns:xsd="http://www.w3.org/2001/XMLSchema" xmlns:xs="http://www.w3.org/2001/XMLSchema" xmlns:p="http://schemas.microsoft.com/office/2006/metadata/properties" xmlns:ns3="f1d3d2a6-90be-416d-acee-95cfa736c595" xmlns:ns4="94676619-cc0e-4b3c-ab71-b5e7c4394cc1" targetNamespace="http://schemas.microsoft.com/office/2006/metadata/properties" ma:root="true" ma:fieldsID="c0a8fbb543d5df6b98017612e1a9ca37" ns3:_="" ns4:_="">
    <xsd:import namespace="f1d3d2a6-90be-416d-acee-95cfa736c595"/>
    <xsd:import namespace="94676619-cc0e-4b3c-ab71-b5e7c4394c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3d2a6-90be-416d-acee-95cfa736c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76619-cc0e-4b3c-ab71-b5e7c4394c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ABBE1-E5A1-49B7-85DC-EA95157B3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3d2a6-90be-416d-acee-95cfa736c595"/>
    <ds:schemaRef ds:uri="94676619-cc0e-4b3c-ab71-b5e7c4394c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EFCEF4-5659-443C-A0B8-D1BF28BB2180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94676619-cc0e-4b3c-ab71-b5e7c4394cc1"/>
    <ds:schemaRef ds:uri="f1d3d2a6-90be-416d-acee-95cfa736c59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54CAA63-255F-43C1-A890-2C1A04B8D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868</Words>
  <Application>Microsoft Office PowerPoint</Application>
  <PresentationFormat>Panorámica</PresentationFormat>
  <Paragraphs>159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Carlito</vt:lpstr>
      <vt:lpstr>Helvetica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1_Tema de Office</vt:lpstr>
      <vt:lpstr>Office Theme</vt:lpstr>
      <vt:lpstr>Avance en las actividades de calidad de la DGGMA </vt:lpstr>
      <vt:lpstr>Presentación de PowerPoint</vt:lpstr>
      <vt:lpstr>Presentación de PowerPoint</vt:lpstr>
      <vt:lpstr>Calidad del proceso</vt:lpstr>
      <vt:lpstr>Generic Statistical Business Process Model (GSBPM)  </vt:lpstr>
      <vt:lpstr>Ejemplo de Fase de Diseño del GSBPM requiere un cambio sustantivo </vt:lpstr>
      <vt:lpstr> Mapa Topográfico</vt:lpstr>
      <vt:lpstr>Diagrama general del proceso del Mapa Topográfico</vt:lpstr>
      <vt:lpstr>Calidad en Insumos </vt:lpstr>
      <vt:lpstr>Elementos de calidad de la Fotografía Aérea (Insumos)</vt:lpstr>
      <vt:lpstr>Elementos de calidad de la Fotografía aérea</vt:lpstr>
      <vt:lpstr>Calidad en Control Terrestre (Geodesia)</vt:lpstr>
      <vt:lpstr>Presentación de PowerPoint</vt:lpstr>
      <vt:lpstr>Elementos de calidad de Control Terrestre (Geodesia)</vt:lpstr>
      <vt:lpstr>Presentación de PowerPoint</vt:lpstr>
      <vt:lpstr>Calidad en Aerotriangulación </vt:lpstr>
      <vt:lpstr>Aero-triangulación - Análisis con SOCET - GXP</vt:lpstr>
      <vt:lpstr>Interpretación de Tabla SOCET-GXP</vt:lpstr>
      <vt:lpstr>Gestión de calidad Institucional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Claidad</dc:title>
  <dc:creator>MARIN LOPEZ PATRICIA GUADALUPE</dc:creator>
  <cp:lastModifiedBy>REYES GUERRERO MARIA DEL CARMEN</cp:lastModifiedBy>
  <cp:revision>76</cp:revision>
  <dcterms:created xsi:type="dcterms:W3CDTF">2020-05-26T15:04:32Z</dcterms:created>
  <dcterms:modified xsi:type="dcterms:W3CDTF">2020-06-04T19:26:21Z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0x010100158001D4EBD41D419E365E53FC841059</vt:lpwstr>
  </property>
</Properties>
</file>