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1"/>
  </p:notesMasterIdLst>
  <p:handoutMasterIdLst>
    <p:handoutMasterId r:id="rId12"/>
  </p:handoutMasterIdLst>
  <p:sldIdLst>
    <p:sldId id="408" r:id="rId2"/>
    <p:sldId id="473" r:id="rId3"/>
    <p:sldId id="458" r:id="rId4"/>
    <p:sldId id="470" r:id="rId5"/>
    <p:sldId id="471" r:id="rId6"/>
    <p:sldId id="472" r:id="rId7"/>
    <p:sldId id="468" r:id="rId8"/>
    <p:sldId id="469" r:id="rId9"/>
    <p:sldId id="467" r:id="rId10"/>
  </p:sldIdLst>
  <p:sldSz cx="12192000" cy="6858000"/>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TIERREZ ROMERO MARCO ANTONIO" initials="GRMA" lastIdx="5" clrIdx="0">
    <p:extLst>
      <p:ext uri="{19B8F6BF-5375-455C-9EA6-DF929625EA0E}">
        <p15:presenceInfo xmlns:p15="http://schemas.microsoft.com/office/powerpoint/2012/main" userId="S-1-5-21-1606980848-1500820517-1801674531-84088" providerId="AD"/>
      </p:ext>
    </p:extLst>
  </p:cmAuthor>
  <p:cmAuthor id="2" name="RUBIO SOTO GLORIA MARTHA" initials="RSGM" lastIdx="7" clrIdx="1">
    <p:extLst>
      <p:ext uri="{19B8F6BF-5375-455C-9EA6-DF929625EA0E}">
        <p15:presenceInfo xmlns:p15="http://schemas.microsoft.com/office/powerpoint/2012/main" userId="S-1-5-21-1606980848-1500820517-1801674531-13863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74C8"/>
    <a:srgbClr val="009EE0"/>
    <a:srgbClr val="EAEFF7"/>
    <a:srgbClr val="FF0000"/>
    <a:srgbClr val="89B917"/>
    <a:srgbClr val="FDF1E9"/>
    <a:srgbClr val="ECDEF6"/>
    <a:srgbClr val="E4D2F2"/>
    <a:srgbClr val="8E0000"/>
    <a:srgbClr val="7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3F18C0-7FCF-4432-9FBC-E9D3330C92AF}" v="1" dt="2020-10-01T01:19:43.539"/>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76" autoAdjust="0"/>
    <p:restoredTop sz="92663" autoAdjust="0"/>
  </p:normalViewPr>
  <p:slideViewPr>
    <p:cSldViewPr snapToGrid="0">
      <p:cViewPr varScale="1">
        <p:scale>
          <a:sx n="81" d="100"/>
          <a:sy n="81" d="100"/>
        </p:scale>
        <p:origin x="437" y="365"/>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4" d="100"/>
          <a:sy n="84" d="100"/>
        </p:scale>
        <p:origin x="379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2069B105-0C39-4691-A17C-6BF844C77122}" type="datetimeFigureOut">
              <a:rPr lang="es-MX" smtClean="0"/>
              <a:pPr/>
              <a:t>30/09/2020</a:t>
            </a:fld>
            <a:endParaRPr lang="es-MX"/>
          </a:p>
        </p:txBody>
      </p:sp>
      <p:sp>
        <p:nvSpPr>
          <p:cNvPr id="4" name="Marcador de pie de página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DF91EFF-FA90-47DD-8861-6A1B475E37E8}" type="slidenum">
              <a:rPr lang="es-MX" smtClean="0"/>
              <a:pPr/>
              <a:t>‹Nº›</a:t>
            </a:fld>
            <a:endParaRPr lang="es-MX"/>
          </a:p>
        </p:txBody>
      </p:sp>
    </p:spTree>
    <p:extLst>
      <p:ext uri="{BB962C8B-B14F-4D97-AF65-F5344CB8AC3E}">
        <p14:creationId xmlns:p14="http://schemas.microsoft.com/office/powerpoint/2010/main" val="408608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1C23F7C-C6D9-43A9-93A2-7740FAD630C2}" type="datetimeFigureOut">
              <a:rPr lang="es-MX" smtClean="0"/>
              <a:pPr/>
              <a:t>30/09/2020</a:t>
            </a:fld>
            <a:endParaRPr lang="es-MX"/>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1A10C9A7-1CB4-47DE-959A-4070DC0C56B0}" type="slidenum">
              <a:rPr lang="es-MX" smtClean="0"/>
              <a:pPr/>
              <a:t>‹Nº›</a:t>
            </a:fld>
            <a:endParaRPr lang="es-MX"/>
          </a:p>
        </p:txBody>
      </p:sp>
    </p:spTree>
    <p:extLst>
      <p:ext uri="{BB962C8B-B14F-4D97-AF65-F5344CB8AC3E}">
        <p14:creationId xmlns:p14="http://schemas.microsoft.com/office/powerpoint/2010/main" val="3883302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1A10C9A7-1CB4-47DE-959A-4070DC0C56B0}" type="slidenum">
              <a:rPr lang="es-MX" smtClean="0"/>
              <a:pPr/>
              <a:t>3</a:t>
            </a:fld>
            <a:endParaRPr lang="es-MX"/>
          </a:p>
        </p:txBody>
      </p:sp>
    </p:spTree>
    <p:extLst>
      <p:ext uri="{BB962C8B-B14F-4D97-AF65-F5344CB8AC3E}">
        <p14:creationId xmlns:p14="http://schemas.microsoft.com/office/powerpoint/2010/main" val="1919784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FD6AEE35-0102-43D7-90E4-BF900BD90586}" type="datetimeFigureOut">
              <a:rPr lang="es-MX" smtClean="0"/>
              <a:pPr/>
              <a:t>30/09/2020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1371210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FD6AEE35-0102-43D7-90E4-BF900BD90586}" type="datetimeFigureOut">
              <a:rPr lang="es-MX" smtClean="0"/>
              <a:pPr/>
              <a:t>30/09/2020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2537456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FD6AEE35-0102-43D7-90E4-BF900BD90586}" type="datetimeFigureOut">
              <a:rPr lang="es-MX" smtClean="0"/>
              <a:pPr/>
              <a:t>30/09/2020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31807701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Portada">
    <p:bg>
      <p:bgPr>
        <a:solidFill>
          <a:srgbClr val="083254"/>
        </a:solidFill>
        <a:effectLst/>
      </p:bgPr>
    </p:bg>
    <p:spTree>
      <p:nvGrpSpPr>
        <p:cNvPr id="1" name=""/>
        <p:cNvGrpSpPr/>
        <p:nvPr/>
      </p:nvGrpSpPr>
      <p:grpSpPr>
        <a:xfrm>
          <a:off x="0" y="0"/>
          <a:ext cx="0" cy="0"/>
          <a:chOff x="0" y="0"/>
          <a:chExt cx="0" cy="0"/>
        </a:xfrm>
      </p:grpSpPr>
      <p:pic>
        <p:nvPicPr>
          <p:cNvPr id="3" name="Imagen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6" name="Title Text"/>
          <p:cNvSpPr txBox="1">
            <a:spLocks noGrp="1"/>
          </p:cNvSpPr>
          <p:nvPr>
            <p:ph type="title" hasCustomPrompt="1"/>
          </p:nvPr>
        </p:nvSpPr>
        <p:spPr>
          <a:xfrm>
            <a:off x="6430318" y="2707493"/>
            <a:ext cx="4921189" cy="1143001"/>
          </a:xfrm>
          <a:prstGeom prst="rect">
            <a:avLst/>
          </a:prstGeom>
        </p:spPr>
        <p:txBody>
          <a:bodyPr>
            <a:noAutofit/>
          </a:bodyPr>
          <a:lstStyle>
            <a:lvl1pPr algn="l">
              <a:defRPr sz="8850" b="1" i="0">
                <a:solidFill>
                  <a:srgbClr val="FFFFFF"/>
                </a:solidFill>
                <a:latin typeface="Arial" charset="0"/>
                <a:ea typeface="Arial" charset="0"/>
                <a:cs typeface="Arial" charset="0"/>
              </a:defRPr>
            </a:lvl1pPr>
          </a:lstStyle>
          <a:p>
            <a:r>
              <a:rPr lang="es-ES" dirty="0"/>
              <a:t>Título</a:t>
            </a:r>
            <a:endParaRPr dirty="0"/>
          </a:p>
        </p:txBody>
      </p:sp>
      <p:sp>
        <p:nvSpPr>
          <p:cNvPr id="8" name="Rectangle"/>
          <p:cNvSpPr/>
          <p:nvPr userDrawn="1"/>
        </p:nvSpPr>
        <p:spPr>
          <a:xfrm>
            <a:off x="6092825" y="3011570"/>
            <a:ext cx="37439" cy="834860"/>
          </a:xfrm>
          <a:prstGeom prst="rect">
            <a:avLst/>
          </a:prstGeom>
          <a:solidFill>
            <a:srgbClr val="FFFFFF"/>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Tree>
    <p:extLst>
      <p:ext uri="{BB962C8B-B14F-4D97-AF65-F5344CB8AC3E}">
        <p14:creationId xmlns:p14="http://schemas.microsoft.com/office/powerpoint/2010/main" val="2205859007"/>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FD6AEE35-0102-43D7-90E4-BF900BD90586}" type="datetimeFigureOut">
              <a:rPr lang="es-MX" smtClean="0"/>
              <a:pPr/>
              <a:t>30/09/2020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1780898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FD6AEE35-0102-43D7-90E4-BF900BD90586}" type="datetimeFigureOut">
              <a:rPr lang="es-MX" smtClean="0"/>
              <a:pPr/>
              <a:t>30/09/2020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1164524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FD6AEE35-0102-43D7-90E4-BF900BD90586}" type="datetimeFigureOut">
              <a:rPr lang="es-MX" smtClean="0"/>
              <a:pPr/>
              <a:t>30/09/2020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2159533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FD6AEE35-0102-43D7-90E4-BF900BD90586}" type="datetimeFigureOut">
              <a:rPr lang="es-MX" smtClean="0"/>
              <a:pPr/>
              <a:t>30/09/2020</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549586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FD6AEE35-0102-43D7-90E4-BF900BD90586}" type="datetimeFigureOut">
              <a:rPr lang="es-MX" smtClean="0"/>
              <a:pPr/>
              <a:t>30/09/2020</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1248181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D6AEE35-0102-43D7-90E4-BF900BD90586}" type="datetimeFigureOut">
              <a:rPr lang="es-MX" smtClean="0"/>
              <a:pPr/>
              <a:t>30/09/2020</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244334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FD6AEE35-0102-43D7-90E4-BF900BD90586}" type="datetimeFigureOut">
              <a:rPr lang="es-MX" smtClean="0"/>
              <a:pPr/>
              <a:t>30/09/2020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831333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FD6AEE35-0102-43D7-90E4-BF900BD90586}" type="datetimeFigureOut">
              <a:rPr lang="es-MX" smtClean="0"/>
              <a:pPr/>
              <a:t>30/09/2020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735577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6AEE35-0102-43D7-90E4-BF900BD90586}" type="datetimeFigureOut">
              <a:rPr lang="es-MX" smtClean="0"/>
              <a:pPr/>
              <a:t>30/09/2020</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C74A0-3941-4CF3-BA05-04FF141DF987}" type="slidenum">
              <a:rPr lang="es-MX" smtClean="0"/>
              <a:pPr/>
              <a:t>‹Nº›</a:t>
            </a:fld>
            <a:endParaRPr lang="es-MX"/>
          </a:p>
        </p:txBody>
      </p:sp>
    </p:spTree>
    <p:extLst>
      <p:ext uri="{BB962C8B-B14F-4D97-AF65-F5344CB8AC3E}">
        <p14:creationId xmlns:p14="http://schemas.microsoft.com/office/powerpoint/2010/main" val="490598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Título"/>
          <p:cNvSpPr txBox="1">
            <a:spLocks noGrp="1"/>
          </p:cNvSpPr>
          <p:nvPr>
            <p:ph type="title"/>
          </p:nvPr>
        </p:nvSpPr>
        <p:spPr>
          <a:xfrm>
            <a:off x="6644050" y="3744290"/>
            <a:ext cx="5482949" cy="1143001"/>
          </a:xfrm>
          <a:prstGeom prst="rect">
            <a:avLst/>
          </a:prstGeom>
        </p:spPr>
        <p:txBody>
          <a:bodyPr/>
          <a:lstStyle/>
          <a:p>
            <a:r>
              <a:rPr lang="es-MX" sz="5400" dirty="0">
                <a:latin typeface="+mj-lt"/>
              </a:rPr>
              <a:t>3ª sesión de 2020</a:t>
            </a:r>
            <a:br>
              <a:rPr lang="es-MX" sz="5400" b="0" dirty="0">
                <a:latin typeface="+mj-lt"/>
              </a:rPr>
            </a:br>
            <a:r>
              <a:rPr lang="es-ES" sz="4400" b="0" dirty="0">
                <a:latin typeface="+mj-lt"/>
              </a:rPr>
              <a:t>Retos en la gestión de calidad de la información estadística durante la pandemia</a:t>
            </a:r>
            <a:endParaRPr lang="es-MX" sz="4400" b="0" dirty="0">
              <a:latin typeface="+mj-lt"/>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7716" y="410738"/>
            <a:ext cx="4616246" cy="1559972"/>
          </a:xfrm>
          <a:prstGeom prst="rect">
            <a:avLst/>
          </a:prstGeom>
        </p:spPr>
      </p:pic>
    </p:spTree>
    <p:extLst>
      <p:ext uri="{BB962C8B-B14F-4D97-AF65-F5344CB8AC3E}">
        <p14:creationId xmlns:p14="http://schemas.microsoft.com/office/powerpoint/2010/main" val="4094598864"/>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F28A2B-6BDF-4801-8A6A-7E7519D9AEED}"/>
              </a:ext>
            </a:extLst>
          </p:cNvPr>
          <p:cNvSpPr>
            <a:spLocks noGrp="1"/>
          </p:cNvSpPr>
          <p:nvPr>
            <p:ph type="title"/>
          </p:nvPr>
        </p:nvSpPr>
        <p:spPr>
          <a:xfrm>
            <a:off x="6311049" y="2857499"/>
            <a:ext cx="4921189" cy="1143001"/>
          </a:xfrm>
        </p:spPr>
        <p:txBody>
          <a:bodyPr/>
          <a:lstStyle/>
          <a:p>
            <a:r>
              <a:rPr lang="es-MX" sz="4400" dirty="0">
                <a:latin typeface="+mj-lt"/>
              </a:rPr>
              <a:t>Encuestas Nacionales de Gobierno</a:t>
            </a:r>
          </a:p>
        </p:txBody>
      </p:sp>
      <p:pic>
        <p:nvPicPr>
          <p:cNvPr id="4" name="Imagen 3">
            <a:extLst>
              <a:ext uri="{FF2B5EF4-FFF2-40B4-BE49-F238E27FC236}">
                <a16:creationId xmlns:a16="http://schemas.microsoft.com/office/drawing/2014/main" id="{A0DC0EF5-0071-4926-8735-34EC28314A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7716" y="410738"/>
            <a:ext cx="4616246" cy="1559972"/>
          </a:xfrm>
          <a:prstGeom prst="rect">
            <a:avLst/>
          </a:prstGeom>
        </p:spPr>
      </p:pic>
    </p:spTree>
    <p:extLst>
      <p:ext uri="{BB962C8B-B14F-4D97-AF65-F5344CB8AC3E}">
        <p14:creationId xmlns:p14="http://schemas.microsoft.com/office/powerpoint/2010/main" val="1091413218"/>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3"/>
          <a:stretch>
            <a:fillRect/>
          </a:stretch>
        </p:blipFill>
        <p:spPr>
          <a:xfrm>
            <a:off x="0" y="6345638"/>
            <a:ext cx="12213706" cy="512362"/>
          </a:xfrm>
          <a:prstGeom prst="rect">
            <a:avLst/>
          </a:prstGeom>
        </p:spPr>
      </p:pic>
      <p:pic>
        <p:nvPicPr>
          <p:cNvPr id="55" name="INEGI2018-Plantilla_Logo_INEGI.png" descr="INEGI2018-Plantilla_Logo_INEGI.png"/>
          <p:cNvPicPr>
            <a:picLocks noChangeAspect="1"/>
          </p:cNvPicPr>
          <p:nvPr/>
        </p:nvPicPr>
        <p:blipFill>
          <a:blip r:embed="rId4"/>
          <a:srcRect t="31617" b="31617"/>
          <a:stretch>
            <a:fillRect/>
          </a:stretch>
        </p:blipFill>
        <p:spPr>
          <a:xfrm>
            <a:off x="93226" y="6437737"/>
            <a:ext cx="1870380" cy="399642"/>
          </a:xfrm>
          <a:prstGeom prst="rect">
            <a:avLst/>
          </a:prstGeom>
          <a:ln w="12700">
            <a:miter lim="400000"/>
          </a:ln>
        </p:spPr>
      </p:pic>
      <p:sp>
        <p:nvSpPr>
          <p:cNvPr id="2" name="Rectángulo 1">
            <a:extLst>
              <a:ext uri="{FF2B5EF4-FFF2-40B4-BE49-F238E27FC236}">
                <a16:creationId xmlns:a16="http://schemas.microsoft.com/office/drawing/2014/main" id="{FF7A1226-BFCA-4D75-99BA-E8F8A4930297}"/>
              </a:ext>
            </a:extLst>
          </p:cNvPr>
          <p:cNvSpPr/>
          <p:nvPr/>
        </p:nvSpPr>
        <p:spPr>
          <a:xfrm>
            <a:off x="206348" y="980602"/>
            <a:ext cx="11565328" cy="47846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60363" lvl="3"/>
            <a:r>
              <a:rPr lang="es-MX" sz="2000" b="1" dirty="0">
                <a:solidFill>
                  <a:srgbClr val="0174C8"/>
                </a:solidFill>
              </a:rPr>
              <a:t>Encuesta Nacional de Victimización y Percepción sobre Seguridad Pública (ENVIPE) 2020</a:t>
            </a:r>
          </a:p>
          <a:p>
            <a:pPr marL="1028700" lvl="1" indent="-571500" algn="just">
              <a:spcAft>
                <a:spcPts val="600"/>
              </a:spcAft>
              <a:buClr>
                <a:srgbClr val="003057"/>
              </a:buClr>
              <a:buSzPct val="100000"/>
              <a:buFont typeface="Arial" panose="020B0604020202020204" pitchFamily="34" charset="0"/>
              <a:buChar char="•"/>
            </a:pPr>
            <a:r>
              <a:rPr lang="es-MX" dirty="0">
                <a:solidFill>
                  <a:schemeClr val="tx1"/>
                </a:solidFill>
              </a:rPr>
              <a:t>Se detuvo el operativo de campo previsto a realizarse del 17 de marzo al 15 de mayo; sólo fue posible realizar el levantamiento de la información durante las dos primeras semanas. </a:t>
            </a:r>
          </a:p>
          <a:p>
            <a:pPr marL="1028700" lvl="1" indent="-571500" algn="just">
              <a:spcAft>
                <a:spcPts val="600"/>
              </a:spcAft>
              <a:buClr>
                <a:srgbClr val="003057"/>
              </a:buClr>
              <a:buSzPct val="100000"/>
              <a:buFont typeface="Arial" panose="020B0604020202020204" pitchFamily="34" charset="0"/>
              <a:buChar char="•"/>
            </a:pPr>
            <a:r>
              <a:rPr lang="es-MX" dirty="0">
                <a:solidFill>
                  <a:schemeClr val="tx1"/>
                </a:solidFill>
              </a:rPr>
              <a:t>Los trabajos de levantamiento de información se reanudaron el 27 de julio y concluyeron el 4 de septiembre.</a:t>
            </a:r>
          </a:p>
          <a:p>
            <a:pPr marL="1028700" lvl="1" indent="-571500" algn="just">
              <a:spcAft>
                <a:spcPts val="600"/>
              </a:spcAft>
              <a:buClr>
                <a:srgbClr val="003057"/>
              </a:buClr>
              <a:buSzPct val="100000"/>
              <a:buFont typeface="Arial" panose="020B0604020202020204" pitchFamily="34" charset="0"/>
              <a:buChar char="•"/>
            </a:pPr>
            <a:r>
              <a:rPr lang="es-MX" dirty="0">
                <a:solidFill>
                  <a:schemeClr val="tx1"/>
                </a:solidFill>
              </a:rPr>
              <a:t>Al finalizar las dos etapas de levantamiento, se logró obtener una tasa de respuesta de entrevistas completas superior al 85 por ciento.</a:t>
            </a:r>
          </a:p>
          <a:p>
            <a:pPr marL="360363" lvl="3"/>
            <a:r>
              <a:rPr lang="es-MX" sz="2000" b="1" dirty="0">
                <a:solidFill>
                  <a:srgbClr val="0174C8"/>
                </a:solidFill>
              </a:rPr>
              <a:t>Encuesta Nacional de Seguridad Pública (ENSU). Segundo trimestre de 2020</a:t>
            </a:r>
          </a:p>
          <a:p>
            <a:pPr marL="1103313" lvl="4" indent="-285750" algn="just">
              <a:buFont typeface="Arial" panose="020B0604020202020204" pitchFamily="34" charset="0"/>
              <a:buChar char="•"/>
            </a:pPr>
            <a:r>
              <a:rPr lang="es-MX" dirty="0">
                <a:solidFill>
                  <a:schemeClr val="tx1"/>
                </a:solidFill>
              </a:rPr>
              <a:t>A causa de la prohibición para realizar operativos de campo, fue cancelado el levantamiento correspondiente al segundo trimestre 2020.</a:t>
            </a:r>
          </a:p>
          <a:p>
            <a:pPr marL="1103313" lvl="4" indent="-285750" algn="just">
              <a:buFont typeface="Arial" panose="020B0604020202020204" pitchFamily="34" charset="0"/>
              <a:buChar char="•"/>
            </a:pPr>
            <a:r>
              <a:rPr lang="es-MX" dirty="0">
                <a:solidFill>
                  <a:schemeClr val="tx1"/>
                </a:solidFill>
              </a:rPr>
              <a:t>En el cuestionario del tercer trimestre se incluyeron los temas de victimización, robos y extorsión, experiencias de corrupción con autoridades de seguridad pública, que regularmente se captan en el segundo trimestre.</a:t>
            </a:r>
          </a:p>
          <a:p>
            <a:pPr marL="1103313" lvl="4" indent="-285750" algn="just">
              <a:buFont typeface="Arial" panose="020B0604020202020204" pitchFamily="34" charset="0"/>
              <a:buChar char="•"/>
            </a:pPr>
            <a:r>
              <a:rPr lang="es-MX" dirty="0">
                <a:solidFill>
                  <a:schemeClr val="tx1"/>
                </a:solidFill>
              </a:rPr>
              <a:t>Como consecuencia de lo anterior, se adecuó el cuestionario a fin de identificar el mes en que ocurrieron dichas conductas, y así poder obtener estimaciones que correspondan al primer semestre de 2020.</a:t>
            </a:r>
          </a:p>
          <a:p>
            <a:pPr marL="1103313" lvl="4" indent="-285750" algn="just">
              <a:buFont typeface="Arial" panose="020B0604020202020204" pitchFamily="34" charset="0"/>
              <a:buChar char="•"/>
            </a:pPr>
            <a:r>
              <a:rPr lang="es-MX" dirty="0">
                <a:solidFill>
                  <a:schemeClr val="tx1"/>
                </a:solidFill>
              </a:rPr>
              <a:t>El levantamiento correspondiente al tercer trimestre de 2020 concluyó el pasado 18 de septiembre, obteniendo una tasa de respuesta superior al 85% de entrevistas completas.</a:t>
            </a:r>
          </a:p>
          <a:p>
            <a:pPr marL="1103313" lvl="4" indent="-285750" algn="just">
              <a:buFont typeface="Arial" panose="020B0604020202020204" pitchFamily="34" charset="0"/>
              <a:buChar char="•"/>
            </a:pPr>
            <a:endParaRPr lang="es-MX" dirty="0">
              <a:solidFill>
                <a:schemeClr val="tx1"/>
              </a:solidFill>
            </a:endParaRPr>
          </a:p>
          <a:p>
            <a:pPr marL="1103313" lvl="4" indent="-285750">
              <a:buFont typeface="Arial" panose="020B0604020202020204" pitchFamily="34" charset="0"/>
              <a:buChar char="•"/>
            </a:pPr>
            <a:endParaRPr lang="es-MX" sz="2000" dirty="0">
              <a:solidFill>
                <a:schemeClr val="tx1"/>
              </a:solidFill>
            </a:endParaRPr>
          </a:p>
        </p:txBody>
      </p:sp>
      <p:pic>
        <p:nvPicPr>
          <p:cNvPr id="7" name="INEGI2018-Plantilla_Pleca_superior.png" descr="INEGI2018-Plantilla_Pleca_superior.png">
            <a:extLst>
              <a:ext uri="{FF2B5EF4-FFF2-40B4-BE49-F238E27FC236}">
                <a16:creationId xmlns:a16="http://schemas.microsoft.com/office/drawing/2014/main" id="{3A84E42E-3578-44DB-93C0-8C95AD74B933}"/>
              </a:ext>
            </a:extLst>
          </p:cNvPr>
          <p:cNvPicPr>
            <a:picLocks noChangeAspect="1"/>
          </p:cNvPicPr>
          <p:nvPr/>
        </p:nvPicPr>
        <p:blipFill rotWithShape="1">
          <a:blip r:embed="rId5"/>
          <a:srcRect r="28842" b="-7933"/>
          <a:stretch/>
        </p:blipFill>
        <p:spPr>
          <a:xfrm>
            <a:off x="1" y="0"/>
            <a:ext cx="12192000" cy="400211"/>
          </a:xfrm>
          <a:prstGeom prst="rect">
            <a:avLst/>
          </a:prstGeom>
          <a:ln w="12700">
            <a:miter lim="400000"/>
          </a:ln>
        </p:spPr>
      </p:pic>
      <p:sp>
        <p:nvSpPr>
          <p:cNvPr id="9" name="CuadroTexto 8">
            <a:extLst>
              <a:ext uri="{FF2B5EF4-FFF2-40B4-BE49-F238E27FC236}">
                <a16:creationId xmlns:a16="http://schemas.microsoft.com/office/drawing/2014/main" id="{35FA5BB8-9C49-453C-A38E-FC84DEE964F5}"/>
              </a:ext>
            </a:extLst>
          </p:cNvPr>
          <p:cNvSpPr txBox="1"/>
          <p:nvPr/>
        </p:nvSpPr>
        <p:spPr>
          <a:xfrm>
            <a:off x="93226" y="-69794"/>
            <a:ext cx="9286444" cy="461665"/>
          </a:xfrm>
          <a:prstGeom prst="rect">
            <a:avLst/>
          </a:prstGeom>
          <a:noFill/>
        </p:spPr>
        <p:txBody>
          <a:bodyPr wrap="square" rtlCol="0">
            <a:spAutoFit/>
          </a:bodyPr>
          <a:lstStyle/>
          <a:p>
            <a:r>
              <a:rPr lang="es-MX" sz="2400" b="1" dirty="0">
                <a:solidFill>
                  <a:schemeClr val="bg1"/>
                </a:solidFill>
              </a:rPr>
              <a:t>Adecuaciones en programas ante la coyuntura del COVID</a:t>
            </a:r>
          </a:p>
        </p:txBody>
      </p:sp>
    </p:spTree>
    <p:extLst>
      <p:ext uri="{BB962C8B-B14F-4D97-AF65-F5344CB8AC3E}">
        <p14:creationId xmlns:p14="http://schemas.microsoft.com/office/powerpoint/2010/main" val="2349835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NEGI2018-Plantilla_Pleca_superior.png" descr="INEGI2018-Plantilla_Pleca_superior.png">
            <a:extLst>
              <a:ext uri="{FF2B5EF4-FFF2-40B4-BE49-F238E27FC236}">
                <a16:creationId xmlns:a16="http://schemas.microsoft.com/office/drawing/2014/main" id="{ACEB252E-D2B2-445D-B7BE-C5225F7D728F}"/>
              </a:ext>
            </a:extLst>
          </p:cNvPr>
          <p:cNvPicPr>
            <a:picLocks noChangeAspect="1"/>
          </p:cNvPicPr>
          <p:nvPr/>
        </p:nvPicPr>
        <p:blipFill rotWithShape="1">
          <a:blip r:embed="rId2"/>
          <a:srcRect r="28842" b="-7933"/>
          <a:stretch/>
        </p:blipFill>
        <p:spPr>
          <a:xfrm>
            <a:off x="1" y="0"/>
            <a:ext cx="12192000" cy="400211"/>
          </a:xfrm>
          <a:prstGeom prst="rect">
            <a:avLst/>
          </a:prstGeom>
          <a:ln w="12700">
            <a:miter lim="400000"/>
          </a:ln>
        </p:spPr>
      </p:pic>
      <p:sp>
        <p:nvSpPr>
          <p:cNvPr id="3" name="CuadroTexto 2"/>
          <p:cNvSpPr txBox="1"/>
          <p:nvPr/>
        </p:nvSpPr>
        <p:spPr>
          <a:xfrm>
            <a:off x="93226" y="-69794"/>
            <a:ext cx="8117520" cy="461665"/>
          </a:xfrm>
          <a:prstGeom prst="rect">
            <a:avLst/>
          </a:prstGeom>
          <a:noFill/>
        </p:spPr>
        <p:txBody>
          <a:bodyPr wrap="square" rtlCol="0">
            <a:spAutoFit/>
          </a:bodyPr>
          <a:lstStyle/>
          <a:p>
            <a:r>
              <a:rPr lang="es-MX" sz="2400" b="1" dirty="0">
                <a:solidFill>
                  <a:schemeClr val="bg1"/>
                </a:solidFill>
              </a:rPr>
              <a:t>Impacto de las adecuaciones en el diseño de </a:t>
            </a:r>
            <a:r>
              <a:rPr lang="es-MX" sz="2400" b="1">
                <a:solidFill>
                  <a:schemeClr val="bg1"/>
                </a:solidFill>
              </a:rPr>
              <a:t>los programas</a:t>
            </a:r>
            <a:endParaRPr lang="en-US" sz="2400" b="1" dirty="0">
              <a:solidFill>
                <a:schemeClr val="bg1"/>
              </a:solidFill>
            </a:endParaRPr>
          </a:p>
        </p:txBody>
      </p:sp>
      <p:pic>
        <p:nvPicPr>
          <p:cNvPr id="4" name="Imagen 3"/>
          <p:cNvPicPr>
            <a:picLocks noChangeAspect="1"/>
          </p:cNvPicPr>
          <p:nvPr/>
        </p:nvPicPr>
        <p:blipFill>
          <a:blip r:embed="rId3"/>
          <a:stretch>
            <a:fillRect/>
          </a:stretch>
        </p:blipFill>
        <p:spPr>
          <a:xfrm>
            <a:off x="0" y="6345638"/>
            <a:ext cx="12213706" cy="512362"/>
          </a:xfrm>
          <a:prstGeom prst="rect">
            <a:avLst/>
          </a:prstGeom>
        </p:spPr>
      </p:pic>
      <p:pic>
        <p:nvPicPr>
          <p:cNvPr id="55" name="INEGI2018-Plantilla_Logo_INEGI.png" descr="INEGI2018-Plantilla_Logo_INEGI.png"/>
          <p:cNvPicPr>
            <a:picLocks noChangeAspect="1"/>
          </p:cNvPicPr>
          <p:nvPr/>
        </p:nvPicPr>
        <p:blipFill>
          <a:blip r:embed="rId4"/>
          <a:srcRect t="31617" b="31617"/>
          <a:stretch>
            <a:fillRect/>
          </a:stretch>
        </p:blipFill>
        <p:spPr>
          <a:xfrm>
            <a:off x="93226" y="6437737"/>
            <a:ext cx="1870380" cy="399642"/>
          </a:xfrm>
          <a:prstGeom prst="rect">
            <a:avLst/>
          </a:prstGeom>
          <a:ln w="12700">
            <a:miter lim="400000"/>
          </a:ln>
        </p:spPr>
      </p:pic>
      <p:sp>
        <p:nvSpPr>
          <p:cNvPr id="2" name="Rectángulo 1">
            <a:extLst>
              <a:ext uri="{FF2B5EF4-FFF2-40B4-BE49-F238E27FC236}">
                <a16:creationId xmlns:a16="http://schemas.microsoft.com/office/drawing/2014/main" id="{FF7A1226-BFCA-4D75-99BA-E8F8A4930297}"/>
              </a:ext>
            </a:extLst>
          </p:cNvPr>
          <p:cNvSpPr/>
          <p:nvPr/>
        </p:nvSpPr>
        <p:spPr>
          <a:xfrm>
            <a:off x="276902" y="674834"/>
            <a:ext cx="11580318" cy="55011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60363" lvl="3"/>
            <a:endParaRPr lang="es-MX" sz="2000" dirty="0">
              <a:solidFill>
                <a:schemeClr val="tx1"/>
              </a:solidFill>
            </a:endParaRPr>
          </a:p>
          <a:p>
            <a:pPr marL="646113" lvl="3" indent="-285750">
              <a:buFont typeface="Arial" panose="020B0604020202020204" pitchFamily="34" charset="0"/>
              <a:buChar char="•"/>
            </a:pPr>
            <a:r>
              <a:rPr lang="es-MX" sz="2000" dirty="0">
                <a:solidFill>
                  <a:schemeClr val="tx1"/>
                </a:solidFill>
              </a:rPr>
              <a:t>Si bien, se ha tenido que modificar el período de levantamiento de la ENVIPE 2020 y ha sido necesario adaptar el cuestionario de la ENSU, a fin de captar la información que originalmente se captaría en el segundo trimestre, se ha procurado mantener sin cambios la parte metodológica  en la operatividad de ambos proyectos. Esto es, se han respetado:</a:t>
            </a:r>
          </a:p>
          <a:p>
            <a:pPr marL="1103313" lvl="4" indent="-285750">
              <a:buFont typeface="Arial" panose="020B0604020202020204" pitchFamily="34" charset="0"/>
              <a:buChar char="•"/>
            </a:pPr>
            <a:r>
              <a:rPr lang="es-MX" sz="2000" dirty="0">
                <a:solidFill>
                  <a:schemeClr val="tx1"/>
                </a:solidFill>
              </a:rPr>
              <a:t>los periodos de referencia, </a:t>
            </a:r>
          </a:p>
          <a:p>
            <a:pPr marL="1103313" lvl="4" indent="-285750">
              <a:buFont typeface="Arial" panose="020B0604020202020204" pitchFamily="34" charset="0"/>
              <a:buChar char="•"/>
            </a:pPr>
            <a:r>
              <a:rPr lang="es-MX" sz="2000" dirty="0">
                <a:solidFill>
                  <a:schemeClr val="tx1"/>
                </a:solidFill>
              </a:rPr>
              <a:t>la muestra seleccionada y </a:t>
            </a:r>
          </a:p>
          <a:p>
            <a:pPr marL="1103313" lvl="4" indent="-285750">
              <a:buFont typeface="Arial" panose="020B0604020202020204" pitchFamily="34" charset="0"/>
              <a:buChar char="•"/>
            </a:pPr>
            <a:r>
              <a:rPr lang="es-MX" sz="2000" dirty="0">
                <a:solidFill>
                  <a:schemeClr val="tx1"/>
                </a:solidFill>
              </a:rPr>
              <a:t>las entrevistas cara a cara como forma de captar la información.  </a:t>
            </a:r>
          </a:p>
          <a:p>
            <a:pPr marL="646113" lvl="3" indent="-285750">
              <a:buFont typeface="Arial" panose="020B0604020202020204" pitchFamily="34" charset="0"/>
              <a:buChar char="•"/>
            </a:pPr>
            <a:endParaRPr lang="es-MX" sz="2000" dirty="0">
              <a:solidFill>
                <a:schemeClr val="tx1"/>
              </a:solidFill>
            </a:endParaRPr>
          </a:p>
          <a:p>
            <a:pPr marL="646113" lvl="3" indent="-285750" algn="just">
              <a:buFont typeface="Arial" panose="020B0604020202020204" pitchFamily="34" charset="0"/>
              <a:buChar char="•"/>
            </a:pPr>
            <a:r>
              <a:rPr lang="es-MX" sz="2000" dirty="0">
                <a:solidFill>
                  <a:schemeClr val="tx1"/>
                </a:solidFill>
              </a:rPr>
              <a:t>En este contexto, al modificarse la fecha de publicación de la ENVIPE 2020, pasando del 24 de septiembre al 10 de diciembre, hasta el momento, los principales efectos que se prevén están relacionados únicamente con la oportunidad de la información.</a:t>
            </a:r>
          </a:p>
          <a:p>
            <a:pPr marL="360363" lvl="3"/>
            <a:endParaRPr lang="es-MX" sz="2000" dirty="0">
              <a:solidFill>
                <a:schemeClr val="tx1"/>
              </a:solidFill>
            </a:endParaRPr>
          </a:p>
          <a:p>
            <a:pPr marL="646113" lvl="3" indent="-285750" algn="just">
              <a:buFont typeface="Arial" panose="020B0604020202020204" pitchFamily="34" charset="0"/>
              <a:buChar char="•"/>
            </a:pPr>
            <a:r>
              <a:rPr lang="es-MX" sz="2000" dirty="0">
                <a:solidFill>
                  <a:schemeClr val="tx1"/>
                </a:solidFill>
              </a:rPr>
              <a:t>Para el caso de los resultados del segundo trimestre de la ENSU 2020, dadas las adecuaciones realizadas en el cuestionario que nos permitirán generar estimaciones para el primer semestre de 2020, los impactos también estarían centrados en la oportunidad de la información.</a:t>
            </a:r>
          </a:p>
          <a:p>
            <a:pPr marL="360363" lvl="3"/>
            <a:endParaRPr lang="es-MX" sz="2000" dirty="0">
              <a:solidFill>
                <a:schemeClr val="tx1"/>
              </a:solidFill>
            </a:endParaRPr>
          </a:p>
        </p:txBody>
      </p:sp>
    </p:spTree>
    <p:extLst>
      <p:ext uri="{BB962C8B-B14F-4D97-AF65-F5344CB8AC3E}">
        <p14:creationId xmlns:p14="http://schemas.microsoft.com/office/powerpoint/2010/main" val="1982567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INEGI2018-Plantilla_Pleca_superior.png" descr="INEGI2018-Plantilla_Pleca_superior.png"/>
          <p:cNvPicPr>
            <a:picLocks noChangeAspect="1"/>
          </p:cNvPicPr>
          <p:nvPr/>
        </p:nvPicPr>
        <p:blipFill rotWithShape="1">
          <a:blip r:embed="rId2"/>
          <a:srcRect r="28842" b="-7933"/>
          <a:stretch/>
        </p:blipFill>
        <p:spPr>
          <a:xfrm>
            <a:off x="1" y="0"/>
            <a:ext cx="12192000" cy="400211"/>
          </a:xfrm>
          <a:prstGeom prst="rect">
            <a:avLst/>
          </a:prstGeom>
          <a:ln w="12700">
            <a:miter lim="400000"/>
          </a:ln>
        </p:spPr>
      </p:pic>
      <p:sp>
        <p:nvSpPr>
          <p:cNvPr id="3" name="CuadroTexto 2"/>
          <p:cNvSpPr txBox="1"/>
          <p:nvPr/>
        </p:nvSpPr>
        <p:spPr>
          <a:xfrm>
            <a:off x="93226" y="-72074"/>
            <a:ext cx="11580318" cy="830997"/>
          </a:xfrm>
          <a:prstGeom prst="rect">
            <a:avLst/>
          </a:prstGeom>
          <a:noFill/>
        </p:spPr>
        <p:txBody>
          <a:bodyPr wrap="square" rtlCol="0">
            <a:spAutoFit/>
          </a:bodyPr>
          <a:lstStyle/>
          <a:p>
            <a:r>
              <a:rPr lang="es-MX" sz="2400" b="1" dirty="0">
                <a:solidFill>
                  <a:schemeClr val="bg1"/>
                </a:solidFill>
              </a:rPr>
              <a:t>Retos para la gestión de la calidad de la información estadística</a:t>
            </a:r>
          </a:p>
          <a:p>
            <a:r>
              <a:rPr lang="es-MX" sz="2400" b="1" dirty="0">
                <a:solidFill>
                  <a:schemeClr val="bg1"/>
                </a:solidFill>
              </a:rPr>
              <a:t>:</a:t>
            </a:r>
            <a:endParaRPr lang="en-US" sz="2400" b="1" dirty="0">
              <a:solidFill>
                <a:schemeClr val="bg1"/>
              </a:solidFill>
            </a:endParaRPr>
          </a:p>
        </p:txBody>
      </p:sp>
      <p:pic>
        <p:nvPicPr>
          <p:cNvPr id="4" name="Imagen 3"/>
          <p:cNvPicPr>
            <a:picLocks noChangeAspect="1"/>
          </p:cNvPicPr>
          <p:nvPr/>
        </p:nvPicPr>
        <p:blipFill>
          <a:blip r:embed="rId3"/>
          <a:stretch>
            <a:fillRect/>
          </a:stretch>
        </p:blipFill>
        <p:spPr>
          <a:xfrm>
            <a:off x="0" y="6345638"/>
            <a:ext cx="12213706" cy="512362"/>
          </a:xfrm>
          <a:prstGeom prst="rect">
            <a:avLst/>
          </a:prstGeom>
        </p:spPr>
      </p:pic>
      <p:pic>
        <p:nvPicPr>
          <p:cNvPr id="55" name="INEGI2018-Plantilla_Logo_INEGI.png" descr="INEGI2018-Plantilla_Logo_INEGI.png"/>
          <p:cNvPicPr>
            <a:picLocks noChangeAspect="1"/>
          </p:cNvPicPr>
          <p:nvPr/>
        </p:nvPicPr>
        <p:blipFill>
          <a:blip r:embed="rId4"/>
          <a:srcRect t="31617" b="31617"/>
          <a:stretch>
            <a:fillRect/>
          </a:stretch>
        </p:blipFill>
        <p:spPr>
          <a:xfrm>
            <a:off x="93226" y="6437737"/>
            <a:ext cx="1870380" cy="399642"/>
          </a:xfrm>
          <a:prstGeom prst="rect">
            <a:avLst/>
          </a:prstGeom>
          <a:ln w="12700">
            <a:miter lim="400000"/>
          </a:ln>
        </p:spPr>
      </p:pic>
      <p:sp>
        <p:nvSpPr>
          <p:cNvPr id="2" name="Rectángulo 1">
            <a:extLst>
              <a:ext uri="{FF2B5EF4-FFF2-40B4-BE49-F238E27FC236}">
                <a16:creationId xmlns:a16="http://schemas.microsoft.com/office/drawing/2014/main" id="{FF7A1226-BFCA-4D75-99BA-E8F8A4930297}"/>
              </a:ext>
            </a:extLst>
          </p:cNvPr>
          <p:cNvSpPr/>
          <p:nvPr/>
        </p:nvSpPr>
        <p:spPr>
          <a:xfrm>
            <a:off x="276902" y="674834"/>
            <a:ext cx="11580318" cy="53961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646113" lvl="3" indent="-285750" algn="just">
              <a:buFont typeface="Arial" panose="020B0604020202020204" pitchFamily="34" charset="0"/>
              <a:buChar char="•"/>
            </a:pPr>
            <a:r>
              <a:rPr lang="es-MX" sz="2000" dirty="0">
                <a:solidFill>
                  <a:schemeClr val="tx1"/>
                </a:solidFill>
              </a:rPr>
              <a:t>A fin de minimizar el impacto generado por la contingencia actual, de manera conjunta con la CGOR se encausaron esfuerzos para llevar a cabo capacitaciones presenciales durante el pasado mes de julio, y así poder lograr una mejor interacción con las figuras operativas garantizar un desempeño óptimo en las labores de campo relativas a la ENSU. </a:t>
            </a:r>
          </a:p>
          <a:p>
            <a:pPr marL="646113" lvl="3" indent="-285750" algn="just">
              <a:buFont typeface="Arial" panose="020B0604020202020204" pitchFamily="34" charset="0"/>
              <a:buChar char="•"/>
            </a:pPr>
            <a:endParaRPr lang="es-MX" sz="900" dirty="0">
              <a:solidFill>
                <a:schemeClr val="tx1"/>
              </a:solidFill>
            </a:endParaRPr>
          </a:p>
          <a:p>
            <a:pPr marL="646113" lvl="3" indent="-285750" algn="just">
              <a:buFont typeface="Arial" panose="020B0604020202020204" pitchFamily="34" charset="0"/>
              <a:buChar char="•"/>
            </a:pPr>
            <a:r>
              <a:rPr lang="es-MX" sz="2000" dirty="0">
                <a:solidFill>
                  <a:schemeClr val="tx1"/>
                </a:solidFill>
              </a:rPr>
              <a:t>De igual forma, a través de las Coordinaciones Estatales, se implementaron esquemas de capacitación para aquellas figuras operativas que se integraron a la segunda parte del operativo de ENVIPE.</a:t>
            </a:r>
          </a:p>
          <a:p>
            <a:pPr marL="646113" lvl="3" indent="-285750" algn="just">
              <a:buFont typeface="Arial" panose="020B0604020202020204" pitchFamily="34" charset="0"/>
              <a:buChar char="•"/>
            </a:pPr>
            <a:endParaRPr lang="es-MX" sz="900" dirty="0">
              <a:solidFill>
                <a:schemeClr val="tx1"/>
              </a:solidFill>
            </a:endParaRPr>
          </a:p>
          <a:p>
            <a:pPr marL="646113" lvl="3" indent="-285750" algn="just">
              <a:buFont typeface="Arial" panose="020B0604020202020204" pitchFamily="34" charset="0"/>
              <a:buChar char="•"/>
            </a:pPr>
            <a:r>
              <a:rPr lang="es-MX" sz="2000" dirty="0">
                <a:solidFill>
                  <a:schemeClr val="tx1"/>
                </a:solidFill>
              </a:rPr>
              <a:t>Las sesiones de capacitación se realizaron priorizando las medidas de higiene y seguridad pertinentes a fin de evitar dañar la salud y la integridad de cada uno de los participantes.</a:t>
            </a:r>
          </a:p>
          <a:p>
            <a:pPr marL="646113" lvl="3" indent="-285750" algn="just">
              <a:buFont typeface="Arial" panose="020B0604020202020204" pitchFamily="34" charset="0"/>
              <a:buChar char="•"/>
            </a:pPr>
            <a:r>
              <a:rPr lang="es-MX" sz="2000" dirty="0">
                <a:solidFill>
                  <a:schemeClr val="tx1"/>
                </a:solidFill>
              </a:rPr>
              <a:t>En el mismo sentido, se reanudaron las labores de acompañamiento de personal central en las réplicas estatales, así como el acompañamiento en campo, propio de las encuestas a cargo de la DGEGSPJ.</a:t>
            </a:r>
          </a:p>
          <a:p>
            <a:pPr marL="646113" lvl="3" indent="-285750" algn="just">
              <a:buFont typeface="Arial" panose="020B0604020202020204" pitchFamily="34" charset="0"/>
              <a:buChar char="•"/>
            </a:pPr>
            <a:endParaRPr lang="es-MX" sz="900" dirty="0">
              <a:solidFill>
                <a:schemeClr val="tx1"/>
              </a:solidFill>
            </a:endParaRPr>
          </a:p>
          <a:p>
            <a:pPr marL="646113" lvl="3" indent="-285750" algn="just">
              <a:buFont typeface="Arial" panose="020B0604020202020204" pitchFamily="34" charset="0"/>
              <a:buChar char="•"/>
            </a:pPr>
            <a:r>
              <a:rPr lang="es-MX" sz="2000" dirty="0">
                <a:solidFill>
                  <a:schemeClr val="tx1"/>
                </a:solidFill>
              </a:rPr>
              <a:t>Finalmente, en el caso de la ENVIPE 2020, a fin de validar la calidad de la información obtenida en los dos períodos de levantamiento de la información, se aplicarán pruebas de consistencia sobre la información relacionada con las principales variables del proyecto, a fin de descartar afectaciones por el aplazamiento dicho período de levantamiento, principalmente, en relación con la recordación de conductas delictivas que los informantes pudieron haber sufrido durante el período de referencia de la información.    </a:t>
            </a:r>
          </a:p>
          <a:p>
            <a:pPr marL="646113" lvl="3" indent="-285750" algn="just">
              <a:buFont typeface="Arial" panose="020B0604020202020204" pitchFamily="34" charset="0"/>
              <a:buChar char="•"/>
            </a:pPr>
            <a:endParaRPr lang="es-MX" dirty="0">
              <a:solidFill>
                <a:schemeClr val="tx1"/>
              </a:solidFill>
            </a:endParaRPr>
          </a:p>
        </p:txBody>
      </p:sp>
    </p:spTree>
    <p:extLst>
      <p:ext uri="{BB962C8B-B14F-4D97-AF65-F5344CB8AC3E}">
        <p14:creationId xmlns:p14="http://schemas.microsoft.com/office/powerpoint/2010/main" val="3387606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F28A2B-6BDF-4801-8A6A-7E7519D9AEED}"/>
              </a:ext>
            </a:extLst>
          </p:cNvPr>
          <p:cNvSpPr>
            <a:spLocks noGrp="1"/>
          </p:cNvSpPr>
          <p:nvPr>
            <p:ph type="title"/>
          </p:nvPr>
        </p:nvSpPr>
        <p:spPr>
          <a:xfrm>
            <a:off x="6311049" y="2857499"/>
            <a:ext cx="4921189" cy="1143001"/>
          </a:xfrm>
        </p:spPr>
        <p:txBody>
          <a:bodyPr/>
          <a:lstStyle/>
          <a:p>
            <a:r>
              <a:rPr lang="es-MX" sz="4400" dirty="0">
                <a:latin typeface="+mj-lt"/>
              </a:rPr>
              <a:t>Censos Nacionales de Gobierno</a:t>
            </a:r>
          </a:p>
        </p:txBody>
      </p:sp>
      <p:pic>
        <p:nvPicPr>
          <p:cNvPr id="4" name="Imagen 3">
            <a:extLst>
              <a:ext uri="{FF2B5EF4-FFF2-40B4-BE49-F238E27FC236}">
                <a16:creationId xmlns:a16="http://schemas.microsoft.com/office/drawing/2014/main" id="{425247F0-BC57-42C3-BC70-A408F65FB4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7716" y="410738"/>
            <a:ext cx="4616246" cy="1559972"/>
          </a:xfrm>
          <a:prstGeom prst="rect">
            <a:avLst/>
          </a:prstGeom>
        </p:spPr>
      </p:pic>
    </p:spTree>
    <p:extLst>
      <p:ext uri="{BB962C8B-B14F-4D97-AF65-F5344CB8AC3E}">
        <p14:creationId xmlns:p14="http://schemas.microsoft.com/office/powerpoint/2010/main" val="2667603655"/>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INEGI2018-Plantilla_Pleca_superior.png" descr="INEGI2018-Plantilla_Pleca_superior.png"/>
          <p:cNvPicPr>
            <a:picLocks noChangeAspect="1"/>
          </p:cNvPicPr>
          <p:nvPr/>
        </p:nvPicPr>
        <p:blipFill>
          <a:blip r:embed="rId2"/>
          <a:stretch>
            <a:fillRect/>
          </a:stretch>
        </p:blipFill>
        <p:spPr>
          <a:xfrm>
            <a:off x="0" y="-38213"/>
            <a:ext cx="12192000" cy="400941"/>
          </a:xfrm>
          <a:prstGeom prst="rect">
            <a:avLst/>
          </a:prstGeom>
          <a:ln w="12700">
            <a:miter lim="400000"/>
          </a:ln>
        </p:spPr>
      </p:pic>
      <p:sp>
        <p:nvSpPr>
          <p:cNvPr id="3" name="CuadroTexto 2"/>
          <p:cNvSpPr txBox="1"/>
          <p:nvPr/>
        </p:nvSpPr>
        <p:spPr>
          <a:xfrm>
            <a:off x="93226" y="-69794"/>
            <a:ext cx="6528800" cy="461665"/>
          </a:xfrm>
          <a:prstGeom prst="rect">
            <a:avLst/>
          </a:prstGeom>
          <a:noFill/>
        </p:spPr>
        <p:txBody>
          <a:bodyPr wrap="square" rtlCol="0">
            <a:spAutoFit/>
          </a:bodyPr>
          <a:lstStyle/>
          <a:p>
            <a:r>
              <a:rPr lang="en-US" sz="2400" b="1" dirty="0" err="1">
                <a:solidFill>
                  <a:schemeClr val="bg1"/>
                </a:solidFill>
              </a:rPr>
              <a:t>Censos</a:t>
            </a:r>
            <a:r>
              <a:rPr lang="en-US" sz="2400" b="1" dirty="0">
                <a:solidFill>
                  <a:schemeClr val="bg1"/>
                </a:solidFill>
              </a:rPr>
              <a:t> </a:t>
            </a:r>
            <a:r>
              <a:rPr lang="en-US" sz="2400" b="1" dirty="0" err="1">
                <a:solidFill>
                  <a:schemeClr val="bg1"/>
                </a:solidFill>
              </a:rPr>
              <a:t>Nacionales</a:t>
            </a:r>
            <a:r>
              <a:rPr lang="en-US" sz="2400" b="1" dirty="0">
                <a:solidFill>
                  <a:schemeClr val="bg1"/>
                </a:solidFill>
              </a:rPr>
              <a:t> de </a:t>
            </a:r>
            <a:r>
              <a:rPr lang="en-US" sz="2400" b="1" dirty="0" err="1">
                <a:solidFill>
                  <a:schemeClr val="bg1"/>
                </a:solidFill>
              </a:rPr>
              <a:t>Gobierno</a:t>
            </a:r>
            <a:r>
              <a:rPr lang="en-US" sz="2400" b="1" dirty="0">
                <a:solidFill>
                  <a:schemeClr val="bg1"/>
                </a:solidFill>
              </a:rPr>
              <a:t>: </a:t>
            </a:r>
            <a:r>
              <a:rPr lang="en-US" sz="2400" b="1" dirty="0" err="1">
                <a:solidFill>
                  <a:schemeClr val="bg1"/>
                </a:solidFill>
              </a:rPr>
              <a:t>afectaciones</a:t>
            </a:r>
            <a:endParaRPr lang="en-US" sz="2400" b="1" dirty="0">
              <a:solidFill>
                <a:schemeClr val="bg1"/>
              </a:solidFill>
            </a:endParaRPr>
          </a:p>
        </p:txBody>
      </p:sp>
      <p:pic>
        <p:nvPicPr>
          <p:cNvPr id="4" name="Imagen 3"/>
          <p:cNvPicPr>
            <a:picLocks noChangeAspect="1"/>
          </p:cNvPicPr>
          <p:nvPr/>
        </p:nvPicPr>
        <p:blipFill>
          <a:blip r:embed="rId3"/>
          <a:stretch>
            <a:fillRect/>
          </a:stretch>
        </p:blipFill>
        <p:spPr>
          <a:xfrm>
            <a:off x="0" y="6345638"/>
            <a:ext cx="12213706" cy="512362"/>
          </a:xfrm>
          <a:prstGeom prst="rect">
            <a:avLst/>
          </a:prstGeom>
        </p:spPr>
      </p:pic>
      <p:pic>
        <p:nvPicPr>
          <p:cNvPr id="55" name="INEGI2018-Plantilla_Logo_INEGI.png" descr="INEGI2018-Plantilla_Logo_INEGI.png"/>
          <p:cNvPicPr>
            <a:picLocks noChangeAspect="1"/>
          </p:cNvPicPr>
          <p:nvPr/>
        </p:nvPicPr>
        <p:blipFill>
          <a:blip r:embed="rId4"/>
          <a:srcRect t="31617" b="31617"/>
          <a:stretch>
            <a:fillRect/>
          </a:stretch>
        </p:blipFill>
        <p:spPr>
          <a:xfrm>
            <a:off x="93226" y="6437737"/>
            <a:ext cx="1870380" cy="399642"/>
          </a:xfrm>
          <a:prstGeom prst="rect">
            <a:avLst/>
          </a:prstGeom>
          <a:ln w="12700">
            <a:miter lim="400000"/>
          </a:ln>
        </p:spPr>
      </p:pic>
      <p:sp>
        <p:nvSpPr>
          <p:cNvPr id="5" name="CuadroTexto 4">
            <a:extLst>
              <a:ext uri="{FF2B5EF4-FFF2-40B4-BE49-F238E27FC236}">
                <a16:creationId xmlns:a16="http://schemas.microsoft.com/office/drawing/2014/main" id="{F08ED649-A281-4FEE-A3B2-C75686BB2124}"/>
              </a:ext>
            </a:extLst>
          </p:cNvPr>
          <p:cNvSpPr txBox="1"/>
          <p:nvPr/>
        </p:nvSpPr>
        <p:spPr>
          <a:xfrm>
            <a:off x="619648" y="725145"/>
            <a:ext cx="10952704" cy="4154984"/>
          </a:xfrm>
          <a:prstGeom prst="rect">
            <a:avLst/>
          </a:prstGeom>
          <a:noFill/>
        </p:spPr>
        <p:txBody>
          <a:bodyPr wrap="square" rtlCol="0">
            <a:spAutoFit/>
          </a:bodyPr>
          <a:lstStyle/>
          <a:p>
            <a:r>
              <a:rPr lang="es-MX" sz="2400" b="1" dirty="0">
                <a:solidFill>
                  <a:srgbClr val="0174C8"/>
                </a:solidFill>
              </a:rPr>
              <a:t>Consideraciones generales</a:t>
            </a:r>
          </a:p>
          <a:p>
            <a:endParaRPr lang="es-MX" sz="2400" b="1" dirty="0"/>
          </a:p>
          <a:p>
            <a:pPr marL="571500" indent="-571500" algn="just">
              <a:buFont typeface="Arial" panose="020B0604020202020204" pitchFamily="34" charset="0"/>
              <a:buChar char="•"/>
            </a:pPr>
            <a:r>
              <a:rPr lang="es-MX" sz="2400" dirty="0"/>
              <a:t>La disminución o suspensión de actividades en las instituciones públicas ha implicado un retraso en las actividades de integración de información.</a:t>
            </a:r>
          </a:p>
          <a:p>
            <a:pPr algn="just"/>
            <a:endParaRPr lang="es-MX" sz="2400" dirty="0"/>
          </a:p>
          <a:p>
            <a:pPr marL="571500" indent="-571500" algn="just">
              <a:buFont typeface="Arial" panose="020B0604020202020204" pitchFamily="34" charset="0"/>
              <a:buChar char="•"/>
            </a:pPr>
            <a:r>
              <a:rPr lang="es-MX" sz="2400" dirty="0"/>
              <a:t>Una de las afectaciones a causa de la contingencia es la cancelación de la publicación de cifras oportunas. </a:t>
            </a:r>
          </a:p>
          <a:p>
            <a:pPr marL="571500" indent="-571500" algn="just">
              <a:buFont typeface="Arial" panose="020B0604020202020204" pitchFamily="34" charset="0"/>
              <a:buChar char="•"/>
            </a:pPr>
            <a:endParaRPr lang="es-MX" sz="2400" dirty="0"/>
          </a:p>
          <a:p>
            <a:pPr marL="571500" indent="-571500" algn="just">
              <a:buFont typeface="Arial" panose="020B0604020202020204" pitchFamily="34" charset="0"/>
              <a:buChar char="•"/>
            </a:pPr>
            <a:r>
              <a:rPr lang="es-MX" sz="2400" dirty="0"/>
              <a:t>En cuanto a la publicación de resultados de los Censos Nacionales de Gobierno considerados IIN, se tiene un avance de 94.9% del total de cuestionarios, por lo que la información rezagada podrá ser publicada hasta diciembre.</a:t>
            </a:r>
          </a:p>
        </p:txBody>
      </p:sp>
    </p:spTree>
    <p:extLst>
      <p:ext uri="{BB962C8B-B14F-4D97-AF65-F5344CB8AC3E}">
        <p14:creationId xmlns:p14="http://schemas.microsoft.com/office/powerpoint/2010/main" val="764617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INEGI2018-Plantilla_Pleca_superior.png" descr="INEGI2018-Plantilla_Pleca_superior.png"/>
          <p:cNvPicPr>
            <a:picLocks noChangeAspect="1"/>
          </p:cNvPicPr>
          <p:nvPr/>
        </p:nvPicPr>
        <p:blipFill>
          <a:blip r:embed="rId2"/>
          <a:stretch>
            <a:fillRect/>
          </a:stretch>
        </p:blipFill>
        <p:spPr>
          <a:xfrm>
            <a:off x="0" y="-38213"/>
            <a:ext cx="12192000" cy="400941"/>
          </a:xfrm>
          <a:prstGeom prst="rect">
            <a:avLst/>
          </a:prstGeom>
          <a:ln w="12700">
            <a:miter lim="400000"/>
          </a:ln>
        </p:spPr>
      </p:pic>
      <p:pic>
        <p:nvPicPr>
          <p:cNvPr id="4" name="Imagen 3"/>
          <p:cNvPicPr>
            <a:picLocks noChangeAspect="1"/>
          </p:cNvPicPr>
          <p:nvPr/>
        </p:nvPicPr>
        <p:blipFill>
          <a:blip r:embed="rId3"/>
          <a:stretch>
            <a:fillRect/>
          </a:stretch>
        </p:blipFill>
        <p:spPr>
          <a:xfrm>
            <a:off x="0" y="6345638"/>
            <a:ext cx="12213706" cy="512362"/>
          </a:xfrm>
          <a:prstGeom prst="rect">
            <a:avLst/>
          </a:prstGeom>
        </p:spPr>
      </p:pic>
      <p:pic>
        <p:nvPicPr>
          <p:cNvPr id="55" name="INEGI2018-Plantilla_Logo_INEGI.png" descr="INEGI2018-Plantilla_Logo_INEGI.png"/>
          <p:cNvPicPr>
            <a:picLocks noChangeAspect="1"/>
          </p:cNvPicPr>
          <p:nvPr/>
        </p:nvPicPr>
        <p:blipFill>
          <a:blip r:embed="rId4"/>
          <a:srcRect t="31617" b="31617"/>
          <a:stretch>
            <a:fillRect/>
          </a:stretch>
        </p:blipFill>
        <p:spPr>
          <a:xfrm>
            <a:off x="93226" y="6437737"/>
            <a:ext cx="1870380" cy="399642"/>
          </a:xfrm>
          <a:prstGeom prst="rect">
            <a:avLst/>
          </a:prstGeom>
          <a:ln w="12700">
            <a:miter lim="400000"/>
          </a:ln>
        </p:spPr>
      </p:pic>
      <p:sp>
        <p:nvSpPr>
          <p:cNvPr id="5" name="CuadroTexto 4">
            <a:extLst>
              <a:ext uri="{FF2B5EF4-FFF2-40B4-BE49-F238E27FC236}">
                <a16:creationId xmlns:a16="http://schemas.microsoft.com/office/drawing/2014/main" id="{F08ED649-A281-4FEE-A3B2-C75686BB2124}"/>
              </a:ext>
            </a:extLst>
          </p:cNvPr>
          <p:cNvSpPr txBox="1"/>
          <p:nvPr/>
        </p:nvSpPr>
        <p:spPr>
          <a:xfrm>
            <a:off x="489020" y="454827"/>
            <a:ext cx="10952704" cy="6370975"/>
          </a:xfrm>
          <a:prstGeom prst="rect">
            <a:avLst/>
          </a:prstGeom>
          <a:noFill/>
        </p:spPr>
        <p:txBody>
          <a:bodyPr wrap="square" rtlCol="0">
            <a:spAutoFit/>
          </a:bodyPr>
          <a:lstStyle/>
          <a:p>
            <a:r>
              <a:rPr lang="es-MX" sz="2400" b="1" dirty="0">
                <a:solidFill>
                  <a:srgbClr val="0174C8"/>
                </a:solidFill>
              </a:rPr>
              <a:t>Gestión de la calidad de la información</a:t>
            </a:r>
          </a:p>
          <a:p>
            <a:endParaRPr lang="es-MX" sz="1100" b="1" dirty="0"/>
          </a:p>
          <a:p>
            <a:pPr marL="342900" indent="-342900" algn="just">
              <a:buFont typeface="Arial" panose="020B0604020202020204" pitchFamily="34" charset="0"/>
              <a:buChar char="•"/>
            </a:pPr>
            <a:r>
              <a:rPr lang="es-MX" sz="2400" dirty="0"/>
              <a:t>Una de las lecciones que dejó la pandemia para los CNG es la falta de capacidades y protocolos en las instituciones públicas para administrar, integrar y usar la información fuera de oficinas. Algunos ejemplos son:</a:t>
            </a:r>
          </a:p>
          <a:p>
            <a:pPr algn="just"/>
            <a:endParaRPr lang="es-MX" sz="2400" dirty="0"/>
          </a:p>
          <a:p>
            <a:pPr marL="1371600" lvl="2" indent="-457200" algn="just">
              <a:buFont typeface="+mj-lt"/>
              <a:buAutoNum type="alphaLcPeriod"/>
            </a:pPr>
            <a:r>
              <a:rPr lang="es-MX" sz="2400" dirty="0"/>
              <a:t>Falta de mecanismos, servidores y servicios web para depositar, almacenar o hacer uso de la información;</a:t>
            </a:r>
          </a:p>
          <a:p>
            <a:pPr marL="1371600" lvl="2" indent="-457200" algn="just">
              <a:buFont typeface="+mj-lt"/>
              <a:buAutoNum type="alphaLcPeriod"/>
            </a:pPr>
            <a:r>
              <a:rPr lang="es-MX" sz="2400" dirty="0"/>
              <a:t>Restricciones por cuestiones de confidencialidad (principalmente en las instituciones de seguridad y justicia);</a:t>
            </a:r>
          </a:p>
          <a:p>
            <a:pPr marL="1371600" lvl="2" indent="-457200" algn="just">
              <a:buFont typeface="+mj-lt"/>
              <a:buAutoNum type="alphaLcPeriod"/>
            </a:pPr>
            <a:r>
              <a:rPr lang="es-MX" sz="2400" dirty="0"/>
              <a:t> Falta de protocolos para administrar e integrar la información en caso de suspensión de actividades (parcial o total) o alguna otra contingencia</a:t>
            </a:r>
          </a:p>
          <a:p>
            <a:pPr lvl="2" algn="just"/>
            <a:endParaRPr lang="es-MX" sz="2400" dirty="0"/>
          </a:p>
          <a:p>
            <a:pPr marL="457200" indent="-457200" algn="just">
              <a:buFont typeface="Arial" panose="020B0604020202020204" pitchFamily="34" charset="0"/>
              <a:buChar char="•"/>
            </a:pPr>
            <a:r>
              <a:rPr lang="es-MX" sz="2400" dirty="0"/>
              <a:t>A partir de esta experiencia se seguirá trabajando en el desarrollo de esquemas de recopilación en línea y mecanismos de transferencia de información más flexibles, según las capacidades de cada dependencia gubernamental.</a:t>
            </a:r>
          </a:p>
          <a:p>
            <a:pPr marL="457200" indent="-457200" algn="just">
              <a:buFont typeface="Arial" panose="020B0604020202020204" pitchFamily="34" charset="0"/>
              <a:buChar char="•"/>
            </a:pPr>
            <a:endParaRPr lang="es-MX" sz="2400" dirty="0"/>
          </a:p>
        </p:txBody>
      </p:sp>
      <p:sp>
        <p:nvSpPr>
          <p:cNvPr id="2" name="CuadroTexto 1">
            <a:extLst>
              <a:ext uri="{FF2B5EF4-FFF2-40B4-BE49-F238E27FC236}">
                <a16:creationId xmlns:a16="http://schemas.microsoft.com/office/drawing/2014/main" id="{8065B0FF-A367-4BEF-ACBC-5C0279024B9E}"/>
              </a:ext>
            </a:extLst>
          </p:cNvPr>
          <p:cNvSpPr txBox="1"/>
          <p:nvPr/>
        </p:nvSpPr>
        <p:spPr>
          <a:xfrm>
            <a:off x="93226" y="-69794"/>
            <a:ext cx="6528800" cy="461665"/>
          </a:xfrm>
          <a:prstGeom prst="rect">
            <a:avLst/>
          </a:prstGeom>
          <a:noFill/>
        </p:spPr>
        <p:txBody>
          <a:bodyPr wrap="square" rtlCol="0">
            <a:spAutoFit/>
          </a:bodyPr>
          <a:lstStyle/>
          <a:p>
            <a:r>
              <a:rPr lang="en-US" sz="2400" b="1" dirty="0" err="1">
                <a:solidFill>
                  <a:schemeClr val="bg1"/>
                </a:solidFill>
              </a:rPr>
              <a:t>Censos</a:t>
            </a:r>
            <a:r>
              <a:rPr lang="en-US" sz="2400" b="1" dirty="0">
                <a:solidFill>
                  <a:schemeClr val="bg1"/>
                </a:solidFill>
              </a:rPr>
              <a:t> </a:t>
            </a:r>
            <a:r>
              <a:rPr lang="en-US" sz="2400" b="1" dirty="0" err="1">
                <a:solidFill>
                  <a:schemeClr val="bg1"/>
                </a:solidFill>
              </a:rPr>
              <a:t>Nacionales</a:t>
            </a:r>
            <a:r>
              <a:rPr lang="en-US" sz="2400" b="1" dirty="0">
                <a:solidFill>
                  <a:schemeClr val="bg1"/>
                </a:solidFill>
              </a:rPr>
              <a:t> de </a:t>
            </a:r>
            <a:r>
              <a:rPr lang="en-US" sz="2400" b="1" dirty="0" err="1">
                <a:solidFill>
                  <a:schemeClr val="bg1"/>
                </a:solidFill>
              </a:rPr>
              <a:t>Gobierno</a:t>
            </a:r>
            <a:r>
              <a:rPr lang="en-US" sz="2400" b="1" dirty="0">
                <a:solidFill>
                  <a:schemeClr val="bg1"/>
                </a:solidFill>
              </a:rPr>
              <a:t>: </a:t>
            </a:r>
            <a:r>
              <a:rPr lang="en-US" sz="2400" b="1" dirty="0" err="1">
                <a:solidFill>
                  <a:schemeClr val="bg1"/>
                </a:solidFill>
              </a:rPr>
              <a:t>afectaciones</a:t>
            </a:r>
            <a:endParaRPr lang="en-US" sz="2400" b="1" dirty="0">
              <a:solidFill>
                <a:schemeClr val="bg1"/>
              </a:solidFill>
            </a:endParaRPr>
          </a:p>
        </p:txBody>
      </p:sp>
    </p:spTree>
    <p:extLst>
      <p:ext uri="{BB962C8B-B14F-4D97-AF65-F5344CB8AC3E}">
        <p14:creationId xmlns:p14="http://schemas.microsoft.com/office/powerpoint/2010/main" val="310428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0" y="0"/>
            <a:ext cx="12309191" cy="6945200"/>
          </a:xfrm>
          <a:prstGeom prst="rect">
            <a:avLst/>
          </a:prstGeom>
        </p:spPr>
      </p:pic>
      <p:sp>
        <p:nvSpPr>
          <p:cNvPr id="6" name="CuadroTexto 5">
            <a:extLst>
              <a:ext uri="{FF2B5EF4-FFF2-40B4-BE49-F238E27FC236}">
                <a16:creationId xmlns:a16="http://schemas.microsoft.com/office/drawing/2014/main" id="{8CFF9D36-4E81-4C57-8E81-2572FC0F6EFE}"/>
              </a:ext>
            </a:extLst>
          </p:cNvPr>
          <p:cNvSpPr txBox="1"/>
          <p:nvPr/>
        </p:nvSpPr>
        <p:spPr>
          <a:xfrm>
            <a:off x="2808079" y="2399535"/>
            <a:ext cx="6693031" cy="1938992"/>
          </a:xfrm>
          <a:prstGeom prst="rect">
            <a:avLst/>
          </a:prstGeom>
          <a:noFill/>
        </p:spPr>
        <p:txBody>
          <a:bodyPr wrap="square" rtlCol="0">
            <a:spAutoFit/>
          </a:bodyPr>
          <a:lstStyle/>
          <a:p>
            <a:pPr algn="ctr"/>
            <a:r>
              <a:rPr lang="es-MX" sz="12000" dirty="0">
                <a:solidFill>
                  <a:schemeClr val="bg1"/>
                </a:solidFill>
                <a:latin typeface="Bradley Hand ITC" panose="03070402050302030203" pitchFamily="66" charset="0"/>
              </a:rPr>
              <a:t>FIN</a:t>
            </a:r>
          </a:p>
        </p:txBody>
      </p:sp>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7716" y="410738"/>
            <a:ext cx="4616246" cy="1559972"/>
          </a:xfrm>
          <a:prstGeom prst="rect">
            <a:avLst/>
          </a:prstGeom>
        </p:spPr>
      </p:pic>
    </p:spTree>
    <p:extLst>
      <p:ext uri="{BB962C8B-B14F-4D97-AF65-F5344CB8AC3E}">
        <p14:creationId xmlns:p14="http://schemas.microsoft.com/office/powerpoint/2010/main" val="104641328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NIEG" id="{FBAF24E8-D3F2-43BF-8247-D882E5CAF13D}" vid="{56A5BCB7-2AA3-40E9-A59A-3C610314866B}"/>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DAC</Template>
  <TotalTime>14084</TotalTime>
  <Words>929</Words>
  <Application>Microsoft Office PowerPoint</Application>
  <PresentationFormat>Panorámica</PresentationFormat>
  <Paragraphs>53</Paragraphs>
  <Slides>9</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Arial</vt:lpstr>
      <vt:lpstr>Bradley Hand ITC</vt:lpstr>
      <vt:lpstr>Calibri</vt:lpstr>
      <vt:lpstr>Calibri Light</vt:lpstr>
      <vt:lpstr>Tema de Office</vt:lpstr>
      <vt:lpstr>3ª sesión de 2020 Retos en la gestión de calidad de la información estadística durante la pandemia</vt:lpstr>
      <vt:lpstr>Encuestas Nacionales de Gobierno</vt:lpstr>
      <vt:lpstr>Presentación de PowerPoint</vt:lpstr>
      <vt:lpstr>Presentación de PowerPoint</vt:lpstr>
      <vt:lpstr>Presentación de PowerPoint</vt:lpstr>
      <vt:lpstr>Censos Nacionales de Gobierno</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GUTIERREZ ROMERO MARCO ANTONIO</dc:creator>
  <cp:lastModifiedBy>INEGI</cp:lastModifiedBy>
  <cp:revision>1038</cp:revision>
  <cp:lastPrinted>2019-07-23T13:48:03Z</cp:lastPrinted>
  <dcterms:created xsi:type="dcterms:W3CDTF">2017-08-22T14:19:52Z</dcterms:created>
  <dcterms:modified xsi:type="dcterms:W3CDTF">2020-10-01T01:25:50Z</dcterms:modified>
</cp:coreProperties>
</file>