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944" r:id="rId5"/>
    <p:sldId id="975" r:id="rId6"/>
    <p:sldId id="1000" r:id="rId7"/>
    <p:sldId id="980" r:id="rId8"/>
    <p:sldId id="993" r:id="rId9"/>
    <p:sldId id="994" r:id="rId10"/>
    <p:sldId id="995" r:id="rId11"/>
    <p:sldId id="996" r:id="rId12"/>
    <p:sldId id="1002" r:id="rId13"/>
    <p:sldId id="997" r:id="rId14"/>
    <p:sldId id="998" r:id="rId15"/>
    <p:sldId id="1001" r:id="rId16"/>
    <p:sldId id="945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1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SCAREÑO DIAZ LAURA PATRICIA" initials="TDLP" lastIdx="1" clrIdx="0">
    <p:extLst>
      <p:ext uri="{19B8F6BF-5375-455C-9EA6-DF929625EA0E}">
        <p15:presenceInfo xmlns:p15="http://schemas.microsoft.com/office/powerpoint/2012/main" userId="S::laura.tiscareno@inegi.org.mx::87684098-139c-461f-b580-c93a013b61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E2"/>
    <a:srgbClr val="033057"/>
    <a:srgbClr val="1BA3E2"/>
    <a:srgbClr val="033A6A"/>
    <a:srgbClr val="1276C5"/>
    <a:srgbClr val="1D79C3"/>
    <a:srgbClr val="138BE7"/>
    <a:srgbClr val="D9D9D9"/>
    <a:srgbClr val="1277C6"/>
    <a:srgbClr val="28A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249" autoAdjust="0"/>
  </p:normalViewPr>
  <p:slideViewPr>
    <p:cSldViewPr snapToGrid="0" snapToObjects="1">
      <p:cViewPr varScale="1">
        <p:scale>
          <a:sx n="72" d="100"/>
          <a:sy n="72" d="100"/>
        </p:scale>
        <p:origin x="1544" y="52"/>
      </p:cViewPr>
      <p:guideLst>
        <p:guide orient="horz" pos="2546"/>
        <p:guide pos="1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A3678-9833-6147-8FBD-DCC5DF40CB09}" type="datetimeFigureOut">
              <a:rPr lang="es-MX" smtClean="0"/>
              <a:t>08/09/2021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CD2B8-D33F-3D45-BAC5-4700289EA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88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1592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1575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7207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214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007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132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835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829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2051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776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721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440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CF22F-66B4-B24C-B54F-3457EEB92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2E7BFC-2229-B147-B2A4-A684558A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24CF08-ED64-D843-9A06-7A2C27FDA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200" y="6248095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C3B3E65-2B01-6F43-BD90-CF581CD56E2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FE530E0-368D-BF49-BFED-ADEEEA2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ACF3B95-16E2-D74E-8FBF-876BA89F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1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8505CD3-0411-1F4C-92D3-97E982F3B89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D56C19-A3FB-BE47-A54C-C0AA0B0D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261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/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B13EDDA-2586-2241-9BE6-3C5F58432F08}"/>
              </a:ext>
            </a:extLst>
          </p:cNvPr>
          <p:cNvSpPr/>
          <p:nvPr userDrawn="1"/>
        </p:nvSpPr>
        <p:spPr>
          <a:xfrm>
            <a:off x="0" y="3643301"/>
            <a:ext cx="12192000" cy="3214699"/>
          </a:xfrm>
          <a:prstGeom prst="rect">
            <a:avLst/>
          </a:prstGeom>
          <a:solidFill>
            <a:srgbClr val="03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1AB52C7-89B6-4B46-92AA-4256BF844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33EEC5-1ED3-E94C-A3B9-5C214A0E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93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con cí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A917F76B-BF86-794C-8A31-6046E48E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4ECFEBC-660D-434C-8344-C08A2E534FD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F532CB6-AD19-714F-9F92-CB577F5465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97611" cy="6628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492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F08C00-469B-BB4F-97A2-9B521A6A2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8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A434F1C-2F35-D849-A514-9643F2331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ADDD0F-7C72-F649-B9D5-42A6304A4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9F92FA7-BDD0-DB49-9313-CBC8923C3A4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EB46D32-45C8-8848-A5BC-FB71EFCCE1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4D5A119C-0322-114B-A400-DD7697C22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8055409-E9C7-0D48-86E6-BBA4C34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5E905D4-EE1A-C54F-8133-911E6F19C69F}"/>
              </a:ext>
            </a:extLst>
          </p:cNvPr>
          <p:cNvGrpSpPr/>
          <p:nvPr userDrawn="1"/>
        </p:nvGrpSpPr>
        <p:grpSpPr>
          <a:xfrm>
            <a:off x="4109" y="0"/>
            <a:ext cx="12183781" cy="6858000"/>
            <a:chOff x="4109" y="0"/>
            <a:chExt cx="12183781" cy="68580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5C2A6E1-BF1B-D243-8015-0E5FF1545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09" y="0"/>
              <a:ext cx="12183781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0416" y="6102349"/>
              <a:ext cx="1756229" cy="34925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18A80782-CB74-144B-B439-9AD667FDAB58}"/>
              </a:ext>
            </a:extLst>
          </p:cNvPr>
          <p:cNvSpPr/>
          <p:nvPr userDrawn="1"/>
        </p:nvSpPr>
        <p:spPr>
          <a:xfrm>
            <a:off x="1088020" y="1219200"/>
            <a:ext cx="10139423" cy="4013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5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C77F357-FCDB-0445-AFEA-6DAE9292BB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7BDA145-FEC3-5645-A1F0-903012C5C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E23679C-DAF6-8543-8473-C9322EF3B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8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4683D17-FBCF-C746-A573-DDE2C97D2B3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348611D-6CF2-404F-83D7-4D2587A9D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B52042B-8B68-1D40-9F56-B0A58A153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02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13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EDFE3E2-DCF9-7545-8532-78F404B76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B7774E4-6EE2-DD4B-AE86-3D69DF9BF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770" y="5778500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B7BB6AA-6009-A04F-BB29-CEE94B10B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0AFDBB41-A0C9-344A-997D-20C0ADE3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7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blanc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415C075-139F-FB4D-9B86-4127AA264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9616" y="252408"/>
            <a:ext cx="1756229" cy="349250"/>
          </a:xfrm>
          <a:prstGeom prst="rect">
            <a:avLst/>
          </a:prstGeom>
        </p:spPr>
      </p:pic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4ABDC8B8-E5E3-FA48-B3A0-7B2DE8A2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217750"/>
            <a:ext cx="659435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53185"/>
      </p:ext>
    </p:extLst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16CB66-A302-EF4A-A3FD-BE4B93CA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26ABCA-6630-9D40-9F05-BE0D0938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9635C-E174-F140-861D-B81656121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1C96-4E23-0247-8238-78CD3C5AF668}" type="datetime1">
              <a:rPr lang="es-MX" smtClean="0"/>
              <a:t>08/09/2021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55997-17D2-5141-9562-5C3A199E2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7F0282-F4C6-974D-AA6A-0DEE84C4F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A776-E82A-DB4C-BEC6-9E86C7D9FD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7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6" r:id="rId2"/>
    <p:sldLayoutId id="2147483652" r:id="rId3"/>
    <p:sldLayoutId id="2147483655" r:id="rId4"/>
    <p:sldLayoutId id="2147483694" r:id="rId5"/>
    <p:sldLayoutId id="2147483692" r:id="rId6"/>
    <p:sldLayoutId id="2147483695" r:id="rId7"/>
    <p:sldLayoutId id="2147483671" r:id="rId8"/>
    <p:sldLayoutId id="2147483678" r:id="rId9"/>
    <p:sldLayoutId id="2147483687" r:id="rId10"/>
    <p:sldLayoutId id="2147483686" r:id="rId11"/>
    <p:sldLayoutId id="2147483659" r:id="rId12"/>
    <p:sldLayoutId id="2147483690" r:id="rId13"/>
    <p:sldLayoutId id="2147483691" r:id="rId14"/>
    <p:sldLayoutId id="2147483689" r:id="rId15"/>
    <p:sldLayoutId id="214748369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16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7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C0271B7-C203-F742-AB2C-0604D9EF0447}"/>
              </a:ext>
            </a:extLst>
          </p:cNvPr>
          <p:cNvSpPr txBox="1">
            <a:spLocks/>
          </p:cNvSpPr>
          <p:nvPr/>
        </p:nvSpPr>
        <p:spPr>
          <a:xfrm>
            <a:off x="927961" y="2165260"/>
            <a:ext cx="5797626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ko-KR" dirty="0">
                <a:solidFill>
                  <a:schemeClr val="bg1"/>
                </a:solidFill>
                <a:cs typeface="Arial" panose="020B0604020202020204" pitchFamily="34" charset="0"/>
              </a:rPr>
              <a:t>3ª Sesión del Comité de Aseguramiento de la Calidad </a:t>
            </a:r>
            <a:endParaRPr lang="ko-KR" alt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66B1290-C681-AA4C-A12F-F7094CB49F60}"/>
              </a:ext>
            </a:extLst>
          </p:cNvPr>
          <p:cNvSpPr txBox="1">
            <a:spLocks/>
          </p:cNvSpPr>
          <p:nvPr/>
        </p:nvSpPr>
        <p:spPr>
          <a:xfrm>
            <a:off x="962937" y="3191034"/>
            <a:ext cx="10360251" cy="1007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Seguimiento</a:t>
            </a:r>
            <a:r>
              <a:rPr lang="en-US" altLang="ko-KR" sz="4000" b="1" dirty="0">
                <a:solidFill>
                  <a:schemeClr val="bg1"/>
                </a:solidFill>
                <a:cs typeface="Arial" panose="020B0604020202020204" pitchFamily="34" charset="0"/>
              </a:rPr>
              <a:t> de </a:t>
            </a:r>
            <a:r>
              <a:rPr lang="en-US" altLang="ko-KR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acuerdos</a:t>
            </a:r>
            <a:r>
              <a:rPr lang="en-US" altLang="ko-KR" sz="4000" b="1" dirty="0">
                <a:solidFill>
                  <a:schemeClr val="bg1"/>
                </a:solidFill>
                <a:cs typeface="Arial" panose="020B0604020202020204" pitchFamily="34" charset="0"/>
              </a:rPr>
              <a:t> y de </a:t>
            </a:r>
            <a:r>
              <a:rPr lang="en-US" altLang="ko-KR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grupos</a:t>
            </a:r>
            <a:r>
              <a:rPr lang="en-US" altLang="ko-KR" sz="4000" b="1" dirty="0">
                <a:solidFill>
                  <a:schemeClr val="bg1"/>
                </a:solidFill>
                <a:cs typeface="Arial" panose="020B0604020202020204" pitchFamily="34" charset="0"/>
              </a:rPr>
              <a:t> de </a:t>
            </a:r>
            <a:r>
              <a:rPr lang="en-US" altLang="ko-KR" sz="4000" b="1" dirty="0" err="1">
                <a:solidFill>
                  <a:schemeClr val="bg1"/>
                </a:solidFill>
                <a:cs typeface="Arial" panose="020B0604020202020204" pitchFamily="34" charset="0"/>
              </a:rPr>
              <a:t>trabajo</a:t>
            </a:r>
            <a:endParaRPr lang="ko-KR" altLang="en-US" sz="4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2F79C82-E2DE-094F-9A29-9C3989350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262" y="4090455"/>
            <a:ext cx="736600" cy="1651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4A4BAA8-D5D4-2F44-8AF7-EA873A2ABA57}"/>
              </a:ext>
            </a:extLst>
          </p:cNvPr>
          <p:cNvSpPr txBox="1">
            <a:spLocks/>
          </p:cNvSpPr>
          <p:nvPr/>
        </p:nvSpPr>
        <p:spPr>
          <a:xfrm>
            <a:off x="10087892" y="5617186"/>
            <a:ext cx="1401606" cy="38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bg1"/>
                </a:solidFill>
                <a:cs typeface="Arial" panose="020B0604020202020204" pitchFamily="34" charset="0"/>
              </a:rPr>
              <a:t>01/09/2021</a:t>
            </a:r>
            <a:endParaRPr lang="ko-KR" alt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6BBFE8D-5E41-5D4B-9870-6A985DB88F93}"/>
              </a:ext>
            </a:extLst>
          </p:cNvPr>
          <p:cNvCxnSpPr/>
          <p:nvPr/>
        </p:nvCxnSpPr>
        <p:spPr>
          <a:xfrm>
            <a:off x="10243188" y="5499202"/>
            <a:ext cx="10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17FC1AE-D275-AC4B-9003-742ED4105206}"/>
              </a:ext>
            </a:extLst>
          </p:cNvPr>
          <p:cNvCxnSpPr/>
          <p:nvPr/>
        </p:nvCxnSpPr>
        <p:spPr>
          <a:xfrm>
            <a:off x="10243188" y="5994502"/>
            <a:ext cx="10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82326B2-A1B5-45EB-B335-1AF58AF98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1" y="5291788"/>
            <a:ext cx="3066090" cy="10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C0271B7-C203-F742-AB2C-0604D9EF0447}"/>
              </a:ext>
            </a:extLst>
          </p:cNvPr>
          <p:cNvSpPr txBox="1">
            <a:spLocks/>
          </p:cNvSpPr>
          <p:nvPr/>
        </p:nvSpPr>
        <p:spPr>
          <a:xfrm>
            <a:off x="927961" y="2165260"/>
            <a:ext cx="5797626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66B1290-C681-AA4C-A12F-F7094CB49F60}"/>
              </a:ext>
            </a:extLst>
          </p:cNvPr>
          <p:cNvSpPr txBox="1">
            <a:spLocks/>
          </p:cNvSpPr>
          <p:nvPr/>
        </p:nvSpPr>
        <p:spPr>
          <a:xfrm>
            <a:off x="962937" y="3191034"/>
            <a:ext cx="8811378" cy="1007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5400" b="1" dirty="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  <a:r>
              <a:rPr lang="en-US" altLang="ko-KR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tros</a:t>
            </a:r>
            <a:r>
              <a:rPr lang="en-US" altLang="ko-KR" sz="5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asuntos</a:t>
            </a:r>
            <a:endParaRPr lang="ko-KR" altLang="en-US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2F79C82-E2DE-094F-9A29-9C3989350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262" y="4090455"/>
            <a:ext cx="736600" cy="1651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4A4BAA8-D5D4-2F44-8AF7-EA873A2ABA57}"/>
              </a:ext>
            </a:extLst>
          </p:cNvPr>
          <p:cNvSpPr txBox="1">
            <a:spLocks/>
          </p:cNvSpPr>
          <p:nvPr/>
        </p:nvSpPr>
        <p:spPr>
          <a:xfrm>
            <a:off x="10087892" y="5617186"/>
            <a:ext cx="1401606" cy="38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bg1"/>
                </a:solidFill>
                <a:cs typeface="Arial" panose="020B0604020202020204" pitchFamily="34" charset="0"/>
              </a:rPr>
              <a:t>01/09/2021</a:t>
            </a:r>
            <a:endParaRPr lang="ko-KR" alt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6BBFE8D-5E41-5D4B-9870-6A985DB88F93}"/>
              </a:ext>
            </a:extLst>
          </p:cNvPr>
          <p:cNvCxnSpPr/>
          <p:nvPr/>
        </p:nvCxnSpPr>
        <p:spPr>
          <a:xfrm>
            <a:off x="10243188" y="5499202"/>
            <a:ext cx="10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17FC1AE-D275-AC4B-9003-742ED4105206}"/>
              </a:ext>
            </a:extLst>
          </p:cNvPr>
          <p:cNvCxnSpPr/>
          <p:nvPr/>
        </p:nvCxnSpPr>
        <p:spPr>
          <a:xfrm>
            <a:off x="10243188" y="5994502"/>
            <a:ext cx="10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82326B2-A1B5-45EB-B335-1AF58AF98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1" y="5291788"/>
            <a:ext cx="3066090" cy="10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4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819" y="797313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HECRA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51A19CD3-7750-4684-A432-D2304F013E0E}"/>
              </a:ext>
            </a:extLst>
          </p:cNvPr>
          <p:cNvGrpSpPr/>
          <p:nvPr/>
        </p:nvGrpSpPr>
        <p:grpSpPr>
          <a:xfrm>
            <a:off x="1307592" y="1596350"/>
            <a:ext cx="3136392" cy="2336661"/>
            <a:chOff x="941832" y="1326875"/>
            <a:chExt cx="3136392" cy="2336661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5CD4327D-312B-448F-A1EB-0EB98F49BA78}"/>
                </a:ext>
              </a:extLst>
            </p:cNvPr>
            <p:cNvGrpSpPr/>
            <p:nvPr/>
          </p:nvGrpSpPr>
          <p:grpSpPr>
            <a:xfrm>
              <a:off x="1192680" y="1815513"/>
              <a:ext cx="2327760" cy="1848023"/>
              <a:chOff x="150264" y="1165183"/>
              <a:chExt cx="2327760" cy="1848023"/>
            </a:xfrm>
          </p:grpSpPr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6A85AA77-9A62-4B8F-B915-962619D374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8258" b="66859"/>
              <a:stretch/>
            </p:blipFill>
            <p:spPr>
              <a:xfrm>
                <a:off x="150264" y="1165183"/>
                <a:ext cx="2327760" cy="974514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415A0007-5156-495B-B73A-8FD825C106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262" t="70294" r="14129"/>
              <a:stretch/>
            </p:blipFill>
            <p:spPr>
              <a:xfrm>
                <a:off x="219456" y="2139697"/>
                <a:ext cx="2258568" cy="873509"/>
              </a:xfrm>
              <a:prstGeom prst="rect">
                <a:avLst/>
              </a:prstGeom>
            </p:spPr>
          </p:pic>
        </p:grp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15FC6A1C-E56C-41A4-9CA8-F8B662BFAAE4}"/>
                </a:ext>
              </a:extLst>
            </p:cNvPr>
            <p:cNvSpPr txBox="1"/>
            <p:nvPr/>
          </p:nvSpPr>
          <p:spPr>
            <a:xfrm>
              <a:off x="941832" y="1326875"/>
              <a:ext cx="3136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/>
                <a:t>Desde el 7 de diciembre de 2020:</a:t>
              </a:r>
              <a:endParaRPr lang="en-US" sz="1600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E4B824D4-98B9-4A1D-B741-8FD976A575A5}"/>
              </a:ext>
            </a:extLst>
          </p:cNvPr>
          <p:cNvGrpSpPr/>
          <p:nvPr/>
        </p:nvGrpSpPr>
        <p:grpSpPr>
          <a:xfrm>
            <a:off x="5325930" y="1441923"/>
            <a:ext cx="3044052" cy="3062529"/>
            <a:chOff x="5344218" y="1345952"/>
            <a:chExt cx="3044052" cy="3062529"/>
          </a:xfrm>
        </p:grpSpPr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6578DF39-B8C1-47D1-BF52-DAAD61EFA47E}"/>
                </a:ext>
              </a:extLst>
            </p:cNvPr>
            <p:cNvGrpSpPr/>
            <p:nvPr/>
          </p:nvGrpSpPr>
          <p:grpSpPr>
            <a:xfrm>
              <a:off x="5344218" y="1742743"/>
              <a:ext cx="3044052" cy="2665738"/>
              <a:chOff x="8809794" y="1333846"/>
              <a:chExt cx="3044052" cy="2665738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3CA0C58-D9E6-4C2A-85C7-DE768421E9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-235" r="42783"/>
              <a:stretch/>
            </p:blipFill>
            <p:spPr>
              <a:xfrm>
                <a:off x="8809794" y="1333846"/>
                <a:ext cx="3044052" cy="637187"/>
              </a:xfrm>
              <a:prstGeom prst="rect">
                <a:avLst/>
              </a:prstGeom>
            </p:spPr>
          </p:pic>
          <p:pic>
            <p:nvPicPr>
              <p:cNvPr id="44" name="Imagen 43" descr="Diagrama, Texto, Chat o mensaje de texto&#10;&#10;Descripción generada automáticamente">
                <a:extLst>
                  <a:ext uri="{FF2B5EF4-FFF2-40B4-BE49-F238E27FC236}">
                    <a16:creationId xmlns:a16="http://schemas.microsoft.com/office/drawing/2014/main" id="{EAAA463F-98F2-4B79-A0C2-D3431458C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84203" y="2026827"/>
                <a:ext cx="1695233" cy="1972757"/>
              </a:xfrm>
              <a:prstGeom prst="rect">
                <a:avLst/>
              </a:prstGeom>
            </p:spPr>
          </p:pic>
        </p:grp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B613D937-9558-4993-A21A-2B93E79D1452}"/>
                </a:ext>
              </a:extLst>
            </p:cNvPr>
            <p:cNvSpPr txBox="1"/>
            <p:nvPr/>
          </p:nvSpPr>
          <p:spPr>
            <a:xfrm>
              <a:off x="5491681" y="1345952"/>
              <a:ext cx="2749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/>
                <a:t>Desde 22 de enero de 2021:</a:t>
              </a:r>
              <a:endParaRPr lang="en-US" sz="1600" dirty="0"/>
            </a:p>
          </p:txBody>
        </p:sp>
      </p:grpSp>
      <p:graphicFrame>
        <p:nvGraphicFramePr>
          <p:cNvPr id="50" name="Tabla 49">
            <a:extLst>
              <a:ext uri="{FF2B5EF4-FFF2-40B4-BE49-F238E27FC236}">
                <a16:creationId xmlns:a16="http://schemas.microsoft.com/office/drawing/2014/main" id="{0E8789A4-1DA3-47A1-AB60-D6F7EE0FA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444884"/>
              </p:ext>
            </p:extLst>
          </p:nvPr>
        </p:nvGraphicFramePr>
        <p:xfrm>
          <a:off x="488592" y="4748836"/>
          <a:ext cx="868183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8080">
                  <a:extLst>
                    <a:ext uri="{9D8B030D-6E8A-4147-A177-3AD203B41FA5}">
                      <a16:colId xmlns:a16="http://schemas.microsoft.com/office/drawing/2014/main" val="14790560"/>
                    </a:ext>
                  </a:extLst>
                </a:gridCol>
                <a:gridCol w="1183755">
                  <a:extLst>
                    <a:ext uri="{9D8B030D-6E8A-4147-A177-3AD203B41FA5}">
                      <a16:colId xmlns:a16="http://schemas.microsoft.com/office/drawing/2014/main" val="2660394690"/>
                    </a:ext>
                  </a:extLst>
                </a:gridCol>
              </a:tblGrid>
              <a:tr h="134859">
                <a:tc>
                  <a:txBody>
                    <a:bodyPr/>
                    <a:lstStyle/>
                    <a:p>
                      <a:r>
                        <a:rPr lang="es-MX" sz="1800" b="0" dirty="0"/>
                        <a:t>Usuarios registrados al 7 de septiembre de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/>
                        <a:t>516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309142"/>
                  </a:ext>
                </a:extLst>
              </a:tr>
              <a:tr h="232770">
                <a:tc>
                  <a:txBody>
                    <a:bodyPr/>
                    <a:lstStyle/>
                    <a:p>
                      <a:r>
                        <a:rPr lang="es-MX" sz="1800" b="0" dirty="0"/>
                        <a:t>Usuarios que ya concluyeron el curso al 31 de agosto de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/>
                        <a:t>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176253"/>
                  </a:ext>
                </a:extLst>
              </a:tr>
              <a:tr h="133012">
                <a:tc>
                  <a:txBody>
                    <a:bodyPr/>
                    <a:lstStyle/>
                    <a:p>
                      <a:r>
                        <a:rPr lang="es-MX" sz="1800" b="0" dirty="0"/>
                        <a:t>Usuarios que iniciaron la autoevaluación al día 7 de septiembre de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11684"/>
                  </a:ext>
                </a:extLst>
              </a:tr>
            </a:tbl>
          </a:graphicData>
        </a:graphic>
      </p:graphicFrame>
      <p:sp>
        <p:nvSpPr>
          <p:cNvPr id="53" name="Rectángulo 52">
            <a:extLst>
              <a:ext uri="{FF2B5EF4-FFF2-40B4-BE49-F238E27FC236}">
                <a16:creationId xmlns:a16="http://schemas.microsoft.com/office/drawing/2014/main" id="{463F6815-D829-406A-967B-6F50BC4FC386}"/>
              </a:ext>
            </a:extLst>
          </p:cNvPr>
          <p:cNvSpPr/>
          <p:nvPr/>
        </p:nvSpPr>
        <p:spPr>
          <a:xfrm>
            <a:off x="1152144" y="1454661"/>
            <a:ext cx="3364992" cy="3105584"/>
          </a:xfrm>
          <a:prstGeom prst="rect">
            <a:avLst/>
          </a:prstGeom>
          <a:solidFill>
            <a:srgbClr val="00A1E2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AC8EE03-E922-453E-BB34-4DEB92E6C20B}"/>
              </a:ext>
            </a:extLst>
          </p:cNvPr>
          <p:cNvSpPr/>
          <p:nvPr/>
        </p:nvSpPr>
        <p:spPr>
          <a:xfrm>
            <a:off x="5075843" y="1454661"/>
            <a:ext cx="3364992" cy="3105585"/>
          </a:xfrm>
          <a:prstGeom prst="rect">
            <a:avLst/>
          </a:prstGeom>
          <a:solidFill>
            <a:srgbClr val="00A1E2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F5DE6F1-1887-43AA-B7C4-78389037C805}"/>
              </a:ext>
            </a:extLst>
          </p:cNvPr>
          <p:cNvSpPr txBox="1"/>
          <p:nvPr/>
        </p:nvSpPr>
        <p:spPr>
          <a:xfrm>
            <a:off x="9569959" y="1957787"/>
            <a:ext cx="1988818" cy="17543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 31 de agosto de 2021 se postuló a la HECRA en el concurso de buenas prácticas del CONEVAL.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04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C4CCCB49-0079-421A-B2AB-60B8D9F330B5}"/>
              </a:ext>
            </a:extLst>
          </p:cNvPr>
          <p:cNvSpPr/>
          <p:nvPr/>
        </p:nvSpPr>
        <p:spPr>
          <a:xfrm>
            <a:off x="10323086" y="1712704"/>
            <a:ext cx="274320" cy="135209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232F5BDD-943F-4E28-A3C2-083271FAFF61}"/>
              </a:ext>
            </a:extLst>
          </p:cNvPr>
          <p:cNvSpPr/>
          <p:nvPr/>
        </p:nvSpPr>
        <p:spPr>
          <a:xfrm>
            <a:off x="7882128" y="1712705"/>
            <a:ext cx="320040" cy="50266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5000" y="658368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7562088" y="13353"/>
            <a:ext cx="453503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SITIO intranet </a:t>
            </a:r>
            <a:r>
              <a:rPr lang="es-ES" altLang="ko-KR" sz="4000" b="1" dirty="0" err="1">
                <a:solidFill>
                  <a:srgbClr val="033057"/>
                </a:solidFill>
                <a:cs typeface="Arial" panose="020B0604020202020204" pitchFamily="34" charset="0"/>
              </a:rPr>
              <a:t>CoAC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pic>
        <p:nvPicPr>
          <p:cNvPr id="7" name="Imagen 6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F3FF9600-46E9-4180-92D8-3122FA13A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5" b="2640"/>
          <a:stretch/>
        </p:blipFill>
        <p:spPr>
          <a:xfrm>
            <a:off x="0" y="646694"/>
            <a:ext cx="5221071" cy="626923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1AC3D33-0FBF-43A8-911E-F81818037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276" y="0"/>
            <a:ext cx="5295788" cy="6583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EAE699-F853-4D7D-8870-C59E4376AF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42" b="1"/>
          <a:stretch/>
        </p:blipFill>
        <p:spPr>
          <a:xfrm>
            <a:off x="7251503" y="1330581"/>
            <a:ext cx="4140944" cy="502662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CD79446A-75C5-4F0D-9DBA-5D44398E1D7D}"/>
              </a:ext>
            </a:extLst>
          </p:cNvPr>
          <p:cNvSpPr/>
          <p:nvPr/>
        </p:nvSpPr>
        <p:spPr>
          <a:xfrm>
            <a:off x="3130116" y="537234"/>
            <a:ext cx="1198572" cy="339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211A61C-40E0-4D4E-BFD7-9E989F6F0E4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4153161" y="827324"/>
            <a:ext cx="3098342" cy="5032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C94F83-F2AA-4FA0-B475-0DDE83046EC2}"/>
              </a:ext>
            </a:extLst>
          </p:cNvPr>
          <p:cNvSpPr/>
          <p:nvPr/>
        </p:nvSpPr>
        <p:spPr>
          <a:xfrm>
            <a:off x="9109885" y="3165465"/>
            <a:ext cx="1271016" cy="3732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Vigentes</a:t>
            </a: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1ABACBA-6E02-4728-8375-CCA77E07B912}"/>
              </a:ext>
            </a:extLst>
          </p:cNvPr>
          <p:cNvSpPr/>
          <p:nvPr/>
        </p:nvSpPr>
        <p:spPr>
          <a:xfrm>
            <a:off x="10582115" y="3165465"/>
            <a:ext cx="1271016" cy="3732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Históricos</a:t>
            </a:r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8D6774E-567C-4BFB-8C5E-31631F89F5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946" r="28038" b="14243"/>
          <a:stretch/>
        </p:blipFill>
        <p:spPr>
          <a:xfrm>
            <a:off x="8979408" y="3733099"/>
            <a:ext cx="2993615" cy="210614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C00C8244-F771-4C3F-9041-5F69FA01ED69}"/>
              </a:ext>
            </a:extLst>
          </p:cNvPr>
          <p:cNvSpPr txBox="1"/>
          <p:nvPr/>
        </p:nvSpPr>
        <p:spPr>
          <a:xfrm>
            <a:off x="6659693" y="2811019"/>
            <a:ext cx="2045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b="0" i="0" dirty="0">
                <a:solidFill>
                  <a:srgbClr val="444444"/>
                </a:solidFill>
                <a:effectLst/>
              </a:rPr>
              <a:t>7 cursos de calidad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D8C311-2CB2-4176-A0B5-88552F4F1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676" y="2264787"/>
            <a:ext cx="2782824" cy="5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D9AF52-38F5-9644-972B-5BFA1A6D327D}"/>
              </a:ext>
            </a:extLst>
          </p:cNvPr>
          <p:cNvSpPr txBox="1">
            <a:spLocks/>
          </p:cNvSpPr>
          <p:nvPr/>
        </p:nvSpPr>
        <p:spPr>
          <a:xfrm>
            <a:off x="7416792" y="3083815"/>
            <a:ext cx="362585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 dirty="0">
                <a:solidFill>
                  <a:schemeClr val="bg1"/>
                </a:solidFill>
                <a:cs typeface="Arial" panose="020B0604020202020204" pitchFamily="34" charset="0"/>
              </a:rPr>
              <a:t>GRACIAS</a:t>
            </a:r>
            <a:endParaRPr lang="ko-KR" altLang="en-US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923E543-900F-4142-BA6E-DEC42434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4281" y="3904712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1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819" y="797313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Acuerdos en proceso 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0A736C7-F97E-471A-AC30-834E41C9F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701872"/>
              </p:ext>
            </p:extLst>
          </p:nvPr>
        </p:nvGraphicFramePr>
        <p:xfrm>
          <a:off x="430842" y="1236759"/>
          <a:ext cx="11135005" cy="5037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4806">
                  <a:extLst>
                    <a:ext uri="{9D8B030D-6E8A-4147-A177-3AD203B41FA5}">
                      <a16:colId xmlns:a16="http://schemas.microsoft.com/office/drawing/2014/main" val="1530834711"/>
                    </a:ext>
                  </a:extLst>
                </a:gridCol>
                <a:gridCol w="5861304">
                  <a:extLst>
                    <a:ext uri="{9D8B030D-6E8A-4147-A177-3AD203B41FA5}">
                      <a16:colId xmlns:a16="http://schemas.microsoft.com/office/drawing/2014/main" val="190319150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459800094"/>
                    </a:ext>
                  </a:extLst>
                </a:gridCol>
                <a:gridCol w="3720295">
                  <a:extLst>
                    <a:ext uri="{9D8B030D-6E8A-4147-A177-3AD203B41FA5}">
                      <a16:colId xmlns:a16="http://schemas.microsoft.com/office/drawing/2014/main" val="1780363341"/>
                    </a:ext>
                  </a:extLst>
                </a:gridCol>
              </a:tblGrid>
              <a:tr h="5883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No. de </a:t>
                      </a:r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Acuerdo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>
                    <a:solidFill>
                      <a:srgbClr val="0330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Acuerdo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>
                    <a:solidFill>
                      <a:srgbClr val="0330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>
                    <a:solidFill>
                      <a:srgbClr val="0330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Avance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>
                    <a:solidFill>
                      <a:srgbClr val="0330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86579"/>
                  </a:ext>
                </a:extLst>
              </a:tr>
              <a:tr h="117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CAC-009/03/2020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  <a:latin typeface="+mn-lt"/>
                        </a:rPr>
                        <a:t>El Secretario Técnico del Comité se coordinará con la DGCSNIEG para iniciar el procedimiento para la aprobación de los Principios y Directrices de Calidad en el marco del SNIEG.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recibieron los comentarios de la Consulta Pública y se emitió la respuesta.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32476738"/>
                  </a:ext>
                </a:extLst>
              </a:tr>
              <a:tr h="1564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CAC-009/04/2020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  <a:latin typeface="+mn-lt"/>
                        </a:rPr>
                        <a:t>La DGCSNIEG, en coordinación con la DGCSPIRI, CGAJ y la DGIAI, elaborarán el proyecto de modificación normativa para las consultas públicas que deberá someterse para sus comentarios al Comité de Aseguramiento de la Calidad.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propuesta ha sido discutida en el grupo de trabajo para la adaptación del MPEG, propuesta de normatividad y seguimiento.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8448808"/>
                  </a:ext>
                </a:extLst>
              </a:tr>
              <a:tr h="1464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CAC-010/04/2020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crea un grupo de trabajo para proponer indicadores operativos en el que participarán las Direcciones Generales productoras de información, la Coordinación General de Operación Regional y la DGIAI; el grupo será coordinado por la Dirección de Aseguramiento de la Calidad de la Dirección General Adjunta de Integración de Información.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DGIAI y la CGOR se han reunido para definir algunos indicadores para iniciar los trabajos del grupo de trabajo. </a:t>
                      </a:r>
                    </a:p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Secretario Técnico solicitó a las Direcciones Generales nombrar a representantes para este grupo de trabajo.</a:t>
                      </a:r>
                      <a:b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</a:b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97745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1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819" y="797313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Acuerdos en proceso 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0A736C7-F97E-471A-AC30-834E41C9F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525074"/>
              </p:ext>
            </p:extLst>
          </p:nvPr>
        </p:nvGraphicFramePr>
        <p:xfrm>
          <a:off x="430842" y="1236759"/>
          <a:ext cx="11135004" cy="3223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0358">
                  <a:extLst>
                    <a:ext uri="{9D8B030D-6E8A-4147-A177-3AD203B41FA5}">
                      <a16:colId xmlns:a16="http://schemas.microsoft.com/office/drawing/2014/main" val="1530834711"/>
                    </a:ext>
                  </a:extLst>
                </a:gridCol>
                <a:gridCol w="5697800">
                  <a:extLst>
                    <a:ext uri="{9D8B030D-6E8A-4147-A177-3AD203B41FA5}">
                      <a16:colId xmlns:a16="http://schemas.microsoft.com/office/drawing/2014/main" val="1903191504"/>
                    </a:ext>
                  </a:extLst>
                </a:gridCol>
                <a:gridCol w="4326846">
                  <a:extLst>
                    <a:ext uri="{9D8B030D-6E8A-4147-A177-3AD203B41FA5}">
                      <a16:colId xmlns:a16="http://schemas.microsoft.com/office/drawing/2014/main" val="1780363341"/>
                    </a:ext>
                  </a:extLst>
                </a:gridCol>
              </a:tblGrid>
              <a:tr h="5883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No. de </a:t>
                      </a:r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Acuerdo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>
                    <a:solidFill>
                      <a:srgbClr val="0330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Acuerdo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>
                    <a:solidFill>
                      <a:srgbClr val="0330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Avance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97" marR="4797" marT="4797" marB="0" anchor="ctr">
                    <a:solidFill>
                      <a:srgbClr val="0330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86579"/>
                  </a:ext>
                </a:extLst>
              </a:tr>
              <a:tr h="1171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CAC-011/02/2021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crea un grupo de trabajo para adecuar la Guía de Diseño Conceptual a los programas cuyo insumo son registros administrativos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 solicitó a las Direcciones Generales nombrar a sus representantes para este grupo de trabajo.</a:t>
                      </a:r>
                    </a:p>
                  </a:txBody>
                  <a:tcPr marL="4797" marR="4797" marT="4797" marB="0" anchor="ctr"/>
                </a:tc>
                <a:extLst>
                  <a:ext uri="{0D108BD9-81ED-4DB2-BD59-A6C34878D82A}">
                    <a16:rowId xmlns:a16="http://schemas.microsoft.com/office/drawing/2014/main" val="1332476738"/>
                  </a:ext>
                </a:extLst>
              </a:tr>
              <a:tr h="1464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CAC-013/02/2021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 Dirección General de Geografía y Medio Ambiente realizará un análisis de los otros componentes de calidad como son: linaje, completitud, consistencia lógica, precisión temporal y precisión de atributos, que pudieran ser aplicados a otros programas de información geográfica.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 DGGMA ha realizado varias presentaciones en el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CoAC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sobre este tema. 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97745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819" y="797313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Seguimiento de Grupos de Trabajo 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87682E7-29BA-4422-83C2-22B3F082A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807555"/>
              </p:ext>
            </p:extLst>
          </p:nvPr>
        </p:nvGraphicFramePr>
        <p:xfrm>
          <a:off x="489857" y="1100554"/>
          <a:ext cx="11442670" cy="5535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0819">
                  <a:extLst>
                    <a:ext uri="{9D8B030D-6E8A-4147-A177-3AD203B41FA5}">
                      <a16:colId xmlns:a16="http://schemas.microsoft.com/office/drawing/2014/main" val="2635900295"/>
                    </a:ext>
                  </a:extLst>
                </a:gridCol>
                <a:gridCol w="8811851">
                  <a:extLst>
                    <a:ext uri="{9D8B030D-6E8A-4147-A177-3AD203B41FA5}">
                      <a16:colId xmlns:a16="http://schemas.microsoft.com/office/drawing/2014/main" val="422167737"/>
                    </a:ext>
                  </a:extLst>
                </a:gridCol>
              </a:tblGrid>
              <a:tr h="11092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Grupo de </a:t>
                      </a:r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trabajo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7" marR="4797" marT="479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Avance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7" marR="4797" marT="479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300951"/>
                  </a:ext>
                </a:extLst>
              </a:tr>
              <a:tr h="1016070">
                <a:tc>
                  <a:txBody>
                    <a:bodyPr/>
                    <a:lstStyle/>
                    <a:p>
                      <a:pPr marL="271463" indent="0" algn="l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Procesos (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adaptación del MPEG, propuesta de normatividad y seguimiento)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7" marR="4797" marT="4797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ha comentado la propuesta para adecuar la normatividad relacionada con las Consultas Públicas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ha revisado la Norma MPEG con la DGGMA (subgrupo)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ha revisado la Norma MPEG</a:t>
                      </a:r>
                    </a:p>
                  </a:txBody>
                  <a:tcPr marL="4797" marR="4797" marT="4797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05911"/>
                  </a:ext>
                </a:extLst>
              </a:tr>
              <a:tr h="1811011">
                <a:tc>
                  <a:txBody>
                    <a:bodyPr/>
                    <a:lstStyle/>
                    <a:p>
                      <a:pPr marL="271463" indent="0" algn="l" fontAlgn="ctr"/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Indicadores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precisión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censos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97" marR="4797" marT="479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decidió posponer la discusión de los indicadores de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sobrecobertura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subcobertura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siguen afinando los indicadores:</a:t>
                      </a:r>
                    </a:p>
                    <a:p>
                      <a:pPr marL="742950" lvl="1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Tasa de no respuesta a nivel unidad de observación</a:t>
                      </a:r>
                    </a:p>
                    <a:p>
                      <a:pPr marL="742950" lvl="1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Tasa de no respuesta a nivel variable</a:t>
                      </a:r>
                    </a:p>
                    <a:p>
                      <a:pPr marL="742950" lvl="1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Tasa de imputación a nivel unidad de observación</a:t>
                      </a:r>
                    </a:p>
                    <a:p>
                      <a:pPr marL="742950" lvl="1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Tasa de no respuesta después de imputación</a:t>
                      </a:r>
                    </a:p>
                  </a:txBody>
                  <a:tcPr marL="4797" marR="4797" marT="479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548577"/>
                  </a:ext>
                </a:extLst>
              </a:tr>
              <a:tr h="559237">
                <a:tc>
                  <a:txBody>
                    <a:bodyPr/>
                    <a:lstStyle/>
                    <a:p>
                      <a:pPr marL="271463" indent="0" algn="l" fontAlgn="ctr"/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Indicadores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precisión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geográfica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97" marR="4797" marT="4797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incluyó como tema de la presente sesión.</a:t>
                      </a:r>
                    </a:p>
                  </a:txBody>
                  <a:tcPr marL="4797" marR="4797" marT="4797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41383"/>
                  </a:ext>
                </a:extLst>
              </a:tr>
              <a:tr h="542692">
                <a:tc>
                  <a:txBody>
                    <a:bodyPr/>
                    <a:lstStyle/>
                    <a:p>
                      <a:pPr marL="271463" indent="0" algn="l" fontAlgn="ctr"/>
                      <a:r>
                        <a:rPr lang="es-MX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iseño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conceptual de </a:t>
                      </a:r>
                      <a:r>
                        <a:rPr lang="en-US" sz="16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encuestas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97" marR="4797" marT="479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incluyó como tema de la presente sesión.</a:t>
                      </a:r>
                    </a:p>
                  </a:txBody>
                  <a:tcPr marL="4797" marR="4797" marT="479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95449"/>
                  </a:ext>
                </a:extLst>
              </a:tr>
              <a:tr h="497687">
                <a:tc>
                  <a:txBody>
                    <a:bodyPr/>
                    <a:lstStyle/>
                    <a:p>
                      <a:pPr marL="271463" indent="0" algn="l" fontAlgn="ctr"/>
                      <a:r>
                        <a:rPr lang="es-MX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Diseño de la muestra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97" marR="4797" marT="4797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incluyó como tema de la presente sesión.</a:t>
                      </a:r>
                    </a:p>
                  </a:txBody>
                  <a:tcPr marL="4797" marR="4797" marT="4797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077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2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C0271B7-C203-F742-AB2C-0604D9EF0447}"/>
              </a:ext>
            </a:extLst>
          </p:cNvPr>
          <p:cNvSpPr txBox="1">
            <a:spLocks/>
          </p:cNvSpPr>
          <p:nvPr/>
        </p:nvSpPr>
        <p:spPr>
          <a:xfrm>
            <a:off x="927961" y="2165260"/>
            <a:ext cx="5797626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66B1290-C681-AA4C-A12F-F7094CB49F60}"/>
              </a:ext>
            </a:extLst>
          </p:cNvPr>
          <p:cNvSpPr txBox="1">
            <a:spLocks/>
          </p:cNvSpPr>
          <p:nvPr/>
        </p:nvSpPr>
        <p:spPr>
          <a:xfrm>
            <a:off x="962937" y="3191034"/>
            <a:ext cx="8811378" cy="1007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Actividades</a:t>
            </a:r>
            <a:r>
              <a:rPr lang="en-US" altLang="ko-KR" sz="5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específicas</a:t>
            </a:r>
            <a:r>
              <a:rPr lang="en-US" altLang="ko-KR" sz="5400" b="1" dirty="0">
                <a:solidFill>
                  <a:schemeClr val="bg1"/>
                </a:solidFill>
                <a:cs typeface="Arial" panose="020B0604020202020204" pitchFamily="34" charset="0"/>
              </a:rPr>
              <a:t> 2022</a:t>
            </a:r>
            <a:endParaRPr lang="ko-KR" altLang="en-US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2F79C82-E2DE-094F-9A29-9C3989350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262" y="4090455"/>
            <a:ext cx="736600" cy="1651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4A4BAA8-D5D4-2F44-8AF7-EA873A2ABA57}"/>
              </a:ext>
            </a:extLst>
          </p:cNvPr>
          <p:cNvSpPr txBox="1">
            <a:spLocks/>
          </p:cNvSpPr>
          <p:nvPr/>
        </p:nvSpPr>
        <p:spPr>
          <a:xfrm>
            <a:off x="10087892" y="5617186"/>
            <a:ext cx="1401606" cy="38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bg1"/>
                </a:solidFill>
                <a:cs typeface="Arial" panose="020B0604020202020204" pitchFamily="34" charset="0"/>
              </a:rPr>
              <a:t>01/09/2021</a:t>
            </a:r>
            <a:endParaRPr lang="ko-KR" alt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6BBFE8D-5E41-5D4B-9870-6A985DB88F93}"/>
              </a:ext>
            </a:extLst>
          </p:cNvPr>
          <p:cNvCxnSpPr/>
          <p:nvPr/>
        </p:nvCxnSpPr>
        <p:spPr>
          <a:xfrm>
            <a:off x="10243188" y="5499202"/>
            <a:ext cx="10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17FC1AE-D275-AC4B-9003-742ED4105206}"/>
              </a:ext>
            </a:extLst>
          </p:cNvPr>
          <p:cNvCxnSpPr/>
          <p:nvPr/>
        </p:nvCxnSpPr>
        <p:spPr>
          <a:xfrm>
            <a:off x="10243188" y="5994502"/>
            <a:ext cx="10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82326B2-A1B5-45EB-B335-1AF58AF98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1" y="5291788"/>
            <a:ext cx="3066090" cy="10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30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819" y="797313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Estrategia de Aseguramiento de la Calidad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94EF9B6-4D75-4F45-B680-43053A6EF5E0}"/>
              </a:ext>
            </a:extLst>
          </p:cNvPr>
          <p:cNvGrpSpPr/>
          <p:nvPr/>
        </p:nvGrpSpPr>
        <p:grpSpPr>
          <a:xfrm>
            <a:off x="1554313" y="1715285"/>
            <a:ext cx="8893611" cy="5171416"/>
            <a:chOff x="1470944" y="1282209"/>
            <a:chExt cx="8893611" cy="5171416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A2B225F-18D2-47AA-9C78-0D1FE8597522}"/>
                </a:ext>
              </a:extLst>
            </p:cNvPr>
            <p:cNvGrpSpPr/>
            <p:nvPr/>
          </p:nvGrpSpPr>
          <p:grpSpPr>
            <a:xfrm>
              <a:off x="1470944" y="2086555"/>
              <a:ext cx="3961326" cy="4367070"/>
              <a:chOff x="1823536" y="2177154"/>
              <a:chExt cx="3961326" cy="4367070"/>
            </a:xfrm>
          </p:grpSpPr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4D376696-8149-4A79-AB98-CDD836A35A35}"/>
                  </a:ext>
                </a:extLst>
              </p:cNvPr>
              <p:cNvGrpSpPr/>
              <p:nvPr/>
            </p:nvGrpSpPr>
            <p:grpSpPr>
              <a:xfrm>
                <a:off x="1823536" y="3920750"/>
                <a:ext cx="3961326" cy="1911691"/>
                <a:chOff x="520974" y="4479818"/>
                <a:chExt cx="3780814" cy="1911691"/>
              </a:xfrm>
            </p:grpSpPr>
            <p:sp>
              <p:nvSpPr>
                <p:cNvPr id="40" name="Forma libre 22">
                  <a:extLst>
                    <a:ext uri="{FF2B5EF4-FFF2-40B4-BE49-F238E27FC236}">
                      <a16:creationId xmlns:a16="http://schemas.microsoft.com/office/drawing/2014/main" id="{CA528B91-01F0-47CF-B07E-98C47D4EE2EE}"/>
                    </a:ext>
                  </a:extLst>
                </p:cNvPr>
                <p:cNvSpPr/>
                <p:nvPr/>
              </p:nvSpPr>
              <p:spPr>
                <a:xfrm rot="155191">
                  <a:off x="557932" y="4669091"/>
                  <a:ext cx="3743856" cy="1722418"/>
                </a:xfrm>
                <a:custGeom>
                  <a:avLst/>
                  <a:gdLst>
                    <a:gd name="connsiteX0" fmla="*/ 0 w 3657688"/>
                    <a:gd name="connsiteY0" fmla="*/ 0 h 1580296"/>
                    <a:gd name="connsiteX1" fmla="*/ 32658 w 3657688"/>
                    <a:gd name="connsiteY1" fmla="*/ 206828 h 1580296"/>
                    <a:gd name="connsiteX2" fmla="*/ 152400 w 3657688"/>
                    <a:gd name="connsiteY2" fmla="*/ 587828 h 1580296"/>
                    <a:gd name="connsiteX3" fmla="*/ 348343 w 3657688"/>
                    <a:gd name="connsiteY3" fmla="*/ 936171 h 1580296"/>
                    <a:gd name="connsiteX4" fmla="*/ 631372 w 3657688"/>
                    <a:gd name="connsiteY4" fmla="*/ 1219200 h 1580296"/>
                    <a:gd name="connsiteX5" fmla="*/ 1012372 w 3657688"/>
                    <a:gd name="connsiteY5" fmla="*/ 1426028 h 1580296"/>
                    <a:gd name="connsiteX6" fmla="*/ 1415143 w 3657688"/>
                    <a:gd name="connsiteY6" fmla="*/ 1545771 h 1580296"/>
                    <a:gd name="connsiteX7" fmla="*/ 1839686 w 3657688"/>
                    <a:gd name="connsiteY7" fmla="*/ 1578428 h 1580296"/>
                    <a:gd name="connsiteX8" fmla="*/ 2383972 w 3657688"/>
                    <a:gd name="connsiteY8" fmla="*/ 1502228 h 1580296"/>
                    <a:gd name="connsiteX9" fmla="*/ 2873829 w 3657688"/>
                    <a:gd name="connsiteY9" fmla="*/ 1338943 h 1580296"/>
                    <a:gd name="connsiteX10" fmla="*/ 3265715 w 3657688"/>
                    <a:gd name="connsiteY10" fmla="*/ 1121228 h 1580296"/>
                    <a:gd name="connsiteX11" fmla="*/ 3635829 w 3657688"/>
                    <a:gd name="connsiteY11" fmla="*/ 849085 h 1580296"/>
                    <a:gd name="connsiteX12" fmla="*/ 3537858 w 3657688"/>
                    <a:gd name="connsiteY12" fmla="*/ 827314 h 1580296"/>
                    <a:gd name="connsiteX13" fmla="*/ 2906486 w 3657688"/>
                    <a:gd name="connsiteY13" fmla="*/ 489857 h 1580296"/>
                    <a:gd name="connsiteX14" fmla="*/ 2808515 w 3657688"/>
                    <a:gd name="connsiteY14" fmla="*/ 326571 h 1580296"/>
                    <a:gd name="connsiteX15" fmla="*/ 2775858 w 3657688"/>
                    <a:gd name="connsiteY15" fmla="*/ 348343 h 1580296"/>
                    <a:gd name="connsiteX16" fmla="*/ 0 w 3657688"/>
                    <a:gd name="connsiteY16" fmla="*/ 0 h 158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57688" h="1580296">
                      <a:moveTo>
                        <a:pt x="0" y="0"/>
                      </a:moveTo>
                      <a:cubicBezTo>
                        <a:pt x="3629" y="54428"/>
                        <a:pt x="7258" y="108857"/>
                        <a:pt x="32658" y="206828"/>
                      </a:cubicBezTo>
                      <a:cubicBezTo>
                        <a:pt x="58058" y="304799"/>
                        <a:pt x="99786" y="466271"/>
                        <a:pt x="152400" y="587828"/>
                      </a:cubicBezTo>
                      <a:cubicBezTo>
                        <a:pt x="205014" y="709385"/>
                        <a:pt x="268514" y="830942"/>
                        <a:pt x="348343" y="936171"/>
                      </a:cubicBezTo>
                      <a:cubicBezTo>
                        <a:pt x="428172" y="1041400"/>
                        <a:pt x="520701" y="1137557"/>
                        <a:pt x="631372" y="1219200"/>
                      </a:cubicBezTo>
                      <a:cubicBezTo>
                        <a:pt x="742043" y="1300843"/>
                        <a:pt x="881744" y="1371600"/>
                        <a:pt x="1012372" y="1426028"/>
                      </a:cubicBezTo>
                      <a:cubicBezTo>
                        <a:pt x="1143000" y="1480456"/>
                        <a:pt x="1277257" y="1520371"/>
                        <a:pt x="1415143" y="1545771"/>
                      </a:cubicBezTo>
                      <a:cubicBezTo>
                        <a:pt x="1553029" y="1571171"/>
                        <a:pt x="1678215" y="1585685"/>
                        <a:pt x="1839686" y="1578428"/>
                      </a:cubicBezTo>
                      <a:cubicBezTo>
                        <a:pt x="2001157" y="1571171"/>
                        <a:pt x="2211615" y="1542142"/>
                        <a:pt x="2383972" y="1502228"/>
                      </a:cubicBezTo>
                      <a:cubicBezTo>
                        <a:pt x="2556329" y="1462314"/>
                        <a:pt x="2726872" y="1402443"/>
                        <a:pt x="2873829" y="1338943"/>
                      </a:cubicBezTo>
                      <a:cubicBezTo>
                        <a:pt x="3020786" y="1275443"/>
                        <a:pt x="3138715" y="1202871"/>
                        <a:pt x="3265715" y="1121228"/>
                      </a:cubicBezTo>
                      <a:cubicBezTo>
                        <a:pt x="3392715" y="1039585"/>
                        <a:pt x="3590472" y="898071"/>
                        <a:pt x="3635829" y="849085"/>
                      </a:cubicBezTo>
                      <a:cubicBezTo>
                        <a:pt x="3681186" y="800099"/>
                        <a:pt x="3659415" y="887185"/>
                        <a:pt x="3537858" y="827314"/>
                      </a:cubicBezTo>
                      <a:cubicBezTo>
                        <a:pt x="3416301" y="767443"/>
                        <a:pt x="3028043" y="573314"/>
                        <a:pt x="2906486" y="489857"/>
                      </a:cubicBezTo>
                      <a:cubicBezTo>
                        <a:pt x="2784929" y="406400"/>
                        <a:pt x="2830286" y="350157"/>
                        <a:pt x="2808515" y="326571"/>
                      </a:cubicBezTo>
                      <a:cubicBezTo>
                        <a:pt x="2786744" y="302985"/>
                        <a:pt x="2775858" y="348343"/>
                        <a:pt x="2775858" y="34834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Rectángulo 40">
                  <a:extLst>
                    <a:ext uri="{FF2B5EF4-FFF2-40B4-BE49-F238E27FC236}">
                      <a16:creationId xmlns:a16="http://schemas.microsoft.com/office/drawing/2014/main" id="{886E46C2-4AC7-49D9-9064-C9C613D76877}"/>
                    </a:ext>
                  </a:extLst>
                </p:cNvPr>
                <p:cNvSpPr/>
                <p:nvPr/>
              </p:nvSpPr>
              <p:spPr>
                <a:xfrm>
                  <a:off x="520974" y="4479818"/>
                  <a:ext cx="2926748" cy="6053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</p:grp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6C49AB2-2DA3-49D8-A137-ED037D6E21F5}"/>
                  </a:ext>
                </a:extLst>
              </p:cNvPr>
              <p:cNvSpPr/>
              <p:nvPr/>
            </p:nvSpPr>
            <p:spPr>
              <a:xfrm>
                <a:off x="2314988" y="4575657"/>
                <a:ext cx="2800199" cy="11233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s-MX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3. </a:t>
                </a:r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Medir y documentar</a:t>
                </a:r>
                <a:b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el impacto de las</a:t>
                </a:r>
                <a:b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es-MX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MEJORAS</a:t>
                </a:r>
                <a:endParaRPr lang="es-MX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lecha curvada hacia abajo 16">
                <a:extLst>
                  <a:ext uri="{FF2B5EF4-FFF2-40B4-BE49-F238E27FC236}">
                    <a16:creationId xmlns:a16="http://schemas.microsoft.com/office/drawing/2014/main" id="{CC666BB3-1F6E-4F12-8D14-9EB001411E8C}"/>
                  </a:ext>
                </a:extLst>
              </p:cNvPr>
              <p:cNvSpPr/>
              <p:nvPr/>
            </p:nvSpPr>
            <p:spPr>
              <a:xfrm rot="13725995">
                <a:off x="1111511" y="3078263"/>
                <a:ext cx="4367070" cy="2564851"/>
              </a:xfrm>
              <a:prstGeom prst="curvedDownArrow">
                <a:avLst>
                  <a:gd name="adj1" fmla="val 4716"/>
                  <a:gd name="adj2" fmla="val 14002"/>
                  <a:gd name="adj3" fmla="val 12025"/>
                </a:avLst>
              </a:prstGeom>
              <a:solidFill>
                <a:srgbClr val="0079BF"/>
              </a:solidFill>
              <a:ln>
                <a:solidFill>
                  <a:srgbClr val="00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rgbClr val="7A0000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1118989-8AF8-4B65-9649-9DBE2AB27C96}"/>
                </a:ext>
              </a:extLst>
            </p:cNvPr>
            <p:cNvGrpSpPr/>
            <p:nvPr/>
          </p:nvGrpSpPr>
          <p:grpSpPr>
            <a:xfrm>
              <a:off x="2646150" y="1282209"/>
              <a:ext cx="7718405" cy="4095869"/>
              <a:chOff x="2646150" y="1282209"/>
              <a:chExt cx="7718405" cy="4095869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EA5F21DB-4F7C-4BD2-BB8F-DA103FF6C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203"/>
              <a:stretch/>
            </p:blipFill>
            <p:spPr>
              <a:xfrm>
                <a:off x="7715322" y="1549402"/>
                <a:ext cx="1742520" cy="1136719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1B612E71-DB0D-44CA-A419-E8CB46B839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7876"/>
              <a:stretch/>
            </p:blipFill>
            <p:spPr>
              <a:xfrm>
                <a:off x="4045427" y="2203017"/>
                <a:ext cx="1284349" cy="3137344"/>
              </a:xfrm>
              <a:prstGeom prst="rect">
                <a:avLst/>
              </a:prstGeom>
            </p:spPr>
          </p:pic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6AA7482-59FD-4056-9F60-91B62D20E0C3}"/>
                  </a:ext>
                </a:extLst>
              </p:cNvPr>
              <p:cNvSpPr/>
              <p:nvPr/>
            </p:nvSpPr>
            <p:spPr>
              <a:xfrm>
                <a:off x="2854836" y="2337136"/>
                <a:ext cx="4651703" cy="55890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s-MX" b="1" dirty="0">
                    <a:solidFill>
                      <a:schemeClr val="bg1"/>
                    </a:solidFill>
                  </a:rPr>
                  <a:t>1</a:t>
                </a:r>
                <a:r>
                  <a:rPr lang="es-MX" dirty="0">
                    <a:solidFill>
                      <a:schemeClr val="bg1"/>
                    </a:solidFill>
                  </a:rPr>
                  <a:t>. Establecer controles de calidad en </a:t>
                </a:r>
                <a:r>
                  <a:rPr lang="es-MX" b="1" dirty="0">
                    <a:solidFill>
                      <a:schemeClr val="bg1"/>
                    </a:solidFill>
                  </a:rPr>
                  <a:t>PROCESOS ESTANDARIZADOS </a:t>
                </a:r>
                <a:r>
                  <a:rPr lang="es-MX" dirty="0">
                    <a:solidFill>
                      <a:schemeClr val="bg1"/>
                    </a:solidFill>
                  </a:rPr>
                  <a:t>y documentados </a:t>
                </a:r>
                <a:endParaRPr lang="es-MX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8CDA673-FD31-48E6-B557-B0C7DB254FD5}"/>
                  </a:ext>
                </a:extLst>
              </p:cNvPr>
              <p:cNvSpPr/>
              <p:nvPr/>
            </p:nvSpPr>
            <p:spPr>
              <a:xfrm>
                <a:off x="8041764" y="2868953"/>
                <a:ext cx="2322791" cy="1020113"/>
              </a:xfrm>
              <a:prstGeom prst="rect">
                <a:avLst/>
              </a:prstGeom>
              <a:solidFill>
                <a:srgbClr val="0079BF"/>
              </a:solidFill>
              <a:ln>
                <a:solidFill>
                  <a:srgbClr val="00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s-MX" dirty="0">
                    <a:solidFill>
                      <a:schemeClr val="bg1"/>
                    </a:solidFill>
                  </a:rPr>
                  <a:t>2. </a:t>
                </a:r>
                <a:r>
                  <a:rPr lang="es-MX" b="1" dirty="0">
                    <a:solidFill>
                      <a:schemeClr val="bg1"/>
                    </a:solidFill>
                  </a:rPr>
                  <a:t>EVALUAR</a:t>
                </a:r>
                <a:r>
                  <a:rPr lang="es-MX" dirty="0">
                    <a:solidFill>
                      <a:schemeClr val="bg1"/>
                    </a:solidFill>
                  </a:rPr>
                  <a:t> de forma sistemática la calidad de la información.</a:t>
                </a:r>
              </a:p>
            </p:txBody>
          </p:sp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F0185EE7-FAF3-4A44-A026-D8332FF870DD}"/>
                  </a:ext>
                </a:extLst>
              </p:cNvPr>
              <p:cNvCxnSpPr>
                <a:stCxn id="13" idx="1"/>
              </p:cNvCxnSpPr>
              <p:nvPr/>
            </p:nvCxnSpPr>
            <p:spPr>
              <a:xfrm flipH="1">
                <a:off x="6239748" y="3379010"/>
                <a:ext cx="1802016" cy="879091"/>
              </a:xfrm>
              <a:prstGeom prst="straightConnector1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6B31306C-0973-4C0E-A30E-319EE94D4AA1}"/>
                  </a:ext>
                </a:extLst>
              </p:cNvPr>
              <p:cNvCxnSpPr>
                <a:stCxn id="13" idx="1"/>
              </p:cNvCxnSpPr>
              <p:nvPr/>
            </p:nvCxnSpPr>
            <p:spPr>
              <a:xfrm flipH="1">
                <a:off x="7529796" y="3379010"/>
                <a:ext cx="511968" cy="879091"/>
              </a:xfrm>
              <a:prstGeom prst="straightConnector1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51A7C09C-D908-4D87-815D-E9D0F2CFB784}"/>
                  </a:ext>
                </a:extLst>
              </p:cNvPr>
              <p:cNvGrpSpPr/>
              <p:nvPr/>
            </p:nvGrpSpPr>
            <p:grpSpPr>
              <a:xfrm>
                <a:off x="6994057" y="4379804"/>
                <a:ext cx="1513385" cy="984475"/>
                <a:chOff x="4305396" y="4418942"/>
                <a:chExt cx="1513385" cy="984475"/>
              </a:xfrm>
              <a:solidFill>
                <a:srgbClr val="FFDDDD"/>
              </a:solidFill>
            </p:grpSpPr>
            <p:sp>
              <p:nvSpPr>
                <p:cNvPr id="35" name="Documento 46">
                  <a:extLst>
                    <a:ext uri="{FF2B5EF4-FFF2-40B4-BE49-F238E27FC236}">
                      <a16:creationId xmlns:a16="http://schemas.microsoft.com/office/drawing/2014/main" id="{5312A38F-D568-40EA-83F6-2C7C606F964A}"/>
                    </a:ext>
                  </a:extLst>
                </p:cNvPr>
                <p:cNvSpPr/>
                <p:nvPr/>
              </p:nvSpPr>
              <p:spPr>
                <a:xfrm>
                  <a:off x="4305396" y="4418942"/>
                  <a:ext cx="1513385" cy="984475"/>
                </a:xfrm>
                <a:prstGeom prst="flowChartDocument">
                  <a:avLst/>
                </a:prstGeom>
                <a:solidFill>
                  <a:srgbClr val="D1EFFF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  <p:sp>
              <p:nvSpPr>
                <p:cNvPr id="36" name="Rectángulo 35">
                  <a:extLst>
                    <a:ext uri="{FF2B5EF4-FFF2-40B4-BE49-F238E27FC236}">
                      <a16:creationId xmlns:a16="http://schemas.microsoft.com/office/drawing/2014/main" id="{D87ACFAE-C2AB-45C4-B30C-54A85772F240}"/>
                    </a:ext>
                  </a:extLst>
                </p:cNvPr>
                <p:cNvSpPr/>
                <p:nvPr/>
              </p:nvSpPr>
              <p:spPr>
                <a:xfrm>
                  <a:off x="4375925" y="4460260"/>
                  <a:ext cx="1320094" cy="738740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MX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Informes de calidad a los usuarios</a:t>
                  </a:r>
                </a:p>
              </p:txBody>
            </p:sp>
          </p:grpSp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407F0022-BE38-4470-B045-F9169B93A825}"/>
                  </a:ext>
                </a:extLst>
              </p:cNvPr>
              <p:cNvGrpSpPr/>
              <p:nvPr/>
            </p:nvGrpSpPr>
            <p:grpSpPr>
              <a:xfrm>
                <a:off x="5289534" y="4393603"/>
                <a:ext cx="1513385" cy="984475"/>
                <a:chOff x="5381906" y="4432741"/>
                <a:chExt cx="1513385" cy="984475"/>
              </a:xfrm>
              <a:solidFill>
                <a:srgbClr val="FFDDDD"/>
              </a:solidFill>
            </p:grpSpPr>
            <p:sp>
              <p:nvSpPr>
                <p:cNvPr id="30" name="Documento 35">
                  <a:extLst>
                    <a:ext uri="{FF2B5EF4-FFF2-40B4-BE49-F238E27FC236}">
                      <a16:creationId xmlns:a16="http://schemas.microsoft.com/office/drawing/2014/main" id="{0F1A1E57-3BEA-4633-AFA0-0468B7439699}"/>
                    </a:ext>
                  </a:extLst>
                </p:cNvPr>
                <p:cNvSpPr/>
                <p:nvPr/>
              </p:nvSpPr>
              <p:spPr>
                <a:xfrm>
                  <a:off x="5381906" y="4432741"/>
                  <a:ext cx="1513385" cy="984475"/>
                </a:xfrm>
                <a:prstGeom prst="flowChartDocument">
                  <a:avLst/>
                </a:prstGeom>
                <a:solidFill>
                  <a:srgbClr val="D1EFFF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  <p:sp>
              <p:nvSpPr>
                <p:cNvPr id="33" name="Rectángulo 32">
                  <a:extLst>
                    <a:ext uri="{FF2B5EF4-FFF2-40B4-BE49-F238E27FC236}">
                      <a16:creationId xmlns:a16="http://schemas.microsoft.com/office/drawing/2014/main" id="{681ADAEA-5379-4B79-BBC5-A420BD375D66}"/>
                    </a:ext>
                  </a:extLst>
                </p:cNvPr>
                <p:cNvSpPr/>
                <p:nvPr/>
              </p:nvSpPr>
              <p:spPr>
                <a:xfrm>
                  <a:off x="5499607" y="4472859"/>
                  <a:ext cx="1271412" cy="738740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MX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Propuestas de mejora </a:t>
                  </a:r>
                </a:p>
              </p:txBody>
            </p:sp>
          </p:grpSp>
          <p:cxnSp>
            <p:nvCxnSpPr>
              <p:cNvPr id="18" name="Conector recto de flecha 17">
                <a:extLst>
                  <a:ext uri="{FF2B5EF4-FFF2-40B4-BE49-F238E27FC236}">
                    <a16:creationId xmlns:a16="http://schemas.microsoft.com/office/drawing/2014/main" id="{DE9EB51F-A0A8-4A4D-A73C-1ADD08DA59CA}"/>
                  </a:ext>
                </a:extLst>
              </p:cNvPr>
              <p:cNvCxnSpPr/>
              <p:nvPr/>
            </p:nvCxnSpPr>
            <p:spPr>
              <a:xfrm flipH="1">
                <a:off x="5964521" y="2896041"/>
                <a:ext cx="16584" cy="1477503"/>
              </a:xfrm>
              <a:prstGeom prst="straightConnector1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6B76424F-1F2F-4F75-8C61-6A3B937F368D}"/>
                  </a:ext>
                </a:extLst>
              </p:cNvPr>
              <p:cNvGrpSpPr/>
              <p:nvPr/>
            </p:nvGrpSpPr>
            <p:grpSpPr>
              <a:xfrm>
                <a:off x="2646150" y="1282209"/>
                <a:ext cx="5286768" cy="1021718"/>
                <a:chOff x="399735" y="1144189"/>
                <a:chExt cx="10731969" cy="2344446"/>
              </a:xfrm>
            </p:grpSpPr>
            <p:grpSp>
              <p:nvGrpSpPr>
                <p:cNvPr id="20" name="Google Shape;1289;p91">
                  <a:extLst>
                    <a:ext uri="{FF2B5EF4-FFF2-40B4-BE49-F238E27FC236}">
                      <a16:creationId xmlns:a16="http://schemas.microsoft.com/office/drawing/2014/main" id="{89644F77-C1DC-4050-885F-90DD788D2EB6}"/>
                    </a:ext>
                  </a:extLst>
                </p:cNvPr>
                <p:cNvGrpSpPr/>
                <p:nvPr/>
              </p:nvGrpSpPr>
              <p:grpSpPr>
                <a:xfrm>
                  <a:off x="1675907" y="1144189"/>
                  <a:ext cx="9455797" cy="2344446"/>
                  <a:chOff x="1688833" y="5680002"/>
                  <a:chExt cx="12578423" cy="3517385"/>
                </a:xfrm>
              </p:grpSpPr>
              <p:grpSp>
                <p:nvGrpSpPr>
                  <p:cNvPr id="22" name="Google Shape;1292;p91">
                    <a:extLst>
                      <a:ext uri="{FF2B5EF4-FFF2-40B4-BE49-F238E27FC236}">
                        <a16:creationId xmlns:a16="http://schemas.microsoft.com/office/drawing/2014/main" id="{DDAC233F-D06E-4CD7-90C3-9AC20F94BFEE}"/>
                      </a:ext>
                    </a:extLst>
                  </p:cNvPr>
                  <p:cNvGrpSpPr/>
                  <p:nvPr/>
                </p:nvGrpSpPr>
                <p:grpSpPr>
                  <a:xfrm>
                    <a:off x="1688833" y="5680002"/>
                    <a:ext cx="10904611" cy="3517385"/>
                    <a:chOff x="4837592" y="5615921"/>
                    <a:chExt cx="15187579" cy="5164061"/>
                  </a:xfrm>
                </p:grpSpPr>
                <p:pic>
                  <p:nvPicPr>
                    <p:cNvPr id="24" name="Google Shape;1293;p91">
                      <a:extLst>
                        <a:ext uri="{FF2B5EF4-FFF2-40B4-BE49-F238E27FC236}">
                          <a16:creationId xmlns:a16="http://schemas.microsoft.com/office/drawing/2014/main" id="{4401C35F-25F2-493C-83B9-1F5206FFB56E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7">
                      <a:alphaModFix/>
                    </a:blip>
                    <a:srcRect l="51694" t="12091" r="15998" b="61774"/>
                    <a:stretch/>
                  </p:blipFill>
                  <p:spPr>
                    <a:xfrm>
                      <a:off x="4837592" y="7302064"/>
                      <a:ext cx="3793718" cy="34779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355600" dist="38100" dir="18900000" sy="23000" kx="-1200000" algn="bl" rotWithShape="0">
                        <a:srgbClr val="000000">
                          <a:alpha val="9019"/>
                        </a:srgbClr>
                      </a:outerShdw>
                    </a:effectLst>
                  </p:spPr>
                </p:pic>
                <p:pic>
                  <p:nvPicPr>
                    <p:cNvPr id="25" name="Google Shape;1294;p91">
                      <a:extLst>
                        <a:ext uri="{FF2B5EF4-FFF2-40B4-BE49-F238E27FC236}">
                          <a16:creationId xmlns:a16="http://schemas.microsoft.com/office/drawing/2014/main" id="{4248F9A2-83D2-43A0-82A8-E6F5CF2E1BFA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8">
                      <a:alphaModFix/>
                    </a:blip>
                    <a:srcRect l="26779" t="22778" r="40913" b="51086"/>
                    <a:stretch/>
                  </p:blipFill>
                  <p:spPr>
                    <a:xfrm>
                      <a:off x="7052186" y="5982555"/>
                      <a:ext cx="3793718" cy="34779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355600" dist="38100" dir="18900000" sy="23000" kx="-1200000" algn="bl" rotWithShape="0">
                        <a:srgbClr val="000000">
                          <a:alpha val="9019"/>
                        </a:srgbClr>
                      </a:outerShdw>
                    </a:effectLst>
                  </p:spPr>
                </p:pic>
                <p:pic>
                  <p:nvPicPr>
                    <p:cNvPr id="26" name="Google Shape;1295;p91">
                      <a:extLst>
                        <a:ext uri="{FF2B5EF4-FFF2-40B4-BE49-F238E27FC236}">
                          <a16:creationId xmlns:a16="http://schemas.microsoft.com/office/drawing/2014/main" id="{D5D5BC32-3102-4A7C-B605-A9C37A28332C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9">
                      <a:alphaModFix/>
                    </a:blip>
                    <a:srcRect l="49643" t="33017" r="15257" b="43709"/>
                    <a:stretch/>
                  </p:blipFill>
                  <p:spPr>
                    <a:xfrm>
                      <a:off x="9416524" y="7161227"/>
                      <a:ext cx="3921711" cy="30969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355600" dist="38100" dir="18900000" sy="23000" kx="-1200000" algn="bl" rotWithShape="0">
                        <a:srgbClr val="000000">
                          <a:alpha val="9019"/>
                        </a:srgbClr>
                      </a:outerShdw>
                    </a:effectLst>
                  </p:spPr>
                </p:pic>
                <p:pic>
                  <p:nvPicPr>
                    <p:cNvPr id="27" name="Google Shape;1296;p91">
                      <a:extLst>
                        <a:ext uri="{FF2B5EF4-FFF2-40B4-BE49-F238E27FC236}">
                          <a16:creationId xmlns:a16="http://schemas.microsoft.com/office/drawing/2014/main" id="{93E9AD0F-CE45-4A50-8FF3-431F13AB2E48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 l="27052" t="41573" r="35837" b="31012"/>
                    <a:stretch/>
                  </p:blipFill>
                  <p:spPr>
                    <a:xfrm>
                      <a:off x="11808541" y="5615921"/>
                      <a:ext cx="4146364" cy="364838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355600" dist="38100" dir="18900000" sy="23000" kx="-1200000" algn="bl" rotWithShape="0">
                        <a:srgbClr val="000000">
                          <a:alpha val="9019"/>
                        </a:srgbClr>
                      </a:outerShdw>
                    </a:effectLst>
                  </p:spPr>
                </p:pic>
                <p:pic>
                  <p:nvPicPr>
                    <p:cNvPr id="28" name="Google Shape;1297;p91">
                      <a:extLst>
                        <a:ext uri="{FF2B5EF4-FFF2-40B4-BE49-F238E27FC236}">
                          <a16:creationId xmlns:a16="http://schemas.microsoft.com/office/drawing/2014/main" id="{2B35773A-8E06-45D9-B2AF-4B394589A67D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11">
                      <a:alphaModFix/>
                    </a:blip>
                    <a:srcRect l="49017" t="54296" r="17027" b="21972"/>
                    <a:stretch/>
                  </p:blipFill>
                  <p:spPr>
                    <a:xfrm>
                      <a:off x="13929066" y="7078283"/>
                      <a:ext cx="3793718" cy="31576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355600" dist="38100" dir="18900000" sy="23000" kx="-1200000" algn="bl" rotWithShape="0">
                        <a:srgbClr val="000000">
                          <a:alpha val="9019"/>
                        </a:srgbClr>
                      </a:outerShdw>
                    </a:effectLst>
                  </p:spPr>
                </p:pic>
                <p:pic>
                  <p:nvPicPr>
                    <p:cNvPr id="29" name="Google Shape;1298;p91">
                      <a:extLst>
                        <a:ext uri="{FF2B5EF4-FFF2-40B4-BE49-F238E27FC236}">
                          <a16:creationId xmlns:a16="http://schemas.microsoft.com/office/drawing/2014/main" id="{96F51EB8-E20C-42EC-903E-9832A15A4F8B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12">
                      <a:alphaModFix/>
                    </a:blip>
                    <a:srcRect l="27056" t="65603" r="40334" b="8994"/>
                    <a:stretch/>
                  </p:blipFill>
                  <p:spPr>
                    <a:xfrm>
                      <a:off x="16381688" y="5883967"/>
                      <a:ext cx="3643484" cy="33803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355600" dist="38100" dir="18900000" sy="23000" kx="-1200000" algn="bl" rotWithShape="0">
                        <a:srgbClr val="000000">
                          <a:alpha val="9019"/>
                        </a:srgbClr>
                      </a:outerShdw>
                    </a:effectLst>
                  </p:spPr>
                </p:pic>
              </p:grpSp>
              <p:pic>
                <p:nvPicPr>
                  <p:cNvPr id="23" name="Google Shape;1313;p91">
                    <a:extLst>
                      <a:ext uri="{FF2B5EF4-FFF2-40B4-BE49-F238E27FC236}">
                        <a16:creationId xmlns:a16="http://schemas.microsoft.com/office/drawing/2014/main" id="{7BF7BF10-7B87-49A9-AF92-2278F01702AA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13">
                    <a:alphaModFix/>
                  </a:blip>
                  <a:srcRect l="49237" t="77334" r="17155" b="-147"/>
                  <a:stretch/>
                </p:blipFill>
                <p:spPr>
                  <a:xfrm>
                    <a:off x="11654170" y="6824294"/>
                    <a:ext cx="2613086" cy="21164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355600" dist="38100" dir="18900000" sy="23000" kx="-1200000" algn="bl" rotWithShape="0">
                      <a:srgbClr val="000000">
                        <a:alpha val="9019"/>
                      </a:srgbClr>
                    </a:outerShdw>
                  </a:effectLst>
                </p:spPr>
              </p:pic>
            </p:grpSp>
            <p:pic>
              <p:nvPicPr>
                <p:cNvPr id="21" name="Google Shape;770;p55">
                  <a:extLst>
                    <a:ext uri="{FF2B5EF4-FFF2-40B4-BE49-F238E27FC236}">
                      <a16:creationId xmlns:a16="http://schemas.microsoft.com/office/drawing/2014/main" id="{FFB32625-06A8-4A21-9BFA-8BCD3394457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28079" r="36905" b="72586"/>
                <a:stretch/>
              </p:blipFill>
              <p:spPr>
                <a:xfrm>
                  <a:off x="399735" y="1226196"/>
                  <a:ext cx="2171418" cy="17236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5676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819" y="797313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Estrategias y metas </a:t>
            </a:r>
            <a:r>
              <a:rPr lang="es-ES" altLang="ko-KR" sz="4000" b="1" dirty="0" err="1">
                <a:solidFill>
                  <a:srgbClr val="033057"/>
                </a:solidFill>
                <a:cs typeface="Arial" panose="020B0604020202020204" pitchFamily="34" charset="0"/>
              </a:rPr>
              <a:t>CoAC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D72F6C8-4A1B-4EAE-BA6C-2A14E5FD3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546840"/>
              </p:ext>
            </p:extLst>
          </p:nvPr>
        </p:nvGraphicFramePr>
        <p:xfrm>
          <a:off x="3212905" y="1112405"/>
          <a:ext cx="8731250" cy="1897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915">
                  <a:extLst>
                    <a:ext uri="{9D8B030D-6E8A-4147-A177-3AD203B41FA5}">
                      <a16:colId xmlns:a16="http://schemas.microsoft.com/office/drawing/2014/main" val="1462549179"/>
                    </a:ext>
                  </a:extLst>
                </a:gridCol>
                <a:gridCol w="5220335">
                  <a:extLst>
                    <a:ext uri="{9D8B030D-6E8A-4147-A177-3AD203B41FA5}">
                      <a16:colId xmlns:a16="http://schemas.microsoft.com/office/drawing/2014/main" val="3205448358"/>
                    </a:ext>
                  </a:extLst>
                </a:gridCol>
              </a:tblGrid>
              <a:tr h="1897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+mn-lt"/>
                        </a:rPr>
                        <a:t>Estrategias: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  <a:p>
                      <a:pPr marL="217170" indent="-1936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+mn-lt"/>
                        </a:rPr>
                        <a:t>1.1.   Estandarización y documentación de procesos. 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  <a:p>
                      <a:pPr marL="217170" indent="-193675"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+mn-lt"/>
                        </a:rPr>
                        <a:t>1.2.   Establecimiento de controles de calidad y monitoreo de costos.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+mn-lt"/>
                        </a:rPr>
                        <a:t>Metas de mediano plazo (2020-2022): 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  <a:p>
                      <a:pPr marL="113030" indent="-113030"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+mn-lt"/>
                        </a:rPr>
                        <a:t>• El 100% de las evidencias del MPEG son recopiladas de forma estandarizada, dependiendo de la naturaleza de cada fase. 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  <a:p>
                      <a:pPr marL="107950" indent="-107950">
                        <a:spcAft>
                          <a:spcPts val="600"/>
                        </a:spcAft>
                      </a:pPr>
                      <a:r>
                        <a:rPr lang="es-MX" sz="1600" b="0" dirty="0">
                          <a:effectLst/>
                          <a:latin typeface="+mn-lt"/>
                        </a:rPr>
                        <a:t>• Se cuenta con indicadores operativos y tableros con el fin de apoyar el control de calidad en el proceso del 100% de los programas de información.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718810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D3BEEB2-8A96-40F2-A315-FC2F2832E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182890"/>
              </p:ext>
            </p:extLst>
          </p:nvPr>
        </p:nvGraphicFramePr>
        <p:xfrm>
          <a:off x="3212905" y="3285540"/>
          <a:ext cx="8731250" cy="1542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915">
                  <a:extLst>
                    <a:ext uri="{9D8B030D-6E8A-4147-A177-3AD203B41FA5}">
                      <a16:colId xmlns:a16="http://schemas.microsoft.com/office/drawing/2014/main" val="1259776444"/>
                    </a:ext>
                  </a:extLst>
                </a:gridCol>
                <a:gridCol w="5220335">
                  <a:extLst>
                    <a:ext uri="{9D8B030D-6E8A-4147-A177-3AD203B41FA5}">
                      <a16:colId xmlns:a16="http://schemas.microsoft.com/office/drawing/2014/main" val="3953514943"/>
                    </a:ext>
                  </a:extLst>
                </a:gridCol>
              </a:tblGrid>
              <a:tr h="1542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</a:rPr>
                        <a:t>Estrategias:</a:t>
                      </a:r>
                      <a:endParaRPr lang="en-US" sz="1600" b="0" dirty="0">
                        <a:effectLst/>
                      </a:endParaRPr>
                    </a:p>
                    <a:p>
                      <a:pPr marL="217170" indent="-193675"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</a:rPr>
                        <a:t>2.1 Elaboración de indicadores e informes de calidad. </a:t>
                      </a:r>
                      <a:endParaRPr lang="en-US" sz="1600" b="0" dirty="0">
                        <a:effectLst/>
                      </a:endParaRPr>
                    </a:p>
                    <a:p>
                      <a:pPr marL="219710" indent="-194310">
                        <a:spcAft>
                          <a:spcPts val="600"/>
                        </a:spcAft>
                      </a:pPr>
                      <a:r>
                        <a:rPr lang="es-MX" sz="1600" b="0" dirty="0">
                          <a:effectLst/>
                        </a:rPr>
                        <a:t>2.2 Diseño y aplicación de herramientas de evaluación. 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9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</a:rPr>
                        <a:t>Metas de mediano plazo (2020-2022): </a:t>
                      </a:r>
                      <a:endParaRPr lang="en-US" sz="1600" b="0" dirty="0">
                        <a:effectLst/>
                      </a:endParaRPr>
                    </a:p>
                    <a:p>
                      <a:pPr marL="113030" indent="-113030"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</a:rPr>
                        <a:t>• 100% de los programas del INEGI incluye en sus metadatos indicadores de calidad. </a:t>
                      </a:r>
                      <a:endParaRPr lang="en-US" sz="1600" b="0" dirty="0">
                        <a:effectLst/>
                      </a:endParaRPr>
                    </a:p>
                    <a:p>
                      <a:pPr marL="107950" indent="-107950">
                        <a:spcAft>
                          <a:spcPts val="600"/>
                        </a:spcAft>
                      </a:pPr>
                      <a:r>
                        <a:rPr lang="es-MX" sz="1600" b="0" dirty="0">
                          <a:effectLst/>
                        </a:rPr>
                        <a:t>• Existe un catálogo de evaluaciones para el 100% de los tipos de programas de información.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7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33687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7AC549E-87FE-4C12-82CA-F29AEFA67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186871"/>
              </p:ext>
            </p:extLst>
          </p:nvPr>
        </p:nvGraphicFramePr>
        <p:xfrm>
          <a:off x="3212905" y="5018215"/>
          <a:ext cx="8731250" cy="1676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915">
                  <a:extLst>
                    <a:ext uri="{9D8B030D-6E8A-4147-A177-3AD203B41FA5}">
                      <a16:colId xmlns:a16="http://schemas.microsoft.com/office/drawing/2014/main" val="1898287676"/>
                    </a:ext>
                  </a:extLst>
                </a:gridCol>
                <a:gridCol w="5220335">
                  <a:extLst>
                    <a:ext uri="{9D8B030D-6E8A-4147-A177-3AD203B41FA5}">
                      <a16:colId xmlns:a16="http://schemas.microsoft.com/office/drawing/2014/main" val="747508357"/>
                    </a:ext>
                  </a:extLst>
                </a:gridCol>
              </a:tblGrid>
              <a:tr h="1676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Estrategias:</a:t>
                      </a:r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217170" indent="-193675"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3.1 Documentación de cambios. </a:t>
                      </a:r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217170" indent="-193675"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3.2 Capacitación y difusión del aseguramiento de la calidad.</a:t>
                      </a:r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Metas de mediano plazo (2020-2022): </a:t>
                      </a:r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1760" indent="-111760"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• 100% de los programas del INEGI documentan sus mejoras a través del Sistema de Seguimiento de Cambios (</a:t>
                      </a:r>
                      <a:r>
                        <a:rPr lang="es-MX" sz="16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Ptracking</a:t>
                      </a:r>
                      <a:r>
                        <a:rPr lang="es-MX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).</a:t>
                      </a:r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1760" indent="-111760">
                        <a:spcAft>
                          <a:spcPts val="600"/>
                        </a:spcAft>
                      </a:pPr>
                      <a:r>
                        <a:rPr lang="es-MX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• Existen cursos de capacitación para el 100% de las iniciativas aprobadas por el Comité de Aseguramiento de la Calidad.</a:t>
                      </a:r>
                      <a:endParaRPr lang="en-US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470017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7F1A2F72-4F78-4C3B-A817-B981AE051429}"/>
              </a:ext>
            </a:extLst>
          </p:cNvPr>
          <p:cNvSpPr/>
          <p:nvPr/>
        </p:nvSpPr>
        <p:spPr>
          <a:xfrm>
            <a:off x="406208" y="1112405"/>
            <a:ext cx="2632045" cy="18974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b="1" dirty="0">
                <a:solidFill>
                  <a:schemeClr val="bg1"/>
                </a:solidFill>
              </a:rPr>
              <a:t>1</a:t>
            </a:r>
            <a:r>
              <a:rPr lang="es-MX" dirty="0">
                <a:solidFill>
                  <a:schemeClr val="bg1"/>
                </a:solidFill>
              </a:rPr>
              <a:t>. Establecer controles de calidad en </a:t>
            </a:r>
            <a:r>
              <a:rPr lang="es-MX" b="1" dirty="0">
                <a:solidFill>
                  <a:schemeClr val="bg1"/>
                </a:solidFill>
              </a:rPr>
              <a:t>PROCESOS ESTANDARIZADOS </a:t>
            </a:r>
            <a:r>
              <a:rPr lang="es-MX" dirty="0">
                <a:solidFill>
                  <a:schemeClr val="bg1"/>
                </a:solidFill>
              </a:rPr>
              <a:t>y documentados 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B587EF6-1892-4717-9458-E15937C10F8D}"/>
              </a:ext>
            </a:extLst>
          </p:cNvPr>
          <p:cNvSpPr/>
          <p:nvPr/>
        </p:nvSpPr>
        <p:spPr>
          <a:xfrm>
            <a:off x="406208" y="3285542"/>
            <a:ext cx="2632045" cy="1511944"/>
          </a:xfrm>
          <a:prstGeom prst="rect">
            <a:avLst/>
          </a:prstGeom>
          <a:solidFill>
            <a:srgbClr val="0079BF"/>
          </a:solidFill>
          <a:ln>
            <a:solidFill>
              <a:srgbClr val="007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dirty="0">
                <a:solidFill>
                  <a:schemeClr val="bg1"/>
                </a:solidFill>
              </a:rPr>
              <a:t>2. </a:t>
            </a:r>
            <a:r>
              <a:rPr lang="es-MX" b="1" dirty="0">
                <a:solidFill>
                  <a:schemeClr val="bg1"/>
                </a:solidFill>
              </a:rPr>
              <a:t>EVALUAR</a:t>
            </a:r>
            <a:r>
              <a:rPr lang="es-MX" dirty="0">
                <a:solidFill>
                  <a:schemeClr val="bg1"/>
                </a:solidFill>
              </a:rPr>
              <a:t> de forma sistemática la calidad de la información.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142F81-14D6-48B2-A0EA-350F1088C5DD}"/>
              </a:ext>
            </a:extLst>
          </p:cNvPr>
          <p:cNvSpPr/>
          <p:nvPr/>
        </p:nvSpPr>
        <p:spPr>
          <a:xfrm>
            <a:off x="406208" y="5012211"/>
            <a:ext cx="2632045" cy="16767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Medir y documentar</a:t>
            </a:r>
            <a:b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impacto de las</a:t>
            </a:r>
            <a:b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MEJORAS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8659" y="784716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Alineación PAEG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5D0D35C-4F81-4F55-B498-6FE00D129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887542"/>
              </p:ext>
            </p:extLst>
          </p:nvPr>
        </p:nvGraphicFramePr>
        <p:xfrm>
          <a:off x="2574524" y="1018941"/>
          <a:ext cx="6525086" cy="1647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25086">
                  <a:extLst>
                    <a:ext uri="{9D8B030D-6E8A-4147-A177-3AD203B41FA5}">
                      <a16:colId xmlns:a16="http://schemas.microsoft.com/office/drawing/2014/main" val="1462549179"/>
                    </a:ext>
                  </a:extLst>
                </a:gridCol>
              </a:tblGrid>
              <a:tr h="16473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/>
                        <a:t>AG 4.3 </a:t>
                      </a:r>
                      <a:r>
                        <a:rPr lang="es-ES" sz="1600" b="0" dirty="0"/>
                        <a:t>Producir información con criterios de costo efectividad en procesos estandarizados y con controles de calidad.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/>
                        <a:t>Proyecto 4.3.3 </a:t>
                      </a:r>
                      <a:r>
                        <a:rPr lang="es-ES" sz="1600" b="0" dirty="0"/>
                        <a:t>Modelo del Proceso Estadístico y Geográfico del SNIEG para la Información de Interés </a:t>
                      </a:r>
                      <a:r>
                        <a:rPr lang="es-ES" sz="1600" b="0" dirty="0">
                          <a:solidFill>
                            <a:schemeClr val="bg1"/>
                          </a:solidFill>
                        </a:rPr>
                        <a:t>Nacional.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Actividad 4.3.3.1</a:t>
                      </a:r>
                      <a:r>
                        <a:rPr lang="es-MX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Elaborar el Modelo del Proceso Estadístico y Geográfico del SNIEG para la Información de Interés Nacional. </a:t>
                      </a: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718810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72A2BBE-EB86-4C1E-9449-3E53B0454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34291"/>
              </p:ext>
            </p:extLst>
          </p:nvPr>
        </p:nvGraphicFramePr>
        <p:xfrm>
          <a:off x="2574524" y="2921048"/>
          <a:ext cx="6525087" cy="1542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25087">
                  <a:extLst>
                    <a:ext uri="{9D8B030D-6E8A-4147-A177-3AD203B41FA5}">
                      <a16:colId xmlns:a16="http://schemas.microsoft.com/office/drawing/2014/main" val="1259776444"/>
                    </a:ext>
                  </a:extLst>
                </a:gridCol>
              </a:tblGrid>
              <a:tr h="15420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/>
                        <a:t>AG 1.3 </a:t>
                      </a:r>
                      <a:r>
                        <a:rPr lang="es-ES" sz="1600" b="0" dirty="0"/>
                        <a:t>Generar mecanismos para evaluar la calidad de la información de forma sistemática, transparente y objetiva.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/>
                        <a:t>Proyecto 1.3.1</a:t>
                      </a:r>
                      <a:r>
                        <a:rPr lang="es-ES" sz="1600" b="0" dirty="0"/>
                        <a:t> Estrategia de calidad del SNIEG.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Actividad 1.3.1.2</a:t>
                      </a:r>
                      <a:r>
                        <a:rPr lang="es-MX" sz="16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Aplicar los indicadores de calidad para el SNIEG.</a:t>
                      </a:r>
                    </a:p>
                  </a:txBody>
                  <a:tcPr marL="68580" marR="68580" marT="0" marB="0" anchor="ctr">
                    <a:solidFill>
                      <a:srgbClr val="007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33687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AB8506F-74FD-465C-81E3-9CC36F46D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1372"/>
              </p:ext>
            </p:extLst>
          </p:nvPr>
        </p:nvGraphicFramePr>
        <p:xfrm>
          <a:off x="2562338" y="4653723"/>
          <a:ext cx="6537274" cy="1553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37274">
                  <a:extLst>
                    <a:ext uri="{9D8B030D-6E8A-4147-A177-3AD203B41FA5}">
                      <a16:colId xmlns:a16="http://schemas.microsoft.com/office/drawing/2014/main" val="1898287676"/>
                    </a:ext>
                  </a:extLst>
                </a:gridCol>
              </a:tblGrid>
              <a:tr h="14445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</a:rPr>
                        <a:t>AG 4.5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</a:rPr>
                        <a:t> Innovar en fuentes, metodologías y tecnologías para la producción de información con base en protocolos que permitan medir y documentar el impacto de las mejoras.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</a:rPr>
                        <a:t>Proyecto 4.5.2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</a:rPr>
                        <a:t> Lineamiento de gestión de cambios.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Actividad 4.5.2.3 </a:t>
                      </a: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Realizar mejoras en fuentes, metodologías o tecnologías en los Programas de Información de Interés Nacional registrados en los PAEG.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470017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3C9B052F-3201-4079-9B12-021A39D94AF4}"/>
              </a:ext>
            </a:extLst>
          </p:cNvPr>
          <p:cNvSpPr/>
          <p:nvPr/>
        </p:nvSpPr>
        <p:spPr>
          <a:xfrm>
            <a:off x="313679" y="998045"/>
            <a:ext cx="2136558" cy="1647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b="1" dirty="0">
                <a:solidFill>
                  <a:schemeClr val="bg1"/>
                </a:solidFill>
              </a:rPr>
              <a:t>1</a:t>
            </a:r>
            <a:r>
              <a:rPr lang="es-MX" dirty="0">
                <a:solidFill>
                  <a:schemeClr val="bg1"/>
                </a:solidFill>
              </a:rPr>
              <a:t>. Establecer controles de calidad en </a:t>
            </a:r>
            <a:r>
              <a:rPr lang="es-MX" b="1" dirty="0">
                <a:solidFill>
                  <a:schemeClr val="bg1"/>
                </a:solidFill>
              </a:rPr>
              <a:t>PROCESOS ESTANDARIZADOS </a:t>
            </a:r>
            <a:r>
              <a:rPr lang="es-MX" dirty="0">
                <a:solidFill>
                  <a:schemeClr val="bg1"/>
                </a:solidFill>
              </a:rPr>
              <a:t>y documentados 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68CB7A3-9155-46BB-A5AC-78A9E2A91488}"/>
              </a:ext>
            </a:extLst>
          </p:cNvPr>
          <p:cNvSpPr/>
          <p:nvPr/>
        </p:nvSpPr>
        <p:spPr>
          <a:xfrm>
            <a:off x="313679" y="2921050"/>
            <a:ext cx="2136558" cy="1511944"/>
          </a:xfrm>
          <a:prstGeom prst="rect">
            <a:avLst/>
          </a:prstGeom>
          <a:solidFill>
            <a:srgbClr val="0079BF"/>
          </a:solidFill>
          <a:ln>
            <a:solidFill>
              <a:srgbClr val="007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dirty="0">
                <a:solidFill>
                  <a:schemeClr val="bg1"/>
                </a:solidFill>
              </a:rPr>
              <a:t>2. </a:t>
            </a:r>
            <a:r>
              <a:rPr lang="es-MX" b="1" dirty="0">
                <a:solidFill>
                  <a:schemeClr val="bg1"/>
                </a:solidFill>
              </a:rPr>
              <a:t>EVALUAR</a:t>
            </a:r>
            <a:r>
              <a:rPr lang="es-MX" dirty="0">
                <a:solidFill>
                  <a:schemeClr val="bg1"/>
                </a:solidFill>
              </a:rPr>
              <a:t> de forma sistemática la calidad de la información.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BD2CF40-C204-4CE4-B782-17082BDDE2CF}"/>
              </a:ext>
            </a:extLst>
          </p:cNvPr>
          <p:cNvSpPr/>
          <p:nvPr/>
        </p:nvSpPr>
        <p:spPr>
          <a:xfrm>
            <a:off x="313679" y="4647719"/>
            <a:ext cx="2136558" cy="15119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Medir y documentar</a:t>
            </a:r>
            <a:b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impacto de las</a:t>
            </a:r>
            <a:b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MEJORAS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730E65D-34E2-4A05-B881-79F96DDD92A3}"/>
              </a:ext>
            </a:extLst>
          </p:cNvPr>
          <p:cNvSpPr txBox="1"/>
          <p:nvPr/>
        </p:nvSpPr>
        <p:spPr>
          <a:xfrm>
            <a:off x="313678" y="541415"/>
            <a:ext cx="263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strategia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CoAC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16026F2-8F0D-4CED-8E9C-F0EF233B17C5}"/>
              </a:ext>
            </a:extLst>
          </p:cNvPr>
          <p:cNvSpPr txBox="1"/>
          <p:nvPr/>
        </p:nvSpPr>
        <p:spPr>
          <a:xfrm>
            <a:off x="3858908" y="572367"/>
            <a:ext cx="351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Actividad General PNEG/ PAEG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2F3E7FB-B229-403D-9C17-1E2EB0388B64}"/>
              </a:ext>
            </a:extLst>
          </p:cNvPr>
          <p:cNvSpPr txBox="1"/>
          <p:nvPr/>
        </p:nvSpPr>
        <p:spPr>
          <a:xfrm>
            <a:off x="9330430" y="1702643"/>
            <a:ext cx="2547892" cy="378565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NORMA PARA EL ASEGURAMIENTO DE LA CALIDAD DE LA INFORMACIÓN DEL INEGI</a:t>
            </a:r>
          </a:p>
          <a:p>
            <a:endParaRPr lang="es-ES" sz="1600" dirty="0"/>
          </a:p>
          <a:p>
            <a:r>
              <a:rPr lang="es-ES" sz="1600" dirty="0"/>
              <a:t>Artículo 29.- Los Vocales del Comité tendrán las siguientes atribuciones:</a:t>
            </a:r>
          </a:p>
          <a:p>
            <a:endParaRPr lang="es-ES" sz="1600" dirty="0"/>
          </a:p>
          <a:p>
            <a:r>
              <a:rPr lang="es-ES" sz="1600" dirty="0"/>
              <a:t>V. Inscribir las actividades que realizará la Unidad Administrativa a su cargo en materia de calidad en el Programa Anual de Estadística y Geografía;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20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2F03F70-A84D-4AE7-ACB0-1E565EE5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8659" y="784716"/>
            <a:ext cx="736600" cy="1651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557DE2F-F0B5-4E7C-9091-4693141834F6}"/>
              </a:ext>
            </a:extLst>
          </p:cNvPr>
          <p:cNvSpPr txBox="1"/>
          <p:nvPr/>
        </p:nvSpPr>
        <p:spPr>
          <a:xfrm>
            <a:off x="10700120" y="6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2C1485E-EB13-4C4F-8B45-8CCB4EB9D4E1}"/>
              </a:ext>
            </a:extLst>
          </p:cNvPr>
          <p:cNvSpPr txBox="1">
            <a:spLocks/>
          </p:cNvSpPr>
          <p:nvPr/>
        </p:nvSpPr>
        <p:spPr>
          <a:xfrm>
            <a:off x="-94880" y="188114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altLang="ko-KR" sz="4000" b="1" dirty="0">
                <a:solidFill>
                  <a:srgbClr val="033057"/>
                </a:solidFill>
                <a:cs typeface="Arial" panose="020B0604020202020204" pitchFamily="34" charset="0"/>
              </a:rPr>
              <a:t>Calendario PAEG 2022</a:t>
            </a:r>
            <a:endParaRPr lang="ko-KR" altLang="en-US" sz="4000" b="1" dirty="0">
              <a:solidFill>
                <a:srgbClr val="03305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4BB28F6-3E2C-473E-84C1-AB0C256508ED}"/>
              </a:ext>
            </a:extLst>
          </p:cNvPr>
          <p:cNvGraphicFramePr>
            <a:graphicFrameLocks noGrp="1"/>
          </p:cNvGraphicFramePr>
          <p:nvPr/>
        </p:nvGraphicFramePr>
        <p:xfrm>
          <a:off x="1016743" y="1584187"/>
          <a:ext cx="10158514" cy="3073190"/>
        </p:xfrm>
        <a:graphic>
          <a:graphicData uri="http://schemas.openxmlformats.org/drawingml/2006/table">
            <a:tbl>
              <a:tblPr firstRow="1" bandRow="1"/>
              <a:tblGrid>
                <a:gridCol w="1251902">
                  <a:extLst>
                    <a:ext uri="{9D8B030D-6E8A-4147-A177-3AD203B41FA5}">
                      <a16:colId xmlns:a16="http://schemas.microsoft.com/office/drawing/2014/main" val="334643858"/>
                    </a:ext>
                  </a:extLst>
                </a:gridCol>
                <a:gridCol w="112497">
                  <a:extLst>
                    <a:ext uri="{9D8B030D-6E8A-4147-A177-3AD203B41FA5}">
                      <a16:colId xmlns:a16="http://schemas.microsoft.com/office/drawing/2014/main" val="1929760044"/>
                    </a:ext>
                  </a:extLst>
                </a:gridCol>
                <a:gridCol w="8794115">
                  <a:extLst>
                    <a:ext uri="{9D8B030D-6E8A-4147-A177-3AD203B41FA5}">
                      <a16:colId xmlns:a16="http://schemas.microsoft.com/office/drawing/2014/main" val="3095157916"/>
                    </a:ext>
                  </a:extLst>
                </a:gridCol>
              </a:tblGrid>
              <a:tr h="39579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Proceso de integración del PAEG 2022</a:t>
                      </a:r>
                      <a:endParaRPr lang="es-MX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2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1431"/>
                  </a:ext>
                </a:extLst>
              </a:tr>
              <a:tr h="456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– 10 sep.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1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600"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Captura de Actividades específicas.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82878"/>
                  </a:ext>
                </a:extLst>
              </a:tr>
              <a:tr h="456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– 17 sep.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600"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Revisión de Ae registradas: Secretarios Técnicos CTE, Staff y DGCSNIEG.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239952"/>
                  </a:ext>
                </a:extLst>
              </a:tr>
              <a:tr h="456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– 24 sep.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1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600"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Periodo de aplicación de ajustes por parte de las UE.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81307"/>
                  </a:ext>
                </a:extLst>
              </a:tr>
              <a:tr h="456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– 28 sep.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600"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Verificación de ajustes: Secretarios Técnicos Comités Ejecutivos Subsistemas y ST de CTE.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734189"/>
                  </a:ext>
                </a:extLst>
              </a:tr>
              <a:tr h="3960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– 30 sep.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1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Verificación de Ae concluidas: Staff de VP y DGCSNIEG.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E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19945"/>
                  </a:ext>
                </a:extLst>
              </a:tr>
              <a:tr h="456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1° - 5 oct.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D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600"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D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Validación de Ae: Presidente INEGI y Presidentes Comités Ejecutivos Subsistemas.</a:t>
                      </a:r>
                    </a:p>
                  </a:txBody>
                  <a:tcPr marL="36195" marR="36195" marT="36195" marB="361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D6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641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6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Tema de Office">
  <a:themeElements>
    <a:clrScheme name="INEGI">
      <a:dk1>
        <a:srgbClr val="000000"/>
      </a:dk1>
      <a:lt1>
        <a:srgbClr val="FFFFFF"/>
      </a:lt1>
      <a:dk2>
        <a:srgbClr val="0A3356"/>
      </a:dk2>
      <a:lt2>
        <a:srgbClr val="A6A6A6"/>
      </a:lt2>
      <a:accent1>
        <a:srgbClr val="00A1E2"/>
      </a:accent1>
      <a:accent2>
        <a:srgbClr val="0074C5"/>
      </a:accent2>
      <a:accent3>
        <a:srgbClr val="0A3356"/>
      </a:accent3>
      <a:accent4>
        <a:srgbClr val="404040"/>
      </a:accent4>
      <a:accent5>
        <a:srgbClr val="A6A6A6"/>
      </a:accent5>
      <a:accent6>
        <a:srgbClr val="FFFFFF"/>
      </a:accent6>
      <a:hlink>
        <a:srgbClr val="00A1E2"/>
      </a:hlink>
      <a:folHlink>
        <a:srgbClr val="0074C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CD6D101B991474E93D6C5C48804BC99" ma:contentTypeVersion="0" ma:contentTypeDescription="Crear nuevo documento." ma:contentTypeScope="" ma:versionID="6a91a376ce0852ca1f90f2c352c28c9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bba8a198e9bb40c3eeca6d0bd41257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B9B93B-B91C-40BA-9F88-66CFE7AAED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1A0B5F-8681-41DD-8CC5-64A61167EA8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0FA192C-0850-40EC-8979-54234FFAF9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69740</TotalTime>
  <Words>1234</Words>
  <Application>Microsoft Office PowerPoint</Application>
  <PresentationFormat>Panorámica</PresentationFormat>
  <Paragraphs>141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Courier New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TISCAREÑO DIAZ LAURA PATRICIA</dc:creator>
  <cp:lastModifiedBy>Nuria Torroja Mateu</cp:lastModifiedBy>
  <cp:revision>1057</cp:revision>
  <dcterms:created xsi:type="dcterms:W3CDTF">2021-01-12T20:57:55Z</dcterms:created>
  <dcterms:modified xsi:type="dcterms:W3CDTF">2021-09-08T21:11:39Z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0x0101002CD6D101B991474E93D6C5C48804BC99</vt:lpwstr>
  </property>
</Properties>
</file>