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9"/>
  </p:notesMasterIdLst>
  <p:handoutMasterIdLst>
    <p:handoutMasterId r:id="rId10"/>
  </p:handoutMasterIdLst>
  <p:sldIdLst>
    <p:sldId id="408" r:id="rId2"/>
    <p:sldId id="536" r:id="rId3"/>
    <p:sldId id="571" r:id="rId4"/>
    <p:sldId id="572" r:id="rId5"/>
    <p:sldId id="573" r:id="rId6"/>
    <p:sldId id="538" r:id="rId7"/>
    <p:sldId id="467" r:id="rId8"/>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E0"/>
    <a:srgbClr val="FF0000"/>
    <a:srgbClr val="89B917"/>
    <a:srgbClr val="FDF1E9"/>
    <a:srgbClr val="ECDEF6"/>
    <a:srgbClr val="E4D2F2"/>
    <a:srgbClr val="8E0000"/>
    <a:srgbClr val="7A0000"/>
    <a:srgbClr val="FF9F9F"/>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4374" autoAdjust="0"/>
  </p:normalViewPr>
  <p:slideViewPr>
    <p:cSldViewPr snapToGrid="0">
      <p:cViewPr varScale="1">
        <p:scale>
          <a:sx n="65" d="100"/>
          <a:sy n="65" d="100"/>
        </p:scale>
        <p:origin x="882" y="6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01/12/2020</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01/12/2020</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01/12/2020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01/12/2020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734364" y="3969210"/>
            <a:ext cx="5482949" cy="1143001"/>
          </a:xfrm>
          <a:prstGeom prst="rect">
            <a:avLst/>
          </a:prstGeom>
        </p:spPr>
        <p:txBody>
          <a:bodyPr/>
          <a:lstStyle/>
          <a:p>
            <a:r>
              <a:rPr lang="es-MX" sz="5400" b="0" dirty="0">
                <a:latin typeface="+mj-lt"/>
              </a:rPr>
              <a:t>4ª Sesión 2020: Seguimiento de acuerdos</a:t>
            </a:r>
            <a:br>
              <a:rPr lang="es-MX" sz="5400" b="0" dirty="0">
                <a:latin typeface="+mj-lt"/>
              </a:rPr>
            </a:br>
            <a:endParaRPr lang="es-MX" sz="4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01861"/>
            <a:ext cx="4616246" cy="1559972"/>
          </a:xfrm>
          <a:prstGeom prst="rect">
            <a:avLst/>
          </a:prstGeom>
        </p:spPr>
      </p:pic>
    </p:spTree>
    <p:extLst>
      <p:ext uri="{BB962C8B-B14F-4D97-AF65-F5344CB8AC3E}">
        <p14:creationId xmlns:p14="http://schemas.microsoft.com/office/powerpoint/2010/main" val="40945988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Imagen 42"/>
          <p:cNvPicPr/>
          <p:nvPr/>
        </p:nvPicPr>
        <p:blipFill>
          <a:blip r:embed="rId2" cstate="print"/>
          <a:stretch>
            <a:fillRect/>
          </a:stretch>
        </p:blipFill>
        <p:spPr>
          <a:xfrm>
            <a:off x="10535757" y="151245"/>
            <a:ext cx="1402080" cy="1439444"/>
          </a:xfrm>
          <a:prstGeom prst="rect">
            <a:avLst/>
          </a:prstGeom>
        </p:spPr>
      </p:pic>
      <p:pic>
        <p:nvPicPr>
          <p:cNvPr id="4" name="Imagen 3"/>
          <p:cNvPicPr>
            <a:picLocks noChangeAspect="1"/>
          </p:cNvPicPr>
          <p:nvPr/>
        </p:nvPicPr>
        <p:blipFill>
          <a:blip r:embed="rId3"/>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4"/>
          <a:srcRect t="31617" b="31617"/>
          <a:stretch>
            <a:fillRect/>
          </a:stretch>
        </p:blipFill>
        <p:spPr>
          <a:xfrm>
            <a:off x="93226" y="6467233"/>
            <a:ext cx="1870380" cy="399642"/>
          </a:xfrm>
          <a:prstGeom prst="rect">
            <a:avLst/>
          </a:prstGeom>
          <a:ln w="12700">
            <a:miter lim="400000"/>
          </a:ln>
        </p:spPr>
      </p:pic>
      <p:graphicFrame>
        <p:nvGraphicFramePr>
          <p:cNvPr id="8" name="Tabla 7">
            <a:extLst>
              <a:ext uri="{FF2B5EF4-FFF2-40B4-BE49-F238E27FC236}">
                <a16:creationId xmlns:a16="http://schemas.microsoft.com/office/drawing/2014/main" id="{B2A74F27-F63E-40B7-8CA6-7783EBABE2A9}"/>
              </a:ext>
            </a:extLst>
          </p:cNvPr>
          <p:cNvGraphicFramePr>
            <a:graphicFrameLocks noGrp="1"/>
          </p:cNvGraphicFramePr>
          <p:nvPr>
            <p:extLst>
              <p:ext uri="{D42A27DB-BD31-4B8C-83A1-F6EECF244321}">
                <p14:modId xmlns:p14="http://schemas.microsoft.com/office/powerpoint/2010/main" val="632084562"/>
              </p:ext>
            </p:extLst>
          </p:nvPr>
        </p:nvGraphicFramePr>
        <p:xfrm>
          <a:off x="1576275" y="1939868"/>
          <a:ext cx="7655494" cy="2290117"/>
        </p:xfrm>
        <a:graphic>
          <a:graphicData uri="http://schemas.openxmlformats.org/drawingml/2006/table">
            <a:tbl>
              <a:tblPr>
                <a:effectLst>
                  <a:outerShdw blurRad="50800" dist="38100" dir="5400000" algn="t" rotWithShape="0">
                    <a:prstClr val="black">
                      <a:alpha val="40000"/>
                    </a:prstClr>
                  </a:outerShdw>
                </a:effectLst>
                <a:tableStyleId>{5C22544A-7EE6-4342-B048-85BDC9FD1C3A}</a:tableStyleId>
              </a:tblPr>
              <a:tblGrid>
                <a:gridCol w="1005428">
                  <a:extLst>
                    <a:ext uri="{9D8B030D-6E8A-4147-A177-3AD203B41FA5}">
                      <a16:colId xmlns:a16="http://schemas.microsoft.com/office/drawing/2014/main" val="1931263227"/>
                    </a:ext>
                  </a:extLst>
                </a:gridCol>
                <a:gridCol w="1142702">
                  <a:extLst>
                    <a:ext uri="{9D8B030D-6E8A-4147-A177-3AD203B41FA5}">
                      <a16:colId xmlns:a16="http://schemas.microsoft.com/office/drawing/2014/main" val="2378293022"/>
                    </a:ext>
                  </a:extLst>
                </a:gridCol>
                <a:gridCol w="1311992">
                  <a:extLst>
                    <a:ext uri="{9D8B030D-6E8A-4147-A177-3AD203B41FA5}">
                      <a16:colId xmlns:a16="http://schemas.microsoft.com/office/drawing/2014/main" val="3863090082"/>
                    </a:ext>
                  </a:extLst>
                </a:gridCol>
                <a:gridCol w="1504060">
                  <a:extLst>
                    <a:ext uri="{9D8B030D-6E8A-4147-A177-3AD203B41FA5}">
                      <a16:colId xmlns:a16="http://schemas.microsoft.com/office/drawing/2014/main" val="537734445"/>
                    </a:ext>
                  </a:extLst>
                </a:gridCol>
                <a:gridCol w="2691312">
                  <a:extLst>
                    <a:ext uri="{9D8B030D-6E8A-4147-A177-3AD203B41FA5}">
                      <a16:colId xmlns:a16="http://schemas.microsoft.com/office/drawing/2014/main" val="2094130648"/>
                    </a:ext>
                  </a:extLst>
                </a:gridCol>
              </a:tblGrid>
              <a:tr h="495405">
                <a:tc gridSpan="5">
                  <a:txBody>
                    <a:bodyPr/>
                    <a:lstStyle/>
                    <a:p>
                      <a:pPr algn="ctr" fontAlgn="ctr"/>
                      <a:r>
                        <a:rPr lang="es-MX" sz="1800" b="1" u="none" strike="noStrike" dirty="0">
                          <a:solidFill>
                            <a:schemeClr val="bg1"/>
                          </a:solidFill>
                          <a:effectLst/>
                          <a:latin typeface="+mn-lt"/>
                        </a:rPr>
                        <a:t>ESTATUS DE ACUERDOS AL 30 DE</a:t>
                      </a:r>
                      <a:r>
                        <a:rPr lang="es-MX" sz="1800" b="1" u="none" strike="noStrike" baseline="0" dirty="0">
                          <a:solidFill>
                            <a:schemeClr val="bg1"/>
                          </a:solidFill>
                          <a:effectLst/>
                          <a:latin typeface="+mn-lt"/>
                        </a:rPr>
                        <a:t> NOVIEMBRE DE 2020</a:t>
                      </a:r>
                      <a:endParaRPr lang="es-MX" sz="1800" b="1" i="0" u="none" strike="noStrike" dirty="0">
                        <a:solidFill>
                          <a:schemeClr val="bg1"/>
                        </a:solidFill>
                        <a:effectLst/>
                        <a:latin typeface="+mn-lt"/>
                      </a:endParaRPr>
                    </a:p>
                  </a:txBody>
                  <a:tcPr marL="9525" marR="9525" marT="9525"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9910754"/>
                  </a:ext>
                </a:extLst>
              </a:tr>
              <a:tr h="572522">
                <a:tc>
                  <a:txBody>
                    <a:bodyPr/>
                    <a:lstStyle/>
                    <a:p>
                      <a:pPr algn="ctr" fontAlgn="ctr"/>
                      <a:r>
                        <a:rPr lang="es-MX" sz="1800" b="1" u="none" strike="noStrike" noProof="0" dirty="0">
                          <a:solidFill>
                            <a:schemeClr val="bg1"/>
                          </a:solidFill>
                          <a:effectLst/>
                          <a:latin typeface="+mn-lt"/>
                        </a:rPr>
                        <a:t>Año</a:t>
                      </a:r>
                      <a:endParaRPr lang="es-MX" sz="1800" b="1" i="0" u="none" strike="noStrike" noProof="0" dirty="0">
                        <a:solidFill>
                          <a:schemeClr val="bg1"/>
                        </a:solidFill>
                        <a:effectLst/>
                        <a:latin typeface="+mn-lt"/>
                      </a:endParaRPr>
                    </a:p>
                  </a:txBody>
                  <a:tcPr marL="9525" marR="9525" marT="9525" marB="0" anchor="ctr">
                    <a:solidFill>
                      <a:schemeClr val="tx2"/>
                    </a:solidFill>
                  </a:tcPr>
                </a:tc>
                <a:tc>
                  <a:txBody>
                    <a:bodyPr/>
                    <a:lstStyle/>
                    <a:p>
                      <a:pPr algn="ctr" fontAlgn="ctr"/>
                      <a:r>
                        <a:rPr lang="es-MX" sz="1800" b="1" i="0" u="none" strike="noStrike" noProof="0" dirty="0">
                          <a:solidFill>
                            <a:srgbClr val="FFFFFF"/>
                          </a:solidFill>
                          <a:effectLst/>
                          <a:latin typeface="+mn-lt"/>
                        </a:rPr>
                        <a:t>Total</a:t>
                      </a:r>
                    </a:p>
                  </a:txBody>
                  <a:tcPr marL="9525" marR="9525" marT="9525" marB="0" anchor="ctr">
                    <a:solidFill>
                      <a:schemeClr val="tx2"/>
                    </a:solidFill>
                  </a:tcPr>
                </a:tc>
                <a:tc>
                  <a:txBody>
                    <a:bodyPr/>
                    <a:lstStyle/>
                    <a:p>
                      <a:pPr algn="ctr" fontAlgn="ctr"/>
                      <a:r>
                        <a:rPr lang="es-MX" sz="1800" b="1" i="0" u="none" strike="noStrike" noProof="0" dirty="0">
                          <a:solidFill>
                            <a:srgbClr val="FFFFFF"/>
                          </a:solidFill>
                          <a:effectLst/>
                          <a:latin typeface="+mn-lt"/>
                        </a:rPr>
                        <a:t>En proceso</a:t>
                      </a:r>
                    </a:p>
                  </a:txBody>
                  <a:tcPr marL="9525" marR="9525" marT="9525" marB="0" anchor="ctr">
                    <a:solidFill>
                      <a:schemeClr val="tx2"/>
                    </a:solidFill>
                  </a:tcPr>
                </a:tc>
                <a:tc>
                  <a:txBody>
                    <a:bodyPr/>
                    <a:lstStyle/>
                    <a:p>
                      <a:pPr algn="ctr" fontAlgn="ctr"/>
                      <a:r>
                        <a:rPr lang="es-MX" sz="1800" b="1" i="0" u="none" strike="noStrike" noProof="0" dirty="0">
                          <a:solidFill>
                            <a:srgbClr val="FFFFFF"/>
                          </a:solidFill>
                          <a:effectLst/>
                          <a:latin typeface="+mn-lt"/>
                        </a:rPr>
                        <a:t>Concluidos</a:t>
                      </a:r>
                    </a:p>
                  </a:txBody>
                  <a:tcPr marL="9525" marR="9525" marT="9525" marB="0" anchor="ctr">
                    <a:solidFill>
                      <a:schemeClr val="tx2"/>
                    </a:solidFill>
                  </a:tcPr>
                </a:tc>
                <a:tc>
                  <a:txBody>
                    <a:bodyPr/>
                    <a:lstStyle/>
                    <a:p>
                      <a:pPr algn="ctr"/>
                      <a:r>
                        <a:rPr lang="es-MX" sz="1800" b="1" dirty="0">
                          <a:solidFill>
                            <a:schemeClr val="bg1"/>
                          </a:solidFill>
                          <a:latin typeface="+mn-lt"/>
                        </a:rPr>
                        <a:t>Incluidos</a:t>
                      </a:r>
                      <a:r>
                        <a:rPr lang="es-MX" sz="1800" b="1" baseline="0" dirty="0">
                          <a:solidFill>
                            <a:schemeClr val="bg1"/>
                          </a:solidFill>
                          <a:latin typeface="+mn-lt"/>
                        </a:rPr>
                        <a:t> en la agenda de la 4ª sesión de 2020</a:t>
                      </a:r>
                      <a:endParaRPr lang="en-US" sz="1800" b="1" dirty="0">
                        <a:solidFill>
                          <a:schemeClr val="bg1"/>
                        </a:solidFill>
                        <a:latin typeface="+mn-lt"/>
                      </a:endParaRPr>
                    </a:p>
                  </a:txBody>
                  <a:tcPr marL="9525" marR="9525" marT="9525" marB="0" anchor="ctr">
                    <a:solidFill>
                      <a:schemeClr val="tx2"/>
                    </a:solidFill>
                  </a:tcPr>
                </a:tc>
                <a:extLst>
                  <a:ext uri="{0D108BD9-81ED-4DB2-BD59-A6C34878D82A}">
                    <a16:rowId xmlns:a16="http://schemas.microsoft.com/office/drawing/2014/main" val="498402656"/>
                  </a:ext>
                </a:extLst>
              </a:tr>
              <a:tr h="429879">
                <a:tc>
                  <a:txBody>
                    <a:bodyPr/>
                    <a:lstStyle/>
                    <a:p>
                      <a:pPr algn="ctr" fontAlgn="ctr"/>
                      <a:r>
                        <a:rPr lang="en-US" sz="1800" u="none" strike="noStrike" dirty="0">
                          <a:effectLst/>
                          <a:latin typeface="+mn-lt"/>
                        </a:rPr>
                        <a:t>2018</a:t>
                      </a:r>
                      <a:endParaRPr lang="en-US" sz="1800" b="0" i="0" u="none" strike="noStrike" dirty="0">
                        <a:solidFill>
                          <a:srgbClr val="000000"/>
                        </a:solidFill>
                        <a:effectLst/>
                        <a:latin typeface="+mn-lt"/>
                      </a:endParaRPr>
                    </a:p>
                  </a:txBody>
                  <a:tcPr marL="9525" marR="9525" marT="9525" marB="0" anchor="ctr">
                    <a:solidFill>
                      <a:schemeClr val="bg2">
                        <a:lumMod val="90000"/>
                      </a:schemeClr>
                    </a:solidFill>
                  </a:tcPr>
                </a:tc>
                <a:tc>
                  <a:txBody>
                    <a:bodyPr/>
                    <a:lstStyle/>
                    <a:p>
                      <a:pPr algn="ctr" fontAlgn="ctr"/>
                      <a:r>
                        <a:rPr lang="en-US" sz="1800" b="0" i="0" u="none" strike="noStrike">
                          <a:solidFill>
                            <a:srgbClr val="000000"/>
                          </a:solidFill>
                          <a:effectLst/>
                          <a:latin typeface="+mn-lt"/>
                        </a:rPr>
                        <a:t>39</a:t>
                      </a:r>
                    </a:p>
                  </a:txBody>
                  <a:tcPr marL="9525" marR="9525" marT="9525" marB="0" anchor="ctr">
                    <a:solidFill>
                      <a:schemeClr val="bg2">
                        <a:lumMod val="90000"/>
                      </a:schemeClr>
                    </a:solidFill>
                  </a:tcPr>
                </a:tc>
                <a:tc>
                  <a:txBody>
                    <a:bodyPr/>
                    <a:lstStyle/>
                    <a:p>
                      <a:pPr algn="ctr" fontAlgn="ctr"/>
                      <a:r>
                        <a:rPr lang="es-MX" sz="1800" b="0" i="0" u="none" strike="noStrike" dirty="0">
                          <a:solidFill>
                            <a:srgbClr val="000000"/>
                          </a:solidFill>
                          <a:effectLst/>
                          <a:latin typeface="+mn-lt"/>
                        </a:rPr>
                        <a:t>1</a:t>
                      </a:r>
                      <a:endParaRPr lang="en-US" sz="1800" b="0" i="0" u="none" strike="noStrike" dirty="0">
                        <a:solidFill>
                          <a:srgbClr val="000000"/>
                        </a:solidFill>
                        <a:effectLst/>
                        <a:latin typeface="+mn-lt"/>
                      </a:endParaRPr>
                    </a:p>
                  </a:txBody>
                  <a:tcPr marL="9525" marR="9525" marT="9525" marB="0" anchor="ctr">
                    <a:solidFill>
                      <a:schemeClr val="bg2">
                        <a:lumMod val="90000"/>
                      </a:schemeClr>
                    </a:solidFill>
                  </a:tcPr>
                </a:tc>
                <a:tc>
                  <a:txBody>
                    <a:bodyPr/>
                    <a:lstStyle/>
                    <a:p>
                      <a:pPr algn="ctr" fontAlgn="ctr"/>
                      <a:r>
                        <a:rPr lang="en-US" sz="1800" b="0" i="0" u="none" strike="noStrike" dirty="0">
                          <a:solidFill>
                            <a:srgbClr val="000000"/>
                          </a:solidFill>
                          <a:effectLst/>
                          <a:latin typeface="+mn-lt"/>
                        </a:rPr>
                        <a:t>38</a:t>
                      </a:r>
                    </a:p>
                  </a:txBody>
                  <a:tcPr marL="9525" marR="9525" marT="9525" marB="0" anchor="ctr">
                    <a:solidFill>
                      <a:schemeClr val="bg2">
                        <a:lumMod val="90000"/>
                      </a:schemeClr>
                    </a:solidFill>
                  </a:tcPr>
                </a:tc>
                <a:tc>
                  <a:txBody>
                    <a:bodyPr/>
                    <a:lstStyle/>
                    <a:p>
                      <a:pPr algn="ctr"/>
                      <a:r>
                        <a:rPr lang="es-MX" sz="1800" dirty="0">
                          <a:latin typeface="+mn-lt"/>
                        </a:rPr>
                        <a:t>1</a:t>
                      </a:r>
                      <a:endParaRPr lang="en-US" sz="1800" dirty="0">
                        <a:latin typeface="+mn-lt"/>
                      </a:endParaRPr>
                    </a:p>
                  </a:txBody>
                  <a:tcPr marL="9525" marR="9525" marT="9525" marB="0" anchor="ctr">
                    <a:solidFill>
                      <a:schemeClr val="bg2">
                        <a:lumMod val="90000"/>
                      </a:schemeClr>
                    </a:solidFill>
                  </a:tcPr>
                </a:tc>
                <a:extLst>
                  <a:ext uri="{0D108BD9-81ED-4DB2-BD59-A6C34878D82A}">
                    <a16:rowId xmlns:a16="http://schemas.microsoft.com/office/drawing/2014/main" val="3362800364"/>
                  </a:ext>
                </a:extLst>
              </a:tr>
              <a:tr h="362432">
                <a:tc>
                  <a:txBody>
                    <a:bodyPr/>
                    <a:lstStyle/>
                    <a:p>
                      <a:pPr algn="ctr" fontAlgn="ctr"/>
                      <a:r>
                        <a:rPr lang="es-MX" sz="1800" b="0" i="0" u="none" strike="noStrike" dirty="0">
                          <a:solidFill>
                            <a:srgbClr val="000000"/>
                          </a:solidFill>
                          <a:effectLst/>
                          <a:latin typeface="+mn-lt"/>
                        </a:rPr>
                        <a:t>2019</a:t>
                      </a:r>
                      <a:endParaRPr lang="en-US" sz="1800" b="0" i="0" u="none" strike="noStrike" dirty="0">
                        <a:solidFill>
                          <a:srgbClr val="000000"/>
                        </a:solidFill>
                        <a:effectLst/>
                        <a:latin typeface="+mn-lt"/>
                      </a:endParaRPr>
                    </a:p>
                  </a:txBody>
                  <a:tcPr marL="9525" marR="9525" marT="9525" marB="0" anchor="ctr">
                    <a:noFill/>
                  </a:tcPr>
                </a:tc>
                <a:tc>
                  <a:txBody>
                    <a:bodyPr/>
                    <a:lstStyle/>
                    <a:p>
                      <a:pPr algn="ctr" fontAlgn="ctr"/>
                      <a:r>
                        <a:rPr lang="en-US" sz="1800" b="0" i="0" u="none" strike="noStrike" dirty="0">
                          <a:solidFill>
                            <a:srgbClr val="000000"/>
                          </a:solidFill>
                          <a:effectLst/>
                          <a:latin typeface="+mn-lt"/>
                        </a:rPr>
                        <a:t>48</a:t>
                      </a:r>
                    </a:p>
                  </a:txBody>
                  <a:tcPr marL="9525" marR="9525" marT="9525" marB="0" anchor="ctr">
                    <a:noFill/>
                  </a:tcPr>
                </a:tc>
                <a:tc>
                  <a:txBody>
                    <a:bodyPr/>
                    <a:lstStyle/>
                    <a:p>
                      <a:pPr algn="ctr" fontAlgn="ctr"/>
                      <a:r>
                        <a:rPr lang="en-US" sz="1800" b="0" i="0" u="none" strike="noStrike" dirty="0">
                          <a:solidFill>
                            <a:srgbClr val="000000"/>
                          </a:solidFill>
                          <a:effectLst/>
                          <a:latin typeface="+mn-lt"/>
                        </a:rPr>
                        <a:t>1</a:t>
                      </a:r>
                    </a:p>
                  </a:txBody>
                  <a:tcPr marL="9525" marR="9525" marT="9525" marB="0" anchor="ctr">
                    <a:noFill/>
                  </a:tcPr>
                </a:tc>
                <a:tc>
                  <a:txBody>
                    <a:bodyPr/>
                    <a:lstStyle/>
                    <a:p>
                      <a:pPr algn="ctr" fontAlgn="ctr"/>
                      <a:r>
                        <a:rPr lang="en-US" sz="1800" b="0" i="0" u="none" strike="noStrike" dirty="0">
                          <a:solidFill>
                            <a:srgbClr val="000000"/>
                          </a:solidFill>
                          <a:effectLst/>
                          <a:latin typeface="+mn-lt"/>
                        </a:rPr>
                        <a:t>47</a:t>
                      </a:r>
                    </a:p>
                  </a:txBody>
                  <a:tcPr marL="9525" marR="9525" marT="9525" marB="0" anchor="ctr">
                    <a:noFill/>
                  </a:tcPr>
                </a:tc>
                <a:tc>
                  <a:txBody>
                    <a:bodyPr/>
                    <a:lstStyle/>
                    <a:p>
                      <a:pPr algn="ctr"/>
                      <a:r>
                        <a:rPr lang="es-MX" sz="1800" dirty="0">
                          <a:latin typeface="+mn-lt"/>
                        </a:rPr>
                        <a:t>1</a:t>
                      </a:r>
                      <a:endParaRPr lang="en-US" sz="1800" dirty="0">
                        <a:latin typeface="+mn-lt"/>
                      </a:endParaRPr>
                    </a:p>
                  </a:txBody>
                  <a:tcPr marL="9525" marR="9525" marT="9525" marB="0" anchor="ctr">
                    <a:noFill/>
                  </a:tcPr>
                </a:tc>
                <a:extLst>
                  <a:ext uri="{0D108BD9-81ED-4DB2-BD59-A6C34878D82A}">
                    <a16:rowId xmlns:a16="http://schemas.microsoft.com/office/drawing/2014/main" val="1828398898"/>
                  </a:ext>
                </a:extLst>
              </a:tr>
              <a:tr h="429879">
                <a:tc>
                  <a:txBody>
                    <a:bodyPr/>
                    <a:lstStyle/>
                    <a:p>
                      <a:pPr algn="ctr" fontAlgn="ctr"/>
                      <a:r>
                        <a:rPr lang="en-US" sz="1800" b="0" i="0" u="none" strike="noStrike" dirty="0">
                          <a:solidFill>
                            <a:srgbClr val="000000"/>
                          </a:solidFill>
                          <a:effectLst/>
                          <a:latin typeface="+mn-lt"/>
                        </a:rPr>
                        <a:t>2020</a:t>
                      </a:r>
                    </a:p>
                  </a:txBody>
                  <a:tcPr marL="9525" marR="9525" marT="9525" marB="0" anchor="ctr">
                    <a:noFill/>
                  </a:tcPr>
                </a:tc>
                <a:tc>
                  <a:txBody>
                    <a:bodyPr/>
                    <a:lstStyle/>
                    <a:p>
                      <a:pPr algn="ctr" fontAlgn="ctr"/>
                      <a:r>
                        <a:rPr lang="en-US" sz="1800" b="0" i="0" u="none" strike="noStrike" dirty="0">
                          <a:solidFill>
                            <a:srgbClr val="000000"/>
                          </a:solidFill>
                          <a:effectLst/>
                          <a:latin typeface="+mn-lt"/>
                        </a:rPr>
                        <a:t>29</a:t>
                      </a:r>
                    </a:p>
                  </a:txBody>
                  <a:tcPr marL="9525" marR="9525" marT="9525" marB="0" anchor="ctr">
                    <a:noFill/>
                  </a:tcPr>
                </a:tc>
                <a:tc>
                  <a:txBody>
                    <a:bodyPr/>
                    <a:lstStyle/>
                    <a:p>
                      <a:pPr algn="ctr" fontAlgn="ctr"/>
                      <a:r>
                        <a:rPr lang="es-MX" sz="1800" b="0" i="0" u="none" strike="noStrike" dirty="0">
                          <a:solidFill>
                            <a:srgbClr val="000000"/>
                          </a:solidFill>
                          <a:effectLst/>
                          <a:latin typeface="+mn-lt"/>
                        </a:rPr>
                        <a:t>3</a:t>
                      </a:r>
                      <a:endParaRPr lang="en-US" sz="1800" b="0" i="0" u="none" strike="noStrike" dirty="0">
                        <a:solidFill>
                          <a:srgbClr val="000000"/>
                        </a:solidFill>
                        <a:effectLst/>
                        <a:latin typeface="+mn-lt"/>
                      </a:endParaRPr>
                    </a:p>
                  </a:txBody>
                  <a:tcPr marL="9525" marR="9525" marT="9525" marB="0" anchor="ctr">
                    <a:noFill/>
                  </a:tcPr>
                </a:tc>
                <a:tc>
                  <a:txBody>
                    <a:bodyPr/>
                    <a:lstStyle/>
                    <a:p>
                      <a:pPr algn="ctr" fontAlgn="ctr"/>
                      <a:r>
                        <a:rPr lang="en-US" sz="1800" b="0" i="0" u="none" strike="noStrike" dirty="0">
                          <a:solidFill>
                            <a:srgbClr val="000000"/>
                          </a:solidFill>
                          <a:effectLst/>
                          <a:latin typeface="+mn-lt"/>
                        </a:rPr>
                        <a:t>26</a:t>
                      </a:r>
                    </a:p>
                  </a:txBody>
                  <a:tcPr marL="9525" marR="9525" marT="9525" marB="0" anchor="ctr">
                    <a:noFill/>
                  </a:tcPr>
                </a:tc>
                <a:tc>
                  <a:txBody>
                    <a:bodyPr/>
                    <a:lstStyle/>
                    <a:p>
                      <a:pPr algn="ctr"/>
                      <a:r>
                        <a:rPr lang="en-US" sz="1800" dirty="0">
                          <a:latin typeface="+mn-lt"/>
                        </a:rPr>
                        <a:t>3</a:t>
                      </a:r>
                    </a:p>
                  </a:txBody>
                  <a:tcPr marL="9525" marR="9525" marT="9525" marB="0" anchor="ctr">
                    <a:noFill/>
                  </a:tcPr>
                </a:tc>
                <a:extLst>
                  <a:ext uri="{0D108BD9-81ED-4DB2-BD59-A6C34878D82A}">
                    <a16:rowId xmlns:a16="http://schemas.microsoft.com/office/drawing/2014/main" val="513766974"/>
                  </a:ext>
                </a:extLst>
              </a:tr>
            </a:tbl>
          </a:graphicData>
        </a:graphic>
      </p:graphicFrame>
    </p:spTree>
    <p:extLst>
      <p:ext uri="{BB962C8B-B14F-4D97-AF65-F5344CB8AC3E}">
        <p14:creationId xmlns:p14="http://schemas.microsoft.com/office/powerpoint/2010/main" val="1169961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3411" y="6375959"/>
            <a:ext cx="12213706" cy="512362"/>
          </a:xfrm>
          <a:prstGeom prst="rect">
            <a:avLst/>
          </a:prstGeom>
        </p:spPr>
      </p:pic>
      <p:pic>
        <p:nvPicPr>
          <p:cNvPr id="55" name="INEGI2018-Plantilla_Logo_INEGI.png" descr="INEGI2018-Plantilla_Logo_INEGI.png"/>
          <p:cNvPicPr>
            <a:picLocks noChangeAspect="1"/>
          </p:cNvPicPr>
          <p:nvPr/>
        </p:nvPicPr>
        <p:blipFill>
          <a:blip r:embed="rId3"/>
          <a:srcRect t="31617" b="31617"/>
          <a:stretch>
            <a:fillRect/>
          </a:stretch>
        </p:blipFill>
        <p:spPr>
          <a:xfrm>
            <a:off x="93226" y="6467233"/>
            <a:ext cx="1870380" cy="399642"/>
          </a:xfrm>
          <a:prstGeom prst="rect">
            <a:avLst/>
          </a:prstGeom>
          <a:ln w="12700">
            <a:miter lim="400000"/>
          </a:ln>
        </p:spPr>
      </p:pic>
      <p:graphicFrame>
        <p:nvGraphicFramePr>
          <p:cNvPr id="6" name="Tabla 5">
            <a:extLst>
              <a:ext uri="{FF2B5EF4-FFF2-40B4-BE49-F238E27FC236}">
                <a16:creationId xmlns:a16="http://schemas.microsoft.com/office/drawing/2014/main" id="{1D9991D0-A667-4E03-85F7-F450BCDF3AAE}"/>
              </a:ext>
            </a:extLst>
          </p:cNvPr>
          <p:cNvGraphicFramePr>
            <a:graphicFrameLocks noGrp="1"/>
          </p:cNvGraphicFramePr>
          <p:nvPr>
            <p:extLst/>
          </p:nvPr>
        </p:nvGraphicFramePr>
        <p:xfrm>
          <a:off x="0" y="479412"/>
          <a:ext cx="12192000" cy="2211758"/>
        </p:xfrm>
        <a:graphic>
          <a:graphicData uri="http://schemas.openxmlformats.org/drawingml/2006/table">
            <a:tbl>
              <a:tblPr>
                <a:tableStyleId>{5C22544A-7EE6-4342-B048-85BDC9FD1C3A}</a:tableStyleId>
              </a:tblPr>
              <a:tblGrid>
                <a:gridCol w="1729481">
                  <a:extLst>
                    <a:ext uri="{9D8B030D-6E8A-4147-A177-3AD203B41FA5}">
                      <a16:colId xmlns:a16="http://schemas.microsoft.com/office/drawing/2014/main" val="2467829196"/>
                    </a:ext>
                  </a:extLst>
                </a:gridCol>
                <a:gridCol w="10462519">
                  <a:extLst>
                    <a:ext uri="{9D8B030D-6E8A-4147-A177-3AD203B41FA5}">
                      <a16:colId xmlns:a16="http://schemas.microsoft.com/office/drawing/2014/main" val="1001856303"/>
                    </a:ext>
                  </a:extLst>
                </a:gridCol>
              </a:tblGrid>
              <a:tr h="789961">
                <a:tc>
                  <a:txBody>
                    <a:bodyPr/>
                    <a:lstStyle/>
                    <a:p>
                      <a:pPr algn="l" fontAlgn="ctr"/>
                      <a:r>
                        <a:rPr lang="es-MX" sz="1600" kern="1200" dirty="0">
                          <a:solidFill>
                            <a:schemeClr val="dk1"/>
                          </a:solidFill>
                          <a:effectLst/>
                          <a:latin typeface="+mn-lt"/>
                          <a:ea typeface="+mn-ea"/>
                          <a:cs typeface="+mn-cs"/>
                        </a:rPr>
                        <a:t>CAC-003/04/2018</a:t>
                      </a:r>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tc>
                  <a:txBody>
                    <a:bodyPr/>
                    <a:lstStyle/>
                    <a:p>
                      <a:pPr algn="l" fontAlgn="ctr"/>
                      <a:r>
                        <a:rPr lang="es-MX" sz="1600" u="none" strike="noStrike" dirty="0">
                          <a:effectLst/>
                        </a:rPr>
                        <a:t>Revisión conjunta entre las Unidades Administrativas productoras de información para llevar a cabo la prueba piloto con los programas de información de encuestas ya definidos con el objetivo de evaluar la viabilidad del modelo para la automatización para la publicación de indicadores de precisión en los formatos estandarizados aprobados por el Comité para su difusión en los metadatos DDI.</a:t>
                      </a:r>
                    </a:p>
                    <a:p>
                      <a:pPr algn="l" fontAlgn="ctr"/>
                      <a:r>
                        <a:rPr lang="es-MX" sz="1600" b="1" i="0" u="none" strike="noStrike" dirty="0">
                          <a:solidFill>
                            <a:srgbClr val="000000"/>
                          </a:solidFill>
                          <a:effectLst/>
                          <a:latin typeface="Calibri" panose="020F0502020204030204" pitchFamily="34" charset="0"/>
                        </a:rPr>
                        <a:t>En la sesión se informará cómo</a:t>
                      </a:r>
                      <a:r>
                        <a:rPr lang="es-MX" sz="1600" b="1" i="0" u="none" strike="noStrike" baseline="0" dirty="0">
                          <a:solidFill>
                            <a:srgbClr val="000000"/>
                          </a:solidFill>
                          <a:effectLst/>
                          <a:latin typeface="Calibri" panose="020F0502020204030204" pitchFamily="34" charset="0"/>
                        </a:rPr>
                        <a:t> se llevará a cabo la prueba piloto.</a:t>
                      </a:r>
                      <a:endParaRPr lang="es-MX" sz="1600" b="1" i="0" u="none" strike="noStrike" dirty="0">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extLst>
                  <a:ext uri="{0D108BD9-81ED-4DB2-BD59-A6C34878D82A}">
                    <a16:rowId xmlns:a16="http://schemas.microsoft.com/office/drawing/2014/main" val="1777980041"/>
                  </a:ext>
                </a:extLst>
              </a:tr>
              <a:tr h="789961">
                <a:tc>
                  <a:txBody>
                    <a:bodyPr/>
                    <a:lstStyle/>
                    <a:p>
                      <a:pPr algn="l" fontAlgn="ctr"/>
                      <a:r>
                        <a:rPr lang="en-US" sz="1600" b="0" i="0" u="none" strike="noStrike" dirty="0">
                          <a:solidFill>
                            <a:srgbClr val="000000"/>
                          </a:solidFill>
                          <a:effectLst/>
                          <a:latin typeface="Calibri" panose="020F0502020204030204" pitchFamily="34" charset="0"/>
                        </a:rPr>
                        <a:t>CAC-011/05/2019</a:t>
                      </a:r>
                    </a:p>
                  </a:txBody>
                  <a:tcPr marL="8599" marR="8599" marT="8599" marB="0" anchor="ctr">
                    <a:solidFill>
                      <a:schemeClr val="bg1"/>
                    </a:solidFill>
                  </a:tcPr>
                </a:tc>
                <a:tc>
                  <a:txBody>
                    <a:bodyPr/>
                    <a:lstStyle/>
                    <a:p>
                      <a:pPr algn="l" fontAlgn="ctr"/>
                      <a:r>
                        <a:rPr lang="es-MX" sz="1600" b="0" i="0" u="none" strike="noStrike" dirty="0">
                          <a:solidFill>
                            <a:srgbClr val="000000"/>
                          </a:solidFill>
                          <a:effectLst/>
                          <a:latin typeface="Calibri" panose="020F0502020204030204" pitchFamily="34" charset="0"/>
                        </a:rPr>
                        <a:t>La Dirección General de Comunicación, Servicio Público de Información y Relaciones Institucionales realizará las actividades previstas para incorporar la Herramienta de Evaluación de la Calidad de los Registros Administrativos a la página de internet del INEGI durante el primer semestre de 2020.</a:t>
                      </a:r>
                    </a:p>
                    <a:p>
                      <a:pPr algn="l" fontAlgn="ctr"/>
                      <a:r>
                        <a:rPr lang="es-MX" sz="1600" b="1" i="0" u="none" strike="noStrike" dirty="0">
                          <a:solidFill>
                            <a:srgbClr val="000000"/>
                          </a:solidFill>
                          <a:effectLst/>
                          <a:latin typeface="Calibri" panose="020F0502020204030204" pitchFamily="34" charset="0"/>
                        </a:rPr>
                        <a:t>La</a:t>
                      </a:r>
                      <a:r>
                        <a:rPr lang="es-MX" sz="1600" b="1" i="0" u="none" strike="noStrike" baseline="0" dirty="0">
                          <a:solidFill>
                            <a:srgbClr val="000000"/>
                          </a:solidFill>
                          <a:effectLst/>
                          <a:latin typeface="Calibri" panose="020F0502020204030204" pitchFamily="34" charset="0"/>
                        </a:rPr>
                        <a:t> HECRA se publicará el 3 de diciembre.</a:t>
                      </a:r>
                      <a:endParaRPr lang="es-MX" sz="1600" b="1" i="0" u="none" strike="noStrike" dirty="0">
                        <a:solidFill>
                          <a:srgbClr val="000000"/>
                        </a:solidFill>
                        <a:effectLst/>
                        <a:latin typeface="Calibri" panose="020F0502020204030204" pitchFamily="34" charset="0"/>
                      </a:endParaRPr>
                    </a:p>
                  </a:txBody>
                  <a:tcPr marL="8599" marR="8599" marT="8599" marB="0" anchor="ctr">
                    <a:solidFill>
                      <a:schemeClr val="bg1"/>
                    </a:solidFill>
                  </a:tcPr>
                </a:tc>
                <a:extLst>
                  <a:ext uri="{0D108BD9-81ED-4DB2-BD59-A6C34878D82A}">
                    <a16:rowId xmlns:a16="http://schemas.microsoft.com/office/drawing/2014/main" val="311320826"/>
                  </a:ext>
                </a:extLst>
              </a:tr>
            </a:tbl>
          </a:graphicData>
        </a:graphic>
      </p:graphicFrame>
      <p:sp>
        <p:nvSpPr>
          <p:cNvPr id="2" name="CuadroTexto 1">
            <a:extLst>
              <a:ext uri="{FF2B5EF4-FFF2-40B4-BE49-F238E27FC236}">
                <a16:creationId xmlns:a16="http://schemas.microsoft.com/office/drawing/2014/main" id="{0374D38A-778C-45CB-B61F-0BA2656CB3C6}"/>
              </a:ext>
            </a:extLst>
          </p:cNvPr>
          <p:cNvSpPr txBox="1"/>
          <p:nvPr/>
        </p:nvSpPr>
        <p:spPr>
          <a:xfrm>
            <a:off x="2729753" y="0"/>
            <a:ext cx="6320118" cy="369332"/>
          </a:xfrm>
          <a:prstGeom prst="rect">
            <a:avLst/>
          </a:prstGeom>
          <a:noFill/>
        </p:spPr>
        <p:txBody>
          <a:bodyPr wrap="square" rtlCol="0">
            <a:spAutoFit/>
          </a:bodyPr>
          <a:lstStyle/>
          <a:p>
            <a:pPr algn="ctr"/>
            <a:r>
              <a:rPr lang="en-US" b="1" dirty="0">
                <a:solidFill>
                  <a:schemeClr val="accent1">
                    <a:lumMod val="75000"/>
                  </a:schemeClr>
                </a:solidFill>
              </a:rPr>
              <a:t>EN PROCESO</a:t>
            </a:r>
          </a:p>
        </p:txBody>
      </p:sp>
      <p:graphicFrame>
        <p:nvGraphicFramePr>
          <p:cNvPr id="3" name="Tabla 2">
            <a:extLst>
              <a:ext uri="{FF2B5EF4-FFF2-40B4-BE49-F238E27FC236}">
                <a16:creationId xmlns:a16="http://schemas.microsoft.com/office/drawing/2014/main" id="{D1D93FFF-4DB0-496F-AF85-00BF3CB09A4C}"/>
              </a:ext>
            </a:extLst>
          </p:cNvPr>
          <p:cNvGraphicFramePr>
            <a:graphicFrameLocks noGrp="1"/>
          </p:cNvGraphicFramePr>
          <p:nvPr>
            <p:extLst/>
          </p:nvPr>
        </p:nvGraphicFramePr>
        <p:xfrm>
          <a:off x="0" y="2691168"/>
          <a:ext cx="12213706" cy="3776064"/>
        </p:xfrm>
        <a:graphic>
          <a:graphicData uri="http://schemas.openxmlformats.org/drawingml/2006/table">
            <a:tbl>
              <a:tblPr>
                <a:tableStyleId>{5C22544A-7EE6-4342-B048-85BDC9FD1C3A}</a:tableStyleId>
              </a:tblPr>
              <a:tblGrid>
                <a:gridCol w="1760501">
                  <a:extLst>
                    <a:ext uri="{9D8B030D-6E8A-4147-A177-3AD203B41FA5}">
                      <a16:colId xmlns:a16="http://schemas.microsoft.com/office/drawing/2014/main" val="3483583773"/>
                    </a:ext>
                  </a:extLst>
                </a:gridCol>
                <a:gridCol w="10453205">
                  <a:extLst>
                    <a:ext uri="{9D8B030D-6E8A-4147-A177-3AD203B41FA5}">
                      <a16:colId xmlns:a16="http://schemas.microsoft.com/office/drawing/2014/main" val="3809855085"/>
                    </a:ext>
                  </a:extLst>
                </a:gridCol>
              </a:tblGrid>
              <a:tr h="796422">
                <a:tc>
                  <a:txBody>
                    <a:bodyPr/>
                    <a:lstStyle/>
                    <a:p>
                      <a:pPr algn="l" fontAlgn="ctr"/>
                      <a:r>
                        <a:rPr lang="en-US" sz="1600" u="none" strike="noStrike" dirty="0">
                          <a:effectLst/>
                        </a:rPr>
                        <a:t>CAC-003/03/2020</a:t>
                      </a:r>
                      <a:endParaRPr lang="en-US" sz="1600" b="0" i="0" u="none" strike="noStrike" dirty="0">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tc>
                  <a:txBody>
                    <a:bodyPr/>
                    <a:lstStyle/>
                    <a:p>
                      <a:pPr algn="l" fontAlgn="ctr"/>
                      <a:r>
                        <a:rPr lang="es-MX" sz="1600" u="none" strike="noStrike" dirty="0">
                          <a:solidFill>
                            <a:schemeClr val="tx1"/>
                          </a:solidFill>
                          <a:effectLst/>
                        </a:rPr>
                        <a:t>Las Unidades Administrativas iniciarán la documentación de los cambios al diseño de los programas de información en el Sistema de Seguimiento de Cambios. </a:t>
                      </a:r>
                    </a:p>
                    <a:p>
                      <a:pPr algn="l" fontAlgn="ctr"/>
                      <a:r>
                        <a:rPr lang="es-MX" sz="1600" b="1" i="0" u="none" strike="noStrike" dirty="0">
                          <a:solidFill>
                            <a:schemeClr val="tx1"/>
                          </a:solidFill>
                          <a:effectLst/>
                          <a:latin typeface="Calibri" panose="020F0502020204030204" pitchFamily="34" charset="0"/>
                        </a:rPr>
                        <a:t>El 7 de enero vence el plazo</a:t>
                      </a:r>
                      <a:r>
                        <a:rPr lang="es-MX" sz="1600" b="1" i="0" u="none" strike="noStrike" baseline="0" dirty="0">
                          <a:solidFill>
                            <a:schemeClr val="tx1"/>
                          </a:solidFill>
                          <a:effectLst/>
                          <a:latin typeface="Calibri" panose="020F0502020204030204" pitchFamily="34" charset="0"/>
                        </a:rPr>
                        <a:t> para </a:t>
                      </a:r>
                      <a:r>
                        <a:rPr lang="es-MX" sz="1600" b="1" u="none" strike="noStrike" dirty="0">
                          <a:solidFill>
                            <a:schemeClr val="tx1"/>
                          </a:solidFill>
                          <a:effectLst/>
                        </a:rPr>
                        <a:t>ingresar la documentación de los cambios realizados.</a:t>
                      </a:r>
                      <a:endParaRPr lang="es-MX" sz="1600" b="1" i="0" u="none" strike="noStrike" dirty="0">
                        <a:solidFill>
                          <a:schemeClr val="tx1"/>
                        </a:solidFill>
                        <a:effectLst/>
                        <a:latin typeface="Calibri" panose="020F0502020204030204" pitchFamily="34" charset="0"/>
                      </a:endParaRPr>
                    </a:p>
                  </a:txBody>
                  <a:tcPr marL="8599" marR="8599" marT="8599" marB="0" anchor="ctr">
                    <a:solidFill>
                      <a:schemeClr val="accent1">
                        <a:lumMod val="20000"/>
                        <a:lumOff val="80000"/>
                      </a:schemeClr>
                    </a:solidFill>
                  </a:tcPr>
                </a:tc>
                <a:extLst>
                  <a:ext uri="{0D108BD9-81ED-4DB2-BD59-A6C34878D82A}">
                    <a16:rowId xmlns:a16="http://schemas.microsoft.com/office/drawing/2014/main" val="1940971906"/>
                  </a:ext>
                </a:extLst>
              </a:tr>
              <a:tr h="79642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Calibri" panose="020F0502020204030204" pitchFamily="34" charset="0"/>
                        </a:rPr>
                        <a:t>CAC-005/03/2020</a:t>
                      </a:r>
                    </a:p>
                    <a:p>
                      <a:pPr algn="l" fontAlgn="ctr"/>
                      <a:endParaRPr lang="en-US" sz="1600" b="0" i="0" u="none" strike="noStrike" dirty="0">
                        <a:solidFill>
                          <a:srgbClr val="000000"/>
                        </a:solidFill>
                        <a:effectLst/>
                        <a:latin typeface="Calibri" panose="020F0502020204030204" pitchFamily="34" charset="0"/>
                      </a:endParaRPr>
                    </a:p>
                  </a:txBody>
                  <a:tcPr marL="8599" marR="8599" marT="8599" marB="0" anchor="ctr">
                    <a:solidFill>
                      <a:schemeClr val="bg1"/>
                    </a:solidFill>
                  </a:tcPr>
                </a:tc>
                <a:tc>
                  <a:txBody>
                    <a:bodyPr/>
                    <a:lstStyle/>
                    <a:p>
                      <a:pPr algn="l" fontAlgn="ctr"/>
                      <a:r>
                        <a:rPr lang="es-MX" sz="1600" b="0" i="0" u="none" strike="noStrike" dirty="0">
                          <a:solidFill>
                            <a:schemeClr val="tx1"/>
                          </a:solidFill>
                          <a:effectLst/>
                          <a:latin typeface="Calibri" panose="020F0502020204030204" pitchFamily="34" charset="0"/>
                        </a:rPr>
                        <a:t>Para el Programa Anual de Aseguramiento de la Calidad 2021, las Unidades Administrativas cargarán sus actividades en el PAEG cuando la DGCSNIEG inicie este proceso.</a:t>
                      </a:r>
                    </a:p>
                    <a:p>
                      <a:pPr algn="l" fontAlgn="ctr"/>
                      <a:r>
                        <a:rPr lang="es-MX" sz="1600" b="1" i="0" u="none" strike="noStrike" dirty="0">
                          <a:solidFill>
                            <a:schemeClr val="tx1"/>
                          </a:solidFill>
                          <a:effectLst/>
                          <a:latin typeface="Calibri" panose="020F0502020204030204" pitchFamily="34" charset="0"/>
                        </a:rPr>
                        <a:t>El</a:t>
                      </a:r>
                      <a:r>
                        <a:rPr lang="es-MX" sz="1600" b="1" i="0" u="none" strike="noStrike" baseline="0" dirty="0">
                          <a:solidFill>
                            <a:schemeClr val="tx1"/>
                          </a:solidFill>
                          <a:effectLst/>
                          <a:latin typeface="Calibri" panose="020F0502020204030204" pitchFamily="34" charset="0"/>
                        </a:rPr>
                        <a:t> </a:t>
                      </a:r>
                      <a:r>
                        <a:rPr lang="es-MX" sz="1600" b="1" i="0" u="none" strike="noStrike" baseline="0" dirty="0" err="1">
                          <a:solidFill>
                            <a:schemeClr val="tx1"/>
                          </a:solidFill>
                          <a:effectLst/>
                          <a:latin typeface="Calibri" panose="020F0502020204030204" pitchFamily="34" charset="0"/>
                        </a:rPr>
                        <a:t>CoAC</a:t>
                      </a:r>
                      <a:r>
                        <a:rPr lang="es-MX" sz="1600" b="1" i="0" u="none" strike="noStrike" baseline="0" dirty="0">
                          <a:solidFill>
                            <a:schemeClr val="tx1"/>
                          </a:solidFill>
                          <a:effectLst/>
                          <a:latin typeface="Calibri" panose="020F0502020204030204" pitchFamily="34" charset="0"/>
                        </a:rPr>
                        <a:t> aprobará el PAACI  2021 en esta sesión.</a:t>
                      </a:r>
                      <a:endParaRPr lang="es-MX" sz="1600" b="1" i="0" u="none" strike="noStrike" dirty="0">
                        <a:solidFill>
                          <a:schemeClr val="tx1"/>
                        </a:solidFill>
                        <a:effectLst/>
                        <a:latin typeface="Calibri" panose="020F0502020204030204" pitchFamily="34" charset="0"/>
                      </a:endParaRPr>
                    </a:p>
                  </a:txBody>
                  <a:tcPr marL="8599" marR="8599" marT="8599" marB="0" anchor="ctr">
                    <a:solidFill>
                      <a:schemeClr val="bg1"/>
                    </a:solidFill>
                  </a:tcPr>
                </a:tc>
                <a:extLst>
                  <a:ext uri="{0D108BD9-81ED-4DB2-BD59-A6C34878D82A}">
                    <a16:rowId xmlns:a16="http://schemas.microsoft.com/office/drawing/2014/main" val="892080170"/>
                  </a:ext>
                </a:extLst>
              </a:tr>
              <a:tr h="796422">
                <a:tc>
                  <a:txBody>
                    <a:bodyPr/>
                    <a:lstStyle/>
                    <a:p>
                      <a:pPr algn="l" fontAlgn="ctr"/>
                      <a:r>
                        <a:rPr lang="en-US" sz="1600" b="0" i="0" u="none" strike="noStrike" dirty="0">
                          <a:solidFill>
                            <a:srgbClr val="000000"/>
                          </a:solidFill>
                          <a:effectLst/>
                          <a:latin typeface="Calibri" panose="020F0502020204030204" pitchFamily="34" charset="0"/>
                        </a:rPr>
                        <a:t>CAC-009/03/2020</a:t>
                      </a:r>
                    </a:p>
                  </a:txBody>
                  <a:tcPr marL="8599" marR="8599" marT="8599" marB="0" anchor="ctr">
                    <a:solidFill>
                      <a:schemeClr val="accent1">
                        <a:lumMod val="20000"/>
                        <a:lumOff val="80000"/>
                      </a:schemeClr>
                    </a:solidFill>
                  </a:tcPr>
                </a:tc>
                <a:tc>
                  <a:txBody>
                    <a:bodyPr/>
                    <a:lstStyle/>
                    <a:p>
                      <a:pPr algn="l" fontAlgn="ctr"/>
                      <a:r>
                        <a:rPr lang="es-MX" sz="1600" b="0" i="0" u="none" strike="noStrike" dirty="0">
                          <a:solidFill>
                            <a:schemeClr val="tx1"/>
                          </a:solidFill>
                          <a:effectLst/>
                          <a:latin typeface="Calibri" panose="020F0502020204030204" pitchFamily="34" charset="0"/>
                        </a:rPr>
                        <a:t>El Secretario Técnico del Comité se coordinará con la DGCSNIEG para iniciar el procedimiento para la aprobación de los Principios y Directrices de Calidad en el marco del SNIEG.</a:t>
                      </a:r>
                    </a:p>
                    <a:p>
                      <a:pPr algn="l" fontAlgn="ctr"/>
                      <a:r>
                        <a:rPr lang="es-MX" sz="1600" b="1" i="0" u="none" strike="noStrike" dirty="0">
                          <a:solidFill>
                            <a:schemeClr val="tx1"/>
                          </a:solidFill>
                          <a:effectLst/>
                          <a:latin typeface="Calibri" panose="020F0502020204030204" pitchFamily="34" charset="0"/>
                        </a:rPr>
                        <a:t>Se está preparando</a:t>
                      </a:r>
                      <a:r>
                        <a:rPr lang="es-MX" sz="1600" b="1" i="0" u="none" strike="noStrike" baseline="0" dirty="0">
                          <a:solidFill>
                            <a:schemeClr val="tx1"/>
                          </a:solidFill>
                          <a:effectLst/>
                          <a:latin typeface="Calibri" panose="020F0502020204030204" pitchFamily="34" charset="0"/>
                        </a:rPr>
                        <a:t> la documentación conforme a lo estipulado en la normatividad de la DGCSNIEG.</a:t>
                      </a:r>
                      <a:endParaRPr lang="es-MX" sz="1600" b="1" i="0" u="none" strike="noStrike" dirty="0">
                        <a:solidFill>
                          <a:schemeClr val="tx1"/>
                        </a:solidFill>
                        <a:effectLst/>
                        <a:latin typeface="Calibri" panose="020F0502020204030204" pitchFamily="34" charset="0"/>
                      </a:endParaRPr>
                    </a:p>
                  </a:txBody>
                  <a:tcPr marL="8599" marR="8599" marT="8599" marB="0" anchor="ctr">
                    <a:solidFill>
                      <a:schemeClr val="accent1">
                        <a:lumMod val="20000"/>
                        <a:lumOff val="80000"/>
                      </a:schemeClr>
                    </a:solidFill>
                  </a:tcPr>
                </a:tc>
                <a:extLst>
                  <a:ext uri="{0D108BD9-81ED-4DB2-BD59-A6C34878D82A}">
                    <a16:rowId xmlns:a16="http://schemas.microsoft.com/office/drawing/2014/main" val="2631732713"/>
                  </a:ext>
                </a:extLst>
              </a:tr>
              <a:tr h="1386798">
                <a:tc>
                  <a:txBody>
                    <a:bodyPr/>
                    <a:lstStyle/>
                    <a:p>
                      <a:pPr algn="l" fontAlgn="ctr"/>
                      <a:r>
                        <a:rPr lang="en-US" sz="1600" b="0" i="0" u="none" strike="noStrike" dirty="0">
                          <a:solidFill>
                            <a:srgbClr val="000000"/>
                          </a:solidFill>
                          <a:effectLst/>
                          <a:latin typeface="Calibri" panose="020F0502020204030204" pitchFamily="34" charset="0"/>
                        </a:rPr>
                        <a:t>CAC-013/03/2020</a:t>
                      </a:r>
                    </a:p>
                  </a:txBody>
                  <a:tcPr marL="8599" marR="8599" marT="8599" marB="0" anchor="ctr">
                    <a:solidFill>
                      <a:schemeClr val="bg1"/>
                    </a:solidFill>
                  </a:tcPr>
                </a:tc>
                <a:tc>
                  <a:txBody>
                    <a:bodyPr/>
                    <a:lstStyle/>
                    <a:p>
                      <a:pPr algn="l" fontAlgn="ctr"/>
                      <a:r>
                        <a:rPr lang="es-MX" sz="1600" b="0" i="0" u="none" strike="noStrike" dirty="0">
                          <a:solidFill>
                            <a:schemeClr val="tx1"/>
                          </a:solidFill>
                          <a:effectLst/>
                          <a:latin typeface="Calibri" panose="020F0502020204030204" pitchFamily="34" charset="0"/>
                        </a:rPr>
                        <a:t>Las Unidades Administrativas asegurarán que toda la información relacionada con los Programas de Información a su cargo se ingrese al módulo de costos del SAPFIN a más tardar el 31 de octubre del presente, con el fin de que sea utilizado para la asignación presupuestal de 2021.</a:t>
                      </a:r>
                    </a:p>
                    <a:p>
                      <a:pPr marL="0" indent="0" algn="l" fontAlgn="ctr">
                        <a:buFont typeface="Arial" panose="020B0604020202020204" pitchFamily="34" charset="0"/>
                        <a:buNone/>
                      </a:pPr>
                      <a:r>
                        <a:rPr lang="es-MX" sz="1600" b="1" i="0" kern="1200" dirty="0">
                          <a:solidFill>
                            <a:schemeClr val="dk1"/>
                          </a:solidFill>
                          <a:effectLst/>
                          <a:latin typeface="+mn-lt"/>
                          <a:ea typeface="+mn-ea"/>
                          <a:cs typeface="+mn-cs"/>
                        </a:rPr>
                        <a:t>Las UA concluyeron a tiempo, la vinculación de sus </a:t>
                      </a:r>
                      <a:r>
                        <a:rPr lang="es-MX" sz="1600" b="1" i="0" kern="1200" dirty="0" err="1">
                          <a:solidFill>
                            <a:schemeClr val="dk1"/>
                          </a:solidFill>
                          <a:effectLst/>
                          <a:latin typeface="+mn-lt"/>
                          <a:ea typeface="+mn-ea"/>
                          <a:cs typeface="+mn-cs"/>
                        </a:rPr>
                        <a:t>macroactividades</a:t>
                      </a:r>
                      <a:r>
                        <a:rPr lang="es-MX" sz="1600" b="1" i="0" kern="1200" dirty="0">
                          <a:solidFill>
                            <a:schemeClr val="dk1"/>
                          </a:solidFill>
                          <a:effectLst/>
                          <a:latin typeface="+mn-lt"/>
                          <a:ea typeface="+mn-ea"/>
                          <a:cs typeface="+mn-cs"/>
                        </a:rPr>
                        <a:t> a los Programas de Información en el sistema</a:t>
                      </a:r>
                      <a:r>
                        <a:rPr lang="es-MX" sz="1600" b="1" i="0" kern="1200" baseline="0" dirty="0">
                          <a:solidFill>
                            <a:schemeClr val="dk1"/>
                          </a:solidFill>
                          <a:effectLst/>
                          <a:latin typeface="+mn-lt"/>
                          <a:ea typeface="+mn-ea"/>
                          <a:cs typeface="+mn-cs"/>
                        </a:rPr>
                        <a:t> y e</a:t>
                      </a:r>
                      <a:r>
                        <a:rPr lang="es-MX" sz="1600" b="1" i="0" u="none" strike="noStrike" dirty="0">
                          <a:solidFill>
                            <a:schemeClr val="tx1"/>
                          </a:solidFill>
                          <a:effectLst/>
                          <a:latin typeface="Calibri" panose="020F0502020204030204" pitchFamily="34" charset="0"/>
                        </a:rPr>
                        <a:t>n</a:t>
                      </a:r>
                    </a:p>
                    <a:p>
                      <a:pPr marL="0" indent="0" algn="l" fontAlgn="ctr">
                        <a:buFont typeface="Arial" panose="020B0604020202020204" pitchFamily="34" charset="0"/>
                        <a:buNone/>
                      </a:pPr>
                      <a:r>
                        <a:rPr lang="es-MX" sz="1600" b="1" i="0" u="none" strike="noStrike" dirty="0">
                          <a:solidFill>
                            <a:schemeClr val="tx1"/>
                          </a:solidFill>
                          <a:effectLst/>
                          <a:latin typeface="Calibri" panose="020F0502020204030204" pitchFamily="34" charset="0"/>
                        </a:rPr>
                        <a:t>esta sesión se presentarán los avances. </a:t>
                      </a:r>
                    </a:p>
                  </a:txBody>
                  <a:tcPr marL="8599" marR="8599" marT="8599" marB="0" anchor="ctr">
                    <a:solidFill>
                      <a:schemeClr val="bg1"/>
                    </a:solidFill>
                  </a:tcPr>
                </a:tc>
                <a:extLst>
                  <a:ext uri="{0D108BD9-81ED-4DB2-BD59-A6C34878D82A}">
                    <a16:rowId xmlns:a16="http://schemas.microsoft.com/office/drawing/2014/main" val="507633128"/>
                  </a:ext>
                </a:extLst>
              </a:tr>
            </a:tbl>
          </a:graphicData>
        </a:graphic>
      </p:graphicFrame>
    </p:spTree>
    <p:extLst>
      <p:ext uri="{BB962C8B-B14F-4D97-AF65-F5344CB8AC3E}">
        <p14:creationId xmlns:p14="http://schemas.microsoft.com/office/powerpoint/2010/main" val="2379075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srcRect t="31617" b="31617"/>
          <a:stretch>
            <a:fillRect/>
          </a:stretch>
        </p:blipFill>
        <p:spPr>
          <a:xfrm>
            <a:off x="93226" y="6467233"/>
            <a:ext cx="1870380" cy="399642"/>
          </a:xfrm>
          <a:prstGeom prst="rect">
            <a:avLst/>
          </a:prstGeom>
          <a:ln w="12700">
            <a:miter lim="400000"/>
          </a:ln>
        </p:spPr>
      </p:pic>
      <p:graphicFrame>
        <p:nvGraphicFramePr>
          <p:cNvPr id="9" name="Tabla 8">
            <a:extLst>
              <a:ext uri="{FF2B5EF4-FFF2-40B4-BE49-F238E27FC236}">
                <a16:creationId xmlns:a16="http://schemas.microsoft.com/office/drawing/2014/main" id="{6C2FC947-90C8-4999-9AF2-2F2B88A84C49}"/>
              </a:ext>
            </a:extLst>
          </p:cNvPr>
          <p:cNvGraphicFramePr>
            <a:graphicFrameLocks noGrp="1"/>
          </p:cNvGraphicFramePr>
          <p:nvPr>
            <p:extLst/>
          </p:nvPr>
        </p:nvGraphicFramePr>
        <p:xfrm>
          <a:off x="0" y="1831"/>
          <a:ext cx="12192000" cy="1362710"/>
        </p:xfrm>
        <a:graphic>
          <a:graphicData uri="http://schemas.openxmlformats.org/drawingml/2006/table">
            <a:tbl>
              <a:tblPr firstRow="1" firstCol="1" bandRow="1">
                <a:tableStyleId>{5C22544A-7EE6-4342-B048-85BDC9FD1C3A}</a:tableStyleId>
              </a:tblPr>
              <a:tblGrid>
                <a:gridCol w="12192000">
                  <a:extLst>
                    <a:ext uri="{9D8B030D-6E8A-4147-A177-3AD203B41FA5}">
                      <a16:colId xmlns:a16="http://schemas.microsoft.com/office/drawing/2014/main" val="20001"/>
                    </a:ext>
                  </a:extLst>
                </a:gridCol>
              </a:tblGrid>
              <a:tr h="1362710">
                <a:tc>
                  <a:txBody>
                    <a:bodyPr/>
                    <a:lstStyle/>
                    <a:p>
                      <a:pPr marL="228600" algn="ctr">
                        <a:spcAft>
                          <a:spcPts val="0"/>
                        </a:spcAft>
                      </a:pPr>
                      <a:r>
                        <a:rPr lang="es-MX" sz="2400" b="1" dirty="0">
                          <a:solidFill>
                            <a:schemeClr val="bg1"/>
                          </a:solidFill>
                          <a:effectLst/>
                          <a:latin typeface="+mn-lt"/>
                          <a:ea typeface="Calibri" panose="020F0502020204030204" pitchFamily="34" charset="0"/>
                          <a:cs typeface="Times New Roman" panose="02020603050405020304" pitchFamily="18" charset="0"/>
                        </a:rPr>
                        <a:t>Avances de grupos de trabajo:</a:t>
                      </a:r>
                    </a:p>
                    <a:p>
                      <a:pPr marL="228600" algn="ctr">
                        <a:spcAft>
                          <a:spcPts val="0"/>
                        </a:spcAft>
                      </a:pPr>
                      <a:r>
                        <a:rPr lang="es-MX" sz="2400" b="1" dirty="0">
                          <a:solidFill>
                            <a:schemeClr val="bg1"/>
                          </a:solidFill>
                          <a:effectLst/>
                          <a:latin typeface="+mn-lt"/>
                          <a:ea typeface="Calibri" panose="020F0502020204030204" pitchFamily="34" charset="0"/>
                          <a:cs typeface="Times New Roman" panose="02020603050405020304" pitchFamily="18" charset="0"/>
                        </a:rPr>
                        <a:t> Indicadores de precisión</a:t>
                      </a:r>
                      <a:r>
                        <a:rPr lang="es-MX" sz="2400" b="1" baseline="0" dirty="0">
                          <a:solidFill>
                            <a:schemeClr val="bg1"/>
                          </a:solidFill>
                          <a:effectLst/>
                          <a:latin typeface="+mn-lt"/>
                          <a:ea typeface="Calibri" panose="020F0502020204030204" pitchFamily="34" charset="0"/>
                          <a:cs typeface="Times New Roman" panose="02020603050405020304" pitchFamily="18" charset="0"/>
                        </a:rPr>
                        <a:t> y diseño conceptual</a:t>
                      </a:r>
                      <a:endParaRPr lang="es-MX" sz="2400" b="1" dirty="0">
                        <a:solidFill>
                          <a:schemeClr val="bg1"/>
                        </a:solidFill>
                        <a:effectLst/>
                        <a:latin typeface="+mn-lt"/>
                        <a:ea typeface="Calibri" panose="020F0502020204030204" pitchFamily="34" charset="0"/>
                        <a:cs typeface="Times New Roman" panose="02020603050405020304" pitchFamily="18" charset="0"/>
                      </a:endParaRPr>
                    </a:p>
                  </a:txBody>
                  <a:tcPr marL="35013" marR="35013" marT="13092" marB="87684"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bl>
          </a:graphicData>
        </a:graphic>
      </p:graphicFrame>
      <p:pic>
        <p:nvPicPr>
          <p:cNvPr id="43" name="Imagen 42"/>
          <p:cNvPicPr/>
          <p:nvPr/>
        </p:nvPicPr>
        <p:blipFill>
          <a:blip r:embed="rId4" cstate="print"/>
          <a:stretch>
            <a:fillRect/>
          </a:stretch>
        </p:blipFill>
        <p:spPr>
          <a:xfrm>
            <a:off x="10535757" y="151245"/>
            <a:ext cx="1402080" cy="1439444"/>
          </a:xfrm>
          <a:prstGeom prst="rect">
            <a:avLst/>
          </a:prstGeom>
        </p:spPr>
      </p:pic>
      <p:sp>
        <p:nvSpPr>
          <p:cNvPr id="10" name="Rectángulo 9">
            <a:extLst>
              <a:ext uri="{FF2B5EF4-FFF2-40B4-BE49-F238E27FC236}">
                <a16:creationId xmlns:a16="http://schemas.microsoft.com/office/drawing/2014/main" id="{987837F3-8143-4D61-B3B3-B22B2A274317}"/>
              </a:ext>
            </a:extLst>
          </p:cNvPr>
          <p:cNvSpPr/>
          <p:nvPr/>
        </p:nvSpPr>
        <p:spPr>
          <a:xfrm>
            <a:off x="493867" y="2106283"/>
            <a:ext cx="11204266" cy="2299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2"/>
            <a:endParaRPr lang="es-MX" dirty="0">
              <a:solidFill>
                <a:schemeClr val="tx1"/>
              </a:solidFill>
              <a:ea typeface="Calibri" panose="020F0502020204030204" pitchFamily="34" charset="0"/>
              <a:cs typeface="Times New Roman" panose="02020603050405020304" pitchFamily="18" charset="0"/>
            </a:endParaRPr>
          </a:p>
          <a:p>
            <a:pPr marL="285750" lvl="2" indent="-285750">
              <a:buFont typeface="Arial" panose="020B0604020202020204" pitchFamily="34" charset="0"/>
              <a:buChar char="•"/>
            </a:pPr>
            <a:r>
              <a:rPr lang="es-MX" dirty="0">
                <a:solidFill>
                  <a:schemeClr val="tx1"/>
                </a:solidFill>
              </a:rPr>
              <a:t>La VP trabaja en la propuesta de indicadores para censos a fin de presentarla ante el grupo de indicadores de precisión para su revisión, discusión y aprobación.</a:t>
            </a:r>
          </a:p>
          <a:p>
            <a:pPr marL="285750" lvl="2" indent="-285750">
              <a:buFont typeface="Arial" panose="020B0604020202020204" pitchFamily="34" charset="0"/>
              <a:buChar char="•"/>
            </a:pPr>
            <a:endParaRPr lang="es-MX" dirty="0">
              <a:solidFill>
                <a:schemeClr val="tx1"/>
              </a:solidFill>
              <a:highlight>
                <a:srgbClr val="FFFF00"/>
              </a:highlight>
            </a:endParaRPr>
          </a:p>
          <a:p>
            <a:pPr marL="285750" lvl="2" indent="-285750">
              <a:buFont typeface="Arial" panose="020B0604020202020204" pitchFamily="34" charset="0"/>
              <a:buChar char="•"/>
            </a:pPr>
            <a:r>
              <a:rPr lang="es-MX" dirty="0">
                <a:solidFill>
                  <a:schemeClr val="tx1"/>
                </a:solidFill>
              </a:rPr>
              <a:t>La VP trabaja en la propuesta de plantilla y guía a fin de presentarla ante el grupo de diseño conceptual para su revisión, discusión y aprobación.</a:t>
            </a:r>
          </a:p>
          <a:p>
            <a:pPr marL="0" lvl="2"/>
            <a:endParaRPr lang="es-MX" dirty="0">
              <a:solidFill>
                <a:srgbClr val="FF0000"/>
              </a:solidFill>
              <a:highlight>
                <a:srgbClr val="FFFF00"/>
              </a:highlight>
            </a:endParaRPr>
          </a:p>
        </p:txBody>
      </p:sp>
    </p:spTree>
    <p:extLst>
      <p:ext uri="{BB962C8B-B14F-4D97-AF65-F5344CB8AC3E}">
        <p14:creationId xmlns:p14="http://schemas.microsoft.com/office/powerpoint/2010/main" val="412598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srcRect t="31617" b="31617"/>
          <a:stretch>
            <a:fillRect/>
          </a:stretch>
        </p:blipFill>
        <p:spPr>
          <a:xfrm>
            <a:off x="93226" y="6467233"/>
            <a:ext cx="1870380" cy="399642"/>
          </a:xfrm>
          <a:prstGeom prst="rect">
            <a:avLst/>
          </a:prstGeom>
          <a:ln w="12700">
            <a:miter lim="400000"/>
          </a:ln>
        </p:spPr>
      </p:pic>
      <p:graphicFrame>
        <p:nvGraphicFramePr>
          <p:cNvPr id="9" name="Tabla 8">
            <a:extLst>
              <a:ext uri="{FF2B5EF4-FFF2-40B4-BE49-F238E27FC236}">
                <a16:creationId xmlns:a16="http://schemas.microsoft.com/office/drawing/2014/main" id="{6C2FC947-90C8-4999-9AF2-2F2B88A84C49}"/>
              </a:ext>
            </a:extLst>
          </p:cNvPr>
          <p:cNvGraphicFramePr>
            <a:graphicFrameLocks noGrp="1"/>
          </p:cNvGraphicFramePr>
          <p:nvPr>
            <p:extLst/>
          </p:nvPr>
        </p:nvGraphicFramePr>
        <p:xfrm>
          <a:off x="0" y="1831"/>
          <a:ext cx="12192000" cy="1362710"/>
        </p:xfrm>
        <a:graphic>
          <a:graphicData uri="http://schemas.openxmlformats.org/drawingml/2006/table">
            <a:tbl>
              <a:tblPr firstRow="1" firstCol="1" bandRow="1">
                <a:tableStyleId>{5C22544A-7EE6-4342-B048-85BDC9FD1C3A}</a:tableStyleId>
              </a:tblPr>
              <a:tblGrid>
                <a:gridCol w="12192000">
                  <a:extLst>
                    <a:ext uri="{9D8B030D-6E8A-4147-A177-3AD203B41FA5}">
                      <a16:colId xmlns:a16="http://schemas.microsoft.com/office/drawing/2014/main" val="20001"/>
                    </a:ext>
                  </a:extLst>
                </a:gridCol>
              </a:tblGrid>
              <a:tr h="1362710">
                <a:tc>
                  <a:txBody>
                    <a:bodyPr/>
                    <a:lstStyle/>
                    <a:p>
                      <a:pPr marL="228600" algn="ctr">
                        <a:spcAft>
                          <a:spcPts val="0"/>
                        </a:spcAft>
                      </a:pPr>
                      <a:r>
                        <a:rPr lang="es-MX" sz="2400" b="1" dirty="0">
                          <a:solidFill>
                            <a:schemeClr val="bg1"/>
                          </a:solidFill>
                          <a:effectLst/>
                          <a:latin typeface="+mn-lt"/>
                          <a:ea typeface="Calibri" panose="020F0502020204030204" pitchFamily="34" charset="0"/>
                          <a:cs typeface="Times New Roman" panose="02020603050405020304" pitchFamily="18" charset="0"/>
                        </a:rPr>
                        <a:t>Avances de grupos de trabajo: </a:t>
                      </a:r>
                    </a:p>
                    <a:p>
                      <a:pPr marL="228600" algn="ctr">
                        <a:spcAft>
                          <a:spcPts val="0"/>
                        </a:spcAft>
                      </a:pPr>
                      <a:r>
                        <a:rPr lang="es-MX" sz="2400" b="1" dirty="0">
                          <a:solidFill>
                            <a:schemeClr val="bg1"/>
                          </a:solidFill>
                          <a:effectLst/>
                          <a:latin typeface="+mn-lt"/>
                          <a:ea typeface="Calibri" panose="020F0502020204030204" pitchFamily="34" charset="0"/>
                          <a:cs typeface="Times New Roman" panose="02020603050405020304" pitchFamily="18" charset="0"/>
                        </a:rPr>
                        <a:t>Procesos</a:t>
                      </a:r>
                    </a:p>
                  </a:txBody>
                  <a:tcPr marL="35013" marR="35013" marT="13092" marB="87684"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bl>
          </a:graphicData>
        </a:graphic>
      </p:graphicFrame>
      <p:pic>
        <p:nvPicPr>
          <p:cNvPr id="43" name="Imagen 42"/>
          <p:cNvPicPr/>
          <p:nvPr/>
        </p:nvPicPr>
        <p:blipFill>
          <a:blip r:embed="rId4" cstate="print"/>
          <a:stretch>
            <a:fillRect/>
          </a:stretch>
        </p:blipFill>
        <p:spPr>
          <a:xfrm>
            <a:off x="10535757" y="151245"/>
            <a:ext cx="1402080" cy="1439444"/>
          </a:xfrm>
          <a:prstGeom prst="rect">
            <a:avLst/>
          </a:prstGeom>
        </p:spPr>
      </p:pic>
      <p:sp>
        <p:nvSpPr>
          <p:cNvPr id="11" name="Rectángulo 10">
            <a:extLst>
              <a:ext uri="{FF2B5EF4-FFF2-40B4-BE49-F238E27FC236}">
                <a16:creationId xmlns:a16="http://schemas.microsoft.com/office/drawing/2014/main" id="{45A7480B-B76A-4516-8714-14B23D832B92}"/>
              </a:ext>
            </a:extLst>
          </p:cNvPr>
          <p:cNvSpPr/>
          <p:nvPr/>
        </p:nvSpPr>
        <p:spPr>
          <a:xfrm>
            <a:off x="483015" y="2320740"/>
            <a:ext cx="11204266" cy="3360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dirty="0">
                <a:solidFill>
                  <a:schemeClr val="tx1"/>
                </a:solidFill>
              </a:rPr>
              <a:t>Integrantes del grupo de procesos por parte de la DGIAI, conforman propuesta de herramienta de autoevaluación (DESAP – INEGI); la herramienta toma como referencia el DESAP (The European </a:t>
            </a:r>
            <a:r>
              <a:rPr lang="es-MX" dirty="0" err="1">
                <a:solidFill>
                  <a:schemeClr val="tx1"/>
                </a:solidFill>
              </a:rPr>
              <a:t>Self</a:t>
            </a:r>
            <a:r>
              <a:rPr lang="es-MX" dirty="0">
                <a:solidFill>
                  <a:schemeClr val="tx1"/>
                </a:solidFill>
              </a:rPr>
              <a:t> </a:t>
            </a:r>
            <a:r>
              <a:rPr lang="es-MX" dirty="0" err="1">
                <a:solidFill>
                  <a:schemeClr val="tx1"/>
                </a:solidFill>
              </a:rPr>
              <a:t>Assessment</a:t>
            </a:r>
            <a:r>
              <a:rPr lang="es-MX" dirty="0">
                <a:solidFill>
                  <a:schemeClr val="tx1"/>
                </a:solidFill>
              </a:rPr>
              <a:t> </a:t>
            </a:r>
            <a:r>
              <a:rPr lang="es-MX" dirty="0" err="1">
                <a:solidFill>
                  <a:schemeClr val="tx1"/>
                </a:solidFill>
              </a:rPr>
              <a:t>Checklist</a:t>
            </a:r>
            <a:r>
              <a:rPr lang="es-MX" dirty="0">
                <a:solidFill>
                  <a:schemeClr val="tx1"/>
                </a:solidFill>
              </a:rPr>
              <a:t> for </a:t>
            </a:r>
            <a:r>
              <a:rPr lang="es-MX" dirty="0" err="1">
                <a:solidFill>
                  <a:schemeClr val="tx1"/>
                </a:solidFill>
              </a:rPr>
              <a:t>Survey</a:t>
            </a:r>
            <a:r>
              <a:rPr lang="es-MX" dirty="0">
                <a:solidFill>
                  <a:schemeClr val="tx1"/>
                </a:solidFill>
              </a:rPr>
              <a:t> Managers) de EUROSTAT y la herramienta de autoevaluación propuesta y aplicada en 2018 por la DGEE. </a:t>
            </a:r>
          </a:p>
          <a:p>
            <a:endParaRPr lang="es-MX" dirty="0">
              <a:solidFill>
                <a:schemeClr val="tx1"/>
              </a:solidFill>
            </a:endParaRPr>
          </a:p>
          <a:p>
            <a:pPr marL="742950" lvl="1" indent="-285750">
              <a:buFont typeface="Courier New" panose="02070309020205020404" pitchFamily="49" charset="0"/>
              <a:buChar char="o"/>
            </a:pPr>
            <a:r>
              <a:rPr lang="es-MX" dirty="0">
                <a:solidFill>
                  <a:schemeClr val="tx1"/>
                </a:solidFill>
              </a:rPr>
              <a:t>La herramienta se compartirá con el resto de los integrantes del grupo para su revisión, discusión y aprobación.</a:t>
            </a:r>
          </a:p>
          <a:p>
            <a:pPr marL="285750" lvl="1" indent="-285750">
              <a:buFont typeface="Arial" panose="020B0604020202020204" pitchFamily="34" charset="0"/>
              <a:buChar char="•"/>
            </a:pPr>
            <a:endParaRPr lang="es-MX" dirty="0">
              <a:solidFill>
                <a:schemeClr val="tx1"/>
              </a:solidFill>
              <a:highlight>
                <a:srgbClr val="FFFF00"/>
              </a:highlight>
            </a:endParaRPr>
          </a:p>
          <a:p>
            <a:pPr marL="285750" lvl="1" indent="-285750">
              <a:buFont typeface="Arial" panose="020B0604020202020204" pitchFamily="34" charset="0"/>
              <a:buChar char="•"/>
            </a:pPr>
            <a:r>
              <a:rPr lang="es-MX" dirty="0">
                <a:solidFill>
                  <a:schemeClr val="tx1"/>
                </a:solidFill>
              </a:rPr>
              <a:t>La DGAII y la CGOR acordaron darle continuidad al proceso de aprobación de los Lineamientos de Coordinación Operativa. La CGOR solicitó opinión de la CGAJ.</a:t>
            </a:r>
          </a:p>
          <a:p>
            <a:pPr marL="285750" lvl="1" indent="-285750">
              <a:buFont typeface="Arial" panose="020B0604020202020204" pitchFamily="34" charset="0"/>
              <a:buChar char="•"/>
            </a:pPr>
            <a:endParaRPr lang="es-MX" dirty="0">
              <a:solidFill>
                <a:schemeClr val="tx1"/>
              </a:solidFill>
              <a:highlight>
                <a:srgbClr val="FFFF00"/>
              </a:highlight>
            </a:endParaRPr>
          </a:p>
          <a:p>
            <a:pPr marL="715963" lvl="2" indent="-342900">
              <a:buFont typeface="Courier New" panose="02070309020205020404" pitchFamily="49" charset="0"/>
              <a:buChar char="o"/>
            </a:pPr>
            <a:r>
              <a:rPr lang="es-MX" dirty="0">
                <a:solidFill>
                  <a:schemeClr val="tx1"/>
                </a:solidFill>
              </a:rPr>
              <a:t>La propuesta de Lineamientos será ratificada en el grupo para iniciar el procedimiento de aprobación y emisión en los términos que recomiende la CGAJ.</a:t>
            </a:r>
          </a:p>
          <a:p>
            <a:pPr marL="373063" lvl="2"/>
            <a:endParaRPr lang="es-MX" dirty="0">
              <a:solidFill>
                <a:srgbClr val="FF0000"/>
              </a:solidFill>
              <a:highlight>
                <a:srgbClr val="FFFF00"/>
              </a:highlight>
            </a:endParaRPr>
          </a:p>
          <a:p>
            <a:pPr marL="263525" lvl="1"/>
            <a:endParaRPr lang="es-MX" dirty="0">
              <a:solidFill>
                <a:schemeClr val="tx1"/>
              </a:solidFill>
              <a:highlight>
                <a:srgbClr val="FFFF00"/>
              </a:highlight>
            </a:endParaRPr>
          </a:p>
        </p:txBody>
      </p:sp>
    </p:spTree>
    <p:extLst>
      <p:ext uri="{BB962C8B-B14F-4D97-AF65-F5344CB8AC3E}">
        <p14:creationId xmlns:p14="http://schemas.microsoft.com/office/powerpoint/2010/main" val="3849873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srcRect t="31617" b="31617"/>
          <a:stretch>
            <a:fillRect/>
          </a:stretch>
        </p:blipFill>
        <p:spPr>
          <a:xfrm>
            <a:off x="93226" y="6467233"/>
            <a:ext cx="1870380" cy="399642"/>
          </a:xfrm>
          <a:prstGeom prst="rect">
            <a:avLst/>
          </a:prstGeom>
          <a:ln w="12700">
            <a:miter lim="400000"/>
          </a:ln>
        </p:spPr>
      </p:pic>
      <p:pic>
        <p:nvPicPr>
          <p:cNvPr id="2" name="Imagen 1">
            <a:extLst>
              <a:ext uri="{FF2B5EF4-FFF2-40B4-BE49-F238E27FC236}">
                <a16:creationId xmlns:a16="http://schemas.microsoft.com/office/drawing/2014/main" id="{5CCAE5DE-E96E-46CC-B00A-BE5B697BD3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908" y="270779"/>
            <a:ext cx="4616246" cy="1559972"/>
          </a:xfrm>
          <a:prstGeom prst="rect">
            <a:avLst/>
          </a:prstGeom>
        </p:spPr>
      </p:pic>
      <p:sp>
        <p:nvSpPr>
          <p:cNvPr id="5" name="CuadroTexto 4">
            <a:extLst>
              <a:ext uri="{FF2B5EF4-FFF2-40B4-BE49-F238E27FC236}">
                <a16:creationId xmlns:a16="http://schemas.microsoft.com/office/drawing/2014/main" id="{8E4A11E2-AAFF-453E-B3EF-8699286D7F03}"/>
              </a:ext>
            </a:extLst>
          </p:cNvPr>
          <p:cNvSpPr txBox="1"/>
          <p:nvPr/>
        </p:nvSpPr>
        <p:spPr>
          <a:xfrm>
            <a:off x="3591853" y="1613126"/>
            <a:ext cx="4582166" cy="523220"/>
          </a:xfrm>
          <a:prstGeom prst="rect">
            <a:avLst/>
          </a:prstGeom>
          <a:noFill/>
        </p:spPr>
        <p:txBody>
          <a:bodyPr wrap="square" rtlCol="0">
            <a:spAutoFit/>
          </a:bodyPr>
          <a:lstStyle/>
          <a:p>
            <a:pPr algn="ctr"/>
            <a:r>
              <a:rPr lang="es-MX" sz="2800" b="1" dirty="0">
                <a:solidFill>
                  <a:srgbClr val="0070C0"/>
                </a:solidFill>
              </a:rPr>
              <a:t>Propuesta de Acuerdos:</a:t>
            </a:r>
            <a:endParaRPr lang="en-US" sz="2800" b="1" dirty="0">
              <a:solidFill>
                <a:srgbClr val="0070C0"/>
              </a:solidFill>
            </a:endParaRPr>
          </a:p>
        </p:txBody>
      </p:sp>
      <p:sp>
        <p:nvSpPr>
          <p:cNvPr id="6" name="Rectángulo 5">
            <a:extLst>
              <a:ext uri="{FF2B5EF4-FFF2-40B4-BE49-F238E27FC236}">
                <a16:creationId xmlns:a16="http://schemas.microsoft.com/office/drawing/2014/main" id="{8D66F762-04FD-413A-8DB5-E6CC08BF41F2}"/>
              </a:ext>
            </a:extLst>
          </p:cNvPr>
          <p:cNvSpPr/>
          <p:nvPr/>
        </p:nvSpPr>
        <p:spPr>
          <a:xfrm>
            <a:off x="1342101" y="2495304"/>
            <a:ext cx="8790039" cy="400110"/>
          </a:xfrm>
          <a:prstGeom prst="rect">
            <a:avLst/>
          </a:prstGeom>
          <a:solidFill>
            <a:schemeClr val="accent1">
              <a:lumMod val="20000"/>
              <a:lumOff val="80000"/>
            </a:schemeClr>
          </a:solidFill>
        </p:spPr>
        <p:txBody>
          <a:bodyPr wrap="square">
            <a:spAutoFit/>
          </a:bodyPr>
          <a:lstStyle/>
          <a:p>
            <a:pPr algn="ctr">
              <a:spcBef>
                <a:spcPts val="600"/>
              </a:spcBef>
            </a:pPr>
            <a:r>
              <a:rPr lang="es-MX" sz="2000" dirty="0">
                <a:cs typeface="Calibri Light" panose="020F0302020204030204" pitchFamily="34" charset="0"/>
              </a:rPr>
              <a:t>El </a:t>
            </a:r>
            <a:r>
              <a:rPr lang="es-MX" sz="2000" dirty="0" err="1">
                <a:cs typeface="Calibri Light" panose="020F0302020204030204" pitchFamily="34" charset="0"/>
              </a:rPr>
              <a:t>CoAC</a:t>
            </a:r>
            <a:r>
              <a:rPr lang="es-MX" sz="2000" dirty="0">
                <a:cs typeface="Calibri Light" panose="020F0302020204030204" pitchFamily="34" charset="0"/>
              </a:rPr>
              <a:t> aprueba el PAACI 2021.</a:t>
            </a:r>
          </a:p>
        </p:txBody>
      </p:sp>
      <p:sp>
        <p:nvSpPr>
          <p:cNvPr id="9" name="Rectángulo 8">
            <a:extLst>
              <a:ext uri="{FF2B5EF4-FFF2-40B4-BE49-F238E27FC236}">
                <a16:creationId xmlns:a16="http://schemas.microsoft.com/office/drawing/2014/main" id="{EC823477-2305-438B-8C4D-BACB023C816E}"/>
              </a:ext>
            </a:extLst>
          </p:cNvPr>
          <p:cNvSpPr/>
          <p:nvPr/>
        </p:nvSpPr>
        <p:spPr>
          <a:xfrm>
            <a:off x="1342101" y="3613658"/>
            <a:ext cx="8790036" cy="1631216"/>
          </a:xfrm>
          <a:prstGeom prst="rect">
            <a:avLst/>
          </a:prstGeom>
          <a:solidFill>
            <a:schemeClr val="accent1">
              <a:lumMod val="20000"/>
              <a:lumOff val="80000"/>
            </a:schemeClr>
          </a:solidFill>
        </p:spPr>
        <p:txBody>
          <a:bodyPr wrap="square">
            <a:spAutoFit/>
          </a:bodyPr>
          <a:lstStyle/>
          <a:p>
            <a:pPr algn="ctr">
              <a:spcBef>
                <a:spcPts val="600"/>
              </a:spcBef>
            </a:pPr>
            <a:r>
              <a:rPr lang="es-MX" sz="2000" dirty="0">
                <a:cs typeface="Calibri Light" panose="020F0302020204030204" pitchFamily="34" charset="0"/>
              </a:rPr>
              <a:t>Los integrantes del </a:t>
            </a:r>
            <a:r>
              <a:rPr lang="es-MX" sz="2000" dirty="0" err="1">
                <a:cs typeface="Calibri Light" panose="020F0302020204030204" pitchFamily="34" charset="0"/>
              </a:rPr>
              <a:t>CoAC</a:t>
            </a:r>
            <a:r>
              <a:rPr lang="es-MX" sz="2000" dirty="0">
                <a:cs typeface="Calibri Light" panose="020F0302020204030204" pitchFamily="34" charset="0"/>
              </a:rPr>
              <a:t> validan el Anteproyecto de Lineamientos para la integración y mantenimiento del Inventario de Programas de Información del INEGI, incorporado previamente en la carpeta electrónica correspondiente a esta sesión. La DGIAI solicitará la validación jurídica a la CGAJ y concluirá las gestiones para que sean emitidos por el Presidente del INEGI.</a:t>
            </a:r>
          </a:p>
        </p:txBody>
      </p:sp>
    </p:spTree>
    <p:extLst>
      <p:ext uri="{BB962C8B-B14F-4D97-AF65-F5344CB8AC3E}">
        <p14:creationId xmlns:p14="http://schemas.microsoft.com/office/powerpoint/2010/main" val="350856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sp>
        <p:nvSpPr>
          <p:cNvPr id="6" name="CuadroTexto 5">
            <a:extLst>
              <a:ext uri="{FF2B5EF4-FFF2-40B4-BE49-F238E27FC236}">
                <a16:creationId xmlns:a16="http://schemas.microsoft.com/office/drawing/2014/main" id="{8CFF9D36-4E81-4C57-8E81-2572FC0F6EFE}"/>
              </a:ext>
            </a:extLst>
          </p:cNvPr>
          <p:cNvSpPr txBox="1"/>
          <p:nvPr/>
        </p:nvSpPr>
        <p:spPr>
          <a:xfrm>
            <a:off x="2808079" y="2399535"/>
            <a:ext cx="6693031" cy="1938992"/>
          </a:xfrm>
          <a:prstGeom prst="rect">
            <a:avLst/>
          </a:prstGeom>
          <a:noFill/>
        </p:spPr>
        <p:txBody>
          <a:bodyPr wrap="square" rtlCol="0">
            <a:spAutoFit/>
          </a:bodyPr>
          <a:lstStyle/>
          <a:p>
            <a:pPr algn="ctr"/>
            <a:r>
              <a:rPr lang="es-MX" sz="12000" dirty="0">
                <a:solidFill>
                  <a:schemeClr val="bg1"/>
                </a:solidFill>
                <a:latin typeface="Bradley Hand ITC" panose="03070402050302030203" pitchFamily="66" charset="0"/>
              </a:rPr>
              <a:t>FIN</a:t>
            </a: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10464132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13553</TotalTime>
  <Words>654</Words>
  <Application>Microsoft Office PowerPoint</Application>
  <PresentationFormat>Panorámica</PresentationFormat>
  <Paragraphs>61</Paragraphs>
  <Slides>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7</vt:i4>
      </vt:variant>
    </vt:vector>
  </HeadingPairs>
  <TitlesOfParts>
    <vt:vector size="15" baseType="lpstr">
      <vt:lpstr>Arial</vt:lpstr>
      <vt:lpstr>Bradley Hand ITC</vt:lpstr>
      <vt:lpstr>Calibri</vt:lpstr>
      <vt:lpstr>Calibri Light</vt:lpstr>
      <vt:lpstr>Courier New</vt:lpstr>
      <vt:lpstr>Helvetica Neue Medium</vt:lpstr>
      <vt:lpstr>Times New Roman</vt:lpstr>
      <vt:lpstr>Tema de Office</vt:lpstr>
      <vt:lpstr>4ª Sesión 2020: Seguimiento de acuerdos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TAPIA MENDOZA ALFONSO</cp:lastModifiedBy>
  <cp:revision>1029</cp:revision>
  <cp:lastPrinted>2019-07-23T13:48:03Z</cp:lastPrinted>
  <dcterms:created xsi:type="dcterms:W3CDTF">2017-08-22T14:19:52Z</dcterms:created>
  <dcterms:modified xsi:type="dcterms:W3CDTF">2020-12-02T03:14:38Z</dcterms:modified>
</cp:coreProperties>
</file>