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408" r:id="rId2"/>
    <p:sldId id="431" r:id="rId3"/>
    <p:sldId id="459" r:id="rId4"/>
    <p:sldId id="477" r:id="rId5"/>
    <p:sldId id="483" r:id="rId6"/>
    <p:sldId id="460" r:id="rId7"/>
    <p:sldId id="485" r:id="rId8"/>
    <p:sldId id="463" r:id="rId9"/>
    <p:sldId id="464" r:id="rId10"/>
    <p:sldId id="478" r:id="rId11"/>
    <p:sldId id="467" r:id="rId12"/>
    <p:sldId id="482" r:id="rId13"/>
    <p:sldId id="469" r:id="rId14"/>
    <p:sldId id="470" r:id="rId15"/>
    <p:sldId id="448" r:id="rId16"/>
    <p:sldId id="480" r:id="rId17"/>
    <p:sldId id="481" r:id="rId18"/>
    <p:sldId id="484" r:id="rId19"/>
  </p:sldIdLst>
  <p:sldSz cx="12192000" cy="6858000"/>
  <p:notesSz cx="7010400"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TIERREZ ROMERO MARCO ANTONIO" initials="GRMA" lastIdx="5" clrIdx="0">
    <p:extLst>
      <p:ext uri="{19B8F6BF-5375-455C-9EA6-DF929625EA0E}">
        <p15:presenceInfo xmlns:p15="http://schemas.microsoft.com/office/powerpoint/2012/main" userId="S-1-5-21-1606980848-1500820517-1801674531-84088" providerId="AD"/>
      </p:ext>
    </p:extLst>
  </p:cmAuthor>
  <p:cmAuthor id="2" name="RUBIO SOTO GLORIA MARTHA" initials="RSGM" lastIdx="7" clrIdx="1">
    <p:extLst>
      <p:ext uri="{19B8F6BF-5375-455C-9EA6-DF929625EA0E}">
        <p15:presenceInfo xmlns:p15="http://schemas.microsoft.com/office/powerpoint/2012/main" userId="S-1-5-21-1606980848-1500820517-1801674531-13863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6E6"/>
    <a:srgbClr val="7E0000"/>
    <a:srgbClr val="8E0000"/>
    <a:srgbClr val="D2DEEF"/>
    <a:srgbClr val="009EE0"/>
    <a:srgbClr val="7A0000"/>
    <a:srgbClr val="FF9F9F"/>
    <a:srgbClr val="FFCC00"/>
    <a:srgbClr val="CCFF33"/>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16" autoAdjust="0"/>
    <p:restoredTop sz="94374" autoAdjust="0"/>
  </p:normalViewPr>
  <p:slideViewPr>
    <p:cSldViewPr snapToGrid="0">
      <p:cViewPr varScale="1">
        <p:scale>
          <a:sx n="65" d="100"/>
          <a:sy n="65" d="100"/>
        </p:scale>
        <p:origin x="882" y="90"/>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4" d="100"/>
          <a:sy n="84" d="100"/>
        </p:scale>
        <p:origin x="379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2069B105-0C39-4691-A17C-6BF844C77122}" type="datetimeFigureOut">
              <a:rPr lang="es-MX" smtClean="0"/>
              <a:pPr/>
              <a:t>25/07/2019</a:t>
            </a:fld>
            <a:endParaRPr lang="es-MX"/>
          </a:p>
        </p:txBody>
      </p:sp>
      <p:sp>
        <p:nvSpPr>
          <p:cNvPr id="4" name="Marcador de pie de página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s-MX"/>
          </a:p>
        </p:txBody>
      </p:sp>
      <p:sp>
        <p:nvSpPr>
          <p:cNvPr id="5" name="Marcador de número de diapositiva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BDF91EFF-FA90-47DD-8861-6A1B475E37E8}" type="slidenum">
              <a:rPr lang="es-MX" smtClean="0"/>
              <a:pPr/>
              <a:t>‹Nº›</a:t>
            </a:fld>
            <a:endParaRPr lang="es-MX"/>
          </a:p>
        </p:txBody>
      </p:sp>
    </p:spTree>
    <p:extLst>
      <p:ext uri="{BB962C8B-B14F-4D97-AF65-F5344CB8AC3E}">
        <p14:creationId xmlns:p14="http://schemas.microsoft.com/office/powerpoint/2010/main" val="4086080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F1C23F7C-C6D9-43A9-93A2-7740FAD630C2}" type="datetimeFigureOut">
              <a:rPr lang="es-MX" smtClean="0"/>
              <a:pPr/>
              <a:t>25/07/2019</a:t>
            </a:fld>
            <a:endParaRPr lang="es-MX"/>
          </a:p>
        </p:txBody>
      </p:sp>
      <p:sp>
        <p:nvSpPr>
          <p:cNvPr id="4" name="Marcador de imagen de diapositiva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1A10C9A7-1CB4-47DE-959A-4070DC0C56B0}" type="slidenum">
              <a:rPr lang="es-MX" smtClean="0"/>
              <a:pPr/>
              <a:t>‹Nº›</a:t>
            </a:fld>
            <a:endParaRPr lang="es-MX"/>
          </a:p>
        </p:txBody>
      </p:sp>
    </p:spTree>
    <p:extLst>
      <p:ext uri="{BB962C8B-B14F-4D97-AF65-F5344CB8AC3E}">
        <p14:creationId xmlns:p14="http://schemas.microsoft.com/office/powerpoint/2010/main" val="3883302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FD6AEE35-0102-43D7-90E4-BF900BD90586}" type="datetimeFigureOut">
              <a:rPr lang="es-MX" smtClean="0"/>
              <a:pPr/>
              <a:t>25/07/2019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1371210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FD6AEE35-0102-43D7-90E4-BF900BD90586}" type="datetimeFigureOut">
              <a:rPr lang="es-MX" smtClean="0"/>
              <a:pPr/>
              <a:t>25/07/2019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2537456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FD6AEE35-0102-43D7-90E4-BF900BD90586}" type="datetimeFigureOut">
              <a:rPr lang="es-MX" smtClean="0"/>
              <a:pPr/>
              <a:t>25/07/2019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31807701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Portada">
    <p:bg>
      <p:bgPr>
        <a:solidFill>
          <a:srgbClr val="083254"/>
        </a:solidFill>
        <a:effectLst/>
      </p:bgPr>
    </p:bg>
    <p:spTree>
      <p:nvGrpSpPr>
        <p:cNvPr id="1" name=""/>
        <p:cNvGrpSpPr/>
        <p:nvPr/>
      </p:nvGrpSpPr>
      <p:grpSpPr>
        <a:xfrm>
          <a:off x="0" y="0"/>
          <a:ext cx="0" cy="0"/>
          <a:chOff x="0" y="0"/>
          <a:chExt cx="0" cy="0"/>
        </a:xfrm>
      </p:grpSpPr>
      <p:pic>
        <p:nvPicPr>
          <p:cNvPr id="3" name="Imagen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6" name="Title Text"/>
          <p:cNvSpPr txBox="1">
            <a:spLocks noGrp="1"/>
          </p:cNvSpPr>
          <p:nvPr>
            <p:ph type="title" hasCustomPrompt="1"/>
          </p:nvPr>
        </p:nvSpPr>
        <p:spPr>
          <a:xfrm>
            <a:off x="6430318" y="2707493"/>
            <a:ext cx="4921189" cy="1143001"/>
          </a:xfrm>
          <a:prstGeom prst="rect">
            <a:avLst/>
          </a:prstGeom>
        </p:spPr>
        <p:txBody>
          <a:bodyPr>
            <a:noAutofit/>
          </a:bodyPr>
          <a:lstStyle>
            <a:lvl1pPr algn="l">
              <a:defRPr sz="8850" b="1" i="0">
                <a:solidFill>
                  <a:srgbClr val="FFFFFF"/>
                </a:solidFill>
                <a:latin typeface="Arial" charset="0"/>
                <a:ea typeface="Arial" charset="0"/>
                <a:cs typeface="Arial" charset="0"/>
              </a:defRPr>
            </a:lvl1pPr>
          </a:lstStyle>
          <a:p>
            <a:r>
              <a:rPr lang="es-ES" dirty="0" smtClean="0"/>
              <a:t>Título</a:t>
            </a:r>
            <a:endParaRPr dirty="0"/>
          </a:p>
        </p:txBody>
      </p:sp>
      <p:sp>
        <p:nvSpPr>
          <p:cNvPr id="8" name="Rectangle"/>
          <p:cNvSpPr/>
          <p:nvPr userDrawn="1"/>
        </p:nvSpPr>
        <p:spPr>
          <a:xfrm>
            <a:off x="6092825" y="3011570"/>
            <a:ext cx="37439" cy="834860"/>
          </a:xfrm>
          <a:prstGeom prst="rect">
            <a:avLst/>
          </a:prstGeom>
          <a:solidFill>
            <a:srgbClr val="FFFFFF"/>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spTree>
    <p:extLst>
      <p:ext uri="{BB962C8B-B14F-4D97-AF65-F5344CB8AC3E}">
        <p14:creationId xmlns:p14="http://schemas.microsoft.com/office/powerpoint/2010/main" val="2205859007"/>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FD6AEE35-0102-43D7-90E4-BF900BD90586}" type="datetimeFigureOut">
              <a:rPr lang="es-MX" smtClean="0"/>
              <a:pPr/>
              <a:t>25/07/2019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1780898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FD6AEE35-0102-43D7-90E4-BF900BD90586}" type="datetimeFigureOut">
              <a:rPr lang="es-MX" smtClean="0"/>
              <a:pPr/>
              <a:t>25/07/2019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1164524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FD6AEE35-0102-43D7-90E4-BF900BD90586}" type="datetimeFigureOut">
              <a:rPr lang="es-MX" smtClean="0"/>
              <a:pPr/>
              <a:t>25/07/2019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2159533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FD6AEE35-0102-43D7-90E4-BF900BD90586}" type="datetimeFigureOut">
              <a:rPr lang="es-MX" smtClean="0"/>
              <a:pPr/>
              <a:t>25/07/2019</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549586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FD6AEE35-0102-43D7-90E4-BF900BD90586}" type="datetimeFigureOut">
              <a:rPr lang="es-MX" smtClean="0"/>
              <a:pPr/>
              <a:t>25/07/2019</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1248181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D6AEE35-0102-43D7-90E4-BF900BD90586}" type="datetimeFigureOut">
              <a:rPr lang="es-MX" smtClean="0"/>
              <a:pPr/>
              <a:t>25/07/2019</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244334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FD6AEE35-0102-43D7-90E4-BF900BD90586}" type="datetimeFigureOut">
              <a:rPr lang="es-MX" smtClean="0"/>
              <a:pPr/>
              <a:t>25/07/2019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831333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FD6AEE35-0102-43D7-90E4-BF900BD90586}" type="datetimeFigureOut">
              <a:rPr lang="es-MX" smtClean="0"/>
              <a:pPr/>
              <a:t>25/07/2019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735577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6AEE35-0102-43D7-90E4-BF900BD90586}" type="datetimeFigureOut">
              <a:rPr lang="es-MX" smtClean="0"/>
              <a:pPr/>
              <a:t>25/07/2019</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EC74A0-3941-4CF3-BA05-04FF141DF987}" type="slidenum">
              <a:rPr lang="es-MX" smtClean="0"/>
              <a:pPr/>
              <a:t>‹Nº›</a:t>
            </a:fld>
            <a:endParaRPr lang="es-MX"/>
          </a:p>
        </p:txBody>
      </p:sp>
    </p:spTree>
    <p:extLst>
      <p:ext uri="{BB962C8B-B14F-4D97-AF65-F5344CB8AC3E}">
        <p14:creationId xmlns:p14="http://schemas.microsoft.com/office/powerpoint/2010/main" val="4905983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emf"/></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Título"/>
          <p:cNvSpPr txBox="1">
            <a:spLocks noGrp="1"/>
          </p:cNvSpPr>
          <p:nvPr>
            <p:ph type="title"/>
          </p:nvPr>
        </p:nvSpPr>
        <p:spPr>
          <a:xfrm>
            <a:off x="6286265" y="3012749"/>
            <a:ext cx="5482949" cy="1143001"/>
          </a:xfrm>
          <a:prstGeom prst="rect">
            <a:avLst/>
          </a:prstGeom>
        </p:spPr>
        <p:txBody>
          <a:bodyPr/>
          <a:lstStyle/>
          <a:p>
            <a:r>
              <a:rPr lang="es-MX" sz="5400" b="0" dirty="0" smtClean="0">
                <a:latin typeface="+mj-lt"/>
              </a:rPr>
              <a:t>3ª sesión de 2019</a:t>
            </a:r>
            <a:br>
              <a:rPr lang="es-MX" sz="5400" b="0" dirty="0" smtClean="0">
                <a:latin typeface="+mj-lt"/>
              </a:rPr>
            </a:br>
            <a:r>
              <a:rPr lang="es-MX" sz="4000" b="0" dirty="0" smtClean="0">
                <a:latin typeface="+mj-lt"/>
              </a:rPr>
              <a:t>Seguimiento de acuerdos</a:t>
            </a:r>
            <a:endParaRPr lang="es-MX" sz="5400" b="0" dirty="0">
              <a:latin typeface="+mj-lt"/>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7716" y="410738"/>
            <a:ext cx="4616246" cy="1559972"/>
          </a:xfrm>
          <a:prstGeom prst="rect">
            <a:avLst/>
          </a:prstGeom>
        </p:spPr>
      </p:pic>
    </p:spTree>
    <p:extLst>
      <p:ext uri="{BB962C8B-B14F-4D97-AF65-F5344CB8AC3E}">
        <p14:creationId xmlns:p14="http://schemas.microsoft.com/office/powerpoint/2010/main" val="4094598864"/>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0" y="0"/>
            <a:ext cx="12309191" cy="6945200"/>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7716" y="410738"/>
            <a:ext cx="4616246" cy="1559972"/>
          </a:xfrm>
          <a:prstGeom prst="rect">
            <a:avLst/>
          </a:prstGeom>
        </p:spPr>
      </p:pic>
      <p:sp>
        <p:nvSpPr>
          <p:cNvPr id="7" name="Título"/>
          <p:cNvSpPr txBox="1">
            <a:spLocks/>
          </p:cNvSpPr>
          <p:nvPr/>
        </p:nvSpPr>
        <p:spPr>
          <a:xfrm>
            <a:off x="4177247" y="2901099"/>
            <a:ext cx="5482949" cy="114300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4800" dirty="0">
                <a:solidFill>
                  <a:schemeClr val="bg1"/>
                </a:solidFill>
              </a:rPr>
              <a:t>Otros acuerdos </a:t>
            </a:r>
            <a:br>
              <a:rPr lang="es-MX" sz="4800" dirty="0">
                <a:solidFill>
                  <a:schemeClr val="bg1"/>
                </a:solidFill>
              </a:rPr>
            </a:br>
            <a:r>
              <a:rPr lang="es-MX" sz="4800" dirty="0">
                <a:solidFill>
                  <a:schemeClr val="bg1"/>
                </a:solidFill>
              </a:rPr>
              <a:t>en proceso</a:t>
            </a:r>
          </a:p>
        </p:txBody>
      </p:sp>
    </p:spTree>
    <p:extLst>
      <p:ext uri="{BB962C8B-B14F-4D97-AF65-F5344CB8AC3E}">
        <p14:creationId xmlns:p14="http://schemas.microsoft.com/office/powerpoint/2010/main" val="7618396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INEGI2018-Plantilla_Pleca_superior.png" descr="INEGI2018-Plantilla_Pleca_superior.png"/>
          <p:cNvPicPr>
            <a:picLocks noChangeAspect="1"/>
          </p:cNvPicPr>
          <p:nvPr/>
        </p:nvPicPr>
        <p:blipFill>
          <a:blip r:embed="rId2">
            <a:extLst/>
          </a:blip>
          <a:stretch>
            <a:fillRect/>
          </a:stretch>
        </p:blipFill>
        <p:spPr>
          <a:xfrm>
            <a:off x="0" y="-38213"/>
            <a:ext cx="12192000" cy="400941"/>
          </a:xfrm>
          <a:prstGeom prst="rect">
            <a:avLst/>
          </a:prstGeom>
          <a:ln w="12700">
            <a:miter lim="400000"/>
          </a:ln>
        </p:spPr>
      </p:pic>
      <p:sp>
        <p:nvSpPr>
          <p:cNvPr id="3" name="CuadroTexto 2"/>
          <p:cNvSpPr txBox="1"/>
          <p:nvPr/>
        </p:nvSpPr>
        <p:spPr>
          <a:xfrm>
            <a:off x="0" y="-68576"/>
            <a:ext cx="6115453" cy="461665"/>
          </a:xfrm>
          <a:prstGeom prst="rect">
            <a:avLst/>
          </a:prstGeom>
          <a:noFill/>
        </p:spPr>
        <p:txBody>
          <a:bodyPr wrap="square" rtlCol="0">
            <a:spAutoFit/>
          </a:bodyPr>
          <a:lstStyle/>
          <a:p>
            <a:r>
              <a:rPr lang="es-MX" sz="2400" b="1" dirty="0" smtClean="0">
                <a:solidFill>
                  <a:schemeClr val="bg1"/>
                </a:solidFill>
              </a:rPr>
              <a:t>Otros acuerdos pendientes</a:t>
            </a:r>
            <a:endParaRPr lang="en-US" sz="2400" b="1" dirty="0">
              <a:solidFill>
                <a:schemeClr val="bg1"/>
              </a:solidFill>
            </a:endParaRPr>
          </a:p>
        </p:txBody>
      </p:sp>
      <p:pic>
        <p:nvPicPr>
          <p:cNvPr id="4" name="Imagen 3"/>
          <p:cNvPicPr>
            <a:picLocks noChangeAspect="1"/>
          </p:cNvPicPr>
          <p:nvPr/>
        </p:nvPicPr>
        <p:blipFill>
          <a:blip r:embed="rId3"/>
          <a:stretch>
            <a:fillRect/>
          </a:stretch>
        </p:blipFill>
        <p:spPr>
          <a:xfrm>
            <a:off x="-21706" y="6371434"/>
            <a:ext cx="12213706" cy="512362"/>
          </a:xfrm>
          <a:prstGeom prst="rect">
            <a:avLst/>
          </a:prstGeom>
        </p:spPr>
      </p:pic>
      <p:pic>
        <p:nvPicPr>
          <p:cNvPr id="55" name="INEGI2018-Plantilla_Logo_INEGI.png" descr="INEGI2018-Plantilla_Logo_INEGI.png"/>
          <p:cNvPicPr>
            <a:picLocks noChangeAspect="1"/>
          </p:cNvPicPr>
          <p:nvPr/>
        </p:nvPicPr>
        <p:blipFill>
          <a:blip r:embed="rId4">
            <a:extLst/>
          </a:blip>
          <a:srcRect t="31617" b="31617"/>
          <a:stretch>
            <a:fillRect/>
          </a:stretch>
        </p:blipFill>
        <p:spPr>
          <a:xfrm>
            <a:off x="93226" y="6467233"/>
            <a:ext cx="1870380" cy="399642"/>
          </a:xfrm>
          <a:prstGeom prst="rect">
            <a:avLst/>
          </a:prstGeom>
          <a:ln w="12700">
            <a:miter lim="400000"/>
          </a:ln>
        </p:spPr>
      </p:pic>
      <p:graphicFrame>
        <p:nvGraphicFramePr>
          <p:cNvPr id="2" name="Tabla 1"/>
          <p:cNvGraphicFramePr>
            <a:graphicFrameLocks noGrp="1"/>
          </p:cNvGraphicFramePr>
          <p:nvPr>
            <p:extLst>
              <p:ext uri="{D42A27DB-BD31-4B8C-83A1-F6EECF244321}">
                <p14:modId xmlns:p14="http://schemas.microsoft.com/office/powerpoint/2010/main" val="1352371926"/>
              </p:ext>
            </p:extLst>
          </p:nvPr>
        </p:nvGraphicFramePr>
        <p:xfrm>
          <a:off x="600714" y="716419"/>
          <a:ext cx="11006267" cy="1336929"/>
        </p:xfrm>
        <a:graphic>
          <a:graphicData uri="http://schemas.openxmlformats.org/drawingml/2006/table">
            <a:tbl>
              <a:tblPr firstRow="1" firstCol="1" bandRow="1">
                <a:tableStyleId>{5C22544A-7EE6-4342-B048-85BDC9FD1C3A}</a:tableStyleId>
              </a:tblPr>
              <a:tblGrid>
                <a:gridCol w="1331325">
                  <a:extLst>
                    <a:ext uri="{9D8B030D-6E8A-4147-A177-3AD203B41FA5}">
                      <a16:colId xmlns:a16="http://schemas.microsoft.com/office/drawing/2014/main" val="1282006773"/>
                    </a:ext>
                  </a:extLst>
                </a:gridCol>
                <a:gridCol w="7580671">
                  <a:extLst>
                    <a:ext uri="{9D8B030D-6E8A-4147-A177-3AD203B41FA5}">
                      <a16:colId xmlns:a16="http://schemas.microsoft.com/office/drawing/2014/main" val="4062583509"/>
                    </a:ext>
                  </a:extLst>
                </a:gridCol>
                <a:gridCol w="2094271">
                  <a:extLst>
                    <a:ext uri="{9D8B030D-6E8A-4147-A177-3AD203B41FA5}">
                      <a16:colId xmlns:a16="http://schemas.microsoft.com/office/drawing/2014/main" val="301000973"/>
                    </a:ext>
                  </a:extLst>
                </a:gridCol>
              </a:tblGrid>
              <a:tr h="390525">
                <a:tc>
                  <a:txBody>
                    <a:bodyPr/>
                    <a:lstStyle/>
                    <a:p>
                      <a:pPr algn="ctr">
                        <a:lnSpc>
                          <a:spcPct val="115000"/>
                        </a:lnSpc>
                        <a:spcAft>
                          <a:spcPts val="0"/>
                        </a:spcAft>
                      </a:pPr>
                      <a:r>
                        <a:rPr lang="en-US" sz="1600" dirty="0">
                          <a:effectLst/>
                        </a:rPr>
                        <a:t>No.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solidFill>
                  </a:tcPr>
                </a:tc>
                <a:tc>
                  <a:txBody>
                    <a:bodyPr/>
                    <a:lstStyle/>
                    <a:p>
                      <a:pPr algn="ctr">
                        <a:lnSpc>
                          <a:spcPct val="115000"/>
                        </a:lnSpc>
                        <a:spcAft>
                          <a:spcPts val="0"/>
                        </a:spcAft>
                      </a:pPr>
                      <a:r>
                        <a:rPr lang="en-US" sz="1800" dirty="0" err="1">
                          <a:effectLst/>
                        </a:rPr>
                        <a:t>Acuerdo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solidFill>
                  </a:tcPr>
                </a:tc>
                <a:tc>
                  <a:txBody>
                    <a:bodyPr/>
                    <a:lstStyle/>
                    <a:p>
                      <a:pPr algn="ctr">
                        <a:lnSpc>
                          <a:spcPct val="115000"/>
                        </a:lnSpc>
                        <a:spcAft>
                          <a:spcPts val="0"/>
                        </a:spcAft>
                      </a:pPr>
                      <a:r>
                        <a:rPr lang="en-US" sz="1800" dirty="0" err="1">
                          <a:effectLst/>
                        </a:rPr>
                        <a:t>Responsable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solidFill>
                  </a:tcPr>
                </a:tc>
                <a:extLst>
                  <a:ext uri="{0D108BD9-81ED-4DB2-BD59-A6C34878D82A}">
                    <a16:rowId xmlns:a16="http://schemas.microsoft.com/office/drawing/2014/main" val="1018027639"/>
                  </a:ext>
                </a:extLst>
              </a:tr>
              <a:tr h="506095">
                <a:tc>
                  <a:txBody>
                    <a:bodyPr/>
                    <a:lstStyle/>
                    <a:p>
                      <a:pPr>
                        <a:lnSpc>
                          <a:spcPct val="115000"/>
                        </a:lnSpc>
                        <a:spcAft>
                          <a:spcPts val="0"/>
                        </a:spcAft>
                      </a:pPr>
                      <a:r>
                        <a:rPr lang="en-US" sz="1600" dirty="0">
                          <a:effectLst/>
                        </a:rPr>
                        <a:t>CAC-005/02/2016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solidFill>
                  </a:tcPr>
                </a:tc>
                <a:tc>
                  <a:txBody>
                    <a:bodyPr/>
                    <a:lstStyle/>
                    <a:p>
                      <a:pPr>
                        <a:lnSpc>
                          <a:spcPct val="115000"/>
                        </a:lnSpc>
                        <a:spcAft>
                          <a:spcPts val="0"/>
                        </a:spcAft>
                      </a:pPr>
                      <a:r>
                        <a:rPr lang="es-MX" sz="1800" dirty="0">
                          <a:effectLst/>
                        </a:rPr>
                        <a:t>6. Revisar los manuales de procedimientos de todas las unidades administrativas, incorporando aspectos que permitan el fortalecimiento de la Seguridad de la Información y el Aseguramiento de la Calidad.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MX" sz="1800" dirty="0">
                          <a:effectLst/>
                        </a:rPr>
                        <a:t>Comité de Seguridad de la Información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51241437"/>
                  </a:ext>
                </a:extLst>
              </a:tr>
            </a:tbl>
          </a:graphicData>
        </a:graphic>
      </p:graphicFrame>
      <p:sp>
        <p:nvSpPr>
          <p:cNvPr id="5" name="CuadroTexto 4"/>
          <p:cNvSpPr txBox="1"/>
          <p:nvPr/>
        </p:nvSpPr>
        <p:spPr>
          <a:xfrm>
            <a:off x="1285355" y="2642730"/>
            <a:ext cx="9893922" cy="3139321"/>
          </a:xfrm>
          <a:prstGeom prst="rect">
            <a:avLst/>
          </a:prstGeom>
          <a:noFill/>
        </p:spPr>
        <p:txBody>
          <a:bodyPr wrap="square" rtlCol="0">
            <a:spAutoFit/>
          </a:bodyPr>
          <a:lstStyle/>
          <a:p>
            <a:pPr marL="285750" indent="-285750">
              <a:buFont typeface="Arial" panose="020B0604020202020204" pitchFamily="34" charset="0"/>
              <a:buChar char="•"/>
            </a:pPr>
            <a:r>
              <a:rPr lang="es-MX" dirty="0" smtClean="0"/>
              <a:t>En 2016 se acordaron 6 actividades conjuntas entre el Comité de Seguridad de la Información y el de Aseguramiento de la Calidad.</a:t>
            </a:r>
          </a:p>
          <a:p>
            <a:pPr marL="285750" indent="-285750">
              <a:buFont typeface="Arial" panose="020B0604020202020204" pitchFamily="34" charset="0"/>
              <a:buChar char="•"/>
            </a:pPr>
            <a:endParaRPr lang="es-MX" dirty="0" smtClean="0"/>
          </a:p>
          <a:p>
            <a:pPr marL="285750" indent="-285750">
              <a:buFont typeface="Arial" panose="020B0604020202020204" pitchFamily="34" charset="0"/>
              <a:buChar char="•"/>
            </a:pPr>
            <a:r>
              <a:rPr lang="es-MX" dirty="0" smtClean="0"/>
              <a:t>Se está trabajando en el grupo de confidencialidad, del cual se podrán desprender reglas generales que </a:t>
            </a:r>
            <a:r>
              <a:rPr lang="es-MX" dirty="0" smtClean="0"/>
              <a:t>tendrán implicaciones en la forma de gestionar la seguridad de la información, que a su vez tendrá que reflejarse en los manuales de procedimientos</a:t>
            </a:r>
            <a:r>
              <a:rPr lang="es-MX" dirty="0" smtClean="0"/>
              <a:t>. </a:t>
            </a:r>
          </a:p>
          <a:p>
            <a:pPr marL="285750" indent="-285750">
              <a:buFont typeface="Arial" panose="020B0604020202020204" pitchFamily="34" charset="0"/>
              <a:buChar char="•"/>
            </a:pPr>
            <a:endParaRPr lang="es-MX" dirty="0"/>
          </a:p>
          <a:p>
            <a:pPr marL="285750" indent="-285750">
              <a:buFont typeface="Arial" panose="020B0604020202020204" pitchFamily="34" charset="0"/>
              <a:buChar char="•"/>
            </a:pPr>
            <a:r>
              <a:rPr lang="es-MX" dirty="0" smtClean="0"/>
              <a:t>Para los otros aspectos relacionados con la seguridad de la información que no estén comprendidos en las políticas que administra la Coordinación General de Informática, el CAC deberá proponer la forma en que se cumplirá este acuerdo.</a:t>
            </a:r>
          </a:p>
          <a:p>
            <a:pPr marL="285750" indent="-285750">
              <a:buFont typeface="Arial" panose="020B0604020202020204" pitchFamily="34" charset="0"/>
              <a:buChar char="•"/>
            </a:pPr>
            <a:endParaRPr lang="es-MX" dirty="0"/>
          </a:p>
        </p:txBody>
      </p:sp>
    </p:spTree>
    <p:extLst>
      <p:ext uri="{BB962C8B-B14F-4D97-AF65-F5344CB8AC3E}">
        <p14:creationId xmlns:p14="http://schemas.microsoft.com/office/powerpoint/2010/main" val="16978073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INEGI2018-Plantilla_Pleca_superior.png" descr="INEGI2018-Plantilla_Pleca_superior.png"/>
          <p:cNvPicPr>
            <a:picLocks noChangeAspect="1"/>
          </p:cNvPicPr>
          <p:nvPr/>
        </p:nvPicPr>
        <p:blipFill>
          <a:blip r:embed="rId2">
            <a:extLst/>
          </a:blip>
          <a:stretch>
            <a:fillRect/>
          </a:stretch>
        </p:blipFill>
        <p:spPr>
          <a:xfrm>
            <a:off x="0" y="-38213"/>
            <a:ext cx="12192000" cy="400941"/>
          </a:xfrm>
          <a:prstGeom prst="rect">
            <a:avLst/>
          </a:prstGeom>
          <a:ln w="12700">
            <a:miter lim="400000"/>
          </a:ln>
        </p:spPr>
      </p:pic>
      <p:sp>
        <p:nvSpPr>
          <p:cNvPr id="3" name="CuadroTexto 2"/>
          <p:cNvSpPr txBox="1"/>
          <p:nvPr/>
        </p:nvSpPr>
        <p:spPr>
          <a:xfrm>
            <a:off x="0" y="-68576"/>
            <a:ext cx="6115453" cy="461665"/>
          </a:xfrm>
          <a:prstGeom prst="rect">
            <a:avLst/>
          </a:prstGeom>
          <a:noFill/>
        </p:spPr>
        <p:txBody>
          <a:bodyPr wrap="square" rtlCol="0">
            <a:spAutoFit/>
          </a:bodyPr>
          <a:lstStyle/>
          <a:p>
            <a:r>
              <a:rPr lang="es-MX" sz="2400" b="1" dirty="0" smtClean="0">
                <a:solidFill>
                  <a:schemeClr val="bg1"/>
                </a:solidFill>
              </a:rPr>
              <a:t>Otros acuerdos pendientes</a:t>
            </a:r>
            <a:endParaRPr lang="en-US" sz="2400" b="1" dirty="0">
              <a:solidFill>
                <a:schemeClr val="bg1"/>
              </a:solidFill>
            </a:endParaRPr>
          </a:p>
        </p:txBody>
      </p:sp>
      <p:pic>
        <p:nvPicPr>
          <p:cNvPr id="4" name="Imagen 3"/>
          <p:cNvPicPr>
            <a:picLocks noChangeAspect="1"/>
          </p:cNvPicPr>
          <p:nvPr/>
        </p:nvPicPr>
        <p:blipFill>
          <a:blip r:embed="rId3"/>
          <a:stretch>
            <a:fillRect/>
          </a:stretch>
        </p:blipFill>
        <p:spPr>
          <a:xfrm>
            <a:off x="-21706" y="6371434"/>
            <a:ext cx="12213706" cy="512362"/>
          </a:xfrm>
          <a:prstGeom prst="rect">
            <a:avLst/>
          </a:prstGeom>
        </p:spPr>
      </p:pic>
      <p:pic>
        <p:nvPicPr>
          <p:cNvPr id="55" name="INEGI2018-Plantilla_Logo_INEGI.png" descr="INEGI2018-Plantilla_Logo_INEGI.png"/>
          <p:cNvPicPr>
            <a:picLocks noChangeAspect="1"/>
          </p:cNvPicPr>
          <p:nvPr/>
        </p:nvPicPr>
        <p:blipFill>
          <a:blip r:embed="rId4">
            <a:extLst/>
          </a:blip>
          <a:srcRect t="31617" b="31617"/>
          <a:stretch>
            <a:fillRect/>
          </a:stretch>
        </p:blipFill>
        <p:spPr>
          <a:xfrm>
            <a:off x="93226" y="6467233"/>
            <a:ext cx="1870380" cy="399642"/>
          </a:xfrm>
          <a:prstGeom prst="rect">
            <a:avLst/>
          </a:prstGeom>
          <a:ln w="12700">
            <a:miter lim="400000"/>
          </a:ln>
        </p:spPr>
      </p:pic>
      <p:graphicFrame>
        <p:nvGraphicFramePr>
          <p:cNvPr id="2" name="Tabla 1"/>
          <p:cNvGraphicFramePr>
            <a:graphicFrameLocks noGrp="1"/>
          </p:cNvGraphicFramePr>
          <p:nvPr>
            <p:extLst/>
          </p:nvPr>
        </p:nvGraphicFramePr>
        <p:xfrm>
          <a:off x="584534" y="716418"/>
          <a:ext cx="11061838" cy="1097633"/>
        </p:xfrm>
        <a:graphic>
          <a:graphicData uri="http://schemas.openxmlformats.org/drawingml/2006/table">
            <a:tbl>
              <a:tblPr firstRow="1" firstCol="1" bandRow="1">
                <a:tableStyleId>{5C22544A-7EE6-4342-B048-85BDC9FD1C3A}</a:tableStyleId>
              </a:tblPr>
              <a:tblGrid>
                <a:gridCol w="1384684">
                  <a:extLst>
                    <a:ext uri="{9D8B030D-6E8A-4147-A177-3AD203B41FA5}">
                      <a16:colId xmlns:a16="http://schemas.microsoft.com/office/drawing/2014/main" val="1282006773"/>
                    </a:ext>
                  </a:extLst>
                </a:gridCol>
                <a:gridCol w="8183034">
                  <a:extLst>
                    <a:ext uri="{9D8B030D-6E8A-4147-A177-3AD203B41FA5}">
                      <a16:colId xmlns:a16="http://schemas.microsoft.com/office/drawing/2014/main" val="4062583509"/>
                    </a:ext>
                  </a:extLst>
                </a:gridCol>
                <a:gridCol w="1494120">
                  <a:extLst>
                    <a:ext uri="{9D8B030D-6E8A-4147-A177-3AD203B41FA5}">
                      <a16:colId xmlns:a16="http://schemas.microsoft.com/office/drawing/2014/main" val="301000973"/>
                    </a:ext>
                  </a:extLst>
                </a:gridCol>
              </a:tblGrid>
              <a:tr h="419647">
                <a:tc>
                  <a:txBody>
                    <a:bodyPr/>
                    <a:lstStyle/>
                    <a:p>
                      <a:pPr algn="ctr">
                        <a:lnSpc>
                          <a:spcPct val="115000"/>
                        </a:lnSpc>
                        <a:spcAft>
                          <a:spcPts val="0"/>
                        </a:spcAft>
                      </a:pPr>
                      <a:r>
                        <a:rPr lang="en-US" sz="1600" dirty="0">
                          <a:effectLst/>
                        </a:rPr>
                        <a:t>No.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solidFill>
                  </a:tcPr>
                </a:tc>
                <a:tc>
                  <a:txBody>
                    <a:bodyPr/>
                    <a:lstStyle/>
                    <a:p>
                      <a:pPr algn="ctr">
                        <a:lnSpc>
                          <a:spcPct val="115000"/>
                        </a:lnSpc>
                        <a:spcAft>
                          <a:spcPts val="0"/>
                        </a:spcAft>
                      </a:pPr>
                      <a:r>
                        <a:rPr lang="en-US" sz="1800" dirty="0" err="1">
                          <a:effectLst/>
                        </a:rPr>
                        <a:t>Acuerdo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solidFill>
                  </a:tcPr>
                </a:tc>
                <a:tc>
                  <a:txBody>
                    <a:bodyPr/>
                    <a:lstStyle/>
                    <a:p>
                      <a:pPr algn="ctr">
                        <a:lnSpc>
                          <a:spcPct val="115000"/>
                        </a:lnSpc>
                        <a:spcAft>
                          <a:spcPts val="0"/>
                        </a:spcAft>
                      </a:pPr>
                      <a:r>
                        <a:rPr lang="en-US" sz="1800" dirty="0" err="1">
                          <a:effectLst/>
                        </a:rPr>
                        <a:t>Responsable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solidFill>
                  </a:tcPr>
                </a:tc>
                <a:extLst>
                  <a:ext uri="{0D108BD9-81ED-4DB2-BD59-A6C34878D82A}">
                    <a16:rowId xmlns:a16="http://schemas.microsoft.com/office/drawing/2014/main" val="1018027639"/>
                  </a:ext>
                </a:extLst>
              </a:tr>
              <a:tr h="677986">
                <a:tc>
                  <a:txBody>
                    <a:bodyPr/>
                    <a:lstStyle/>
                    <a:p>
                      <a:pPr>
                        <a:lnSpc>
                          <a:spcPct val="115000"/>
                        </a:lnSpc>
                        <a:spcAft>
                          <a:spcPts val="0"/>
                        </a:spcAft>
                      </a:pPr>
                      <a:r>
                        <a:rPr lang="en-US" sz="1600" dirty="0">
                          <a:effectLst/>
                        </a:rPr>
                        <a:t>CAC-004/04/2018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solidFill>
                  </a:tcPr>
                </a:tc>
                <a:tc>
                  <a:txBody>
                    <a:bodyPr/>
                    <a:lstStyle/>
                    <a:p>
                      <a:pPr>
                        <a:lnSpc>
                          <a:spcPct val="115000"/>
                        </a:lnSpc>
                        <a:spcAft>
                          <a:spcPts val="0"/>
                        </a:spcAft>
                      </a:pPr>
                      <a:r>
                        <a:rPr lang="es-MX" sz="1800" dirty="0">
                          <a:effectLst/>
                        </a:rPr>
                        <a:t>Presentación en la Primera Sesión 2019 del CAC los resultados definitivos de la prueba piloto realizada para definir la factibilidad del Modelo de Costos por </a:t>
                      </a:r>
                      <a:r>
                        <a:rPr lang="es-MX" sz="1800" dirty="0" smtClean="0">
                          <a:effectLst/>
                        </a:rPr>
                        <a:t>Proceso.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800" dirty="0">
                          <a:effectLst/>
                        </a:rPr>
                        <a:t>DGA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27167122"/>
                  </a:ext>
                </a:extLst>
              </a:tr>
            </a:tbl>
          </a:graphicData>
        </a:graphic>
      </p:graphicFrame>
      <p:sp>
        <p:nvSpPr>
          <p:cNvPr id="6" name="Rectángulo 5"/>
          <p:cNvSpPr/>
          <p:nvPr/>
        </p:nvSpPr>
        <p:spPr>
          <a:xfrm>
            <a:off x="1570964" y="2137380"/>
            <a:ext cx="9088978" cy="34216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s-MX" sz="2000" dirty="0" smtClean="0">
                <a:solidFill>
                  <a:schemeClr val="tx1"/>
                </a:solidFill>
              </a:rPr>
              <a:t>La DGA realizó un ejercicio relacionando el MPEG con la estructura programática institucional en 4 programas.</a:t>
            </a:r>
          </a:p>
          <a:p>
            <a:pPr marL="285750" indent="-285750">
              <a:buFont typeface="Arial" panose="020B0604020202020204" pitchFamily="34" charset="0"/>
              <a:buChar char="•"/>
            </a:pPr>
            <a:endParaRPr lang="es-MX" sz="2000" dirty="0" smtClean="0">
              <a:solidFill>
                <a:schemeClr val="tx1"/>
              </a:solidFill>
            </a:endParaRPr>
          </a:p>
          <a:p>
            <a:pPr marL="285750" indent="-285750">
              <a:buFont typeface="Arial" panose="020B0604020202020204" pitchFamily="34" charset="0"/>
              <a:buChar char="•"/>
            </a:pPr>
            <a:r>
              <a:rPr lang="es-MX" sz="2000" dirty="0" smtClean="0">
                <a:solidFill>
                  <a:schemeClr val="tx1"/>
                </a:solidFill>
              </a:rPr>
              <a:t>La DGA está diseñando un </a:t>
            </a:r>
            <a:r>
              <a:rPr lang="es-MX" sz="2000" dirty="0">
                <a:solidFill>
                  <a:schemeClr val="tx1"/>
                </a:solidFill>
              </a:rPr>
              <a:t>módulo dentro del </a:t>
            </a:r>
            <a:r>
              <a:rPr lang="es-MX" sz="2000" dirty="0" smtClean="0">
                <a:solidFill>
                  <a:schemeClr val="tx1"/>
                </a:solidFill>
              </a:rPr>
              <a:t>Sistema </a:t>
            </a:r>
            <a:r>
              <a:rPr lang="es-MX" sz="2000" dirty="0">
                <a:solidFill>
                  <a:schemeClr val="tx1"/>
                </a:solidFill>
              </a:rPr>
              <a:t>de </a:t>
            </a:r>
            <a:r>
              <a:rPr lang="es-MX" sz="2000" dirty="0" smtClean="0">
                <a:solidFill>
                  <a:schemeClr val="tx1"/>
                </a:solidFill>
              </a:rPr>
              <a:t>Administración Presupuestal </a:t>
            </a:r>
            <a:r>
              <a:rPr lang="es-MX" sz="2000" dirty="0">
                <a:solidFill>
                  <a:schemeClr val="tx1"/>
                </a:solidFill>
              </a:rPr>
              <a:t>y </a:t>
            </a:r>
            <a:r>
              <a:rPr lang="es-MX" sz="2000" dirty="0" smtClean="0">
                <a:solidFill>
                  <a:schemeClr val="tx1"/>
                </a:solidFill>
              </a:rPr>
              <a:t>Financiera (SAPFIN), </a:t>
            </a:r>
            <a:r>
              <a:rPr lang="es-MX" sz="2000" dirty="0">
                <a:solidFill>
                  <a:schemeClr val="tx1"/>
                </a:solidFill>
              </a:rPr>
              <a:t>que </a:t>
            </a:r>
            <a:r>
              <a:rPr lang="es-MX" sz="2000" dirty="0" smtClean="0">
                <a:solidFill>
                  <a:schemeClr val="tx1"/>
                </a:solidFill>
              </a:rPr>
              <a:t>se concluirá en diciembre de 2019.</a:t>
            </a:r>
            <a:endParaRPr lang="en-US" sz="2000" dirty="0">
              <a:solidFill>
                <a:schemeClr val="tx1"/>
              </a:solidFill>
            </a:endParaRPr>
          </a:p>
        </p:txBody>
      </p:sp>
    </p:spTree>
    <p:extLst>
      <p:ext uri="{BB962C8B-B14F-4D97-AF65-F5344CB8AC3E}">
        <p14:creationId xmlns:p14="http://schemas.microsoft.com/office/powerpoint/2010/main" val="14619110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INEGI2018-Plantilla_Pleca_superior.png" descr="INEGI2018-Plantilla_Pleca_superior.png"/>
          <p:cNvPicPr>
            <a:picLocks noChangeAspect="1"/>
          </p:cNvPicPr>
          <p:nvPr/>
        </p:nvPicPr>
        <p:blipFill>
          <a:blip r:embed="rId2">
            <a:extLst/>
          </a:blip>
          <a:stretch>
            <a:fillRect/>
          </a:stretch>
        </p:blipFill>
        <p:spPr>
          <a:xfrm>
            <a:off x="0" y="-38213"/>
            <a:ext cx="12192000" cy="400941"/>
          </a:xfrm>
          <a:prstGeom prst="rect">
            <a:avLst/>
          </a:prstGeom>
          <a:ln w="12700">
            <a:miter lim="400000"/>
          </a:ln>
        </p:spPr>
      </p:pic>
      <p:sp>
        <p:nvSpPr>
          <p:cNvPr id="3" name="CuadroTexto 2"/>
          <p:cNvSpPr txBox="1"/>
          <p:nvPr/>
        </p:nvSpPr>
        <p:spPr>
          <a:xfrm>
            <a:off x="0" y="-68576"/>
            <a:ext cx="6115453" cy="461665"/>
          </a:xfrm>
          <a:prstGeom prst="rect">
            <a:avLst/>
          </a:prstGeom>
          <a:noFill/>
        </p:spPr>
        <p:txBody>
          <a:bodyPr wrap="square" rtlCol="0">
            <a:spAutoFit/>
          </a:bodyPr>
          <a:lstStyle/>
          <a:p>
            <a:r>
              <a:rPr lang="es-MX" sz="2400" b="1" dirty="0" smtClean="0">
                <a:solidFill>
                  <a:schemeClr val="bg1"/>
                </a:solidFill>
              </a:rPr>
              <a:t>Otros acuerdos pendientes</a:t>
            </a:r>
            <a:endParaRPr lang="en-US" sz="2400" b="1" dirty="0">
              <a:solidFill>
                <a:schemeClr val="bg1"/>
              </a:solidFill>
            </a:endParaRPr>
          </a:p>
        </p:txBody>
      </p:sp>
      <p:pic>
        <p:nvPicPr>
          <p:cNvPr id="4" name="Imagen 3"/>
          <p:cNvPicPr>
            <a:picLocks noChangeAspect="1"/>
          </p:cNvPicPr>
          <p:nvPr/>
        </p:nvPicPr>
        <p:blipFill>
          <a:blip r:embed="rId3"/>
          <a:stretch>
            <a:fillRect/>
          </a:stretch>
        </p:blipFill>
        <p:spPr>
          <a:xfrm>
            <a:off x="-21706" y="6371434"/>
            <a:ext cx="12213706" cy="512362"/>
          </a:xfrm>
          <a:prstGeom prst="rect">
            <a:avLst/>
          </a:prstGeom>
        </p:spPr>
      </p:pic>
      <p:pic>
        <p:nvPicPr>
          <p:cNvPr id="55" name="INEGI2018-Plantilla_Logo_INEGI.png" descr="INEGI2018-Plantilla_Logo_INEGI.png"/>
          <p:cNvPicPr>
            <a:picLocks noChangeAspect="1"/>
          </p:cNvPicPr>
          <p:nvPr/>
        </p:nvPicPr>
        <p:blipFill>
          <a:blip r:embed="rId4">
            <a:extLst/>
          </a:blip>
          <a:srcRect t="31617" b="31617"/>
          <a:stretch>
            <a:fillRect/>
          </a:stretch>
        </p:blipFill>
        <p:spPr>
          <a:xfrm>
            <a:off x="93226" y="6467233"/>
            <a:ext cx="1870380" cy="399642"/>
          </a:xfrm>
          <a:prstGeom prst="rect">
            <a:avLst/>
          </a:prstGeom>
          <a:ln w="12700">
            <a:miter lim="400000"/>
          </a:ln>
        </p:spPr>
      </p:pic>
      <p:graphicFrame>
        <p:nvGraphicFramePr>
          <p:cNvPr id="2" name="Tabla 1"/>
          <p:cNvGraphicFramePr>
            <a:graphicFrameLocks noGrp="1"/>
          </p:cNvGraphicFramePr>
          <p:nvPr>
            <p:extLst>
              <p:ext uri="{D42A27DB-BD31-4B8C-83A1-F6EECF244321}">
                <p14:modId xmlns:p14="http://schemas.microsoft.com/office/powerpoint/2010/main" val="1558072187"/>
              </p:ext>
            </p:extLst>
          </p:nvPr>
        </p:nvGraphicFramePr>
        <p:xfrm>
          <a:off x="767178" y="716419"/>
          <a:ext cx="10696550" cy="1336929"/>
        </p:xfrm>
        <a:graphic>
          <a:graphicData uri="http://schemas.openxmlformats.org/drawingml/2006/table">
            <a:tbl>
              <a:tblPr firstRow="1" firstCol="1" bandRow="1">
                <a:tableStyleId>{5C22544A-7EE6-4342-B048-85BDC9FD1C3A}</a:tableStyleId>
              </a:tblPr>
              <a:tblGrid>
                <a:gridCol w="1390319">
                  <a:extLst>
                    <a:ext uri="{9D8B030D-6E8A-4147-A177-3AD203B41FA5}">
                      <a16:colId xmlns:a16="http://schemas.microsoft.com/office/drawing/2014/main" val="1282006773"/>
                    </a:ext>
                  </a:extLst>
                </a:gridCol>
                <a:gridCol w="7796705">
                  <a:extLst>
                    <a:ext uri="{9D8B030D-6E8A-4147-A177-3AD203B41FA5}">
                      <a16:colId xmlns:a16="http://schemas.microsoft.com/office/drawing/2014/main" val="4062583509"/>
                    </a:ext>
                  </a:extLst>
                </a:gridCol>
                <a:gridCol w="1509526">
                  <a:extLst>
                    <a:ext uri="{9D8B030D-6E8A-4147-A177-3AD203B41FA5}">
                      <a16:colId xmlns:a16="http://schemas.microsoft.com/office/drawing/2014/main" val="301000973"/>
                    </a:ext>
                  </a:extLst>
                </a:gridCol>
              </a:tblGrid>
              <a:tr h="390525">
                <a:tc>
                  <a:txBody>
                    <a:bodyPr/>
                    <a:lstStyle/>
                    <a:p>
                      <a:pPr algn="ctr">
                        <a:lnSpc>
                          <a:spcPct val="115000"/>
                        </a:lnSpc>
                        <a:spcAft>
                          <a:spcPts val="0"/>
                        </a:spcAft>
                      </a:pPr>
                      <a:r>
                        <a:rPr lang="en-US" sz="1600" dirty="0">
                          <a:effectLst/>
                        </a:rPr>
                        <a:t>No.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solidFill>
                  </a:tcPr>
                </a:tc>
                <a:tc>
                  <a:txBody>
                    <a:bodyPr/>
                    <a:lstStyle/>
                    <a:p>
                      <a:pPr algn="ctr">
                        <a:lnSpc>
                          <a:spcPct val="115000"/>
                        </a:lnSpc>
                        <a:spcAft>
                          <a:spcPts val="0"/>
                        </a:spcAft>
                      </a:pPr>
                      <a:r>
                        <a:rPr lang="en-US" sz="1800" dirty="0" err="1">
                          <a:effectLst/>
                        </a:rPr>
                        <a:t>Acuerdo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solidFill>
                  </a:tcPr>
                </a:tc>
                <a:tc>
                  <a:txBody>
                    <a:bodyPr/>
                    <a:lstStyle/>
                    <a:p>
                      <a:pPr algn="ctr">
                        <a:lnSpc>
                          <a:spcPct val="115000"/>
                        </a:lnSpc>
                        <a:spcAft>
                          <a:spcPts val="0"/>
                        </a:spcAft>
                      </a:pPr>
                      <a:r>
                        <a:rPr lang="en-US" sz="1800" dirty="0" err="1">
                          <a:effectLst/>
                        </a:rPr>
                        <a:t>Responsable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solidFill>
                  </a:tcPr>
                </a:tc>
                <a:extLst>
                  <a:ext uri="{0D108BD9-81ED-4DB2-BD59-A6C34878D82A}">
                    <a16:rowId xmlns:a16="http://schemas.microsoft.com/office/drawing/2014/main" val="1018027639"/>
                  </a:ext>
                </a:extLst>
              </a:tr>
              <a:tr h="805180">
                <a:tc>
                  <a:txBody>
                    <a:bodyPr/>
                    <a:lstStyle/>
                    <a:p>
                      <a:pPr>
                        <a:lnSpc>
                          <a:spcPct val="115000"/>
                        </a:lnSpc>
                        <a:spcAft>
                          <a:spcPts val="0"/>
                        </a:spcAft>
                      </a:pPr>
                      <a:r>
                        <a:rPr lang="en-US" sz="1600" dirty="0">
                          <a:effectLst/>
                        </a:rPr>
                        <a:t>CAC-006/05/2018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solidFill>
                  </a:tcPr>
                </a:tc>
                <a:tc>
                  <a:txBody>
                    <a:bodyPr/>
                    <a:lstStyle/>
                    <a:p>
                      <a:pPr>
                        <a:lnSpc>
                          <a:spcPct val="115000"/>
                        </a:lnSpc>
                        <a:spcAft>
                          <a:spcPts val="0"/>
                        </a:spcAft>
                      </a:pPr>
                      <a:r>
                        <a:rPr lang="es-MX" sz="1800" dirty="0">
                          <a:effectLst/>
                        </a:rPr>
                        <a:t>La Dirección General de Vinculación y Servicio Público de Información revisará la aplicación de la HECRA con el fin de ponerla a disposición en la página de internet, considerando los comentarios de la Coordinación General de Asuntos Jurídicos.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800" dirty="0">
                          <a:effectLst/>
                        </a:rPr>
                        <a:t>DGVSPI</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97692136"/>
                  </a:ext>
                </a:extLst>
              </a:tr>
            </a:tbl>
          </a:graphicData>
        </a:graphic>
      </p:graphicFrame>
      <p:sp>
        <p:nvSpPr>
          <p:cNvPr id="5" name="Rectángulo 4"/>
          <p:cNvSpPr/>
          <p:nvPr/>
        </p:nvSpPr>
        <p:spPr>
          <a:xfrm>
            <a:off x="1519084" y="3109055"/>
            <a:ext cx="9483213" cy="1323439"/>
          </a:xfrm>
          <a:prstGeom prst="rect">
            <a:avLst/>
          </a:prstGeom>
        </p:spPr>
        <p:txBody>
          <a:bodyPr wrap="square">
            <a:spAutoFit/>
          </a:bodyPr>
          <a:lstStyle/>
          <a:p>
            <a:pPr marL="285750" indent="-285750">
              <a:buFont typeface="Arial" panose="020B0604020202020204" pitchFamily="34" charset="0"/>
              <a:buChar char="•"/>
            </a:pPr>
            <a:r>
              <a:rPr lang="es-MX" sz="2000" dirty="0">
                <a:latin typeface="Calibri" panose="020F0502020204030204" pitchFamily="34" charset="0"/>
                <a:ea typeface="Calibri" panose="020F0502020204030204" pitchFamily="34" charset="0"/>
              </a:rPr>
              <a:t>Un complemento indispensable para la herramienta es su capacitación.  </a:t>
            </a:r>
            <a:endParaRPr lang="es-MX" sz="2000" dirty="0" smtClean="0">
              <a:latin typeface="Calibri" panose="020F0502020204030204" pitchFamily="34" charset="0"/>
              <a:ea typeface="Calibri" panose="020F0502020204030204" pitchFamily="34" charset="0"/>
            </a:endParaRPr>
          </a:p>
          <a:p>
            <a:pPr marL="285750" indent="-285750">
              <a:buFont typeface="Arial" panose="020B0604020202020204" pitchFamily="34" charset="0"/>
              <a:buChar char="•"/>
            </a:pPr>
            <a:endParaRPr lang="es-MX" sz="2000" dirty="0" smtClean="0">
              <a:latin typeface="Calibri" panose="020F0502020204030204" pitchFamily="34" charset="0"/>
              <a:ea typeface="Calibri" panose="020F0502020204030204" pitchFamily="34" charset="0"/>
            </a:endParaRPr>
          </a:p>
          <a:p>
            <a:pPr marL="285750" indent="-285750">
              <a:buFont typeface="Arial" panose="020B0604020202020204" pitchFamily="34" charset="0"/>
              <a:buChar char="•"/>
            </a:pPr>
            <a:r>
              <a:rPr lang="es-MX" sz="2000" dirty="0" smtClean="0">
                <a:latin typeface="Calibri" panose="020F0502020204030204" pitchFamily="34" charset="0"/>
                <a:ea typeface="Calibri" panose="020F0502020204030204" pitchFamily="34" charset="0"/>
              </a:rPr>
              <a:t>El </a:t>
            </a:r>
            <a:r>
              <a:rPr lang="es-MX" sz="2000" dirty="0">
                <a:latin typeface="Calibri" panose="020F0502020204030204" pitchFamily="34" charset="0"/>
                <a:ea typeface="Calibri" panose="020F0502020204030204" pitchFamily="34" charset="0"/>
              </a:rPr>
              <a:t>área de capacitación realizará una capacitación en línea.  Una vez que se tenga este producto, se buscará subir la herramienta y su capacitación a la página de internet.</a:t>
            </a:r>
            <a:endParaRPr lang="en-US" sz="2000" dirty="0"/>
          </a:p>
        </p:txBody>
      </p:sp>
    </p:spTree>
    <p:extLst>
      <p:ext uri="{BB962C8B-B14F-4D97-AF65-F5344CB8AC3E}">
        <p14:creationId xmlns:p14="http://schemas.microsoft.com/office/powerpoint/2010/main" val="4913124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INEGI2018-Plantilla_Pleca_superior.png" descr="INEGI2018-Plantilla_Pleca_superior.png"/>
          <p:cNvPicPr>
            <a:picLocks noChangeAspect="1"/>
          </p:cNvPicPr>
          <p:nvPr/>
        </p:nvPicPr>
        <p:blipFill>
          <a:blip r:embed="rId2">
            <a:extLst/>
          </a:blip>
          <a:stretch>
            <a:fillRect/>
          </a:stretch>
        </p:blipFill>
        <p:spPr>
          <a:xfrm>
            <a:off x="0" y="-38213"/>
            <a:ext cx="12192000" cy="400941"/>
          </a:xfrm>
          <a:prstGeom prst="rect">
            <a:avLst/>
          </a:prstGeom>
          <a:ln w="12700">
            <a:miter lim="400000"/>
          </a:ln>
        </p:spPr>
      </p:pic>
      <p:sp>
        <p:nvSpPr>
          <p:cNvPr id="3" name="CuadroTexto 2"/>
          <p:cNvSpPr txBox="1"/>
          <p:nvPr/>
        </p:nvSpPr>
        <p:spPr>
          <a:xfrm>
            <a:off x="0" y="-68576"/>
            <a:ext cx="6115453" cy="461665"/>
          </a:xfrm>
          <a:prstGeom prst="rect">
            <a:avLst/>
          </a:prstGeom>
          <a:noFill/>
        </p:spPr>
        <p:txBody>
          <a:bodyPr wrap="square" rtlCol="0">
            <a:spAutoFit/>
          </a:bodyPr>
          <a:lstStyle/>
          <a:p>
            <a:r>
              <a:rPr lang="es-MX" sz="2400" b="1" dirty="0" smtClean="0">
                <a:solidFill>
                  <a:schemeClr val="bg1"/>
                </a:solidFill>
              </a:rPr>
              <a:t>Otros acuerdos pendientes</a:t>
            </a:r>
            <a:endParaRPr lang="en-US" sz="2400" b="1" dirty="0">
              <a:solidFill>
                <a:schemeClr val="bg1"/>
              </a:solidFill>
            </a:endParaRPr>
          </a:p>
        </p:txBody>
      </p:sp>
      <p:pic>
        <p:nvPicPr>
          <p:cNvPr id="4" name="Imagen 3"/>
          <p:cNvPicPr>
            <a:picLocks noChangeAspect="1"/>
          </p:cNvPicPr>
          <p:nvPr/>
        </p:nvPicPr>
        <p:blipFill>
          <a:blip r:embed="rId3"/>
          <a:stretch>
            <a:fillRect/>
          </a:stretch>
        </p:blipFill>
        <p:spPr>
          <a:xfrm>
            <a:off x="-21706" y="6371434"/>
            <a:ext cx="12213706" cy="512362"/>
          </a:xfrm>
          <a:prstGeom prst="rect">
            <a:avLst/>
          </a:prstGeom>
        </p:spPr>
      </p:pic>
      <p:pic>
        <p:nvPicPr>
          <p:cNvPr id="55" name="INEGI2018-Plantilla_Logo_INEGI.png" descr="INEGI2018-Plantilla_Logo_INEGI.png"/>
          <p:cNvPicPr>
            <a:picLocks noChangeAspect="1"/>
          </p:cNvPicPr>
          <p:nvPr/>
        </p:nvPicPr>
        <p:blipFill>
          <a:blip r:embed="rId4">
            <a:extLst/>
          </a:blip>
          <a:srcRect t="31617" b="31617"/>
          <a:stretch>
            <a:fillRect/>
          </a:stretch>
        </p:blipFill>
        <p:spPr>
          <a:xfrm>
            <a:off x="93226" y="6467233"/>
            <a:ext cx="1870380" cy="399642"/>
          </a:xfrm>
          <a:prstGeom prst="rect">
            <a:avLst/>
          </a:prstGeom>
          <a:ln w="12700">
            <a:miter lim="400000"/>
          </a:ln>
        </p:spPr>
      </p:pic>
      <p:graphicFrame>
        <p:nvGraphicFramePr>
          <p:cNvPr id="2" name="Tabla 1"/>
          <p:cNvGraphicFramePr>
            <a:graphicFrameLocks noGrp="1"/>
          </p:cNvGraphicFramePr>
          <p:nvPr>
            <p:extLst>
              <p:ext uri="{D42A27DB-BD31-4B8C-83A1-F6EECF244321}">
                <p14:modId xmlns:p14="http://schemas.microsoft.com/office/powerpoint/2010/main" val="1940074470"/>
              </p:ext>
            </p:extLst>
          </p:nvPr>
        </p:nvGraphicFramePr>
        <p:xfrm>
          <a:off x="880932" y="716419"/>
          <a:ext cx="10534319" cy="1336929"/>
        </p:xfrm>
        <a:graphic>
          <a:graphicData uri="http://schemas.openxmlformats.org/drawingml/2006/table">
            <a:tbl>
              <a:tblPr firstRow="1" firstCol="1" bandRow="1">
                <a:tableStyleId>{5C22544A-7EE6-4342-B048-85BDC9FD1C3A}</a:tableStyleId>
              </a:tblPr>
              <a:tblGrid>
                <a:gridCol w="1508307">
                  <a:extLst>
                    <a:ext uri="{9D8B030D-6E8A-4147-A177-3AD203B41FA5}">
                      <a16:colId xmlns:a16="http://schemas.microsoft.com/office/drawing/2014/main" val="1282006773"/>
                    </a:ext>
                  </a:extLst>
                </a:gridCol>
                <a:gridCol w="7539380">
                  <a:extLst>
                    <a:ext uri="{9D8B030D-6E8A-4147-A177-3AD203B41FA5}">
                      <a16:colId xmlns:a16="http://schemas.microsoft.com/office/drawing/2014/main" val="4062583509"/>
                    </a:ext>
                  </a:extLst>
                </a:gridCol>
                <a:gridCol w="1486632">
                  <a:extLst>
                    <a:ext uri="{9D8B030D-6E8A-4147-A177-3AD203B41FA5}">
                      <a16:colId xmlns:a16="http://schemas.microsoft.com/office/drawing/2014/main" val="301000973"/>
                    </a:ext>
                  </a:extLst>
                </a:gridCol>
              </a:tblGrid>
              <a:tr h="390525">
                <a:tc>
                  <a:txBody>
                    <a:bodyPr/>
                    <a:lstStyle/>
                    <a:p>
                      <a:pPr algn="ctr">
                        <a:lnSpc>
                          <a:spcPct val="115000"/>
                        </a:lnSpc>
                        <a:spcAft>
                          <a:spcPts val="0"/>
                        </a:spcAft>
                      </a:pPr>
                      <a:r>
                        <a:rPr lang="en-US" sz="1600" dirty="0">
                          <a:effectLst/>
                        </a:rPr>
                        <a:t>No.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solidFill>
                  </a:tcPr>
                </a:tc>
                <a:tc>
                  <a:txBody>
                    <a:bodyPr/>
                    <a:lstStyle/>
                    <a:p>
                      <a:pPr algn="ctr">
                        <a:lnSpc>
                          <a:spcPct val="115000"/>
                        </a:lnSpc>
                        <a:spcAft>
                          <a:spcPts val="0"/>
                        </a:spcAft>
                      </a:pPr>
                      <a:r>
                        <a:rPr lang="en-US" sz="1800" dirty="0" err="1">
                          <a:effectLst/>
                        </a:rPr>
                        <a:t>Acuerdo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solidFill>
                  </a:tcPr>
                </a:tc>
                <a:tc>
                  <a:txBody>
                    <a:bodyPr/>
                    <a:lstStyle/>
                    <a:p>
                      <a:pPr algn="ctr">
                        <a:lnSpc>
                          <a:spcPct val="115000"/>
                        </a:lnSpc>
                        <a:spcAft>
                          <a:spcPts val="0"/>
                        </a:spcAft>
                      </a:pPr>
                      <a:r>
                        <a:rPr lang="en-US" sz="1800" dirty="0" err="1">
                          <a:effectLst/>
                        </a:rPr>
                        <a:t>Responsable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solidFill>
                  </a:tcPr>
                </a:tc>
                <a:extLst>
                  <a:ext uri="{0D108BD9-81ED-4DB2-BD59-A6C34878D82A}">
                    <a16:rowId xmlns:a16="http://schemas.microsoft.com/office/drawing/2014/main" val="1018027639"/>
                  </a:ext>
                </a:extLst>
              </a:tr>
              <a:tr h="805180">
                <a:tc>
                  <a:txBody>
                    <a:bodyPr/>
                    <a:lstStyle/>
                    <a:p>
                      <a:pPr>
                        <a:lnSpc>
                          <a:spcPct val="115000"/>
                        </a:lnSpc>
                        <a:spcAft>
                          <a:spcPts val="0"/>
                        </a:spcAft>
                      </a:pPr>
                      <a:r>
                        <a:rPr lang="en-US" sz="1600" dirty="0">
                          <a:effectLst/>
                        </a:rPr>
                        <a:t>CAC-011/01/2019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solidFill>
                  </a:tcPr>
                </a:tc>
                <a:tc>
                  <a:txBody>
                    <a:bodyPr/>
                    <a:lstStyle/>
                    <a:p>
                      <a:pPr>
                        <a:lnSpc>
                          <a:spcPct val="115000"/>
                        </a:lnSpc>
                        <a:spcAft>
                          <a:spcPts val="0"/>
                        </a:spcAft>
                      </a:pPr>
                      <a:r>
                        <a:rPr lang="es-MX" sz="1800">
                          <a:effectLst/>
                        </a:rPr>
                        <a:t>La Dirección General de la Coordinación del SNIEG trabajará conjuntamente con el área de asesores de la Presiencia y la Coordinación General de Asuntos Jurídicos para afinar la propuesta y presentarla a la Junta de Gobierno.</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800" dirty="0">
                          <a:effectLst/>
                        </a:rPr>
                        <a:t>DGCSNIEG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9934922"/>
                  </a:ext>
                </a:extLst>
              </a:tr>
            </a:tbl>
          </a:graphicData>
        </a:graphic>
      </p:graphicFrame>
      <p:sp>
        <p:nvSpPr>
          <p:cNvPr id="5" name="Rectángulo 4"/>
          <p:cNvSpPr/>
          <p:nvPr/>
        </p:nvSpPr>
        <p:spPr>
          <a:xfrm>
            <a:off x="1728491" y="2772183"/>
            <a:ext cx="9141070" cy="2246769"/>
          </a:xfrm>
          <a:prstGeom prst="rect">
            <a:avLst/>
          </a:prstGeom>
        </p:spPr>
        <p:txBody>
          <a:bodyPr wrap="square">
            <a:spAutoFit/>
          </a:bodyPr>
          <a:lstStyle/>
          <a:p>
            <a:pPr marL="285750" indent="-285750">
              <a:buFont typeface="Arial" panose="020B0604020202020204" pitchFamily="34" charset="0"/>
              <a:buChar char="•"/>
            </a:pPr>
            <a:r>
              <a:rPr lang="en-US" sz="2000" dirty="0"/>
              <a:t>Se </a:t>
            </a:r>
            <a:r>
              <a:rPr lang="en-US" sz="2000" dirty="0" err="1"/>
              <a:t>han</a:t>
            </a:r>
            <a:r>
              <a:rPr lang="en-US" sz="2000" dirty="0"/>
              <a:t> </a:t>
            </a:r>
            <a:r>
              <a:rPr lang="en-US" sz="2000" dirty="0" err="1"/>
              <a:t>tenido</a:t>
            </a:r>
            <a:r>
              <a:rPr lang="en-US" sz="2000" dirty="0"/>
              <a:t> al </a:t>
            </a:r>
            <a:r>
              <a:rPr lang="en-US" sz="2000" dirty="0" err="1"/>
              <a:t>menos</a:t>
            </a:r>
            <a:r>
              <a:rPr lang="en-US" sz="2000" dirty="0"/>
              <a:t> dos </a:t>
            </a:r>
            <a:r>
              <a:rPr lang="en-US" sz="2000" dirty="0" err="1"/>
              <a:t>reuniones</a:t>
            </a:r>
            <a:r>
              <a:rPr lang="en-US" sz="2000" dirty="0"/>
              <a:t> de </a:t>
            </a:r>
            <a:r>
              <a:rPr lang="en-US" sz="2000" dirty="0" err="1"/>
              <a:t>trabajo</a:t>
            </a:r>
            <a:r>
              <a:rPr lang="en-US" sz="2000" dirty="0"/>
              <a:t> con las </a:t>
            </a:r>
            <a:r>
              <a:rPr lang="en-US" sz="2000" dirty="0" err="1"/>
              <a:t>coordinaciones</a:t>
            </a:r>
            <a:r>
              <a:rPr lang="en-US" sz="2000" dirty="0"/>
              <a:t> </a:t>
            </a:r>
            <a:r>
              <a:rPr lang="en-US" sz="2000" dirty="0" err="1"/>
              <a:t>jurídica</a:t>
            </a:r>
            <a:r>
              <a:rPr lang="en-US" sz="2000" dirty="0"/>
              <a:t> y de </a:t>
            </a:r>
            <a:r>
              <a:rPr lang="en-US" sz="2000" dirty="0" err="1" smtClean="0"/>
              <a:t>asesores</a:t>
            </a:r>
            <a:r>
              <a:rPr lang="en-US" sz="2000" dirty="0" smtClean="0"/>
              <a:t>.</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smtClean="0"/>
              <a:t>Se </a:t>
            </a:r>
            <a:r>
              <a:rPr lang="en-US" sz="2000" dirty="0" err="1"/>
              <a:t>acordó</a:t>
            </a:r>
            <a:r>
              <a:rPr lang="en-US" sz="2000" dirty="0"/>
              <a:t> la </a:t>
            </a:r>
            <a:r>
              <a:rPr lang="en-US" sz="2000" dirty="0" err="1"/>
              <a:t>jerarquía</a:t>
            </a:r>
            <a:r>
              <a:rPr lang="en-US" sz="2000" dirty="0"/>
              <a:t> </a:t>
            </a:r>
            <a:r>
              <a:rPr lang="en-US" sz="2000" dirty="0" err="1"/>
              <a:t>normativa</a:t>
            </a:r>
            <a:r>
              <a:rPr lang="en-US" sz="2000" dirty="0"/>
              <a:t> a </a:t>
            </a:r>
            <a:r>
              <a:rPr lang="en-US" sz="2000" dirty="0" err="1"/>
              <a:t>incluir</a:t>
            </a:r>
            <a:r>
              <a:rPr lang="en-US" sz="2000" dirty="0"/>
              <a:t> </a:t>
            </a:r>
            <a:r>
              <a:rPr lang="en-US" sz="2000" dirty="0" err="1"/>
              <a:t>en</a:t>
            </a:r>
            <a:r>
              <a:rPr lang="en-US" sz="2000" dirty="0"/>
              <a:t> las </a:t>
            </a:r>
            <a:r>
              <a:rPr lang="en-US" sz="2000" dirty="0" err="1"/>
              <a:t>Reglas</a:t>
            </a:r>
            <a:r>
              <a:rPr lang="en-US" sz="2000" dirty="0"/>
              <a:t> para </a:t>
            </a:r>
            <a:r>
              <a:rPr lang="en-US" sz="2000" dirty="0" err="1"/>
              <a:t>establecer</a:t>
            </a:r>
            <a:r>
              <a:rPr lang="en-US" sz="2000" dirty="0"/>
              <a:t> la </a:t>
            </a:r>
            <a:r>
              <a:rPr lang="en-US" sz="2000" dirty="0" err="1"/>
              <a:t>Normatividad</a:t>
            </a:r>
            <a:r>
              <a:rPr lang="en-US" sz="2000" dirty="0"/>
              <a:t> del Sistema Nacional de Información </a:t>
            </a:r>
            <a:r>
              <a:rPr lang="en-US" sz="2000" dirty="0" err="1"/>
              <a:t>Estadística</a:t>
            </a:r>
            <a:r>
              <a:rPr lang="en-US" sz="2000" dirty="0"/>
              <a:t> y </a:t>
            </a:r>
            <a:r>
              <a:rPr lang="en-US" sz="2000" dirty="0" err="1"/>
              <a:t>Geográfica</a:t>
            </a:r>
            <a:r>
              <a:rPr lang="en-US" sz="2000" dirty="0"/>
              <a:t> (SNIEG</a:t>
            </a:r>
            <a:r>
              <a:rPr lang="en-US" sz="2000" dirty="0" smtClean="0"/>
              <a:t>).</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r>
              <a:rPr lang="en-US" sz="2000" dirty="0" smtClean="0"/>
              <a:t>La </a:t>
            </a:r>
            <a:r>
              <a:rPr lang="en-US" sz="2000" dirty="0" err="1"/>
              <a:t>nueva</a:t>
            </a:r>
            <a:r>
              <a:rPr lang="en-US" sz="2000" dirty="0"/>
              <a:t> </a:t>
            </a:r>
            <a:r>
              <a:rPr lang="en-US" sz="2000" dirty="0" err="1"/>
              <a:t>versión</a:t>
            </a:r>
            <a:r>
              <a:rPr lang="en-US" sz="2000" dirty="0"/>
              <a:t> de </a:t>
            </a:r>
            <a:r>
              <a:rPr lang="en-US" sz="2000" dirty="0" err="1"/>
              <a:t>estas</a:t>
            </a:r>
            <a:r>
              <a:rPr lang="en-US" sz="2000" dirty="0"/>
              <a:t> </a:t>
            </a:r>
            <a:r>
              <a:rPr lang="en-US" sz="2000" dirty="0" err="1"/>
              <a:t>Reglas</a:t>
            </a:r>
            <a:r>
              <a:rPr lang="en-US" sz="2000" dirty="0"/>
              <a:t> </a:t>
            </a:r>
            <a:r>
              <a:rPr lang="en-US" sz="2000" dirty="0" err="1"/>
              <a:t>están</a:t>
            </a:r>
            <a:r>
              <a:rPr lang="en-US" sz="2000" dirty="0"/>
              <a:t> </a:t>
            </a:r>
            <a:r>
              <a:rPr lang="en-US" sz="2000" dirty="0" err="1"/>
              <a:t>en</a:t>
            </a:r>
            <a:r>
              <a:rPr lang="en-US" sz="2000" dirty="0"/>
              <a:t> </a:t>
            </a:r>
            <a:r>
              <a:rPr lang="en-US" sz="2000" dirty="0" err="1"/>
              <a:t>revisión</a:t>
            </a:r>
            <a:r>
              <a:rPr lang="en-US" sz="2000" dirty="0"/>
              <a:t> del </a:t>
            </a:r>
            <a:r>
              <a:rPr lang="en-US" sz="2000" dirty="0" err="1" smtClean="0"/>
              <a:t>jurídico</a:t>
            </a:r>
            <a:r>
              <a:rPr lang="en-US" sz="2000" dirty="0" smtClean="0"/>
              <a:t>.</a:t>
            </a:r>
            <a:endParaRPr lang="en-US" sz="2000" dirty="0"/>
          </a:p>
        </p:txBody>
      </p:sp>
    </p:spTree>
    <p:extLst>
      <p:ext uri="{BB962C8B-B14F-4D97-AF65-F5344CB8AC3E}">
        <p14:creationId xmlns:p14="http://schemas.microsoft.com/office/powerpoint/2010/main" val="26591976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INEGI2018-Plantilla_Pleca_superior.png" descr="INEGI2018-Plantilla_Pleca_superior.png"/>
          <p:cNvPicPr>
            <a:picLocks noChangeAspect="1"/>
          </p:cNvPicPr>
          <p:nvPr/>
        </p:nvPicPr>
        <p:blipFill>
          <a:blip r:embed="rId2">
            <a:extLst/>
          </a:blip>
          <a:stretch>
            <a:fillRect/>
          </a:stretch>
        </p:blipFill>
        <p:spPr>
          <a:xfrm>
            <a:off x="0" y="-38213"/>
            <a:ext cx="12192000" cy="400941"/>
          </a:xfrm>
          <a:prstGeom prst="rect">
            <a:avLst/>
          </a:prstGeom>
          <a:ln w="12700">
            <a:miter lim="400000"/>
          </a:ln>
        </p:spPr>
      </p:pic>
      <p:sp>
        <p:nvSpPr>
          <p:cNvPr id="3" name="CuadroTexto 2"/>
          <p:cNvSpPr txBox="1"/>
          <p:nvPr/>
        </p:nvSpPr>
        <p:spPr>
          <a:xfrm>
            <a:off x="0" y="-68576"/>
            <a:ext cx="6115453" cy="461665"/>
          </a:xfrm>
          <a:prstGeom prst="rect">
            <a:avLst/>
          </a:prstGeom>
          <a:noFill/>
        </p:spPr>
        <p:txBody>
          <a:bodyPr wrap="square" rtlCol="0">
            <a:spAutoFit/>
          </a:bodyPr>
          <a:lstStyle/>
          <a:p>
            <a:r>
              <a:rPr lang="es-MX" sz="2400" b="1" dirty="0" smtClean="0">
                <a:solidFill>
                  <a:schemeClr val="bg1"/>
                </a:solidFill>
              </a:rPr>
              <a:t>Otros acuerdos pendientes</a:t>
            </a:r>
            <a:endParaRPr lang="en-US" sz="2400" b="1" dirty="0">
              <a:solidFill>
                <a:schemeClr val="bg1"/>
              </a:solidFill>
            </a:endParaRPr>
          </a:p>
        </p:txBody>
      </p:sp>
      <p:pic>
        <p:nvPicPr>
          <p:cNvPr id="4" name="Imagen 3"/>
          <p:cNvPicPr>
            <a:picLocks noChangeAspect="1"/>
          </p:cNvPicPr>
          <p:nvPr/>
        </p:nvPicPr>
        <p:blipFill>
          <a:blip r:embed="rId3"/>
          <a:stretch>
            <a:fillRect/>
          </a:stretch>
        </p:blipFill>
        <p:spPr>
          <a:xfrm>
            <a:off x="-21706" y="6371434"/>
            <a:ext cx="12213706" cy="512362"/>
          </a:xfrm>
          <a:prstGeom prst="rect">
            <a:avLst/>
          </a:prstGeom>
        </p:spPr>
      </p:pic>
      <p:pic>
        <p:nvPicPr>
          <p:cNvPr id="55" name="INEGI2018-Plantilla_Logo_INEGI.png" descr="INEGI2018-Plantilla_Logo_INEGI.png"/>
          <p:cNvPicPr>
            <a:picLocks noChangeAspect="1"/>
          </p:cNvPicPr>
          <p:nvPr/>
        </p:nvPicPr>
        <p:blipFill>
          <a:blip r:embed="rId4">
            <a:extLst/>
          </a:blip>
          <a:srcRect t="31617" b="31617"/>
          <a:stretch>
            <a:fillRect/>
          </a:stretch>
        </p:blipFill>
        <p:spPr>
          <a:xfrm>
            <a:off x="93226" y="6467233"/>
            <a:ext cx="1870380" cy="399642"/>
          </a:xfrm>
          <a:prstGeom prst="rect">
            <a:avLst/>
          </a:prstGeom>
          <a:ln w="12700">
            <a:miter lim="400000"/>
          </a:ln>
        </p:spPr>
      </p:pic>
      <p:graphicFrame>
        <p:nvGraphicFramePr>
          <p:cNvPr id="2" name="Tabla 1"/>
          <p:cNvGraphicFramePr>
            <a:graphicFrameLocks noGrp="1"/>
          </p:cNvGraphicFramePr>
          <p:nvPr>
            <p:extLst>
              <p:ext uri="{D42A27DB-BD31-4B8C-83A1-F6EECF244321}">
                <p14:modId xmlns:p14="http://schemas.microsoft.com/office/powerpoint/2010/main" val="4259578089"/>
              </p:ext>
            </p:extLst>
          </p:nvPr>
        </p:nvGraphicFramePr>
        <p:xfrm>
          <a:off x="880933" y="716419"/>
          <a:ext cx="10254098" cy="1021461"/>
        </p:xfrm>
        <a:graphic>
          <a:graphicData uri="http://schemas.openxmlformats.org/drawingml/2006/table">
            <a:tbl>
              <a:tblPr firstRow="1" firstCol="1" bandRow="1">
                <a:tableStyleId>{5C22544A-7EE6-4342-B048-85BDC9FD1C3A}</a:tableStyleId>
              </a:tblPr>
              <a:tblGrid>
                <a:gridCol w="1478809">
                  <a:extLst>
                    <a:ext uri="{9D8B030D-6E8A-4147-A177-3AD203B41FA5}">
                      <a16:colId xmlns:a16="http://schemas.microsoft.com/office/drawing/2014/main" val="1282006773"/>
                    </a:ext>
                  </a:extLst>
                </a:gridCol>
                <a:gridCol w="7328203">
                  <a:extLst>
                    <a:ext uri="{9D8B030D-6E8A-4147-A177-3AD203B41FA5}">
                      <a16:colId xmlns:a16="http://schemas.microsoft.com/office/drawing/2014/main" val="4062583509"/>
                    </a:ext>
                  </a:extLst>
                </a:gridCol>
                <a:gridCol w="1447086">
                  <a:extLst>
                    <a:ext uri="{9D8B030D-6E8A-4147-A177-3AD203B41FA5}">
                      <a16:colId xmlns:a16="http://schemas.microsoft.com/office/drawing/2014/main" val="301000973"/>
                    </a:ext>
                  </a:extLst>
                </a:gridCol>
              </a:tblGrid>
              <a:tr h="390525">
                <a:tc>
                  <a:txBody>
                    <a:bodyPr/>
                    <a:lstStyle/>
                    <a:p>
                      <a:pPr algn="ctr">
                        <a:lnSpc>
                          <a:spcPct val="115000"/>
                        </a:lnSpc>
                        <a:spcAft>
                          <a:spcPts val="0"/>
                        </a:spcAft>
                      </a:pPr>
                      <a:r>
                        <a:rPr lang="en-US" sz="1600" dirty="0">
                          <a:effectLst/>
                        </a:rPr>
                        <a:t>No.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solidFill>
                  </a:tcPr>
                </a:tc>
                <a:tc>
                  <a:txBody>
                    <a:bodyPr/>
                    <a:lstStyle/>
                    <a:p>
                      <a:pPr algn="ctr">
                        <a:lnSpc>
                          <a:spcPct val="115000"/>
                        </a:lnSpc>
                        <a:spcAft>
                          <a:spcPts val="0"/>
                        </a:spcAft>
                      </a:pPr>
                      <a:r>
                        <a:rPr lang="en-US" sz="1800" dirty="0" err="1">
                          <a:effectLst/>
                        </a:rPr>
                        <a:t>Acuerdo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solidFill>
                  </a:tcPr>
                </a:tc>
                <a:tc>
                  <a:txBody>
                    <a:bodyPr/>
                    <a:lstStyle/>
                    <a:p>
                      <a:pPr algn="ctr">
                        <a:lnSpc>
                          <a:spcPct val="115000"/>
                        </a:lnSpc>
                        <a:spcAft>
                          <a:spcPts val="0"/>
                        </a:spcAft>
                      </a:pPr>
                      <a:r>
                        <a:rPr lang="en-US" sz="1800" dirty="0" err="1">
                          <a:effectLst/>
                        </a:rPr>
                        <a:t>Responsable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solidFill>
                  </a:tcPr>
                </a:tc>
                <a:extLst>
                  <a:ext uri="{0D108BD9-81ED-4DB2-BD59-A6C34878D82A}">
                    <a16:rowId xmlns:a16="http://schemas.microsoft.com/office/drawing/2014/main" val="1018027639"/>
                  </a:ext>
                </a:extLst>
              </a:tr>
              <a:tr h="548005">
                <a:tc>
                  <a:txBody>
                    <a:bodyPr/>
                    <a:lstStyle/>
                    <a:p>
                      <a:pPr>
                        <a:lnSpc>
                          <a:spcPct val="115000"/>
                        </a:lnSpc>
                        <a:spcAft>
                          <a:spcPts val="0"/>
                        </a:spcAft>
                      </a:pPr>
                      <a:r>
                        <a:rPr lang="en-US" sz="1600" dirty="0">
                          <a:effectLst/>
                        </a:rPr>
                        <a:t>CAC-003/02/2019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solidFill>
                  </a:tcPr>
                </a:tc>
                <a:tc>
                  <a:txBody>
                    <a:bodyPr/>
                    <a:lstStyle/>
                    <a:p>
                      <a:pPr>
                        <a:lnSpc>
                          <a:spcPct val="115000"/>
                        </a:lnSpc>
                        <a:spcAft>
                          <a:spcPts val="0"/>
                        </a:spcAft>
                      </a:pPr>
                      <a:r>
                        <a:rPr lang="es-MX" sz="1800" dirty="0">
                          <a:effectLst/>
                        </a:rPr>
                        <a:t>Se aprueba el Informe de Resultados 2018, el cual será enviado a la Junta de Gobierno por el Secretariado Técnico.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D2DEEF"/>
                    </a:solidFill>
                  </a:tcPr>
                </a:tc>
                <a:tc>
                  <a:txBody>
                    <a:bodyPr/>
                    <a:lstStyle/>
                    <a:p>
                      <a:pPr algn="ctr">
                        <a:lnSpc>
                          <a:spcPct val="115000"/>
                        </a:lnSpc>
                        <a:spcAft>
                          <a:spcPts val="0"/>
                        </a:spcAft>
                      </a:pPr>
                      <a:r>
                        <a:rPr lang="en-US" sz="1800" dirty="0" err="1">
                          <a:effectLst/>
                        </a:rPr>
                        <a:t>Secretario</a:t>
                      </a:r>
                      <a:r>
                        <a:rPr lang="en-US" sz="1800" dirty="0">
                          <a:effectLst/>
                        </a:rPr>
                        <a:t> </a:t>
                      </a:r>
                      <a:r>
                        <a:rPr lang="en-US" sz="1800" dirty="0" err="1">
                          <a:effectLst/>
                        </a:rPr>
                        <a:t>Técnico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09457903"/>
                  </a:ext>
                </a:extLst>
              </a:tr>
            </a:tbl>
          </a:graphicData>
        </a:graphic>
      </p:graphicFrame>
      <p:sp>
        <p:nvSpPr>
          <p:cNvPr id="7" name="Rectángulo 6"/>
          <p:cNvSpPr/>
          <p:nvPr/>
        </p:nvSpPr>
        <p:spPr>
          <a:xfrm>
            <a:off x="1196866" y="2212257"/>
            <a:ext cx="9837174" cy="38050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s-MX" dirty="0" smtClean="0">
                <a:solidFill>
                  <a:schemeClr val="tx1"/>
                </a:solidFill>
              </a:rPr>
              <a:t>El Informe de Resultados 2018 se </a:t>
            </a:r>
            <a:r>
              <a:rPr lang="es-MX" dirty="0">
                <a:solidFill>
                  <a:schemeClr val="tx1"/>
                </a:solidFill>
              </a:rPr>
              <a:t>presentó a la Junta de </a:t>
            </a:r>
            <a:r>
              <a:rPr lang="es-MX" dirty="0" smtClean="0">
                <a:solidFill>
                  <a:schemeClr val="tx1"/>
                </a:solidFill>
              </a:rPr>
              <a:t>Gobierno, quien </a:t>
            </a:r>
            <a:r>
              <a:rPr lang="es-MX" dirty="0">
                <a:solidFill>
                  <a:schemeClr val="tx1"/>
                </a:solidFill>
              </a:rPr>
              <a:t>solicitó que se realice una versión fácil de entender para usuarios externos al INEGI. </a:t>
            </a:r>
            <a:endParaRPr lang="es-MX" dirty="0" smtClean="0">
              <a:solidFill>
                <a:schemeClr val="tx1"/>
              </a:solidFill>
            </a:endParaRPr>
          </a:p>
          <a:p>
            <a:pPr marL="285750" indent="-285750">
              <a:buFont typeface="Arial" panose="020B0604020202020204" pitchFamily="34" charset="0"/>
              <a:buChar char="•"/>
            </a:pPr>
            <a:endParaRPr lang="es-MX" dirty="0" smtClean="0">
              <a:solidFill>
                <a:schemeClr val="tx1"/>
              </a:solidFill>
            </a:endParaRPr>
          </a:p>
          <a:p>
            <a:pPr marL="285750" indent="-285750">
              <a:buFont typeface="Arial" panose="020B0604020202020204" pitchFamily="34" charset="0"/>
              <a:buChar char="•"/>
            </a:pPr>
            <a:endParaRPr lang="es-MX" dirty="0">
              <a:solidFill>
                <a:schemeClr val="tx1"/>
              </a:solidFill>
            </a:endParaRPr>
          </a:p>
          <a:p>
            <a:pPr marL="285750" indent="-285750">
              <a:buFont typeface="Arial" panose="020B0604020202020204" pitchFamily="34" charset="0"/>
              <a:buChar char="•"/>
            </a:pPr>
            <a:r>
              <a:rPr lang="es-MX" dirty="0" smtClean="0">
                <a:solidFill>
                  <a:schemeClr val="tx1"/>
                </a:solidFill>
              </a:rPr>
              <a:t>Como seguimiento a estos resultados se convocó al grupo de trabajo que elaboró los indicadores de precisión en encuestas para conocer las razones de los indicadores que no se han reportado aún.  Las razones son:</a:t>
            </a:r>
          </a:p>
          <a:p>
            <a:pPr marL="742950" lvl="1" indent="-285750">
              <a:buFont typeface="Arial" panose="020B0604020202020204" pitchFamily="34" charset="0"/>
              <a:buChar char="•"/>
            </a:pPr>
            <a:endParaRPr lang="es-MX" dirty="0" smtClean="0">
              <a:solidFill>
                <a:schemeClr val="tx1"/>
              </a:solidFill>
            </a:endParaRPr>
          </a:p>
          <a:p>
            <a:pPr marL="742950" lvl="1" indent="-285750">
              <a:spcBef>
                <a:spcPts val="600"/>
              </a:spcBef>
              <a:buFont typeface="Courier New" panose="02070309020205020404" pitchFamily="49" charset="0"/>
              <a:buChar char="o"/>
            </a:pPr>
            <a:r>
              <a:rPr lang="es-MX" dirty="0" smtClean="0">
                <a:solidFill>
                  <a:schemeClr val="tx1"/>
                </a:solidFill>
              </a:rPr>
              <a:t>Cargas de trabajo</a:t>
            </a:r>
          </a:p>
          <a:p>
            <a:pPr marL="742950" lvl="1" indent="-285750">
              <a:spcBef>
                <a:spcPts val="600"/>
              </a:spcBef>
              <a:buFont typeface="Courier New" panose="02070309020205020404" pitchFamily="49" charset="0"/>
              <a:buChar char="o"/>
            </a:pPr>
            <a:r>
              <a:rPr lang="es-MX" dirty="0" smtClean="0">
                <a:solidFill>
                  <a:schemeClr val="tx1"/>
                </a:solidFill>
              </a:rPr>
              <a:t>El cálculo de estos indicadores no ha sido incorporado a los procesos habituales de trabajo</a:t>
            </a:r>
          </a:p>
          <a:p>
            <a:pPr marL="742950" lvl="1" indent="-285750">
              <a:spcBef>
                <a:spcPts val="600"/>
              </a:spcBef>
              <a:buFont typeface="Courier New" panose="02070309020205020404" pitchFamily="49" charset="0"/>
              <a:buChar char="o"/>
            </a:pPr>
            <a:r>
              <a:rPr lang="es-MX" dirty="0" smtClean="0">
                <a:solidFill>
                  <a:schemeClr val="tx1"/>
                </a:solidFill>
              </a:rPr>
              <a:t>Falta de coordinación entre las áreas</a:t>
            </a:r>
          </a:p>
        </p:txBody>
      </p:sp>
    </p:spTree>
    <p:extLst>
      <p:ext uri="{BB962C8B-B14F-4D97-AF65-F5344CB8AC3E}">
        <p14:creationId xmlns:p14="http://schemas.microsoft.com/office/powerpoint/2010/main" val="17515193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0" y="0"/>
            <a:ext cx="12309191" cy="6945200"/>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7716" y="410738"/>
            <a:ext cx="4616246" cy="1559972"/>
          </a:xfrm>
          <a:prstGeom prst="rect">
            <a:avLst/>
          </a:prstGeom>
        </p:spPr>
      </p:pic>
      <p:sp>
        <p:nvSpPr>
          <p:cNvPr id="7" name="Título"/>
          <p:cNvSpPr txBox="1">
            <a:spLocks/>
          </p:cNvSpPr>
          <p:nvPr/>
        </p:nvSpPr>
        <p:spPr>
          <a:xfrm>
            <a:off x="4177247" y="2901099"/>
            <a:ext cx="5482949" cy="114300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4800" dirty="0" smtClean="0">
                <a:solidFill>
                  <a:schemeClr val="bg1"/>
                </a:solidFill>
              </a:rPr>
              <a:t>Modificaciones </a:t>
            </a:r>
          </a:p>
          <a:p>
            <a:r>
              <a:rPr lang="es-MX" sz="4800" dirty="0" smtClean="0">
                <a:solidFill>
                  <a:schemeClr val="bg1"/>
                </a:solidFill>
              </a:rPr>
              <a:t>PAEG - PAACI</a:t>
            </a:r>
            <a:endParaRPr lang="es-MX" sz="4800" dirty="0">
              <a:solidFill>
                <a:schemeClr val="bg1"/>
              </a:solidFill>
            </a:endParaRPr>
          </a:p>
        </p:txBody>
      </p:sp>
    </p:spTree>
    <p:extLst>
      <p:ext uri="{BB962C8B-B14F-4D97-AF65-F5344CB8AC3E}">
        <p14:creationId xmlns:p14="http://schemas.microsoft.com/office/powerpoint/2010/main" val="10514302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INEGI2018-Plantilla_Pleca_superior.png" descr="INEGI2018-Plantilla_Pleca_superior.png"/>
          <p:cNvPicPr>
            <a:picLocks noChangeAspect="1"/>
          </p:cNvPicPr>
          <p:nvPr/>
        </p:nvPicPr>
        <p:blipFill>
          <a:blip r:embed="rId2">
            <a:extLst/>
          </a:blip>
          <a:stretch>
            <a:fillRect/>
          </a:stretch>
        </p:blipFill>
        <p:spPr>
          <a:xfrm>
            <a:off x="0" y="-38213"/>
            <a:ext cx="12192000" cy="400941"/>
          </a:xfrm>
          <a:prstGeom prst="rect">
            <a:avLst/>
          </a:prstGeom>
          <a:ln w="12700">
            <a:miter lim="400000"/>
          </a:ln>
        </p:spPr>
      </p:pic>
      <p:sp>
        <p:nvSpPr>
          <p:cNvPr id="3" name="CuadroTexto 2"/>
          <p:cNvSpPr txBox="1"/>
          <p:nvPr/>
        </p:nvSpPr>
        <p:spPr>
          <a:xfrm>
            <a:off x="285347" y="-76129"/>
            <a:ext cx="5628756" cy="461665"/>
          </a:xfrm>
          <a:prstGeom prst="rect">
            <a:avLst/>
          </a:prstGeom>
          <a:noFill/>
        </p:spPr>
        <p:txBody>
          <a:bodyPr wrap="square" rtlCol="0">
            <a:spAutoFit/>
          </a:bodyPr>
          <a:lstStyle/>
          <a:p>
            <a:r>
              <a:rPr lang="es-MX" sz="2400" b="1" dirty="0" smtClean="0">
                <a:solidFill>
                  <a:schemeClr val="bg1"/>
                </a:solidFill>
              </a:rPr>
              <a:t>Modificaciones PAEG-PAACI</a:t>
            </a:r>
            <a:endParaRPr lang="en-US" sz="2400" b="1" dirty="0">
              <a:solidFill>
                <a:schemeClr val="bg1"/>
              </a:solidFill>
            </a:endParaRPr>
          </a:p>
        </p:txBody>
      </p:sp>
      <p:pic>
        <p:nvPicPr>
          <p:cNvPr id="4" name="Imagen 3"/>
          <p:cNvPicPr>
            <a:picLocks noChangeAspect="1"/>
          </p:cNvPicPr>
          <p:nvPr/>
        </p:nvPicPr>
        <p:blipFill>
          <a:blip r:embed="rId3"/>
          <a:stretch>
            <a:fillRect/>
          </a:stretch>
        </p:blipFill>
        <p:spPr>
          <a:xfrm>
            <a:off x="-21706" y="6371434"/>
            <a:ext cx="12213706" cy="512362"/>
          </a:xfrm>
          <a:prstGeom prst="rect">
            <a:avLst/>
          </a:prstGeom>
        </p:spPr>
      </p:pic>
      <p:pic>
        <p:nvPicPr>
          <p:cNvPr id="55" name="INEGI2018-Plantilla_Logo_INEGI.png" descr="INEGI2018-Plantilla_Logo_INEGI.png"/>
          <p:cNvPicPr>
            <a:picLocks noChangeAspect="1"/>
          </p:cNvPicPr>
          <p:nvPr/>
        </p:nvPicPr>
        <p:blipFill>
          <a:blip r:embed="rId4">
            <a:extLst/>
          </a:blip>
          <a:srcRect t="31617" b="31617"/>
          <a:stretch>
            <a:fillRect/>
          </a:stretch>
        </p:blipFill>
        <p:spPr>
          <a:xfrm>
            <a:off x="93226" y="6467233"/>
            <a:ext cx="1870380" cy="399642"/>
          </a:xfrm>
          <a:prstGeom prst="rect">
            <a:avLst/>
          </a:prstGeom>
          <a:ln w="12700">
            <a:miter lim="400000"/>
          </a:ln>
        </p:spPr>
      </p:pic>
      <p:graphicFrame>
        <p:nvGraphicFramePr>
          <p:cNvPr id="2" name="Tabla 1"/>
          <p:cNvGraphicFramePr>
            <a:graphicFrameLocks noGrp="1"/>
          </p:cNvGraphicFramePr>
          <p:nvPr>
            <p:extLst>
              <p:ext uri="{D42A27DB-BD31-4B8C-83A1-F6EECF244321}">
                <p14:modId xmlns:p14="http://schemas.microsoft.com/office/powerpoint/2010/main" val="3779082862"/>
              </p:ext>
            </p:extLst>
          </p:nvPr>
        </p:nvGraphicFramePr>
        <p:xfrm>
          <a:off x="285347" y="658963"/>
          <a:ext cx="11661974" cy="1711757"/>
        </p:xfrm>
        <a:graphic>
          <a:graphicData uri="http://schemas.openxmlformats.org/drawingml/2006/table">
            <a:tbl>
              <a:tblPr firstRow="1" firstCol="1" bandRow="1">
                <a:effectLst>
                  <a:outerShdw blurRad="50800" dist="38100" dir="5400000" algn="t" rotWithShape="0">
                    <a:prstClr val="black">
                      <a:alpha val="40000"/>
                    </a:prstClr>
                  </a:outerShdw>
                </a:effectLst>
                <a:tableStyleId>{5C22544A-7EE6-4342-B048-85BDC9FD1C3A}</a:tableStyleId>
              </a:tblPr>
              <a:tblGrid>
                <a:gridCol w="1426593">
                  <a:extLst>
                    <a:ext uri="{9D8B030D-6E8A-4147-A177-3AD203B41FA5}">
                      <a16:colId xmlns:a16="http://schemas.microsoft.com/office/drawing/2014/main" val="3612444774"/>
                    </a:ext>
                  </a:extLst>
                </a:gridCol>
                <a:gridCol w="10235381">
                  <a:extLst>
                    <a:ext uri="{9D8B030D-6E8A-4147-A177-3AD203B41FA5}">
                      <a16:colId xmlns:a16="http://schemas.microsoft.com/office/drawing/2014/main" val="3577811666"/>
                    </a:ext>
                  </a:extLst>
                </a:gridCol>
              </a:tblGrid>
              <a:tr h="376848">
                <a:tc>
                  <a:txBody>
                    <a:bodyPr/>
                    <a:lstStyle/>
                    <a:p>
                      <a:pPr algn="ctr">
                        <a:lnSpc>
                          <a:spcPct val="115000"/>
                        </a:lnSpc>
                        <a:spcAft>
                          <a:spcPts val="0"/>
                        </a:spcAft>
                      </a:pPr>
                      <a:r>
                        <a:rPr lang="en-US" sz="1600" dirty="0">
                          <a:effectLst/>
                        </a:rPr>
                        <a:t>No.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668" marR="59668" marT="0" marB="0" anchor="ctr">
                    <a:solidFill>
                      <a:schemeClr val="accent6">
                        <a:lumMod val="75000"/>
                      </a:schemeClr>
                    </a:solidFill>
                  </a:tcPr>
                </a:tc>
                <a:tc>
                  <a:txBody>
                    <a:bodyPr/>
                    <a:lstStyle/>
                    <a:p>
                      <a:pPr algn="ctr">
                        <a:lnSpc>
                          <a:spcPct val="115000"/>
                        </a:lnSpc>
                        <a:spcAft>
                          <a:spcPts val="0"/>
                        </a:spcAft>
                      </a:pPr>
                      <a:r>
                        <a:rPr lang="es-MX" sz="1800" dirty="0" smtClean="0">
                          <a:effectLst/>
                          <a:latin typeface="+mn-lt"/>
                          <a:ea typeface="+mn-ea"/>
                          <a:cs typeface="+mn-cs"/>
                        </a:rPr>
                        <a:t>Actividades</a:t>
                      </a:r>
                      <a:r>
                        <a:rPr lang="es-MX" sz="1800" baseline="0" dirty="0" smtClean="0">
                          <a:effectLst/>
                          <a:latin typeface="+mn-lt"/>
                          <a:ea typeface="+mn-ea"/>
                          <a:cs typeface="+mn-cs"/>
                        </a:rPr>
                        <a:t> Nuevas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668" marR="59668" marT="0" marB="0" anchor="ctr">
                    <a:solidFill>
                      <a:schemeClr val="accent6">
                        <a:lumMod val="75000"/>
                      </a:schemeClr>
                    </a:solidFill>
                  </a:tcPr>
                </a:tc>
                <a:extLst>
                  <a:ext uri="{0D108BD9-81ED-4DB2-BD59-A6C34878D82A}">
                    <a16:rowId xmlns:a16="http://schemas.microsoft.com/office/drawing/2014/main" val="1749790479"/>
                  </a:ext>
                </a:extLst>
              </a:tr>
              <a:tr h="660428">
                <a:tc>
                  <a:txBody>
                    <a:bodyPr/>
                    <a:lstStyle/>
                    <a:p>
                      <a:pPr algn="l" fontAlgn="t"/>
                      <a:r>
                        <a:rPr lang="en-US" sz="1600" b="0" i="0" u="none" strike="noStrike" dirty="0">
                          <a:solidFill>
                            <a:schemeClr val="bg1"/>
                          </a:solidFill>
                          <a:effectLst/>
                          <a:latin typeface="Calibri" panose="020F0502020204030204" pitchFamily="34" charset="0"/>
                        </a:rPr>
                        <a:t>6.1.2-DGEE-008</a:t>
                      </a:r>
                    </a:p>
                  </a:txBody>
                  <a:tcPr marL="9525" marR="9525" marT="9525" marB="0" anchor="ctr">
                    <a:solidFill>
                      <a:schemeClr val="accent6">
                        <a:lumMod val="75000"/>
                      </a:schemeClr>
                    </a:solidFill>
                  </a:tcPr>
                </a:tc>
                <a:tc>
                  <a:txBody>
                    <a:bodyPr/>
                    <a:lstStyle/>
                    <a:p>
                      <a:pPr algn="l" fontAlgn="t"/>
                      <a:r>
                        <a:rPr lang="es-MX" sz="1800" b="0" i="0" u="none" strike="noStrike" dirty="0">
                          <a:solidFill>
                            <a:srgbClr val="000000"/>
                          </a:solidFill>
                          <a:effectLst/>
                          <a:latin typeface="Calibri" panose="020F0502020204030204" pitchFamily="34" charset="0"/>
                        </a:rPr>
                        <a:t>Actividades comprometidas en el marco del CAC. Estandarizar los indicadores de precisión estadística de las encuestas económicas nacionales en los diferentes medios de difusión.</a:t>
                      </a:r>
                    </a:p>
                  </a:txBody>
                  <a:tcPr marL="9525" marR="9525" marT="9525" marB="0">
                    <a:noFill/>
                  </a:tcPr>
                </a:tc>
                <a:extLst>
                  <a:ext uri="{0D108BD9-81ED-4DB2-BD59-A6C34878D82A}">
                    <a16:rowId xmlns:a16="http://schemas.microsoft.com/office/drawing/2014/main" val="2420221974"/>
                  </a:ext>
                </a:extLst>
              </a:tr>
              <a:tr h="674481">
                <a:tc>
                  <a:txBody>
                    <a:bodyPr/>
                    <a:lstStyle/>
                    <a:p>
                      <a:pPr algn="l" fontAlgn="t"/>
                      <a:r>
                        <a:rPr lang="en-US" sz="1600" b="0" i="0" u="none" strike="noStrike" dirty="0">
                          <a:solidFill>
                            <a:schemeClr val="bg1"/>
                          </a:solidFill>
                          <a:effectLst/>
                          <a:latin typeface="Calibri" panose="020F0502020204030204" pitchFamily="34" charset="0"/>
                        </a:rPr>
                        <a:t>6.1.2-DGES-016</a:t>
                      </a:r>
                    </a:p>
                  </a:txBody>
                  <a:tcPr marL="9525" marR="9525" marT="9525" marB="0" anchor="ctr">
                    <a:solidFill>
                      <a:schemeClr val="accent6">
                        <a:lumMod val="75000"/>
                      </a:schemeClr>
                    </a:solidFill>
                  </a:tcPr>
                </a:tc>
                <a:tc>
                  <a:txBody>
                    <a:bodyPr/>
                    <a:lstStyle/>
                    <a:p>
                      <a:pPr algn="l" fontAlgn="t"/>
                      <a:r>
                        <a:rPr lang="es-MX" sz="1800" b="0" i="0" u="none" strike="noStrike" dirty="0">
                          <a:solidFill>
                            <a:srgbClr val="000000"/>
                          </a:solidFill>
                          <a:effectLst/>
                          <a:latin typeface="Calibri" panose="020F0502020204030204" pitchFamily="34" charset="0"/>
                        </a:rPr>
                        <a:t>Actividades comprometidas a partir de las recomendaciones de la OCDE. Elaborar los Principios de colaboración con las Unidades del Estado para las Encuestas Sociodemográficas en Hogares.</a:t>
                      </a:r>
                    </a:p>
                  </a:txBody>
                  <a:tcPr marL="9525" marR="9525" marT="9525" marB="0">
                    <a:noFill/>
                  </a:tcPr>
                </a:tc>
                <a:extLst>
                  <a:ext uri="{0D108BD9-81ED-4DB2-BD59-A6C34878D82A}">
                    <a16:rowId xmlns:a16="http://schemas.microsoft.com/office/drawing/2014/main" val="2181623931"/>
                  </a:ext>
                </a:extLst>
              </a:tr>
            </a:tbl>
          </a:graphicData>
        </a:graphic>
      </p:graphicFrame>
      <p:graphicFrame>
        <p:nvGraphicFramePr>
          <p:cNvPr id="7" name="Tabla 6"/>
          <p:cNvGraphicFramePr>
            <a:graphicFrameLocks noGrp="1"/>
          </p:cNvGraphicFramePr>
          <p:nvPr>
            <p:extLst>
              <p:ext uri="{D42A27DB-BD31-4B8C-83A1-F6EECF244321}">
                <p14:modId xmlns:p14="http://schemas.microsoft.com/office/powerpoint/2010/main" val="76753197"/>
              </p:ext>
            </p:extLst>
          </p:nvPr>
        </p:nvGraphicFramePr>
        <p:xfrm>
          <a:off x="265013" y="3024416"/>
          <a:ext cx="11661974" cy="2365269"/>
        </p:xfrm>
        <a:graphic>
          <a:graphicData uri="http://schemas.openxmlformats.org/drawingml/2006/table">
            <a:tbl>
              <a:tblPr firstRow="1" firstCol="1" bandRow="1">
                <a:effectLst>
                  <a:outerShdw blurRad="50800" dist="38100" dir="5400000" algn="t" rotWithShape="0">
                    <a:prstClr val="black">
                      <a:alpha val="40000"/>
                    </a:prstClr>
                  </a:outerShdw>
                </a:effectLst>
                <a:tableStyleId>{5C22544A-7EE6-4342-B048-85BDC9FD1C3A}</a:tableStyleId>
              </a:tblPr>
              <a:tblGrid>
                <a:gridCol w="835530">
                  <a:extLst>
                    <a:ext uri="{9D8B030D-6E8A-4147-A177-3AD203B41FA5}">
                      <a16:colId xmlns:a16="http://schemas.microsoft.com/office/drawing/2014/main" val="3612444774"/>
                    </a:ext>
                  </a:extLst>
                </a:gridCol>
                <a:gridCol w="10826444">
                  <a:extLst>
                    <a:ext uri="{9D8B030D-6E8A-4147-A177-3AD203B41FA5}">
                      <a16:colId xmlns:a16="http://schemas.microsoft.com/office/drawing/2014/main" val="3577811666"/>
                    </a:ext>
                  </a:extLst>
                </a:gridCol>
              </a:tblGrid>
              <a:tr h="373536">
                <a:tc>
                  <a:txBody>
                    <a:bodyPr/>
                    <a:lstStyle/>
                    <a:p>
                      <a:pPr algn="ctr">
                        <a:lnSpc>
                          <a:spcPct val="115000"/>
                        </a:lnSpc>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668" marR="59668" marT="0" marB="0" anchor="ctr">
                    <a:solidFill>
                      <a:schemeClr val="accent4"/>
                    </a:solidFill>
                  </a:tcPr>
                </a:tc>
                <a:tc>
                  <a:txBody>
                    <a:bodyPr/>
                    <a:lstStyle/>
                    <a:p>
                      <a:pPr algn="ctr">
                        <a:lnSpc>
                          <a:spcPct val="115000"/>
                        </a:lnSpc>
                        <a:spcAft>
                          <a:spcPts val="0"/>
                        </a:spcAft>
                      </a:pPr>
                      <a:r>
                        <a:rPr lang="es-MX" sz="1800" dirty="0" smtClean="0">
                          <a:effectLst/>
                          <a:latin typeface="+mn-lt"/>
                          <a:ea typeface="+mn-ea"/>
                          <a:cs typeface="+mn-cs"/>
                        </a:rPr>
                        <a:t>Actividades</a:t>
                      </a:r>
                      <a:r>
                        <a:rPr lang="es-MX" sz="1800" baseline="0" dirty="0" smtClean="0">
                          <a:effectLst/>
                          <a:latin typeface="+mn-lt"/>
                          <a:ea typeface="+mn-ea"/>
                          <a:cs typeface="+mn-cs"/>
                        </a:rPr>
                        <a:t>  dadas de baja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9668" marR="59668" marT="0" marB="0" anchor="ctr">
                    <a:solidFill>
                      <a:schemeClr val="accent4"/>
                    </a:solidFill>
                  </a:tcPr>
                </a:tc>
                <a:extLst>
                  <a:ext uri="{0D108BD9-81ED-4DB2-BD59-A6C34878D82A}">
                    <a16:rowId xmlns:a16="http://schemas.microsoft.com/office/drawing/2014/main" val="1749790479"/>
                  </a:ext>
                </a:extLst>
              </a:tr>
              <a:tr h="654625">
                <a:tc>
                  <a:txBody>
                    <a:bodyPr/>
                    <a:lstStyle/>
                    <a:p>
                      <a:pPr algn="ctr" fontAlgn="t"/>
                      <a:r>
                        <a:rPr lang="es-MX" sz="1600" b="1" i="0" u="none" strike="noStrike" dirty="0" smtClean="0">
                          <a:solidFill>
                            <a:schemeClr val="bg1"/>
                          </a:solidFill>
                          <a:effectLst/>
                          <a:latin typeface="Calibri" panose="020F0502020204030204" pitchFamily="34" charset="0"/>
                        </a:rPr>
                        <a:t>DGEE</a:t>
                      </a:r>
                      <a:endParaRPr lang="en-US" sz="1600" b="1" i="0" u="none" strike="noStrike" dirty="0">
                        <a:solidFill>
                          <a:schemeClr val="bg1"/>
                        </a:solidFill>
                        <a:effectLst/>
                        <a:latin typeface="Calibri" panose="020F0502020204030204" pitchFamily="34" charset="0"/>
                      </a:endParaRPr>
                    </a:p>
                  </a:txBody>
                  <a:tcPr marL="9525" marR="9525" marT="9525" marB="0" anchor="ctr">
                    <a:solidFill>
                      <a:schemeClr val="accent4"/>
                    </a:solidFill>
                  </a:tcPr>
                </a:tc>
                <a:tc>
                  <a:txBody>
                    <a:bodyPr/>
                    <a:lstStyle/>
                    <a:p>
                      <a:pPr algn="l" fontAlgn="t"/>
                      <a:r>
                        <a:rPr lang="es-MX" sz="1800" b="0" i="0" u="none" strike="noStrike" dirty="0" smtClean="0">
                          <a:solidFill>
                            <a:srgbClr val="000000"/>
                          </a:solidFill>
                          <a:effectLst/>
                          <a:latin typeface="Calibri" panose="020F0502020204030204" pitchFamily="34" charset="0"/>
                        </a:rPr>
                        <a:t>Generación de estadísticas más oportunas mediante la combinación de fuentes Internas y por lo menos una fuente externa, a través de un modelo econométrico.</a:t>
                      </a:r>
                      <a:endParaRPr lang="es-MX" sz="1800" b="0" i="0" u="none" strike="noStrike" dirty="0">
                        <a:solidFill>
                          <a:srgbClr val="000000"/>
                        </a:solidFill>
                        <a:effectLst/>
                        <a:latin typeface="Calibri" panose="020F0502020204030204" pitchFamily="34" charset="0"/>
                      </a:endParaRPr>
                    </a:p>
                  </a:txBody>
                  <a:tcPr marL="9525" marR="9525" marT="9525" marB="0">
                    <a:noFill/>
                  </a:tcPr>
                </a:tc>
                <a:extLst>
                  <a:ext uri="{0D108BD9-81ED-4DB2-BD59-A6C34878D82A}">
                    <a16:rowId xmlns:a16="http://schemas.microsoft.com/office/drawing/2014/main" val="2420221974"/>
                  </a:ext>
                </a:extLst>
              </a:tr>
              <a:tr h="668554">
                <a:tc>
                  <a:txBody>
                    <a:bodyPr/>
                    <a:lstStyle/>
                    <a:p>
                      <a:pPr algn="ctr" fontAlgn="t"/>
                      <a:r>
                        <a:rPr lang="es-MX" sz="1600" b="1" i="0" u="none" strike="noStrike" dirty="0" smtClean="0">
                          <a:solidFill>
                            <a:schemeClr val="bg1"/>
                          </a:solidFill>
                          <a:effectLst/>
                          <a:latin typeface="Calibri" panose="020F0502020204030204" pitchFamily="34" charset="0"/>
                        </a:rPr>
                        <a:t>DGEE</a:t>
                      </a:r>
                      <a:endParaRPr lang="en-US" sz="1600" b="1" i="0" u="none" strike="noStrike" dirty="0">
                        <a:solidFill>
                          <a:schemeClr val="bg1"/>
                        </a:solidFill>
                        <a:effectLst/>
                        <a:latin typeface="Calibri" panose="020F0502020204030204" pitchFamily="34" charset="0"/>
                      </a:endParaRPr>
                    </a:p>
                  </a:txBody>
                  <a:tcPr marL="9525" marR="9525" marT="9525" marB="0" anchor="ctr">
                    <a:solidFill>
                      <a:schemeClr val="accent4"/>
                    </a:solidFill>
                  </a:tcPr>
                </a:tc>
                <a:tc>
                  <a:txBody>
                    <a:bodyPr/>
                    <a:lstStyle/>
                    <a:p>
                      <a:pPr algn="l" fontAlgn="t"/>
                      <a:r>
                        <a:rPr lang="es-MX" sz="1800" b="0" i="0" u="none" strike="noStrike" dirty="0" smtClean="0">
                          <a:solidFill>
                            <a:srgbClr val="000000"/>
                          </a:solidFill>
                          <a:effectLst/>
                          <a:latin typeface="Calibri" panose="020F0502020204030204" pitchFamily="34" charset="0"/>
                        </a:rPr>
                        <a:t>Sociedad de la Información. Instrumentación de la Herramienta para la Evaluación de la Calidad de los Registros Administrativos (HECRA).</a:t>
                      </a:r>
                      <a:endParaRPr lang="es-MX" sz="1800" b="0" i="0" u="none" strike="noStrike" dirty="0">
                        <a:solidFill>
                          <a:srgbClr val="000000"/>
                        </a:solidFill>
                        <a:effectLst/>
                        <a:latin typeface="Calibri" panose="020F0502020204030204" pitchFamily="34" charset="0"/>
                      </a:endParaRPr>
                    </a:p>
                  </a:txBody>
                  <a:tcPr marL="9525" marR="9525" marT="9525" marB="0">
                    <a:solidFill>
                      <a:schemeClr val="bg2"/>
                    </a:solidFill>
                  </a:tcPr>
                </a:tc>
                <a:extLst>
                  <a:ext uri="{0D108BD9-81ED-4DB2-BD59-A6C34878D82A}">
                    <a16:rowId xmlns:a16="http://schemas.microsoft.com/office/drawing/2014/main" val="2181623931"/>
                  </a:ext>
                </a:extLst>
              </a:tr>
              <a:tr h="668554">
                <a:tc>
                  <a:txBody>
                    <a:bodyPr/>
                    <a:lstStyle/>
                    <a:p>
                      <a:pPr algn="ctr" fontAlgn="t"/>
                      <a:r>
                        <a:rPr lang="es-MX" sz="1600" b="1" i="0" u="none" strike="noStrike" dirty="0" smtClean="0">
                          <a:solidFill>
                            <a:schemeClr val="bg1"/>
                          </a:solidFill>
                          <a:effectLst/>
                          <a:latin typeface="Calibri" panose="020F0502020204030204" pitchFamily="34" charset="0"/>
                        </a:rPr>
                        <a:t>DGEE</a:t>
                      </a:r>
                      <a:endParaRPr lang="en-US" sz="1600" b="1" i="0" u="none" strike="noStrike" dirty="0">
                        <a:solidFill>
                          <a:schemeClr val="bg1"/>
                        </a:solidFill>
                        <a:effectLst/>
                        <a:latin typeface="Calibri" panose="020F0502020204030204" pitchFamily="34" charset="0"/>
                      </a:endParaRPr>
                    </a:p>
                  </a:txBody>
                  <a:tcPr marL="9525" marR="9525" marT="9525" marB="0" anchor="ctr">
                    <a:solidFill>
                      <a:schemeClr val="accent4"/>
                    </a:solidFill>
                  </a:tcPr>
                </a:tc>
                <a:tc>
                  <a:txBody>
                    <a:bodyPr/>
                    <a:lstStyle/>
                    <a:p>
                      <a:pPr algn="l" fontAlgn="t"/>
                      <a:r>
                        <a:rPr lang="es-MX" sz="1800" b="0" i="0" u="none" strike="noStrike" dirty="0" smtClean="0">
                          <a:solidFill>
                            <a:srgbClr val="000000"/>
                          </a:solidFill>
                          <a:effectLst/>
                          <a:latin typeface="Calibri" panose="020F0502020204030204" pitchFamily="34" charset="0"/>
                        </a:rPr>
                        <a:t>Evaluación de la calidad de los registros administrativos para la medición de los indicadores de los ODS y de la Información de Interés Nacional. Información Económica.</a:t>
                      </a:r>
                      <a:endParaRPr lang="es-MX" sz="1800" b="0" i="0" u="none" strike="noStrike" dirty="0">
                        <a:solidFill>
                          <a:srgbClr val="000000"/>
                        </a:solidFill>
                        <a:effectLst/>
                        <a:latin typeface="Calibri" panose="020F0502020204030204" pitchFamily="34" charset="0"/>
                      </a:endParaRPr>
                    </a:p>
                  </a:txBody>
                  <a:tcPr marL="9525" marR="9525" marT="9525" marB="0">
                    <a:noFill/>
                  </a:tcPr>
                </a:tc>
                <a:extLst>
                  <a:ext uri="{0D108BD9-81ED-4DB2-BD59-A6C34878D82A}">
                    <a16:rowId xmlns:a16="http://schemas.microsoft.com/office/drawing/2014/main" val="384868388"/>
                  </a:ext>
                </a:extLst>
              </a:tr>
            </a:tbl>
          </a:graphicData>
        </a:graphic>
      </p:graphicFrame>
      <p:sp>
        <p:nvSpPr>
          <p:cNvPr id="5" name="CuadroTexto 4"/>
          <p:cNvSpPr txBox="1"/>
          <p:nvPr/>
        </p:nvSpPr>
        <p:spPr>
          <a:xfrm>
            <a:off x="1135625" y="5769537"/>
            <a:ext cx="9556955" cy="369332"/>
          </a:xfrm>
          <a:prstGeom prst="rect">
            <a:avLst/>
          </a:prstGeom>
          <a:noFill/>
        </p:spPr>
        <p:txBody>
          <a:bodyPr wrap="square" rtlCol="0">
            <a:spAutoFit/>
          </a:bodyPr>
          <a:lstStyle/>
          <a:p>
            <a:r>
              <a:rPr lang="es-MX" dirty="0" smtClean="0"/>
              <a:t>* Otras 3 actividades especificaron más detalladamente sus entregables (DGA, DGCSNIEG, DGEE).</a:t>
            </a:r>
            <a:endParaRPr lang="en-US" dirty="0"/>
          </a:p>
        </p:txBody>
      </p:sp>
    </p:spTree>
    <p:extLst>
      <p:ext uri="{BB962C8B-B14F-4D97-AF65-F5344CB8AC3E}">
        <p14:creationId xmlns:p14="http://schemas.microsoft.com/office/powerpoint/2010/main" val="11142103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Título"/>
          <p:cNvSpPr txBox="1">
            <a:spLocks noGrp="1"/>
          </p:cNvSpPr>
          <p:nvPr>
            <p:ph type="title"/>
          </p:nvPr>
        </p:nvSpPr>
        <p:spPr>
          <a:xfrm>
            <a:off x="6286265" y="3012749"/>
            <a:ext cx="5482949" cy="1143001"/>
          </a:xfrm>
          <a:prstGeom prst="rect">
            <a:avLst/>
          </a:prstGeom>
        </p:spPr>
        <p:txBody>
          <a:bodyPr/>
          <a:lstStyle/>
          <a:p>
            <a:r>
              <a:rPr lang="es-MX" sz="5400" b="0" dirty="0" smtClean="0">
                <a:latin typeface="+mj-lt"/>
              </a:rPr>
              <a:t>3ª sesión de 2019</a:t>
            </a:r>
            <a:br>
              <a:rPr lang="es-MX" sz="5400" b="0" dirty="0" smtClean="0">
                <a:latin typeface="+mj-lt"/>
              </a:rPr>
            </a:br>
            <a:r>
              <a:rPr lang="es-MX" sz="4000" b="0" dirty="0" smtClean="0">
                <a:latin typeface="+mj-lt"/>
              </a:rPr>
              <a:t>Seguimiento de acuerdos</a:t>
            </a:r>
            <a:endParaRPr lang="es-MX" sz="5400" b="0" dirty="0">
              <a:latin typeface="+mj-lt"/>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7716" y="410738"/>
            <a:ext cx="4616246" cy="1559972"/>
          </a:xfrm>
          <a:prstGeom prst="rect">
            <a:avLst/>
          </a:prstGeom>
        </p:spPr>
      </p:pic>
    </p:spTree>
    <p:extLst>
      <p:ext uri="{BB962C8B-B14F-4D97-AF65-F5344CB8AC3E}">
        <p14:creationId xmlns:p14="http://schemas.microsoft.com/office/powerpoint/2010/main" val="2587395293"/>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Imagen 42"/>
          <p:cNvPicPr/>
          <p:nvPr/>
        </p:nvPicPr>
        <p:blipFill>
          <a:blip r:embed="rId2" cstate="print"/>
          <a:stretch>
            <a:fillRect/>
          </a:stretch>
        </p:blipFill>
        <p:spPr>
          <a:xfrm>
            <a:off x="10683241" y="4777451"/>
            <a:ext cx="1402080" cy="1439444"/>
          </a:xfrm>
          <a:prstGeom prst="rect">
            <a:avLst/>
          </a:prstGeom>
        </p:spPr>
      </p:pic>
      <p:pic>
        <p:nvPicPr>
          <p:cNvPr id="35" name="INEGI2018-Plantilla_Pleca_superior.png" descr="INEGI2018-Plantilla_Pleca_superior.png"/>
          <p:cNvPicPr>
            <a:picLocks noChangeAspect="1"/>
          </p:cNvPicPr>
          <p:nvPr/>
        </p:nvPicPr>
        <p:blipFill>
          <a:blip r:embed="rId3">
            <a:extLst/>
          </a:blip>
          <a:stretch>
            <a:fillRect/>
          </a:stretch>
        </p:blipFill>
        <p:spPr>
          <a:xfrm>
            <a:off x="0" y="-38213"/>
            <a:ext cx="12192000" cy="400941"/>
          </a:xfrm>
          <a:prstGeom prst="rect">
            <a:avLst/>
          </a:prstGeom>
          <a:ln w="12700">
            <a:miter lim="400000"/>
          </a:ln>
        </p:spPr>
      </p:pic>
      <p:sp>
        <p:nvSpPr>
          <p:cNvPr id="3" name="CuadroTexto 2"/>
          <p:cNvSpPr txBox="1"/>
          <p:nvPr/>
        </p:nvSpPr>
        <p:spPr>
          <a:xfrm>
            <a:off x="624560" y="-69794"/>
            <a:ext cx="4420194" cy="461665"/>
          </a:xfrm>
          <a:prstGeom prst="rect">
            <a:avLst/>
          </a:prstGeom>
          <a:noFill/>
        </p:spPr>
        <p:txBody>
          <a:bodyPr wrap="square" rtlCol="0">
            <a:spAutoFit/>
          </a:bodyPr>
          <a:lstStyle/>
          <a:p>
            <a:r>
              <a:rPr lang="es-MX" sz="2400" b="1" dirty="0" smtClean="0">
                <a:solidFill>
                  <a:schemeClr val="bg1"/>
                </a:solidFill>
              </a:rPr>
              <a:t>ACUERDOS CAC</a:t>
            </a:r>
            <a:endParaRPr lang="en-US" sz="2400" b="1" dirty="0">
              <a:solidFill>
                <a:schemeClr val="bg1"/>
              </a:solidFill>
            </a:endParaRPr>
          </a:p>
        </p:txBody>
      </p:sp>
      <p:pic>
        <p:nvPicPr>
          <p:cNvPr id="4" name="Imagen 3"/>
          <p:cNvPicPr>
            <a:picLocks noChangeAspect="1"/>
          </p:cNvPicPr>
          <p:nvPr/>
        </p:nvPicPr>
        <p:blipFill>
          <a:blip r:embed="rId4"/>
          <a:stretch>
            <a:fillRect/>
          </a:stretch>
        </p:blipFill>
        <p:spPr>
          <a:xfrm>
            <a:off x="-21705" y="6410873"/>
            <a:ext cx="12213706" cy="512362"/>
          </a:xfrm>
          <a:prstGeom prst="rect">
            <a:avLst/>
          </a:prstGeom>
        </p:spPr>
      </p:pic>
      <p:pic>
        <p:nvPicPr>
          <p:cNvPr id="55" name="INEGI2018-Plantilla_Logo_INEGI.png" descr="INEGI2018-Plantilla_Logo_INEGI.png"/>
          <p:cNvPicPr>
            <a:picLocks noChangeAspect="1"/>
          </p:cNvPicPr>
          <p:nvPr/>
        </p:nvPicPr>
        <p:blipFill>
          <a:blip r:embed="rId5">
            <a:extLst/>
          </a:blip>
          <a:srcRect t="31617" b="31617"/>
          <a:stretch>
            <a:fillRect/>
          </a:stretch>
        </p:blipFill>
        <p:spPr>
          <a:xfrm>
            <a:off x="93226" y="6467233"/>
            <a:ext cx="1870380" cy="399642"/>
          </a:xfrm>
          <a:prstGeom prst="rect">
            <a:avLst/>
          </a:prstGeom>
          <a:ln w="12700">
            <a:miter lim="400000"/>
          </a:ln>
        </p:spPr>
      </p:pic>
      <p:graphicFrame>
        <p:nvGraphicFramePr>
          <p:cNvPr id="5" name="Tabla 4"/>
          <p:cNvGraphicFramePr>
            <a:graphicFrameLocks noGrp="1"/>
          </p:cNvGraphicFramePr>
          <p:nvPr>
            <p:extLst>
              <p:ext uri="{D42A27DB-BD31-4B8C-83A1-F6EECF244321}">
                <p14:modId xmlns:p14="http://schemas.microsoft.com/office/powerpoint/2010/main" val="1009905035"/>
              </p:ext>
            </p:extLst>
          </p:nvPr>
        </p:nvGraphicFramePr>
        <p:xfrm>
          <a:off x="1028414" y="1047136"/>
          <a:ext cx="9811651" cy="3217322"/>
        </p:xfrm>
        <a:graphic>
          <a:graphicData uri="http://schemas.openxmlformats.org/drawingml/2006/table">
            <a:tbl>
              <a:tblPr>
                <a:effectLst>
                  <a:outerShdw blurRad="50800" dist="38100" dir="5400000" algn="t" rotWithShape="0">
                    <a:prstClr val="black">
                      <a:alpha val="40000"/>
                    </a:prstClr>
                  </a:outerShdw>
                </a:effectLst>
                <a:tableStyleId>{5C22544A-7EE6-4342-B048-85BDC9FD1C3A}</a:tableStyleId>
              </a:tblPr>
              <a:tblGrid>
                <a:gridCol w="1005428">
                  <a:extLst>
                    <a:ext uri="{9D8B030D-6E8A-4147-A177-3AD203B41FA5}">
                      <a16:colId xmlns:a16="http://schemas.microsoft.com/office/drawing/2014/main" val="1931263227"/>
                    </a:ext>
                  </a:extLst>
                </a:gridCol>
                <a:gridCol w="1142702">
                  <a:extLst>
                    <a:ext uri="{9D8B030D-6E8A-4147-A177-3AD203B41FA5}">
                      <a16:colId xmlns:a16="http://schemas.microsoft.com/office/drawing/2014/main" val="2378293022"/>
                    </a:ext>
                  </a:extLst>
                </a:gridCol>
                <a:gridCol w="1311992">
                  <a:extLst>
                    <a:ext uri="{9D8B030D-6E8A-4147-A177-3AD203B41FA5}">
                      <a16:colId xmlns:a16="http://schemas.microsoft.com/office/drawing/2014/main" val="3863090082"/>
                    </a:ext>
                  </a:extLst>
                </a:gridCol>
                <a:gridCol w="2156157">
                  <a:extLst>
                    <a:ext uri="{9D8B030D-6E8A-4147-A177-3AD203B41FA5}">
                      <a16:colId xmlns:a16="http://schemas.microsoft.com/office/drawing/2014/main" val="736047061"/>
                    </a:ext>
                  </a:extLst>
                </a:gridCol>
                <a:gridCol w="1504060">
                  <a:extLst>
                    <a:ext uri="{9D8B030D-6E8A-4147-A177-3AD203B41FA5}">
                      <a16:colId xmlns:a16="http://schemas.microsoft.com/office/drawing/2014/main" val="537734445"/>
                    </a:ext>
                  </a:extLst>
                </a:gridCol>
                <a:gridCol w="2691312">
                  <a:extLst>
                    <a:ext uri="{9D8B030D-6E8A-4147-A177-3AD203B41FA5}">
                      <a16:colId xmlns:a16="http://schemas.microsoft.com/office/drawing/2014/main" val="2094130648"/>
                    </a:ext>
                  </a:extLst>
                </a:gridCol>
              </a:tblGrid>
              <a:tr h="495405">
                <a:tc gridSpan="6">
                  <a:txBody>
                    <a:bodyPr/>
                    <a:lstStyle/>
                    <a:p>
                      <a:pPr algn="ctr" fontAlgn="ctr"/>
                      <a:r>
                        <a:rPr lang="es-MX" sz="1800" b="1" u="none" strike="noStrike" dirty="0">
                          <a:solidFill>
                            <a:schemeClr val="bg1"/>
                          </a:solidFill>
                          <a:effectLst/>
                        </a:rPr>
                        <a:t>ESTATUS DE ACUERDOS AL </a:t>
                      </a:r>
                      <a:r>
                        <a:rPr lang="es-MX" sz="1800" b="1" u="none" strike="noStrike" dirty="0" smtClean="0">
                          <a:solidFill>
                            <a:schemeClr val="bg1"/>
                          </a:solidFill>
                          <a:effectLst/>
                        </a:rPr>
                        <a:t>15 DE</a:t>
                      </a:r>
                      <a:r>
                        <a:rPr lang="es-MX" sz="1800" b="1" u="none" strike="noStrike" baseline="0" dirty="0" smtClean="0">
                          <a:solidFill>
                            <a:schemeClr val="bg1"/>
                          </a:solidFill>
                          <a:effectLst/>
                        </a:rPr>
                        <a:t> JULIO DE 2019</a:t>
                      </a:r>
                      <a:endParaRPr lang="es-MX" sz="1800" b="1" i="0" u="none" strike="noStrike" dirty="0">
                        <a:solidFill>
                          <a:schemeClr val="bg1"/>
                        </a:solidFill>
                        <a:effectLst/>
                        <a:latin typeface="Calibri" panose="020F0502020204030204" pitchFamily="34" charset="0"/>
                      </a:endParaRPr>
                    </a:p>
                  </a:txBody>
                  <a:tcPr marL="9525" marR="9525" marT="9525" marB="0" anchor="ctr">
                    <a:solidFill>
                      <a:schemeClr val="tx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09910754"/>
                  </a:ext>
                </a:extLst>
              </a:tr>
              <a:tr h="572522">
                <a:tc>
                  <a:txBody>
                    <a:bodyPr/>
                    <a:lstStyle/>
                    <a:p>
                      <a:pPr algn="ctr" fontAlgn="ctr"/>
                      <a:r>
                        <a:rPr lang="en-US" sz="1800" b="1" u="none" strike="noStrike" dirty="0" err="1">
                          <a:solidFill>
                            <a:schemeClr val="bg1"/>
                          </a:solidFill>
                          <a:effectLst/>
                        </a:rPr>
                        <a:t>Año</a:t>
                      </a:r>
                      <a:endParaRPr lang="en-US" sz="1800" b="1" i="0" u="none" strike="noStrike" dirty="0">
                        <a:solidFill>
                          <a:schemeClr val="bg1"/>
                        </a:solidFill>
                        <a:effectLst/>
                        <a:latin typeface="Calibri" panose="020F0502020204030204" pitchFamily="34" charset="0"/>
                      </a:endParaRPr>
                    </a:p>
                  </a:txBody>
                  <a:tcPr marL="9525" marR="9525" marT="9525" marB="0" anchor="ctr">
                    <a:solidFill>
                      <a:schemeClr val="tx2"/>
                    </a:solidFill>
                  </a:tcPr>
                </a:tc>
                <a:tc>
                  <a:txBody>
                    <a:bodyPr/>
                    <a:lstStyle/>
                    <a:p>
                      <a:pPr algn="ctr" fontAlgn="ctr"/>
                      <a:r>
                        <a:rPr lang="en-US" sz="1800" b="1" u="none" strike="noStrike" dirty="0">
                          <a:solidFill>
                            <a:schemeClr val="bg1"/>
                          </a:solidFill>
                          <a:effectLst/>
                        </a:rPr>
                        <a:t>Total</a:t>
                      </a:r>
                      <a:endParaRPr lang="en-US" sz="1800" b="1" i="0" u="none" strike="noStrike" dirty="0">
                        <a:solidFill>
                          <a:schemeClr val="bg1"/>
                        </a:solidFill>
                        <a:effectLst/>
                        <a:latin typeface="Calibri" panose="020F0502020204030204" pitchFamily="34" charset="0"/>
                      </a:endParaRPr>
                    </a:p>
                  </a:txBody>
                  <a:tcPr marL="9525" marR="9525" marT="9525" marB="0" anchor="ctr">
                    <a:solidFill>
                      <a:schemeClr val="tx2"/>
                    </a:solidFill>
                  </a:tcPr>
                </a:tc>
                <a:tc>
                  <a:txBody>
                    <a:bodyPr/>
                    <a:lstStyle/>
                    <a:p>
                      <a:pPr algn="ctr" fontAlgn="ctr"/>
                      <a:r>
                        <a:rPr lang="en-US" sz="1800" b="1" u="none" strike="noStrike" dirty="0" err="1">
                          <a:solidFill>
                            <a:schemeClr val="bg1"/>
                          </a:solidFill>
                          <a:effectLst/>
                        </a:rPr>
                        <a:t>Concluidos</a:t>
                      </a:r>
                      <a:endParaRPr lang="en-US" sz="1800" b="1" i="0" u="none" strike="noStrike" dirty="0">
                        <a:solidFill>
                          <a:schemeClr val="bg1"/>
                        </a:solidFill>
                        <a:effectLst/>
                        <a:latin typeface="Calibri" panose="020F0502020204030204" pitchFamily="34" charset="0"/>
                      </a:endParaRPr>
                    </a:p>
                  </a:txBody>
                  <a:tcPr marL="9525" marR="9525" marT="9525" marB="0" anchor="ctr">
                    <a:solidFill>
                      <a:schemeClr val="tx2"/>
                    </a:solidFill>
                  </a:tcPr>
                </a:tc>
                <a:tc>
                  <a:txBody>
                    <a:bodyPr/>
                    <a:lstStyle/>
                    <a:p>
                      <a:pPr algn="ctr" fontAlgn="ctr"/>
                      <a:r>
                        <a:rPr lang="en-US" sz="1800" b="1" u="none" strike="noStrike" dirty="0" err="1" smtClean="0">
                          <a:solidFill>
                            <a:schemeClr val="bg1"/>
                          </a:solidFill>
                          <a:effectLst/>
                        </a:rPr>
                        <a:t>Actividad</a:t>
                      </a:r>
                      <a:r>
                        <a:rPr lang="en-US" sz="1800" b="1" u="none" strike="noStrike" dirty="0" smtClean="0">
                          <a:solidFill>
                            <a:schemeClr val="bg1"/>
                          </a:solidFill>
                          <a:effectLst/>
                        </a:rPr>
                        <a:t> continua</a:t>
                      </a:r>
                      <a:endParaRPr lang="en-US" sz="1800" b="1" i="0" u="none" strike="noStrike" dirty="0">
                        <a:solidFill>
                          <a:schemeClr val="bg1"/>
                        </a:solidFill>
                        <a:effectLst/>
                        <a:latin typeface="Calibri" panose="020F0502020204030204" pitchFamily="34" charset="0"/>
                      </a:endParaRPr>
                    </a:p>
                  </a:txBody>
                  <a:tcPr marL="9525" marR="9525" marT="9525" marB="0" anchor="ctr">
                    <a:solidFill>
                      <a:schemeClr val="tx2"/>
                    </a:solidFill>
                  </a:tcPr>
                </a:tc>
                <a:tc>
                  <a:txBody>
                    <a:bodyPr/>
                    <a:lstStyle/>
                    <a:p>
                      <a:pPr algn="ctr" fontAlgn="ctr"/>
                      <a:r>
                        <a:rPr lang="en-US" sz="1800" b="1" u="none" strike="noStrike" dirty="0" err="1">
                          <a:solidFill>
                            <a:schemeClr val="bg1"/>
                          </a:solidFill>
                          <a:effectLst/>
                        </a:rPr>
                        <a:t>En</a:t>
                      </a:r>
                      <a:r>
                        <a:rPr lang="en-US" sz="1800" b="1" u="none" strike="noStrike" dirty="0">
                          <a:solidFill>
                            <a:schemeClr val="bg1"/>
                          </a:solidFill>
                          <a:effectLst/>
                        </a:rPr>
                        <a:t> </a:t>
                      </a:r>
                      <a:r>
                        <a:rPr lang="en-US" sz="1800" b="1" u="none" strike="noStrike" dirty="0" err="1">
                          <a:solidFill>
                            <a:schemeClr val="bg1"/>
                          </a:solidFill>
                          <a:effectLst/>
                        </a:rPr>
                        <a:t>proceso</a:t>
                      </a:r>
                      <a:endParaRPr lang="en-US" sz="1800" b="1" i="0" u="none" strike="noStrike" dirty="0">
                        <a:solidFill>
                          <a:schemeClr val="bg1"/>
                        </a:solidFill>
                        <a:effectLst/>
                        <a:latin typeface="Calibri" panose="020F0502020204030204" pitchFamily="34" charset="0"/>
                      </a:endParaRPr>
                    </a:p>
                  </a:txBody>
                  <a:tcPr marL="9525" marR="9525" marT="9525" marB="0" anchor="ctr">
                    <a:solidFill>
                      <a:schemeClr val="tx2"/>
                    </a:solidFill>
                  </a:tcPr>
                </a:tc>
                <a:tc>
                  <a:txBody>
                    <a:bodyPr/>
                    <a:lstStyle/>
                    <a:p>
                      <a:pPr algn="ctr"/>
                      <a:r>
                        <a:rPr lang="es-MX" b="1" dirty="0" smtClean="0">
                          <a:solidFill>
                            <a:schemeClr val="bg1"/>
                          </a:solidFill>
                        </a:rPr>
                        <a:t>Incluidos</a:t>
                      </a:r>
                      <a:r>
                        <a:rPr lang="es-MX" b="1" baseline="0" dirty="0" smtClean="0">
                          <a:solidFill>
                            <a:schemeClr val="bg1"/>
                          </a:solidFill>
                        </a:rPr>
                        <a:t> en la agenda de la 3ª sesión de 2019</a:t>
                      </a:r>
                      <a:endParaRPr lang="en-US" b="1" dirty="0">
                        <a:solidFill>
                          <a:schemeClr val="bg1"/>
                        </a:solidFill>
                      </a:endParaRPr>
                    </a:p>
                  </a:txBody>
                  <a:tcPr marL="9525" marR="9525" marT="9525" marB="0" anchor="ctr">
                    <a:solidFill>
                      <a:schemeClr val="tx2"/>
                    </a:solidFill>
                  </a:tcPr>
                </a:tc>
                <a:extLst>
                  <a:ext uri="{0D108BD9-81ED-4DB2-BD59-A6C34878D82A}">
                    <a16:rowId xmlns:a16="http://schemas.microsoft.com/office/drawing/2014/main" val="498402656"/>
                  </a:ext>
                </a:extLst>
              </a:tr>
              <a:tr h="429879">
                <a:tc>
                  <a:txBody>
                    <a:bodyPr/>
                    <a:lstStyle/>
                    <a:p>
                      <a:pPr algn="ctr" fontAlgn="ctr"/>
                      <a:r>
                        <a:rPr lang="en-US" sz="1800" u="none" strike="noStrike" dirty="0">
                          <a:effectLst/>
                        </a:rPr>
                        <a:t>2015</a:t>
                      </a:r>
                      <a:endParaRPr lang="en-US"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ctr" fontAlgn="ctr"/>
                      <a:r>
                        <a:rPr lang="en-US" sz="1800" u="none" strike="noStrike" dirty="0">
                          <a:effectLst/>
                        </a:rPr>
                        <a:t>54</a:t>
                      </a:r>
                      <a:endParaRPr lang="en-US"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ctr" fontAlgn="ctr"/>
                      <a:r>
                        <a:rPr lang="en-US" sz="1800" u="none" strike="noStrike" dirty="0">
                          <a:effectLst/>
                        </a:rPr>
                        <a:t>54</a:t>
                      </a:r>
                      <a:endParaRPr lang="en-US"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ctr" fontAlgn="ctr"/>
                      <a:r>
                        <a:rPr lang="en-US" sz="1800" u="none" strike="noStrike" dirty="0">
                          <a:effectLst/>
                        </a:rPr>
                        <a:t>---</a:t>
                      </a:r>
                      <a:endParaRPr lang="en-US"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ctr" fontAlgn="ctr"/>
                      <a:r>
                        <a:rPr lang="en-US" sz="1800" u="none" strike="noStrike" dirty="0">
                          <a:effectLst/>
                        </a:rPr>
                        <a:t>---</a:t>
                      </a:r>
                      <a:endParaRPr lang="en-US"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endParaRPr lang="en-US" dirty="0"/>
                    </a:p>
                  </a:txBody>
                  <a:tcPr marL="9525" marR="9525" marT="9525" marB="0" anchor="ctr">
                    <a:noFill/>
                  </a:tcPr>
                </a:tc>
                <a:extLst>
                  <a:ext uri="{0D108BD9-81ED-4DB2-BD59-A6C34878D82A}">
                    <a16:rowId xmlns:a16="http://schemas.microsoft.com/office/drawing/2014/main" val="2437412140"/>
                  </a:ext>
                </a:extLst>
              </a:tr>
              <a:tr h="429879">
                <a:tc>
                  <a:txBody>
                    <a:bodyPr/>
                    <a:lstStyle/>
                    <a:p>
                      <a:pPr algn="ctr" fontAlgn="ctr"/>
                      <a:r>
                        <a:rPr lang="en-US" sz="1800" u="none" strike="noStrike">
                          <a:effectLst/>
                        </a:rPr>
                        <a:t>2016</a:t>
                      </a:r>
                      <a:endParaRPr lang="en-US" sz="1800" b="0" i="0" u="none" strike="noStrike">
                        <a:solidFill>
                          <a:srgbClr val="000000"/>
                        </a:solidFill>
                        <a:effectLst/>
                        <a:latin typeface="Calibri" panose="020F0502020204030204" pitchFamily="34" charset="0"/>
                      </a:endParaRPr>
                    </a:p>
                  </a:txBody>
                  <a:tcPr marL="9525" marR="9525" marT="9525" marB="0" anchor="ctr">
                    <a:solidFill>
                      <a:schemeClr val="bg2">
                        <a:lumMod val="90000"/>
                      </a:schemeClr>
                    </a:solidFill>
                  </a:tcPr>
                </a:tc>
                <a:tc>
                  <a:txBody>
                    <a:bodyPr/>
                    <a:lstStyle/>
                    <a:p>
                      <a:pPr algn="ctr" fontAlgn="ctr"/>
                      <a:r>
                        <a:rPr lang="en-US" sz="1800" u="none" strike="noStrike">
                          <a:effectLst/>
                        </a:rPr>
                        <a:t>42</a:t>
                      </a:r>
                      <a:endParaRPr lang="en-US" sz="1800" b="0" i="0" u="none" strike="noStrike">
                        <a:solidFill>
                          <a:srgbClr val="000000"/>
                        </a:solidFill>
                        <a:effectLst/>
                        <a:latin typeface="Calibri" panose="020F0502020204030204" pitchFamily="34" charset="0"/>
                      </a:endParaRPr>
                    </a:p>
                  </a:txBody>
                  <a:tcPr marL="9525" marR="9525" marT="9525" marB="0" anchor="ctr">
                    <a:solidFill>
                      <a:schemeClr val="bg2">
                        <a:lumMod val="90000"/>
                      </a:schemeClr>
                    </a:solidFill>
                  </a:tcPr>
                </a:tc>
                <a:tc>
                  <a:txBody>
                    <a:bodyPr/>
                    <a:lstStyle/>
                    <a:p>
                      <a:pPr algn="ctr" fontAlgn="ctr"/>
                      <a:r>
                        <a:rPr lang="en-US" sz="1800" u="none" strike="noStrike" dirty="0" smtClean="0">
                          <a:effectLst/>
                        </a:rPr>
                        <a:t>38</a:t>
                      </a:r>
                      <a:endParaRPr lang="en-US" sz="1800" b="0" i="0" u="none" strike="noStrike" dirty="0">
                        <a:solidFill>
                          <a:srgbClr val="000000"/>
                        </a:solidFill>
                        <a:effectLst/>
                        <a:latin typeface="Calibri" panose="020F0502020204030204" pitchFamily="34" charset="0"/>
                      </a:endParaRPr>
                    </a:p>
                  </a:txBody>
                  <a:tcPr marL="9525" marR="9525" marT="9525" marB="0" anchor="ctr">
                    <a:solidFill>
                      <a:schemeClr val="bg2">
                        <a:lumMod val="90000"/>
                      </a:schemeClr>
                    </a:solidFill>
                  </a:tcPr>
                </a:tc>
                <a:tc>
                  <a:txBody>
                    <a:bodyPr/>
                    <a:lstStyle/>
                    <a:p>
                      <a:pPr algn="ctr" fontAlgn="ctr"/>
                      <a:r>
                        <a:rPr lang="en-US" sz="1800" u="none" strike="noStrike" dirty="0">
                          <a:effectLst/>
                        </a:rPr>
                        <a:t>3</a:t>
                      </a:r>
                      <a:endParaRPr lang="en-US" sz="1800" b="0" i="0" u="none" strike="noStrike" dirty="0">
                        <a:solidFill>
                          <a:srgbClr val="000000"/>
                        </a:solidFill>
                        <a:effectLst/>
                        <a:latin typeface="Calibri" panose="020F0502020204030204" pitchFamily="34" charset="0"/>
                      </a:endParaRPr>
                    </a:p>
                  </a:txBody>
                  <a:tcPr marL="9525" marR="9525" marT="9525" marB="0" anchor="ctr">
                    <a:solidFill>
                      <a:schemeClr val="bg2">
                        <a:lumMod val="90000"/>
                      </a:schemeClr>
                    </a:solidFill>
                  </a:tcPr>
                </a:tc>
                <a:tc>
                  <a:txBody>
                    <a:bodyPr/>
                    <a:lstStyle/>
                    <a:p>
                      <a:pPr algn="ctr" fontAlgn="ctr"/>
                      <a:r>
                        <a:rPr lang="es-MX" sz="1800" b="0" i="0" u="none" strike="noStrike" dirty="0" smtClean="0">
                          <a:solidFill>
                            <a:srgbClr val="000000"/>
                          </a:solidFill>
                          <a:effectLst/>
                          <a:latin typeface="Calibri" panose="020F0502020204030204" pitchFamily="34" charset="0"/>
                        </a:rPr>
                        <a:t>1</a:t>
                      </a:r>
                      <a:endParaRPr lang="en-US" sz="1800" b="0" i="0" u="none" strike="noStrike" dirty="0">
                        <a:solidFill>
                          <a:srgbClr val="000000"/>
                        </a:solidFill>
                        <a:effectLst/>
                        <a:latin typeface="Calibri" panose="020F0502020204030204" pitchFamily="34" charset="0"/>
                      </a:endParaRPr>
                    </a:p>
                  </a:txBody>
                  <a:tcPr marL="9525" marR="9525" marT="9525" marB="0" anchor="ctr">
                    <a:solidFill>
                      <a:schemeClr val="bg2">
                        <a:lumMod val="90000"/>
                      </a:schemeClr>
                    </a:solidFill>
                  </a:tcPr>
                </a:tc>
                <a:tc>
                  <a:txBody>
                    <a:bodyPr/>
                    <a:lstStyle/>
                    <a:p>
                      <a:pPr algn="ctr"/>
                      <a:endParaRPr lang="en-US" dirty="0"/>
                    </a:p>
                  </a:txBody>
                  <a:tcPr marL="9525" marR="9525" marT="9525" marB="0" anchor="ctr">
                    <a:solidFill>
                      <a:schemeClr val="bg2">
                        <a:lumMod val="90000"/>
                      </a:schemeClr>
                    </a:solidFill>
                  </a:tcPr>
                </a:tc>
                <a:extLst>
                  <a:ext uri="{0D108BD9-81ED-4DB2-BD59-A6C34878D82A}">
                    <a16:rowId xmlns:a16="http://schemas.microsoft.com/office/drawing/2014/main" val="44206865"/>
                  </a:ext>
                </a:extLst>
              </a:tr>
              <a:tr h="429879">
                <a:tc>
                  <a:txBody>
                    <a:bodyPr/>
                    <a:lstStyle/>
                    <a:p>
                      <a:pPr algn="ctr" fontAlgn="ctr"/>
                      <a:r>
                        <a:rPr lang="en-US" sz="1800" u="none" strike="noStrike" dirty="0">
                          <a:effectLst/>
                        </a:rPr>
                        <a:t>2017</a:t>
                      </a:r>
                      <a:endParaRPr lang="en-US"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ctr" fontAlgn="ctr"/>
                      <a:r>
                        <a:rPr lang="en-US" sz="1800" u="none" strike="noStrike" dirty="0">
                          <a:effectLst/>
                        </a:rPr>
                        <a:t>33</a:t>
                      </a:r>
                      <a:endParaRPr lang="en-US"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ctr" fontAlgn="ctr"/>
                      <a:r>
                        <a:rPr lang="en-US" sz="1800" u="none" strike="noStrike" dirty="0" smtClean="0">
                          <a:effectLst/>
                        </a:rPr>
                        <a:t>30</a:t>
                      </a:r>
                      <a:endParaRPr lang="en-US"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ctr" fontAlgn="ctr"/>
                      <a:r>
                        <a:rPr lang="es-MX" sz="1800" b="0" i="0" u="none" strike="noStrike" dirty="0" smtClean="0">
                          <a:solidFill>
                            <a:schemeClr val="dk1"/>
                          </a:solidFill>
                          <a:effectLst/>
                          <a:latin typeface="+mn-lt"/>
                        </a:rPr>
                        <a:t>3</a:t>
                      </a:r>
                      <a:endParaRPr lang="en-US"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ctr" fontAlgn="ctr"/>
                      <a:r>
                        <a:rPr lang="en-US" sz="1800" u="none" strike="noStrike" dirty="0">
                          <a:effectLst/>
                        </a:rPr>
                        <a:t>0</a:t>
                      </a:r>
                      <a:endParaRPr lang="en-US"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ctr"/>
                      <a:endParaRPr lang="en-US" dirty="0"/>
                    </a:p>
                  </a:txBody>
                  <a:tcPr marL="9525" marR="9525" marT="9525" marB="0" anchor="ctr">
                    <a:noFill/>
                  </a:tcPr>
                </a:tc>
                <a:extLst>
                  <a:ext uri="{0D108BD9-81ED-4DB2-BD59-A6C34878D82A}">
                    <a16:rowId xmlns:a16="http://schemas.microsoft.com/office/drawing/2014/main" val="1644290659"/>
                  </a:ext>
                </a:extLst>
              </a:tr>
              <a:tr h="429879">
                <a:tc>
                  <a:txBody>
                    <a:bodyPr/>
                    <a:lstStyle/>
                    <a:p>
                      <a:pPr algn="ctr" fontAlgn="ctr"/>
                      <a:r>
                        <a:rPr lang="en-US" sz="1800" u="none" strike="noStrike">
                          <a:effectLst/>
                        </a:rPr>
                        <a:t>2018</a:t>
                      </a:r>
                      <a:endParaRPr lang="en-US" sz="1800" b="0" i="0" u="none" strike="noStrike">
                        <a:solidFill>
                          <a:srgbClr val="000000"/>
                        </a:solidFill>
                        <a:effectLst/>
                        <a:latin typeface="Calibri" panose="020F0502020204030204" pitchFamily="34" charset="0"/>
                      </a:endParaRPr>
                    </a:p>
                  </a:txBody>
                  <a:tcPr marL="9525" marR="9525" marT="9525" marB="0" anchor="ctr">
                    <a:solidFill>
                      <a:schemeClr val="bg2">
                        <a:lumMod val="90000"/>
                      </a:schemeClr>
                    </a:solidFill>
                  </a:tcPr>
                </a:tc>
                <a:tc>
                  <a:txBody>
                    <a:bodyPr/>
                    <a:lstStyle/>
                    <a:p>
                      <a:pPr algn="ctr" fontAlgn="ctr"/>
                      <a:r>
                        <a:rPr lang="en-US" sz="1800" u="none" strike="noStrike">
                          <a:effectLst/>
                        </a:rPr>
                        <a:t>39</a:t>
                      </a:r>
                      <a:endParaRPr lang="en-US" sz="1800" b="0" i="0" u="none" strike="noStrike">
                        <a:solidFill>
                          <a:srgbClr val="000000"/>
                        </a:solidFill>
                        <a:effectLst/>
                        <a:latin typeface="Calibri" panose="020F0502020204030204" pitchFamily="34" charset="0"/>
                      </a:endParaRPr>
                    </a:p>
                  </a:txBody>
                  <a:tcPr marL="9525" marR="9525" marT="9525" marB="0" anchor="ctr">
                    <a:solidFill>
                      <a:schemeClr val="bg2">
                        <a:lumMod val="90000"/>
                      </a:schemeClr>
                    </a:solidFill>
                  </a:tcPr>
                </a:tc>
                <a:tc>
                  <a:txBody>
                    <a:bodyPr/>
                    <a:lstStyle/>
                    <a:p>
                      <a:pPr algn="ctr" fontAlgn="ctr"/>
                      <a:r>
                        <a:rPr lang="en-US" sz="1800" u="none" strike="noStrike" dirty="0" smtClean="0">
                          <a:effectLst/>
                        </a:rPr>
                        <a:t>23</a:t>
                      </a:r>
                      <a:endParaRPr lang="en-US" sz="1800" b="0" i="0" u="none" strike="noStrike" dirty="0">
                        <a:solidFill>
                          <a:srgbClr val="000000"/>
                        </a:solidFill>
                        <a:effectLst/>
                        <a:latin typeface="Calibri" panose="020F0502020204030204" pitchFamily="34" charset="0"/>
                      </a:endParaRPr>
                    </a:p>
                  </a:txBody>
                  <a:tcPr marL="9525" marR="9525" marT="9525" marB="0" anchor="ctr">
                    <a:solidFill>
                      <a:schemeClr val="bg2">
                        <a:lumMod val="90000"/>
                      </a:schemeClr>
                    </a:solidFill>
                  </a:tcPr>
                </a:tc>
                <a:tc>
                  <a:txBody>
                    <a:bodyPr/>
                    <a:lstStyle/>
                    <a:p>
                      <a:pPr algn="ctr" fontAlgn="ctr"/>
                      <a:r>
                        <a:rPr lang="es-MX" sz="1800" b="0" i="0" u="none" strike="noStrike" dirty="0" smtClean="0">
                          <a:solidFill>
                            <a:srgbClr val="000000"/>
                          </a:solidFill>
                          <a:effectLst/>
                          <a:latin typeface="Calibri" panose="020F0502020204030204" pitchFamily="34" charset="0"/>
                        </a:rPr>
                        <a:t>9</a:t>
                      </a:r>
                      <a:endParaRPr lang="en-US" sz="1800" b="0" i="0" u="none" strike="noStrike" dirty="0">
                        <a:solidFill>
                          <a:srgbClr val="000000"/>
                        </a:solidFill>
                        <a:effectLst/>
                        <a:latin typeface="Calibri" panose="020F0502020204030204" pitchFamily="34" charset="0"/>
                      </a:endParaRPr>
                    </a:p>
                  </a:txBody>
                  <a:tcPr marL="9525" marR="9525" marT="9525" marB="0" anchor="ctr">
                    <a:solidFill>
                      <a:schemeClr val="bg2">
                        <a:lumMod val="90000"/>
                      </a:schemeClr>
                    </a:solidFill>
                  </a:tcPr>
                </a:tc>
                <a:tc>
                  <a:txBody>
                    <a:bodyPr/>
                    <a:lstStyle/>
                    <a:p>
                      <a:pPr algn="ctr" fontAlgn="ctr"/>
                      <a:r>
                        <a:rPr lang="es-MX" sz="1800" b="0" i="0" u="none" strike="noStrike" dirty="0" smtClean="0">
                          <a:solidFill>
                            <a:srgbClr val="000000"/>
                          </a:solidFill>
                          <a:effectLst/>
                          <a:latin typeface="Calibri" panose="020F0502020204030204" pitchFamily="34" charset="0"/>
                        </a:rPr>
                        <a:t>8</a:t>
                      </a:r>
                      <a:endParaRPr lang="en-US" sz="1800" b="0" i="0" u="none" strike="noStrike" dirty="0">
                        <a:solidFill>
                          <a:srgbClr val="000000"/>
                        </a:solidFill>
                        <a:effectLst/>
                        <a:latin typeface="Calibri" panose="020F0502020204030204" pitchFamily="34" charset="0"/>
                      </a:endParaRPr>
                    </a:p>
                  </a:txBody>
                  <a:tcPr marL="9525" marR="9525" marT="9525" marB="0" anchor="ctr">
                    <a:solidFill>
                      <a:schemeClr val="bg2">
                        <a:lumMod val="90000"/>
                      </a:schemeClr>
                    </a:solidFill>
                  </a:tcPr>
                </a:tc>
                <a:tc>
                  <a:txBody>
                    <a:bodyPr/>
                    <a:lstStyle/>
                    <a:p>
                      <a:pPr algn="ctr"/>
                      <a:r>
                        <a:rPr lang="es-MX" dirty="0" smtClean="0"/>
                        <a:t>2</a:t>
                      </a:r>
                      <a:endParaRPr lang="en-US" dirty="0"/>
                    </a:p>
                  </a:txBody>
                  <a:tcPr marL="9525" marR="9525" marT="9525" marB="0" anchor="ctr">
                    <a:solidFill>
                      <a:schemeClr val="bg2">
                        <a:lumMod val="90000"/>
                      </a:schemeClr>
                    </a:solidFill>
                  </a:tcPr>
                </a:tc>
                <a:extLst>
                  <a:ext uri="{0D108BD9-81ED-4DB2-BD59-A6C34878D82A}">
                    <a16:rowId xmlns:a16="http://schemas.microsoft.com/office/drawing/2014/main" val="3362800364"/>
                  </a:ext>
                </a:extLst>
              </a:tr>
              <a:tr h="429879">
                <a:tc>
                  <a:txBody>
                    <a:bodyPr/>
                    <a:lstStyle/>
                    <a:p>
                      <a:pPr algn="ctr" fontAlgn="ctr"/>
                      <a:r>
                        <a:rPr lang="es-MX" sz="1800" b="0" i="0" u="none" strike="noStrike" dirty="0" smtClean="0">
                          <a:solidFill>
                            <a:srgbClr val="000000"/>
                          </a:solidFill>
                          <a:effectLst/>
                          <a:latin typeface="Calibri" panose="020F0502020204030204" pitchFamily="34" charset="0"/>
                        </a:rPr>
                        <a:t>2019</a:t>
                      </a:r>
                      <a:endParaRPr lang="en-US"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ctr" fontAlgn="ctr"/>
                      <a:r>
                        <a:rPr lang="es-MX" sz="1800" b="0" i="0" u="none" strike="noStrike" dirty="0" smtClean="0">
                          <a:solidFill>
                            <a:srgbClr val="000000"/>
                          </a:solidFill>
                          <a:effectLst/>
                          <a:latin typeface="Calibri" panose="020F0502020204030204" pitchFamily="34" charset="0"/>
                        </a:rPr>
                        <a:t>18</a:t>
                      </a:r>
                      <a:endParaRPr lang="en-US"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ctr" fontAlgn="ctr"/>
                      <a:r>
                        <a:rPr lang="es-MX" sz="1800" b="0" i="0" u="none" strike="noStrike" dirty="0" smtClean="0">
                          <a:solidFill>
                            <a:srgbClr val="000000"/>
                          </a:solidFill>
                          <a:effectLst/>
                          <a:latin typeface="Calibri" panose="020F0502020204030204" pitchFamily="34" charset="0"/>
                        </a:rPr>
                        <a:t>9</a:t>
                      </a:r>
                      <a:endParaRPr lang="en-US"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ctr" fontAlgn="ctr"/>
                      <a:r>
                        <a:rPr lang="es-MX" sz="1800" b="0" i="0" u="none" strike="noStrike" dirty="0" smtClean="0">
                          <a:solidFill>
                            <a:srgbClr val="000000"/>
                          </a:solidFill>
                          <a:effectLst/>
                          <a:latin typeface="Calibri" panose="020F0502020204030204" pitchFamily="34" charset="0"/>
                        </a:rPr>
                        <a:t>2</a:t>
                      </a:r>
                      <a:endParaRPr lang="en-US"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ctr" fontAlgn="ctr"/>
                      <a:r>
                        <a:rPr lang="es-MX" sz="1800" b="0" i="0" u="none" strike="noStrike" dirty="0" smtClean="0">
                          <a:solidFill>
                            <a:srgbClr val="000000"/>
                          </a:solidFill>
                          <a:effectLst/>
                          <a:latin typeface="Calibri" panose="020F0502020204030204" pitchFamily="34" charset="0"/>
                        </a:rPr>
                        <a:t>7</a:t>
                      </a:r>
                      <a:endParaRPr lang="en-US"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ctr"/>
                      <a:r>
                        <a:rPr lang="es-MX" dirty="0" smtClean="0"/>
                        <a:t>2</a:t>
                      </a:r>
                      <a:endParaRPr lang="en-US" dirty="0"/>
                    </a:p>
                  </a:txBody>
                  <a:tcPr marL="9525" marR="9525" marT="9525" marB="0" anchor="ctr">
                    <a:noFill/>
                  </a:tcPr>
                </a:tc>
                <a:extLst>
                  <a:ext uri="{0D108BD9-81ED-4DB2-BD59-A6C34878D82A}">
                    <a16:rowId xmlns:a16="http://schemas.microsoft.com/office/drawing/2014/main" val="1828398898"/>
                  </a:ext>
                </a:extLst>
              </a:tr>
            </a:tbl>
          </a:graphicData>
        </a:graphic>
      </p:graphicFrame>
      <p:sp>
        <p:nvSpPr>
          <p:cNvPr id="6" name="Flecha abajo 5"/>
          <p:cNvSpPr/>
          <p:nvPr/>
        </p:nvSpPr>
        <p:spPr>
          <a:xfrm>
            <a:off x="5410672" y="4349748"/>
            <a:ext cx="280220" cy="427703"/>
          </a:xfrm>
          <a:prstGeom prst="down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uadroTexto 6"/>
          <p:cNvSpPr txBox="1"/>
          <p:nvPr/>
        </p:nvSpPr>
        <p:spPr>
          <a:xfrm>
            <a:off x="2485103" y="4817332"/>
            <a:ext cx="3886200" cy="923330"/>
          </a:xfrm>
          <a:prstGeom prst="rect">
            <a:avLst/>
          </a:prstGeom>
          <a:noFill/>
        </p:spPr>
        <p:txBody>
          <a:bodyPr wrap="square" rtlCol="0">
            <a:spAutoFit/>
          </a:bodyPr>
          <a:lstStyle/>
          <a:p>
            <a:r>
              <a:rPr lang="es-MX" dirty="0" smtClean="0"/>
              <a:t>Se refiere a actividades permanentes tanto del secretariado técnico como de las Unidades Administrativas del INEGI</a:t>
            </a:r>
            <a:endParaRPr lang="en-US" dirty="0"/>
          </a:p>
        </p:txBody>
      </p:sp>
      <p:sp>
        <p:nvSpPr>
          <p:cNvPr id="36" name="Flecha abajo 35"/>
          <p:cNvSpPr/>
          <p:nvPr/>
        </p:nvSpPr>
        <p:spPr>
          <a:xfrm>
            <a:off x="7282113" y="4389629"/>
            <a:ext cx="280220" cy="427703"/>
          </a:xfrm>
          <a:prstGeom prst="down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CuadroTexto 36"/>
          <p:cNvSpPr txBox="1"/>
          <p:nvPr/>
        </p:nvSpPr>
        <p:spPr>
          <a:xfrm>
            <a:off x="6572565" y="4858871"/>
            <a:ext cx="2210097" cy="369332"/>
          </a:xfrm>
          <a:prstGeom prst="rect">
            <a:avLst/>
          </a:prstGeom>
          <a:noFill/>
        </p:spPr>
        <p:txBody>
          <a:bodyPr wrap="square" rtlCol="0">
            <a:spAutoFit/>
          </a:bodyPr>
          <a:lstStyle/>
          <a:p>
            <a:pPr algn="ctr"/>
            <a:r>
              <a:rPr lang="es-MX" dirty="0" smtClean="0"/>
              <a:t>Actividades en curso</a:t>
            </a:r>
            <a:endParaRPr lang="en-US" dirty="0"/>
          </a:p>
        </p:txBody>
      </p:sp>
    </p:spTree>
    <p:extLst>
      <p:ext uri="{BB962C8B-B14F-4D97-AF65-F5344CB8AC3E}">
        <p14:creationId xmlns:p14="http://schemas.microsoft.com/office/powerpoint/2010/main" val="33553277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INEGI2018-Plantilla_Pleca_superior.png" descr="INEGI2018-Plantilla_Pleca_superior.png"/>
          <p:cNvPicPr>
            <a:picLocks noChangeAspect="1"/>
          </p:cNvPicPr>
          <p:nvPr/>
        </p:nvPicPr>
        <p:blipFill>
          <a:blip r:embed="rId2">
            <a:extLst/>
          </a:blip>
          <a:stretch>
            <a:fillRect/>
          </a:stretch>
        </p:blipFill>
        <p:spPr>
          <a:xfrm>
            <a:off x="0" y="-38213"/>
            <a:ext cx="12192000" cy="400941"/>
          </a:xfrm>
          <a:prstGeom prst="rect">
            <a:avLst/>
          </a:prstGeom>
          <a:ln w="12700">
            <a:miter lim="400000"/>
          </a:ln>
        </p:spPr>
      </p:pic>
      <p:sp>
        <p:nvSpPr>
          <p:cNvPr id="3" name="CuadroTexto 2"/>
          <p:cNvSpPr txBox="1"/>
          <p:nvPr/>
        </p:nvSpPr>
        <p:spPr>
          <a:xfrm>
            <a:off x="285347" y="-76129"/>
            <a:ext cx="5628756" cy="461665"/>
          </a:xfrm>
          <a:prstGeom prst="rect">
            <a:avLst/>
          </a:prstGeom>
          <a:noFill/>
        </p:spPr>
        <p:txBody>
          <a:bodyPr wrap="square" rtlCol="0">
            <a:spAutoFit/>
          </a:bodyPr>
          <a:lstStyle/>
          <a:p>
            <a:r>
              <a:rPr lang="es-MX" sz="2400" b="1" dirty="0" smtClean="0">
                <a:solidFill>
                  <a:schemeClr val="bg1"/>
                </a:solidFill>
              </a:rPr>
              <a:t>Acuerdos incluidos en la agenda de hoy</a:t>
            </a:r>
            <a:endParaRPr lang="en-US" sz="2400" b="1" dirty="0">
              <a:solidFill>
                <a:schemeClr val="bg1"/>
              </a:solidFill>
            </a:endParaRPr>
          </a:p>
        </p:txBody>
      </p:sp>
      <p:pic>
        <p:nvPicPr>
          <p:cNvPr id="4" name="Imagen 3"/>
          <p:cNvPicPr>
            <a:picLocks noChangeAspect="1"/>
          </p:cNvPicPr>
          <p:nvPr/>
        </p:nvPicPr>
        <p:blipFill>
          <a:blip r:embed="rId3"/>
          <a:stretch>
            <a:fillRect/>
          </a:stretch>
        </p:blipFill>
        <p:spPr>
          <a:xfrm>
            <a:off x="-21706" y="6371434"/>
            <a:ext cx="12213706" cy="512362"/>
          </a:xfrm>
          <a:prstGeom prst="rect">
            <a:avLst/>
          </a:prstGeom>
        </p:spPr>
      </p:pic>
      <p:pic>
        <p:nvPicPr>
          <p:cNvPr id="55" name="INEGI2018-Plantilla_Logo_INEGI.png" descr="INEGI2018-Plantilla_Logo_INEGI.png"/>
          <p:cNvPicPr>
            <a:picLocks noChangeAspect="1"/>
          </p:cNvPicPr>
          <p:nvPr/>
        </p:nvPicPr>
        <p:blipFill>
          <a:blip r:embed="rId4">
            <a:extLst/>
          </a:blip>
          <a:srcRect t="31617" b="31617"/>
          <a:stretch>
            <a:fillRect/>
          </a:stretch>
        </p:blipFill>
        <p:spPr>
          <a:xfrm>
            <a:off x="93226" y="6467233"/>
            <a:ext cx="1870380" cy="399642"/>
          </a:xfrm>
          <a:prstGeom prst="rect">
            <a:avLst/>
          </a:prstGeom>
          <a:ln w="12700">
            <a:miter lim="400000"/>
          </a:ln>
        </p:spPr>
      </p:pic>
      <p:graphicFrame>
        <p:nvGraphicFramePr>
          <p:cNvPr id="2" name="Tabla 1"/>
          <p:cNvGraphicFramePr>
            <a:graphicFrameLocks noGrp="1"/>
          </p:cNvGraphicFramePr>
          <p:nvPr>
            <p:extLst>
              <p:ext uri="{D42A27DB-BD31-4B8C-83A1-F6EECF244321}">
                <p14:modId xmlns:p14="http://schemas.microsoft.com/office/powerpoint/2010/main" val="1903741240"/>
              </p:ext>
            </p:extLst>
          </p:nvPr>
        </p:nvGraphicFramePr>
        <p:xfrm>
          <a:off x="285347" y="883959"/>
          <a:ext cx="11601853" cy="4779422"/>
        </p:xfrm>
        <a:graphic>
          <a:graphicData uri="http://schemas.openxmlformats.org/drawingml/2006/table">
            <a:tbl>
              <a:tblPr firstRow="1" firstCol="1" bandRow="1">
                <a:effectLst>
                  <a:outerShdw blurRad="50800" dist="38100" dir="5400000" algn="t" rotWithShape="0">
                    <a:prstClr val="black">
                      <a:alpha val="40000"/>
                    </a:prstClr>
                  </a:outerShdw>
                </a:effectLst>
                <a:tableStyleId>{5C22544A-7EE6-4342-B048-85BDC9FD1C3A}</a:tableStyleId>
              </a:tblPr>
              <a:tblGrid>
                <a:gridCol w="1411845">
                  <a:extLst>
                    <a:ext uri="{9D8B030D-6E8A-4147-A177-3AD203B41FA5}">
                      <a16:colId xmlns:a16="http://schemas.microsoft.com/office/drawing/2014/main" val="3612444774"/>
                    </a:ext>
                  </a:extLst>
                </a:gridCol>
                <a:gridCol w="8552937">
                  <a:extLst>
                    <a:ext uri="{9D8B030D-6E8A-4147-A177-3AD203B41FA5}">
                      <a16:colId xmlns:a16="http://schemas.microsoft.com/office/drawing/2014/main" val="3577811666"/>
                    </a:ext>
                  </a:extLst>
                </a:gridCol>
                <a:gridCol w="1637071">
                  <a:extLst>
                    <a:ext uri="{9D8B030D-6E8A-4147-A177-3AD203B41FA5}">
                      <a16:colId xmlns:a16="http://schemas.microsoft.com/office/drawing/2014/main" val="3020673593"/>
                    </a:ext>
                  </a:extLst>
                </a:gridCol>
              </a:tblGrid>
              <a:tr h="653112">
                <a:tc>
                  <a:txBody>
                    <a:bodyPr/>
                    <a:lstStyle/>
                    <a:p>
                      <a:pPr algn="ctr">
                        <a:lnSpc>
                          <a:spcPct val="115000"/>
                        </a:lnSpc>
                        <a:spcAft>
                          <a:spcPts val="0"/>
                        </a:spcAft>
                      </a:pPr>
                      <a:r>
                        <a:rPr lang="en-US" sz="1800" dirty="0">
                          <a:effectLst/>
                        </a:rPr>
                        <a:t>No.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68" marR="59668" marT="0" marB="0" anchor="ctr">
                    <a:solidFill>
                      <a:schemeClr val="tx2"/>
                    </a:solidFill>
                  </a:tcPr>
                </a:tc>
                <a:tc>
                  <a:txBody>
                    <a:bodyPr/>
                    <a:lstStyle/>
                    <a:p>
                      <a:pPr algn="ctr">
                        <a:lnSpc>
                          <a:spcPct val="115000"/>
                        </a:lnSpc>
                        <a:spcAft>
                          <a:spcPts val="0"/>
                        </a:spcAft>
                      </a:pPr>
                      <a:r>
                        <a:rPr lang="en-US" sz="1800" dirty="0" err="1">
                          <a:effectLst/>
                        </a:rPr>
                        <a:t>Acuerdo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68" marR="59668" marT="0" marB="0" anchor="ctr">
                    <a:solidFill>
                      <a:schemeClr val="tx2"/>
                    </a:solidFill>
                  </a:tcPr>
                </a:tc>
                <a:tc>
                  <a:txBody>
                    <a:bodyPr/>
                    <a:lstStyle/>
                    <a:p>
                      <a:pPr algn="ctr">
                        <a:lnSpc>
                          <a:spcPct val="115000"/>
                        </a:lnSpc>
                        <a:spcAft>
                          <a:spcPts val="0"/>
                        </a:spcAft>
                      </a:pPr>
                      <a:r>
                        <a:rPr lang="en-US" sz="1800" dirty="0" err="1">
                          <a:effectLst/>
                        </a:rPr>
                        <a:t>Responsable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68" marR="59668" marT="0" marB="0" anchor="ctr">
                    <a:solidFill>
                      <a:schemeClr val="tx2"/>
                    </a:solidFill>
                  </a:tcPr>
                </a:tc>
                <a:extLst>
                  <a:ext uri="{0D108BD9-81ED-4DB2-BD59-A6C34878D82A}">
                    <a16:rowId xmlns:a16="http://schemas.microsoft.com/office/drawing/2014/main" val="1749790479"/>
                  </a:ext>
                </a:extLst>
              </a:tr>
              <a:tr h="1061899">
                <a:tc>
                  <a:txBody>
                    <a:bodyPr/>
                    <a:lstStyle/>
                    <a:p>
                      <a:pPr>
                        <a:lnSpc>
                          <a:spcPct val="115000"/>
                        </a:lnSpc>
                        <a:spcAft>
                          <a:spcPts val="0"/>
                        </a:spcAft>
                      </a:pPr>
                      <a:r>
                        <a:rPr lang="en-US" sz="1800" dirty="0">
                          <a:effectLst/>
                        </a:rPr>
                        <a:t>CAC-003/04/2018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68" marR="59668" marT="0" marB="0" anchor="ctr">
                    <a:solidFill>
                      <a:schemeClr val="tx2"/>
                    </a:solidFill>
                  </a:tcPr>
                </a:tc>
                <a:tc>
                  <a:txBody>
                    <a:bodyPr/>
                    <a:lstStyle/>
                    <a:p>
                      <a:pPr>
                        <a:lnSpc>
                          <a:spcPct val="115000"/>
                        </a:lnSpc>
                        <a:spcAft>
                          <a:spcPts val="0"/>
                        </a:spcAft>
                      </a:pPr>
                      <a:r>
                        <a:rPr lang="es-MX" sz="1800" dirty="0" smtClean="0">
                          <a:effectLst/>
                        </a:rPr>
                        <a:t>… prueba </a:t>
                      </a:r>
                      <a:r>
                        <a:rPr lang="es-MX" sz="1800" dirty="0">
                          <a:effectLst/>
                        </a:rPr>
                        <a:t>piloto </a:t>
                      </a:r>
                      <a:r>
                        <a:rPr lang="es-MX" sz="1800" dirty="0" smtClean="0">
                          <a:effectLst/>
                        </a:rPr>
                        <a:t>… con </a:t>
                      </a:r>
                      <a:r>
                        <a:rPr lang="es-MX" sz="1800" dirty="0">
                          <a:effectLst/>
                        </a:rPr>
                        <a:t>el objetivo de evaluar la viabilidad del modelo para la automatización para la publicación de indicadores de precisión </a:t>
                      </a:r>
                      <a:r>
                        <a:rPr lang="es-MX" sz="1800" dirty="0" smtClean="0">
                          <a:effectLst/>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68" marR="59668" marT="0" marB="0" anchor="ctr">
                    <a:noFill/>
                  </a:tcPr>
                </a:tc>
                <a:tc>
                  <a:txBody>
                    <a:bodyPr/>
                    <a:lstStyle/>
                    <a:p>
                      <a:pPr algn="ctr">
                        <a:lnSpc>
                          <a:spcPct val="115000"/>
                        </a:lnSpc>
                        <a:spcAft>
                          <a:spcPts val="0"/>
                        </a:spcAft>
                      </a:pPr>
                      <a:r>
                        <a:rPr lang="en-US" sz="1800" dirty="0">
                          <a:effectLst/>
                        </a:rPr>
                        <a:t>DGVSPI y CGI</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68" marR="59668" marT="0" marB="0" anchor="ctr">
                    <a:noFill/>
                  </a:tcPr>
                </a:tc>
                <a:extLst>
                  <a:ext uri="{0D108BD9-81ED-4DB2-BD59-A6C34878D82A}">
                    <a16:rowId xmlns:a16="http://schemas.microsoft.com/office/drawing/2014/main" val="2420221974"/>
                  </a:ext>
                </a:extLst>
              </a:tr>
              <a:tr h="1085301">
                <a:tc>
                  <a:txBody>
                    <a:bodyPr/>
                    <a:lstStyle/>
                    <a:p>
                      <a:pPr>
                        <a:lnSpc>
                          <a:spcPct val="115000"/>
                        </a:lnSpc>
                        <a:spcAft>
                          <a:spcPts val="0"/>
                        </a:spcAft>
                      </a:pPr>
                      <a:r>
                        <a:rPr lang="en-US" sz="1800" dirty="0">
                          <a:effectLst/>
                        </a:rPr>
                        <a:t>CAC-005/04/2018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68" marR="59668" marT="0" marB="0" anchor="ctr">
                    <a:solidFill>
                      <a:schemeClr val="tx2"/>
                    </a:solidFill>
                  </a:tcPr>
                </a:tc>
                <a:tc>
                  <a:txBody>
                    <a:bodyPr/>
                    <a:lstStyle/>
                    <a:p>
                      <a:pPr>
                        <a:lnSpc>
                          <a:spcPct val="115000"/>
                        </a:lnSpc>
                        <a:spcAft>
                          <a:spcPts val="0"/>
                        </a:spcAft>
                      </a:pPr>
                      <a:r>
                        <a:rPr lang="es-MX" sz="1800" dirty="0">
                          <a:effectLst/>
                        </a:rPr>
                        <a:t>El GT de Pertinencia y Detección de Necesidades, revisará el objetivo, forma de cálculo e insumos para la elaboración del indicador </a:t>
                      </a:r>
                      <a:r>
                        <a:rPr lang="es-MX" sz="1800" dirty="0" smtClean="0">
                          <a:effectLst/>
                        </a:rPr>
                        <a:t>propuesto…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68" marR="59668" marT="0" marB="0" anchor="ctr">
                    <a:solidFill>
                      <a:srgbClr val="E7E6E6"/>
                    </a:solidFill>
                  </a:tcPr>
                </a:tc>
                <a:tc>
                  <a:txBody>
                    <a:bodyPr/>
                    <a:lstStyle/>
                    <a:p>
                      <a:pPr algn="ctr">
                        <a:lnSpc>
                          <a:spcPct val="115000"/>
                        </a:lnSpc>
                        <a:spcAft>
                          <a:spcPts val="0"/>
                        </a:spcAft>
                      </a:pPr>
                      <a:r>
                        <a:rPr lang="en-US" sz="1800" dirty="0">
                          <a:effectLst/>
                        </a:rPr>
                        <a:t>DGCSNIEG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68" marR="59668" marT="0" marB="0" anchor="ctr">
                    <a:solidFill>
                      <a:srgbClr val="E7E6E6"/>
                    </a:solidFill>
                  </a:tcPr>
                </a:tc>
                <a:extLst>
                  <a:ext uri="{0D108BD9-81ED-4DB2-BD59-A6C34878D82A}">
                    <a16:rowId xmlns:a16="http://schemas.microsoft.com/office/drawing/2014/main" val="2181623931"/>
                  </a:ext>
                </a:extLst>
              </a:tr>
              <a:tr h="989555">
                <a:tc>
                  <a:txBody>
                    <a:bodyPr/>
                    <a:lstStyle/>
                    <a:p>
                      <a:pPr>
                        <a:lnSpc>
                          <a:spcPct val="115000"/>
                        </a:lnSpc>
                        <a:spcAft>
                          <a:spcPts val="0"/>
                        </a:spcAft>
                      </a:pPr>
                      <a:r>
                        <a:rPr lang="en-US" sz="1800" dirty="0">
                          <a:effectLst/>
                        </a:rPr>
                        <a:t>CAC-009/01/2019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68" marR="59668" marT="0" marB="0" anchor="ctr">
                    <a:solidFill>
                      <a:schemeClr val="tx2"/>
                    </a:solidFill>
                  </a:tcPr>
                </a:tc>
                <a:tc>
                  <a:txBody>
                    <a:bodyPr/>
                    <a:lstStyle/>
                    <a:p>
                      <a:pPr>
                        <a:lnSpc>
                          <a:spcPct val="115000"/>
                        </a:lnSpc>
                        <a:spcAft>
                          <a:spcPts val="0"/>
                        </a:spcAft>
                      </a:pPr>
                      <a:r>
                        <a:rPr lang="es-MX" sz="1800" dirty="0">
                          <a:effectLst/>
                        </a:rPr>
                        <a:t>En 2019 la DGGMA continuará con la medición de los indicadores de error cuadrático medio </a:t>
                      </a:r>
                      <a:r>
                        <a:rPr lang="es-MX" sz="1800" dirty="0" err="1">
                          <a:effectLst/>
                        </a:rPr>
                        <a:t>planimétrico</a:t>
                      </a:r>
                      <a:r>
                        <a:rPr lang="es-MX" sz="1800" dirty="0">
                          <a:effectLst/>
                        </a:rPr>
                        <a:t> y vertical, en particular en las cartas topográficas. Así como con la definición de otros indicadores de precisión.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68" marR="59668" marT="0" marB="0" anchor="ctr">
                    <a:noFill/>
                  </a:tcPr>
                </a:tc>
                <a:tc>
                  <a:txBody>
                    <a:bodyPr/>
                    <a:lstStyle/>
                    <a:p>
                      <a:pPr algn="ctr">
                        <a:lnSpc>
                          <a:spcPct val="115000"/>
                        </a:lnSpc>
                        <a:spcAft>
                          <a:spcPts val="0"/>
                        </a:spcAft>
                      </a:pPr>
                      <a:r>
                        <a:rPr lang="en-US" sz="1800" dirty="0">
                          <a:effectLst/>
                        </a:rPr>
                        <a:t>DGGMA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68" marR="59668" marT="0" marB="0" anchor="ctr">
                    <a:noFill/>
                  </a:tcPr>
                </a:tc>
                <a:extLst>
                  <a:ext uri="{0D108BD9-81ED-4DB2-BD59-A6C34878D82A}">
                    <a16:rowId xmlns:a16="http://schemas.microsoft.com/office/drawing/2014/main" val="3188346904"/>
                  </a:ext>
                </a:extLst>
              </a:tr>
              <a:tr h="989555">
                <a:tc>
                  <a:txBody>
                    <a:bodyPr/>
                    <a:lstStyle/>
                    <a:p>
                      <a:pPr>
                        <a:lnSpc>
                          <a:spcPct val="115000"/>
                        </a:lnSpc>
                        <a:spcAft>
                          <a:spcPts val="0"/>
                        </a:spcAft>
                      </a:pPr>
                      <a:r>
                        <a:rPr lang="en-US" sz="1800" dirty="0">
                          <a:effectLst/>
                        </a:rPr>
                        <a:t>CAC-005/02/2019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68" marR="59668" marT="0" marB="0" anchor="ctr">
                    <a:solidFill>
                      <a:schemeClr val="tx2"/>
                    </a:solidFill>
                  </a:tcPr>
                </a:tc>
                <a:tc>
                  <a:txBody>
                    <a:bodyPr/>
                    <a:lstStyle/>
                    <a:p>
                      <a:pPr>
                        <a:lnSpc>
                          <a:spcPct val="115000"/>
                        </a:lnSpc>
                        <a:spcAft>
                          <a:spcPts val="0"/>
                        </a:spcAft>
                      </a:pPr>
                      <a:r>
                        <a:rPr lang="es-MX" sz="1800" dirty="0">
                          <a:effectLst/>
                        </a:rPr>
                        <a:t>El Secretariado Técnico realizará una propuesta de lineamientos basada en la conceptualización expuesta y la presentará en la siguiente sesión del Comité de Aseguramiento de la Calidad.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68" marR="59668" marT="0" marB="0" anchor="ctr">
                    <a:solidFill>
                      <a:srgbClr val="E7E6E6"/>
                    </a:solidFill>
                  </a:tcPr>
                </a:tc>
                <a:tc>
                  <a:txBody>
                    <a:bodyPr/>
                    <a:lstStyle/>
                    <a:p>
                      <a:pPr algn="ctr">
                        <a:lnSpc>
                          <a:spcPct val="115000"/>
                        </a:lnSpc>
                        <a:spcAft>
                          <a:spcPts val="0"/>
                        </a:spcAft>
                      </a:pPr>
                      <a:r>
                        <a:rPr lang="en-US" sz="1800" dirty="0" err="1">
                          <a:effectLst/>
                        </a:rPr>
                        <a:t>Secretario</a:t>
                      </a:r>
                      <a:r>
                        <a:rPr lang="en-US" sz="1800" dirty="0">
                          <a:effectLst/>
                        </a:rPr>
                        <a:t> </a:t>
                      </a:r>
                      <a:r>
                        <a:rPr lang="en-US" sz="1800" dirty="0" err="1">
                          <a:effectLst/>
                        </a:rPr>
                        <a:t>Técnico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668" marR="59668" marT="0" marB="0" anchor="ctr">
                    <a:solidFill>
                      <a:schemeClr val="bg2"/>
                    </a:solidFill>
                  </a:tcPr>
                </a:tc>
                <a:extLst>
                  <a:ext uri="{0D108BD9-81ED-4DB2-BD59-A6C34878D82A}">
                    <a16:rowId xmlns:a16="http://schemas.microsoft.com/office/drawing/2014/main" val="1790479619"/>
                  </a:ext>
                </a:extLst>
              </a:tr>
            </a:tbl>
          </a:graphicData>
        </a:graphic>
      </p:graphicFrame>
    </p:spTree>
    <p:extLst>
      <p:ext uri="{BB962C8B-B14F-4D97-AF65-F5344CB8AC3E}">
        <p14:creationId xmlns:p14="http://schemas.microsoft.com/office/powerpoint/2010/main" val="5216247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0" y="0"/>
            <a:ext cx="12309191" cy="6945200"/>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7716" y="410738"/>
            <a:ext cx="4616246" cy="1559972"/>
          </a:xfrm>
          <a:prstGeom prst="rect">
            <a:avLst/>
          </a:prstGeom>
        </p:spPr>
      </p:pic>
      <p:sp>
        <p:nvSpPr>
          <p:cNvPr id="7" name="Título"/>
          <p:cNvSpPr txBox="1">
            <a:spLocks/>
          </p:cNvSpPr>
          <p:nvPr/>
        </p:nvSpPr>
        <p:spPr>
          <a:xfrm>
            <a:off x="4177247" y="2901099"/>
            <a:ext cx="5482949" cy="114300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4800" smtClean="0">
                <a:solidFill>
                  <a:schemeClr val="bg1"/>
                </a:solidFill>
              </a:rPr>
              <a:t>Acuerdos en proceso:</a:t>
            </a:r>
            <a:br>
              <a:rPr lang="es-MX" sz="4800" smtClean="0">
                <a:solidFill>
                  <a:schemeClr val="bg1"/>
                </a:solidFill>
              </a:rPr>
            </a:br>
            <a:r>
              <a:rPr lang="es-MX" sz="4800" smtClean="0">
                <a:solidFill>
                  <a:schemeClr val="bg1"/>
                </a:solidFill>
              </a:rPr>
              <a:t>Grupos de trabajo</a:t>
            </a:r>
            <a:endParaRPr lang="es-MX" sz="4800" dirty="0">
              <a:solidFill>
                <a:schemeClr val="bg1"/>
              </a:solidFill>
            </a:endParaRPr>
          </a:p>
        </p:txBody>
      </p:sp>
    </p:spTree>
    <p:extLst>
      <p:ext uri="{BB962C8B-B14F-4D97-AF65-F5344CB8AC3E}">
        <p14:creationId xmlns:p14="http://schemas.microsoft.com/office/powerpoint/2010/main" val="41112743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INEGI2018-Plantilla_Pleca_superior.png" descr="INEGI2018-Plantilla_Pleca_superior.png"/>
          <p:cNvPicPr>
            <a:picLocks noChangeAspect="1"/>
          </p:cNvPicPr>
          <p:nvPr/>
        </p:nvPicPr>
        <p:blipFill>
          <a:blip r:embed="rId2">
            <a:extLst/>
          </a:blip>
          <a:stretch>
            <a:fillRect/>
          </a:stretch>
        </p:blipFill>
        <p:spPr>
          <a:xfrm>
            <a:off x="0" y="-38213"/>
            <a:ext cx="12192000" cy="400941"/>
          </a:xfrm>
          <a:prstGeom prst="rect">
            <a:avLst/>
          </a:prstGeom>
          <a:ln w="12700">
            <a:miter lim="400000"/>
          </a:ln>
        </p:spPr>
      </p:pic>
      <p:sp>
        <p:nvSpPr>
          <p:cNvPr id="3" name="CuadroTexto 2"/>
          <p:cNvSpPr txBox="1"/>
          <p:nvPr/>
        </p:nvSpPr>
        <p:spPr>
          <a:xfrm>
            <a:off x="285347" y="-76129"/>
            <a:ext cx="5628756" cy="461665"/>
          </a:xfrm>
          <a:prstGeom prst="rect">
            <a:avLst/>
          </a:prstGeom>
          <a:noFill/>
        </p:spPr>
        <p:txBody>
          <a:bodyPr wrap="square" rtlCol="0">
            <a:spAutoFit/>
          </a:bodyPr>
          <a:lstStyle/>
          <a:p>
            <a:r>
              <a:rPr lang="es-MX" sz="2400" b="1" dirty="0" smtClean="0">
                <a:solidFill>
                  <a:schemeClr val="bg1"/>
                </a:solidFill>
              </a:rPr>
              <a:t>Grupos de trabajo</a:t>
            </a:r>
            <a:endParaRPr lang="en-US" sz="2400" b="1" dirty="0">
              <a:solidFill>
                <a:schemeClr val="bg1"/>
              </a:solidFill>
            </a:endParaRPr>
          </a:p>
        </p:txBody>
      </p:sp>
      <p:pic>
        <p:nvPicPr>
          <p:cNvPr id="4" name="Imagen 3"/>
          <p:cNvPicPr>
            <a:picLocks noChangeAspect="1"/>
          </p:cNvPicPr>
          <p:nvPr/>
        </p:nvPicPr>
        <p:blipFill>
          <a:blip r:embed="rId3"/>
          <a:stretch>
            <a:fillRect/>
          </a:stretch>
        </p:blipFill>
        <p:spPr>
          <a:xfrm>
            <a:off x="-21706" y="6371434"/>
            <a:ext cx="12213706" cy="512362"/>
          </a:xfrm>
          <a:prstGeom prst="rect">
            <a:avLst/>
          </a:prstGeom>
        </p:spPr>
      </p:pic>
      <p:pic>
        <p:nvPicPr>
          <p:cNvPr id="55" name="INEGI2018-Plantilla_Logo_INEGI.png" descr="INEGI2018-Plantilla_Logo_INEGI.png"/>
          <p:cNvPicPr>
            <a:picLocks noChangeAspect="1"/>
          </p:cNvPicPr>
          <p:nvPr/>
        </p:nvPicPr>
        <p:blipFill>
          <a:blip r:embed="rId4">
            <a:extLst/>
          </a:blip>
          <a:srcRect t="31617" b="31617"/>
          <a:stretch>
            <a:fillRect/>
          </a:stretch>
        </p:blipFill>
        <p:spPr>
          <a:xfrm>
            <a:off x="93226" y="6467233"/>
            <a:ext cx="1870380" cy="399642"/>
          </a:xfrm>
          <a:prstGeom prst="rect">
            <a:avLst/>
          </a:prstGeom>
          <a:ln w="12700">
            <a:miter lim="400000"/>
          </a:ln>
        </p:spPr>
      </p:pic>
      <p:graphicFrame>
        <p:nvGraphicFramePr>
          <p:cNvPr id="5" name="Tabla 4"/>
          <p:cNvGraphicFramePr>
            <a:graphicFrameLocks noGrp="1"/>
          </p:cNvGraphicFramePr>
          <p:nvPr>
            <p:extLst>
              <p:ext uri="{D42A27DB-BD31-4B8C-83A1-F6EECF244321}">
                <p14:modId xmlns:p14="http://schemas.microsoft.com/office/powerpoint/2010/main" val="684048769"/>
              </p:ext>
            </p:extLst>
          </p:nvPr>
        </p:nvGraphicFramePr>
        <p:xfrm>
          <a:off x="1683775" y="1093531"/>
          <a:ext cx="9296400" cy="1356098"/>
        </p:xfrm>
        <a:graphic>
          <a:graphicData uri="http://schemas.openxmlformats.org/drawingml/2006/table">
            <a:tbl>
              <a:tblPr firstRow="1" bandRow="1">
                <a:tableStyleId>{5C22544A-7EE6-4342-B048-85BDC9FD1C3A}</a:tableStyleId>
              </a:tblPr>
              <a:tblGrid>
                <a:gridCol w="4540043">
                  <a:extLst>
                    <a:ext uri="{9D8B030D-6E8A-4147-A177-3AD203B41FA5}">
                      <a16:colId xmlns:a16="http://schemas.microsoft.com/office/drawing/2014/main" val="4015795347"/>
                    </a:ext>
                  </a:extLst>
                </a:gridCol>
                <a:gridCol w="4756357">
                  <a:extLst>
                    <a:ext uri="{9D8B030D-6E8A-4147-A177-3AD203B41FA5}">
                      <a16:colId xmlns:a16="http://schemas.microsoft.com/office/drawing/2014/main" val="1522566200"/>
                    </a:ext>
                  </a:extLst>
                </a:gridCol>
              </a:tblGrid>
              <a:tr h="5065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i="0" u="none" strike="noStrike" dirty="0" smtClean="0">
                          <a:solidFill>
                            <a:srgbClr val="000000"/>
                          </a:solidFill>
                          <a:effectLst/>
                          <a:latin typeface="Calibri" panose="020F0502020204030204" pitchFamily="34" charset="0"/>
                        </a:rPr>
                        <a:t>CAC-006/04/2018</a:t>
                      </a:r>
                      <a:r>
                        <a:rPr lang="en-US" sz="2000" b="0" dirty="0" smtClean="0">
                          <a:solidFill>
                            <a:schemeClr val="tx1"/>
                          </a:solidFill>
                        </a:rPr>
                        <a:t> 	</a:t>
                      </a:r>
                      <a:endParaRPr lang="en-US" sz="2000" b="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algn="r" fontAlgn="ctr"/>
                      <a:r>
                        <a:rPr lang="es-MX" sz="2000" b="0" dirty="0" smtClean="0">
                          <a:solidFill>
                            <a:schemeClr val="tx1"/>
                          </a:solidFill>
                        </a:rPr>
                        <a:t>Responsable: </a:t>
                      </a:r>
                      <a:r>
                        <a:rPr lang="en-US" sz="2000" b="0" i="0" u="none" strike="noStrike" dirty="0" err="1" smtClean="0">
                          <a:solidFill>
                            <a:srgbClr val="000000"/>
                          </a:solidFill>
                          <a:effectLst/>
                          <a:latin typeface="Calibri" panose="020F0502020204030204" pitchFamily="34" charset="0"/>
                        </a:rPr>
                        <a:t>Coordinación</a:t>
                      </a:r>
                      <a:r>
                        <a:rPr lang="en-US" sz="2000" b="0" i="0" u="none" strike="noStrike" baseline="0" dirty="0" smtClean="0">
                          <a:solidFill>
                            <a:srgbClr val="000000"/>
                          </a:solidFill>
                          <a:effectLst/>
                          <a:latin typeface="Calibri" panose="020F0502020204030204" pitchFamily="34" charset="0"/>
                        </a:rPr>
                        <a:t> de </a:t>
                      </a:r>
                      <a:r>
                        <a:rPr lang="en-US" sz="2000" b="0" i="0" u="none" strike="noStrike" baseline="0" dirty="0" err="1" smtClean="0">
                          <a:solidFill>
                            <a:srgbClr val="000000"/>
                          </a:solidFill>
                          <a:effectLst/>
                          <a:latin typeface="Calibri" panose="020F0502020204030204" pitchFamily="34" charset="0"/>
                        </a:rPr>
                        <a:t>Asesores</a:t>
                      </a:r>
                      <a:endParaRPr lang="en-US" sz="2000" b="0" i="0" u="none" strike="noStrike" dirty="0">
                        <a:solidFill>
                          <a:srgbClr val="000000"/>
                        </a:solidFill>
                        <a:effectLst/>
                        <a:latin typeface="Calibri" panose="020F05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698103348"/>
                  </a:ext>
                </a:extLst>
              </a:tr>
              <a:tr h="849542">
                <a:tc gridSpan="2">
                  <a:txBody>
                    <a:bodyPr/>
                    <a:lstStyle/>
                    <a:p>
                      <a:pPr marL="457200" marR="0" lvl="1" indent="0" algn="l" defTabSz="914400" rtl="0" eaLnBrk="1" fontAlgn="ctr" latinLnBrk="0" hangingPunct="1">
                        <a:lnSpc>
                          <a:spcPct val="100000"/>
                        </a:lnSpc>
                        <a:spcBef>
                          <a:spcPts val="0"/>
                        </a:spcBef>
                        <a:spcAft>
                          <a:spcPts val="0"/>
                        </a:spcAft>
                        <a:buClrTx/>
                        <a:buSzTx/>
                        <a:buFontTx/>
                        <a:buNone/>
                        <a:tabLst/>
                        <a:defRPr/>
                      </a:pPr>
                      <a:r>
                        <a:rPr lang="es-MX" sz="2000" b="0" i="0" u="none" strike="noStrike" dirty="0" smtClean="0">
                          <a:solidFill>
                            <a:srgbClr val="000000"/>
                          </a:solidFill>
                          <a:effectLst/>
                          <a:latin typeface="Calibri" panose="020F0502020204030204" pitchFamily="34" charset="0"/>
                        </a:rPr>
                        <a:t>El </a:t>
                      </a:r>
                      <a:r>
                        <a:rPr lang="es-MX" sz="2000" b="1" i="0" u="sng" strike="noStrike" dirty="0" smtClean="0">
                          <a:solidFill>
                            <a:srgbClr val="000000"/>
                          </a:solidFill>
                          <a:effectLst/>
                          <a:latin typeface="Calibri" panose="020F0502020204030204" pitchFamily="34" charset="0"/>
                        </a:rPr>
                        <a:t>Grupo de Trabajo del Modelo de Procesos </a:t>
                      </a:r>
                      <a:r>
                        <a:rPr lang="es-MX" sz="2000" b="0" i="0" u="none" strike="noStrike" dirty="0" smtClean="0">
                          <a:solidFill>
                            <a:srgbClr val="000000"/>
                          </a:solidFill>
                          <a:effectLst/>
                          <a:latin typeface="Calibri" panose="020F0502020204030204" pitchFamily="34" charset="0"/>
                        </a:rPr>
                        <a:t>llevará a cabo una revisión de la adaptación de la </a:t>
                      </a:r>
                      <a:r>
                        <a:rPr lang="es-MX" sz="2000" b="1" i="0" u="sng" strike="noStrike" dirty="0" smtClean="0">
                          <a:solidFill>
                            <a:srgbClr val="000000"/>
                          </a:solidFill>
                          <a:effectLst/>
                          <a:latin typeface="Calibri" panose="020F0502020204030204" pitchFamily="34" charset="0"/>
                        </a:rPr>
                        <a:t>herramienta de autoevaluación del DESAP</a:t>
                      </a:r>
                      <a:r>
                        <a:rPr lang="es-MX" sz="2000" b="0" i="0" u="none" strike="noStrike" dirty="0" smtClean="0">
                          <a:solidFill>
                            <a:srgbClr val="000000"/>
                          </a:solidFill>
                          <a:effectLst/>
                          <a:latin typeface="Calibri" panose="020F0502020204030204" pitchFamily="34" charset="0"/>
                        </a:rPr>
                        <a:t>…    </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2"/>
                    </a:solidFill>
                  </a:tcPr>
                </a:tc>
                <a:tc hMerge="1">
                  <a:txBody>
                    <a:bodyPr/>
                    <a:lstStyle/>
                    <a:p>
                      <a:endParaRPr lang="en-US" dirty="0"/>
                    </a:p>
                  </a:txBody>
                  <a:tcPr/>
                </a:tc>
                <a:extLst>
                  <a:ext uri="{0D108BD9-81ED-4DB2-BD59-A6C34878D82A}">
                    <a16:rowId xmlns:a16="http://schemas.microsoft.com/office/drawing/2014/main" val="72653592"/>
                  </a:ext>
                </a:extLst>
              </a:tr>
            </a:tbl>
          </a:graphicData>
        </a:graphic>
      </p:graphicFrame>
      <p:sp>
        <p:nvSpPr>
          <p:cNvPr id="8" name="Rectángulo 7"/>
          <p:cNvSpPr/>
          <p:nvPr/>
        </p:nvSpPr>
        <p:spPr>
          <a:xfrm>
            <a:off x="1050824" y="2164366"/>
            <a:ext cx="10562303" cy="34214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s-MX" sz="2000" dirty="0" smtClean="0">
                <a:solidFill>
                  <a:schemeClr val="tx1"/>
                </a:solidFill>
              </a:rPr>
              <a:t>La DGEE presentó al grupo de trabajo una herramienta para evaluar la madurez en la implementación del MPEG, la cual será revisada por los miembros del grupo.</a:t>
            </a:r>
          </a:p>
          <a:p>
            <a:pPr marL="285750" indent="-285750">
              <a:buFont typeface="Arial" panose="020B0604020202020204" pitchFamily="34" charset="0"/>
              <a:buChar char="•"/>
            </a:pPr>
            <a:endParaRPr lang="es-MX" sz="2000" dirty="0">
              <a:solidFill>
                <a:schemeClr val="tx1"/>
              </a:solidFill>
            </a:endParaRPr>
          </a:p>
          <a:p>
            <a:pPr marL="285750" indent="-285750">
              <a:buFont typeface="Arial" panose="020B0604020202020204" pitchFamily="34" charset="0"/>
              <a:buChar char="•"/>
            </a:pPr>
            <a:r>
              <a:rPr lang="es-MX" sz="2000" dirty="0" smtClean="0">
                <a:solidFill>
                  <a:schemeClr val="tx1"/>
                </a:solidFill>
              </a:rPr>
              <a:t>La herramienta de autoevaluación del DESAP a la luz del MPEG será revisada posteriormente.</a:t>
            </a:r>
          </a:p>
        </p:txBody>
      </p:sp>
    </p:spTree>
    <p:extLst>
      <p:ext uri="{BB962C8B-B14F-4D97-AF65-F5344CB8AC3E}">
        <p14:creationId xmlns:p14="http://schemas.microsoft.com/office/powerpoint/2010/main" val="10584925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INEGI2018-Plantilla_Pleca_superior.png" descr="INEGI2018-Plantilla_Pleca_superior.png"/>
          <p:cNvPicPr>
            <a:picLocks noChangeAspect="1"/>
          </p:cNvPicPr>
          <p:nvPr/>
        </p:nvPicPr>
        <p:blipFill>
          <a:blip r:embed="rId2">
            <a:extLst/>
          </a:blip>
          <a:stretch>
            <a:fillRect/>
          </a:stretch>
        </p:blipFill>
        <p:spPr>
          <a:xfrm>
            <a:off x="0" y="-38213"/>
            <a:ext cx="12192000" cy="400941"/>
          </a:xfrm>
          <a:prstGeom prst="rect">
            <a:avLst/>
          </a:prstGeom>
          <a:ln w="12700">
            <a:miter lim="400000"/>
          </a:ln>
        </p:spPr>
      </p:pic>
      <p:sp>
        <p:nvSpPr>
          <p:cNvPr id="3" name="CuadroTexto 2"/>
          <p:cNvSpPr txBox="1"/>
          <p:nvPr/>
        </p:nvSpPr>
        <p:spPr>
          <a:xfrm>
            <a:off x="285347" y="-76129"/>
            <a:ext cx="5628756" cy="461665"/>
          </a:xfrm>
          <a:prstGeom prst="rect">
            <a:avLst/>
          </a:prstGeom>
          <a:noFill/>
        </p:spPr>
        <p:txBody>
          <a:bodyPr wrap="square" rtlCol="0">
            <a:spAutoFit/>
          </a:bodyPr>
          <a:lstStyle/>
          <a:p>
            <a:r>
              <a:rPr lang="es-MX" sz="2400" b="1" dirty="0" smtClean="0">
                <a:solidFill>
                  <a:schemeClr val="bg1"/>
                </a:solidFill>
              </a:rPr>
              <a:t>Grupos de trabajo</a:t>
            </a:r>
          </a:p>
        </p:txBody>
      </p:sp>
      <p:pic>
        <p:nvPicPr>
          <p:cNvPr id="4" name="Imagen 3"/>
          <p:cNvPicPr>
            <a:picLocks noChangeAspect="1"/>
          </p:cNvPicPr>
          <p:nvPr/>
        </p:nvPicPr>
        <p:blipFill>
          <a:blip r:embed="rId3"/>
          <a:stretch>
            <a:fillRect/>
          </a:stretch>
        </p:blipFill>
        <p:spPr>
          <a:xfrm>
            <a:off x="-21706" y="6371434"/>
            <a:ext cx="12213706" cy="512362"/>
          </a:xfrm>
          <a:prstGeom prst="rect">
            <a:avLst/>
          </a:prstGeom>
        </p:spPr>
      </p:pic>
      <p:pic>
        <p:nvPicPr>
          <p:cNvPr id="55" name="INEGI2018-Plantilla_Logo_INEGI.png" descr="INEGI2018-Plantilla_Logo_INEGI.png"/>
          <p:cNvPicPr>
            <a:picLocks noChangeAspect="1"/>
          </p:cNvPicPr>
          <p:nvPr/>
        </p:nvPicPr>
        <p:blipFill>
          <a:blip r:embed="rId4">
            <a:extLst/>
          </a:blip>
          <a:srcRect t="31617" b="31617"/>
          <a:stretch>
            <a:fillRect/>
          </a:stretch>
        </p:blipFill>
        <p:spPr>
          <a:xfrm>
            <a:off x="93226" y="6467233"/>
            <a:ext cx="1870380" cy="399642"/>
          </a:xfrm>
          <a:prstGeom prst="rect">
            <a:avLst/>
          </a:prstGeom>
          <a:ln w="12700">
            <a:miter lim="400000"/>
          </a:ln>
        </p:spPr>
      </p:pic>
      <p:graphicFrame>
        <p:nvGraphicFramePr>
          <p:cNvPr id="5" name="Tabla 4"/>
          <p:cNvGraphicFramePr>
            <a:graphicFrameLocks noGrp="1"/>
          </p:cNvGraphicFramePr>
          <p:nvPr>
            <p:extLst>
              <p:ext uri="{D42A27DB-BD31-4B8C-83A1-F6EECF244321}">
                <p14:modId xmlns:p14="http://schemas.microsoft.com/office/powerpoint/2010/main" val="3538837252"/>
              </p:ext>
            </p:extLst>
          </p:nvPr>
        </p:nvGraphicFramePr>
        <p:xfrm>
          <a:off x="1061884" y="808186"/>
          <a:ext cx="9933040" cy="1567331"/>
        </p:xfrm>
        <a:graphic>
          <a:graphicData uri="http://schemas.openxmlformats.org/drawingml/2006/table">
            <a:tbl>
              <a:tblPr firstRow="1" bandRow="1">
                <a:tableStyleId>{5C22544A-7EE6-4342-B048-85BDC9FD1C3A}</a:tableStyleId>
              </a:tblPr>
              <a:tblGrid>
                <a:gridCol w="5777740">
                  <a:extLst>
                    <a:ext uri="{9D8B030D-6E8A-4147-A177-3AD203B41FA5}">
                      <a16:colId xmlns:a16="http://schemas.microsoft.com/office/drawing/2014/main" val="4015795347"/>
                    </a:ext>
                  </a:extLst>
                </a:gridCol>
                <a:gridCol w="4155300">
                  <a:extLst>
                    <a:ext uri="{9D8B030D-6E8A-4147-A177-3AD203B41FA5}">
                      <a16:colId xmlns:a16="http://schemas.microsoft.com/office/drawing/2014/main" val="1522566200"/>
                    </a:ext>
                  </a:extLst>
                </a:gridCol>
              </a:tblGrid>
              <a:tr h="651904">
                <a:tc>
                  <a:txBody>
                    <a:bodyPr/>
                    <a:lstStyle/>
                    <a:p>
                      <a:r>
                        <a:rPr lang="en-US" sz="2000" b="0" dirty="0" smtClean="0">
                          <a:solidFill>
                            <a:schemeClr val="tx1"/>
                          </a:solidFill>
                        </a:rPr>
                        <a:t>CAC-008/04/2018 	</a:t>
                      </a:r>
                      <a:endParaRPr lang="en-US" sz="2000" b="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s-MX" sz="2000" b="0" dirty="0" smtClean="0">
                          <a:solidFill>
                            <a:schemeClr val="tx1"/>
                          </a:solidFill>
                        </a:rPr>
                        <a:t>Responsable: Enrique De Alba</a:t>
                      </a:r>
                      <a:endParaRPr lang="en-US" sz="2000" b="0" dirty="0" smtClean="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698103348"/>
                  </a:ext>
                </a:extLst>
              </a:tr>
              <a:tr h="915427">
                <a:tc gridSpan="2">
                  <a:txBody>
                    <a:bodyPr/>
                    <a:lstStyle/>
                    <a:p>
                      <a:pPr lvl="1" fontAlgn="ctr"/>
                      <a:r>
                        <a:rPr lang="es-MX" sz="2000" dirty="0" smtClean="0">
                          <a:solidFill>
                            <a:schemeClr val="tx1"/>
                          </a:solidFill>
                        </a:rPr>
                        <a:t>Se creará un </a:t>
                      </a:r>
                      <a:r>
                        <a:rPr lang="es-MX" sz="2000" b="1" u="sng" dirty="0" smtClean="0">
                          <a:solidFill>
                            <a:schemeClr val="tx1"/>
                          </a:solidFill>
                        </a:rPr>
                        <a:t>Grupo de Trabajo de Documentación de Diseño</a:t>
                      </a:r>
                      <a:r>
                        <a:rPr lang="es-MX" sz="2000" dirty="0" smtClean="0">
                          <a:solidFill>
                            <a:schemeClr val="tx1"/>
                          </a:solidFill>
                        </a:rPr>
                        <a:t>, para apoyar la revisión de los documentos “Diseño Conceptual”, “Diseño de Muestreo” y “Diseño de Cuestionarios”.</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2"/>
                    </a:solidFill>
                  </a:tcPr>
                </a:tc>
                <a:tc hMerge="1">
                  <a:txBody>
                    <a:bodyPr/>
                    <a:lstStyle/>
                    <a:p>
                      <a:endParaRPr lang="en-US" dirty="0"/>
                    </a:p>
                  </a:txBody>
                  <a:tcPr/>
                </a:tc>
                <a:extLst>
                  <a:ext uri="{0D108BD9-81ED-4DB2-BD59-A6C34878D82A}">
                    <a16:rowId xmlns:a16="http://schemas.microsoft.com/office/drawing/2014/main" val="72653592"/>
                  </a:ext>
                </a:extLst>
              </a:tr>
            </a:tbl>
          </a:graphicData>
        </a:graphic>
      </p:graphicFrame>
      <p:sp>
        <p:nvSpPr>
          <p:cNvPr id="9" name="Rectángulo 8"/>
          <p:cNvSpPr/>
          <p:nvPr/>
        </p:nvSpPr>
        <p:spPr>
          <a:xfrm>
            <a:off x="2198844" y="2750708"/>
            <a:ext cx="8796080" cy="27489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s-MX" sz="2000" dirty="0" smtClean="0">
                <a:solidFill>
                  <a:schemeClr val="tx1"/>
                </a:solidFill>
              </a:rPr>
              <a:t>La primera reunión se llevó a cabo el 15 de julio de 2019.</a:t>
            </a:r>
          </a:p>
          <a:p>
            <a:pPr marL="285750" indent="-285750">
              <a:buFont typeface="Arial" panose="020B0604020202020204" pitchFamily="34" charset="0"/>
              <a:buChar char="•"/>
            </a:pPr>
            <a:endParaRPr lang="es-MX" sz="2000" dirty="0">
              <a:solidFill>
                <a:schemeClr val="tx1"/>
              </a:solidFill>
            </a:endParaRPr>
          </a:p>
          <a:p>
            <a:pPr marL="285750" indent="-285750">
              <a:buFont typeface="Arial" panose="020B0604020202020204" pitchFamily="34" charset="0"/>
              <a:buChar char="•"/>
            </a:pPr>
            <a:r>
              <a:rPr lang="es-MX" sz="2000" dirty="0" smtClean="0">
                <a:solidFill>
                  <a:schemeClr val="tx1"/>
                </a:solidFill>
              </a:rPr>
              <a:t>La base de trabajo serán los documentos que han trabajado las distintas áreas en coordinación con la DGES.</a:t>
            </a:r>
          </a:p>
          <a:p>
            <a:pPr marL="285750" indent="-285750">
              <a:buFont typeface="Arial" panose="020B0604020202020204" pitchFamily="34" charset="0"/>
              <a:buChar char="•"/>
            </a:pPr>
            <a:endParaRPr lang="es-MX" sz="2000" dirty="0">
              <a:solidFill>
                <a:schemeClr val="tx1"/>
              </a:solidFill>
            </a:endParaRPr>
          </a:p>
          <a:p>
            <a:pPr marL="285750" indent="-285750">
              <a:buFont typeface="Arial" panose="020B0604020202020204" pitchFamily="34" charset="0"/>
              <a:buChar char="•"/>
            </a:pPr>
            <a:r>
              <a:rPr lang="es-MX" sz="2000" dirty="0" smtClean="0">
                <a:solidFill>
                  <a:schemeClr val="tx1"/>
                </a:solidFill>
              </a:rPr>
              <a:t>Se busca la alineación al MPEG así como a las normas de metadatos, con el fin de evitar duplicidades.</a:t>
            </a:r>
          </a:p>
          <a:p>
            <a:pPr marL="285750" indent="-285750">
              <a:buFont typeface="Arial" panose="020B0604020202020204" pitchFamily="34" charset="0"/>
              <a:buChar char="•"/>
            </a:pPr>
            <a:endParaRPr lang="es-MX" sz="2000" dirty="0">
              <a:solidFill>
                <a:schemeClr val="tx1"/>
              </a:solidFill>
            </a:endParaRPr>
          </a:p>
          <a:p>
            <a:pPr marL="285750" indent="-285750">
              <a:buFont typeface="Arial" panose="020B0604020202020204" pitchFamily="34" charset="0"/>
              <a:buChar char="•"/>
            </a:pPr>
            <a:r>
              <a:rPr lang="es-MX" sz="2000" dirty="0" smtClean="0">
                <a:solidFill>
                  <a:schemeClr val="accent6">
                    <a:lumMod val="75000"/>
                  </a:schemeClr>
                </a:solidFill>
              </a:rPr>
              <a:t>Entregarán resultados al </a:t>
            </a:r>
            <a:r>
              <a:rPr lang="es-MX" sz="2000" dirty="0" err="1" smtClean="0">
                <a:solidFill>
                  <a:schemeClr val="accent6">
                    <a:lumMod val="75000"/>
                  </a:schemeClr>
                </a:solidFill>
              </a:rPr>
              <a:t>CoAC</a:t>
            </a:r>
            <a:r>
              <a:rPr lang="es-MX" sz="2000" dirty="0" smtClean="0">
                <a:solidFill>
                  <a:schemeClr val="accent6">
                    <a:lumMod val="75000"/>
                  </a:schemeClr>
                </a:solidFill>
              </a:rPr>
              <a:t> en la última sesión del 2019.</a:t>
            </a:r>
            <a:endParaRPr lang="en-US" sz="2000" dirty="0">
              <a:solidFill>
                <a:schemeClr val="accent6">
                  <a:lumMod val="75000"/>
                </a:schemeClr>
              </a:solidFill>
            </a:endParaRPr>
          </a:p>
        </p:txBody>
      </p:sp>
    </p:spTree>
    <p:extLst>
      <p:ext uri="{BB962C8B-B14F-4D97-AF65-F5344CB8AC3E}">
        <p14:creationId xmlns:p14="http://schemas.microsoft.com/office/powerpoint/2010/main" val="26287565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INEGI2018-Plantilla_Pleca_superior.png" descr="INEGI2018-Plantilla_Pleca_superior.png"/>
          <p:cNvPicPr>
            <a:picLocks noChangeAspect="1"/>
          </p:cNvPicPr>
          <p:nvPr/>
        </p:nvPicPr>
        <p:blipFill>
          <a:blip r:embed="rId2">
            <a:extLst/>
          </a:blip>
          <a:stretch>
            <a:fillRect/>
          </a:stretch>
        </p:blipFill>
        <p:spPr>
          <a:xfrm>
            <a:off x="0" y="-38213"/>
            <a:ext cx="12192000" cy="400941"/>
          </a:xfrm>
          <a:prstGeom prst="rect">
            <a:avLst/>
          </a:prstGeom>
          <a:ln w="12700">
            <a:miter lim="400000"/>
          </a:ln>
        </p:spPr>
      </p:pic>
      <p:sp>
        <p:nvSpPr>
          <p:cNvPr id="3" name="CuadroTexto 2"/>
          <p:cNvSpPr txBox="1"/>
          <p:nvPr/>
        </p:nvSpPr>
        <p:spPr>
          <a:xfrm>
            <a:off x="285347" y="-76129"/>
            <a:ext cx="5628756" cy="461665"/>
          </a:xfrm>
          <a:prstGeom prst="rect">
            <a:avLst/>
          </a:prstGeom>
          <a:noFill/>
        </p:spPr>
        <p:txBody>
          <a:bodyPr wrap="square" rtlCol="0">
            <a:spAutoFit/>
          </a:bodyPr>
          <a:lstStyle/>
          <a:p>
            <a:r>
              <a:rPr lang="es-MX" sz="2400" b="1" dirty="0" smtClean="0">
                <a:solidFill>
                  <a:schemeClr val="bg1"/>
                </a:solidFill>
              </a:rPr>
              <a:t>Grupos de trabajo</a:t>
            </a:r>
            <a:endParaRPr lang="en-US" sz="2400" b="1" dirty="0">
              <a:solidFill>
                <a:schemeClr val="bg1"/>
              </a:solidFill>
            </a:endParaRPr>
          </a:p>
        </p:txBody>
      </p:sp>
      <p:pic>
        <p:nvPicPr>
          <p:cNvPr id="4" name="Imagen 3"/>
          <p:cNvPicPr>
            <a:picLocks noChangeAspect="1"/>
          </p:cNvPicPr>
          <p:nvPr/>
        </p:nvPicPr>
        <p:blipFill>
          <a:blip r:embed="rId3"/>
          <a:stretch>
            <a:fillRect/>
          </a:stretch>
        </p:blipFill>
        <p:spPr>
          <a:xfrm>
            <a:off x="-21706" y="6371434"/>
            <a:ext cx="12213706" cy="512362"/>
          </a:xfrm>
          <a:prstGeom prst="rect">
            <a:avLst/>
          </a:prstGeom>
        </p:spPr>
      </p:pic>
      <p:pic>
        <p:nvPicPr>
          <p:cNvPr id="55" name="INEGI2018-Plantilla_Logo_INEGI.png" descr="INEGI2018-Plantilla_Logo_INEGI.png"/>
          <p:cNvPicPr>
            <a:picLocks noChangeAspect="1"/>
          </p:cNvPicPr>
          <p:nvPr/>
        </p:nvPicPr>
        <p:blipFill>
          <a:blip r:embed="rId4">
            <a:extLst/>
          </a:blip>
          <a:srcRect t="31617" b="31617"/>
          <a:stretch>
            <a:fillRect/>
          </a:stretch>
        </p:blipFill>
        <p:spPr>
          <a:xfrm>
            <a:off x="93226" y="6467233"/>
            <a:ext cx="1870380" cy="399642"/>
          </a:xfrm>
          <a:prstGeom prst="rect">
            <a:avLst/>
          </a:prstGeom>
          <a:ln w="12700">
            <a:miter lim="400000"/>
          </a:ln>
        </p:spPr>
      </p:pic>
      <p:graphicFrame>
        <p:nvGraphicFramePr>
          <p:cNvPr id="5" name="Tabla 4"/>
          <p:cNvGraphicFramePr>
            <a:graphicFrameLocks noGrp="1"/>
          </p:cNvGraphicFramePr>
          <p:nvPr>
            <p:extLst/>
          </p:nvPr>
        </p:nvGraphicFramePr>
        <p:xfrm>
          <a:off x="1425886" y="1028675"/>
          <a:ext cx="9318521" cy="1179060"/>
        </p:xfrm>
        <a:graphic>
          <a:graphicData uri="http://schemas.openxmlformats.org/drawingml/2006/table">
            <a:tbl>
              <a:tblPr firstRow="1" bandRow="1">
                <a:tableStyleId>{5C22544A-7EE6-4342-B048-85BDC9FD1C3A}</a:tableStyleId>
              </a:tblPr>
              <a:tblGrid>
                <a:gridCol w="5420293">
                  <a:extLst>
                    <a:ext uri="{9D8B030D-6E8A-4147-A177-3AD203B41FA5}">
                      <a16:colId xmlns:a16="http://schemas.microsoft.com/office/drawing/2014/main" val="4015795347"/>
                    </a:ext>
                  </a:extLst>
                </a:gridCol>
                <a:gridCol w="3898228">
                  <a:extLst>
                    <a:ext uri="{9D8B030D-6E8A-4147-A177-3AD203B41FA5}">
                      <a16:colId xmlns:a16="http://schemas.microsoft.com/office/drawing/2014/main" val="1522566200"/>
                    </a:ext>
                  </a:extLst>
                </a:gridCol>
              </a:tblGrid>
              <a:tr h="6160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kern="1200" dirty="0" smtClean="0">
                          <a:solidFill>
                            <a:schemeClr val="tx1"/>
                          </a:solidFill>
                          <a:effectLst/>
                          <a:latin typeface="+mn-lt"/>
                          <a:ea typeface="+mn-ea"/>
                          <a:cs typeface="+mn-cs"/>
                        </a:rPr>
                        <a:t>CAC-005/05/2018</a:t>
                      </a:r>
                      <a:r>
                        <a:rPr lang="en-US" sz="2000" b="0" dirty="0" smtClean="0">
                          <a:solidFill>
                            <a:schemeClr val="tx1"/>
                          </a:solidFill>
                        </a:rPr>
                        <a:t> 	</a:t>
                      </a:r>
                      <a:endParaRPr lang="en-US" sz="2000" b="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s-MX" sz="2000" b="0" dirty="0" smtClean="0">
                          <a:solidFill>
                            <a:schemeClr val="tx1"/>
                          </a:solidFill>
                        </a:rPr>
                        <a:t>Responsable: Enrique De Alba</a:t>
                      </a:r>
                      <a:endParaRPr lang="en-US" sz="2000" b="0" dirty="0" smtClean="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698103348"/>
                  </a:ext>
                </a:extLst>
              </a:tr>
              <a:tr h="562990">
                <a:tc gridSpan="2">
                  <a:txBody>
                    <a:bodyPr/>
                    <a:lstStyle/>
                    <a:p>
                      <a:pPr lvl="1" fontAlgn="ctr">
                        <a:tabLst/>
                      </a:pPr>
                      <a:r>
                        <a:rPr lang="es-MX" sz="2000" kern="1200" dirty="0" smtClean="0">
                          <a:solidFill>
                            <a:schemeClr val="dk1"/>
                          </a:solidFill>
                          <a:effectLst/>
                          <a:latin typeface="+mn-lt"/>
                          <a:ea typeface="+mn-ea"/>
                          <a:cs typeface="+mn-cs"/>
                        </a:rPr>
                        <a:t>… Grupo de Trabajo de indicadores … de registros administrativos ...</a:t>
                      </a:r>
                      <a:endParaRPr lang="es-MX" sz="2000" dirty="0" smtClean="0">
                        <a:solidFill>
                          <a:schemeClr val="tx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2"/>
                    </a:solidFill>
                  </a:tcPr>
                </a:tc>
                <a:tc hMerge="1">
                  <a:txBody>
                    <a:bodyPr/>
                    <a:lstStyle/>
                    <a:p>
                      <a:endParaRPr lang="en-US" dirty="0"/>
                    </a:p>
                  </a:txBody>
                  <a:tcPr/>
                </a:tc>
                <a:extLst>
                  <a:ext uri="{0D108BD9-81ED-4DB2-BD59-A6C34878D82A}">
                    <a16:rowId xmlns:a16="http://schemas.microsoft.com/office/drawing/2014/main" val="72653592"/>
                  </a:ext>
                </a:extLst>
              </a:tr>
            </a:tbl>
          </a:graphicData>
        </a:graphic>
      </p:graphicFrame>
      <p:sp>
        <p:nvSpPr>
          <p:cNvPr id="2" name="Rectángulo 1"/>
          <p:cNvSpPr/>
          <p:nvPr/>
        </p:nvSpPr>
        <p:spPr>
          <a:xfrm>
            <a:off x="1814465" y="2850874"/>
            <a:ext cx="8929942" cy="25299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s-MX" sz="2000" dirty="0" smtClean="0">
                <a:solidFill>
                  <a:schemeClr val="tx1"/>
                </a:solidFill>
              </a:rPr>
              <a:t>El acuerdo original está concluido puesto que en la 2ª sesión del </a:t>
            </a:r>
            <a:r>
              <a:rPr lang="es-MX" sz="2000" dirty="0" err="1" smtClean="0">
                <a:solidFill>
                  <a:schemeClr val="tx1"/>
                </a:solidFill>
              </a:rPr>
              <a:t>CoAC</a:t>
            </a:r>
            <a:r>
              <a:rPr lang="es-MX" sz="2000" dirty="0" smtClean="0">
                <a:solidFill>
                  <a:schemeClr val="tx1"/>
                </a:solidFill>
              </a:rPr>
              <a:t> se aprobaron los indicadores de precisión de registros administrativos.</a:t>
            </a:r>
          </a:p>
          <a:p>
            <a:pPr marL="285750" indent="-285750">
              <a:buFont typeface="Arial" panose="020B0604020202020204" pitchFamily="34" charset="0"/>
              <a:buChar char="•"/>
            </a:pPr>
            <a:endParaRPr lang="es-MX" sz="2000" dirty="0" smtClean="0">
              <a:solidFill>
                <a:schemeClr val="tx1"/>
              </a:solidFill>
            </a:endParaRPr>
          </a:p>
          <a:p>
            <a:pPr marL="285750" indent="-285750">
              <a:buFont typeface="Arial" panose="020B0604020202020204" pitchFamily="34" charset="0"/>
              <a:buChar char="•"/>
            </a:pPr>
            <a:r>
              <a:rPr lang="es-MX" sz="2000" dirty="0" smtClean="0">
                <a:solidFill>
                  <a:schemeClr val="tx1"/>
                </a:solidFill>
              </a:rPr>
              <a:t>El grupo de trabajo acordó seguir trabajando en el material para la capacitación en línea que desarrollará la Dirección General de Administración. </a:t>
            </a:r>
          </a:p>
          <a:p>
            <a:pPr marL="285750" indent="-285750">
              <a:buFont typeface="Arial" panose="020B0604020202020204" pitchFamily="34" charset="0"/>
              <a:buChar char="•"/>
            </a:pPr>
            <a:endParaRPr lang="es-MX" sz="2000" dirty="0">
              <a:solidFill>
                <a:schemeClr val="tx1"/>
              </a:solidFill>
            </a:endParaRPr>
          </a:p>
          <a:p>
            <a:pPr marL="285750" indent="-285750">
              <a:buFont typeface="Arial" panose="020B0604020202020204" pitchFamily="34" charset="0"/>
              <a:buChar char="•"/>
            </a:pPr>
            <a:r>
              <a:rPr lang="es-MX" sz="2000" dirty="0" smtClean="0">
                <a:solidFill>
                  <a:schemeClr val="accent6">
                    <a:lumMod val="75000"/>
                  </a:schemeClr>
                </a:solidFill>
              </a:rPr>
              <a:t>Se tiene planeado que esta capacitación esté lista en el tercer trimestre del año.</a:t>
            </a:r>
            <a:endParaRPr lang="en-US" sz="2000" dirty="0">
              <a:solidFill>
                <a:schemeClr val="accent6">
                  <a:lumMod val="75000"/>
                </a:schemeClr>
              </a:solidFill>
            </a:endParaRPr>
          </a:p>
        </p:txBody>
      </p:sp>
    </p:spTree>
    <p:extLst>
      <p:ext uri="{BB962C8B-B14F-4D97-AF65-F5344CB8AC3E}">
        <p14:creationId xmlns:p14="http://schemas.microsoft.com/office/powerpoint/2010/main" val="1582073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INEGI2018-Plantilla_Pleca_superior.png" descr="INEGI2018-Plantilla_Pleca_superior.png"/>
          <p:cNvPicPr>
            <a:picLocks noChangeAspect="1"/>
          </p:cNvPicPr>
          <p:nvPr/>
        </p:nvPicPr>
        <p:blipFill>
          <a:blip r:embed="rId2">
            <a:extLst/>
          </a:blip>
          <a:stretch>
            <a:fillRect/>
          </a:stretch>
        </p:blipFill>
        <p:spPr>
          <a:xfrm>
            <a:off x="0" y="-38213"/>
            <a:ext cx="12192000" cy="400941"/>
          </a:xfrm>
          <a:prstGeom prst="rect">
            <a:avLst/>
          </a:prstGeom>
          <a:ln w="12700">
            <a:miter lim="400000"/>
          </a:ln>
        </p:spPr>
      </p:pic>
      <p:sp>
        <p:nvSpPr>
          <p:cNvPr id="3" name="CuadroTexto 2"/>
          <p:cNvSpPr txBox="1"/>
          <p:nvPr/>
        </p:nvSpPr>
        <p:spPr>
          <a:xfrm>
            <a:off x="285347" y="-76129"/>
            <a:ext cx="5628756" cy="461665"/>
          </a:xfrm>
          <a:prstGeom prst="rect">
            <a:avLst/>
          </a:prstGeom>
          <a:noFill/>
        </p:spPr>
        <p:txBody>
          <a:bodyPr wrap="square" rtlCol="0">
            <a:spAutoFit/>
          </a:bodyPr>
          <a:lstStyle/>
          <a:p>
            <a:r>
              <a:rPr lang="es-MX" sz="2400" b="1" dirty="0" smtClean="0">
                <a:solidFill>
                  <a:schemeClr val="bg1"/>
                </a:solidFill>
              </a:rPr>
              <a:t>Grupos de trabajo</a:t>
            </a:r>
            <a:endParaRPr lang="en-US" sz="2400" b="1" dirty="0">
              <a:solidFill>
                <a:schemeClr val="bg1"/>
              </a:solidFill>
            </a:endParaRPr>
          </a:p>
        </p:txBody>
      </p:sp>
      <p:pic>
        <p:nvPicPr>
          <p:cNvPr id="4" name="Imagen 3"/>
          <p:cNvPicPr>
            <a:picLocks noChangeAspect="1"/>
          </p:cNvPicPr>
          <p:nvPr/>
        </p:nvPicPr>
        <p:blipFill>
          <a:blip r:embed="rId3"/>
          <a:stretch>
            <a:fillRect/>
          </a:stretch>
        </p:blipFill>
        <p:spPr>
          <a:xfrm>
            <a:off x="-21706" y="6371434"/>
            <a:ext cx="12213706" cy="512362"/>
          </a:xfrm>
          <a:prstGeom prst="rect">
            <a:avLst/>
          </a:prstGeom>
        </p:spPr>
      </p:pic>
      <p:pic>
        <p:nvPicPr>
          <p:cNvPr id="55" name="INEGI2018-Plantilla_Logo_INEGI.png" descr="INEGI2018-Plantilla_Logo_INEGI.png"/>
          <p:cNvPicPr>
            <a:picLocks noChangeAspect="1"/>
          </p:cNvPicPr>
          <p:nvPr/>
        </p:nvPicPr>
        <p:blipFill>
          <a:blip r:embed="rId4">
            <a:extLst/>
          </a:blip>
          <a:srcRect t="31617" b="31617"/>
          <a:stretch>
            <a:fillRect/>
          </a:stretch>
        </p:blipFill>
        <p:spPr>
          <a:xfrm>
            <a:off x="93226" y="6467233"/>
            <a:ext cx="1870380" cy="399642"/>
          </a:xfrm>
          <a:prstGeom prst="rect">
            <a:avLst/>
          </a:prstGeom>
          <a:ln w="12700">
            <a:miter lim="400000"/>
          </a:ln>
        </p:spPr>
      </p:pic>
      <p:graphicFrame>
        <p:nvGraphicFramePr>
          <p:cNvPr id="5" name="Tabla 4"/>
          <p:cNvGraphicFramePr>
            <a:graphicFrameLocks noGrp="1"/>
          </p:cNvGraphicFramePr>
          <p:nvPr>
            <p:extLst>
              <p:ext uri="{D42A27DB-BD31-4B8C-83A1-F6EECF244321}">
                <p14:modId xmlns:p14="http://schemas.microsoft.com/office/powerpoint/2010/main" val="1106531181"/>
              </p:ext>
            </p:extLst>
          </p:nvPr>
        </p:nvGraphicFramePr>
        <p:xfrm>
          <a:off x="1238865" y="808186"/>
          <a:ext cx="10176387" cy="1315581"/>
        </p:xfrm>
        <a:graphic>
          <a:graphicData uri="http://schemas.openxmlformats.org/drawingml/2006/table">
            <a:tbl>
              <a:tblPr firstRow="1" bandRow="1">
                <a:tableStyleId>{5C22544A-7EE6-4342-B048-85BDC9FD1C3A}</a:tableStyleId>
              </a:tblPr>
              <a:tblGrid>
                <a:gridCol w="5919287">
                  <a:extLst>
                    <a:ext uri="{9D8B030D-6E8A-4147-A177-3AD203B41FA5}">
                      <a16:colId xmlns:a16="http://schemas.microsoft.com/office/drawing/2014/main" val="4015795347"/>
                    </a:ext>
                  </a:extLst>
                </a:gridCol>
                <a:gridCol w="4257100">
                  <a:extLst>
                    <a:ext uri="{9D8B030D-6E8A-4147-A177-3AD203B41FA5}">
                      <a16:colId xmlns:a16="http://schemas.microsoft.com/office/drawing/2014/main" val="1522566200"/>
                    </a:ext>
                  </a:extLst>
                </a:gridCol>
              </a:tblGrid>
              <a:tr h="5111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i="0" u="none" strike="noStrike" dirty="0" smtClean="0">
                          <a:solidFill>
                            <a:srgbClr val="000000"/>
                          </a:solidFill>
                          <a:effectLst/>
                          <a:latin typeface="Calibri" panose="020F0502020204030204" pitchFamily="34" charset="0"/>
                        </a:rPr>
                        <a:t>CAC-006/01/2019</a:t>
                      </a:r>
                      <a:r>
                        <a:rPr lang="en-US" sz="2000" b="0" dirty="0" smtClean="0">
                          <a:solidFill>
                            <a:schemeClr val="tx1"/>
                          </a:solidFill>
                        </a:rPr>
                        <a:t> 	</a:t>
                      </a:r>
                      <a:endParaRPr lang="en-US" sz="2000" b="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s-MX" sz="2000" b="0" dirty="0" smtClean="0">
                          <a:solidFill>
                            <a:schemeClr val="tx1"/>
                          </a:solidFill>
                        </a:rPr>
                        <a:t>Responsable: </a:t>
                      </a:r>
                      <a:r>
                        <a:rPr lang="es-MX" sz="2000" b="0" i="0" u="none" strike="noStrike" dirty="0" smtClean="0">
                          <a:solidFill>
                            <a:srgbClr val="000000"/>
                          </a:solidFill>
                          <a:effectLst/>
                          <a:latin typeface="Calibri" panose="020F0502020204030204" pitchFamily="34" charset="0"/>
                        </a:rPr>
                        <a:t>CGOR</a:t>
                      </a:r>
                      <a:endParaRPr lang="en-US" sz="2000" b="0" i="0" u="none" strike="noStrike" dirty="0" smtClean="0">
                        <a:solidFill>
                          <a:srgbClr val="000000"/>
                        </a:solidFill>
                        <a:effectLst/>
                        <a:latin typeface="Calibri" panose="020F05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698103348"/>
                  </a:ext>
                </a:extLst>
              </a:tr>
              <a:tr h="804450">
                <a:tc gridSpan="2">
                  <a:txBody>
                    <a:bodyPr/>
                    <a:lstStyle/>
                    <a:p>
                      <a:pPr marL="457200" marR="0" lvl="1" indent="0" algn="l" defTabSz="914400" rtl="0" eaLnBrk="1" fontAlgn="ctr" latinLnBrk="0" hangingPunct="1">
                        <a:lnSpc>
                          <a:spcPct val="100000"/>
                        </a:lnSpc>
                        <a:spcBef>
                          <a:spcPts val="0"/>
                        </a:spcBef>
                        <a:spcAft>
                          <a:spcPts val="0"/>
                        </a:spcAft>
                        <a:buClrTx/>
                        <a:buSzTx/>
                        <a:buFontTx/>
                        <a:buNone/>
                        <a:tabLst/>
                        <a:defRPr/>
                      </a:pPr>
                      <a:r>
                        <a:rPr lang="es-MX" sz="2000" b="0" i="0" u="none" strike="noStrike" dirty="0" smtClean="0">
                          <a:solidFill>
                            <a:srgbClr val="000000"/>
                          </a:solidFill>
                          <a:effectLst/>
                          <a:latin typeface="Calibri" panose="020F0502020204030204" pitchFamily="34" charset="0"/>
                        </a:rPr>
                        <a:t>… </a:t>
                      </a:r>
                      <a:r>
                        <a:rPr lang="es-MX" sz="2000" b="1" i="0" u="sng" strike="noStrike" dirty="0" smtClean="0">
                          <a:solidFill>
                            <a:srgbClr val="000000"/>
                          </a:solidFill>
                          <a:effectLst/>
                          <a:latin typeface="Calibri" panose="020F0502020204030204" pitchFamily="34" charset="0"/>
                        </a:rPr>
                        <a:t>grupo de trabajo </a:t>
                      </a:r>
                      <a:r>
                        <a:rPr lang="es-MX" sz="2000" b="0" i="0" u="none" strike="noStrike" dirty="0" smtClean="0">
                          <a:solidFill>
                            <a:srgbClr val="000000"/>
                          </a:solidFill>
                          <a:effectLst/>
                          <a:latin typeface="Calibri" panose="020F0502020204030204" pitchFamily="34" charset="0"/>
                        </a:rPr>
                        <a:t>para analizar las causas de los resultados no adecuados (en</a:t>
                      </a:r>
                      <a:r>
                        <a:rPr lang="es-MX" sz="2000" b="0" i="0" u="none" strike="noStrike" baseline="0" dirty="0" smtClean="0">
                          <a:solidFill>
                            <a:srgbClr val="000000"/>
                          </a:solidFill>
                          <a:effectLst/>
                          <a:latin typeface="Calibri" panose="020F0502020204030204" pitchFamily="34" charset="0"/>
                        </a:rPr>
                        <a:t> la evaluación)</a:t>
                      </a:r>
                      <a:r>
                        <a:rPr lang="es-MX" sz="2000" b="0" i="0" u="none" strike="noStrike" dirty="0" smtClean="0">
                          <a:solidFill>
                            <a:srgbClr val="000000"/>
                          </a:solidFill>
                          <a:effectLst/>
                          <a:latin typeface="Calibri" panose="020F0502020204030204" pitchFamily="34" charset="0"/>
                        </a:rPr>
                        <a:t>, en particular, las actividades </a:t>
                      </a:r>
                      <a:r>
                        <a:rPr lang="es-MX" sz="2000" b="1" i="0" u="sng" strike="noStrike" dirty="0" smtClean="0">
                          <a:solidFill>
                            <a:srgbClr val="000000"/>
                          </a:solidFill>
                          <a:effectLst/>
                          <a:latin typeface="Calibri" panose="020F0502020204030204" pitchFamily="34" charset="0"/>
                        </a:rPr>
                        <a:t>de supervisión de la captación </a:t>
                      </a:r>
                      <a:r>
                        <a:rPr lang="es-MX" sz="2000" b="0" i="0" u="none" strike="noStrike" dirty="0" smtClean="0">
                          <a:solidFill>
                            <a:srgbClr val="000000"/>
                          </a:solidFill>
                          <a:effectLst/>
                          <a:latin typeface="Calibri" panose="020F0502020204030204" pitchFamily="34" charset="0"/>
                        </a:rPr>
                        <a:t>de información...  </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2"/>
                    </a:solidFill>
                  </a:tcPr>
                </a:tc>
                <a:tc hMerge="1">
                  <a:txBody>
                    <a:bodyPr/>
                    <a:lstStyle/>
                    <a:p>
                      <a:endParaRPr lang="en-US" dirty="0"/>
                    </a:p>
                  </a:txBody>
                  <a:tcPr/>
                </a:tc>
                <a:extLst>
                  <a:ext uri="{0D108BD9-81ED-4DB2-BD59-A6C34878D82A}">
                    <a16:rowId xmlns:a16="http://schemas.microsoft.com/office/drawing/2014/main" val="72653592"/>
                  </a:ext>
                </a:extLst>
              </a:tr>
            </a:tbl>
          </a:graphicData>
        </a:graphic>
      </p:graphicFrame>
      <p:sp>
        <p:nvSpPr>
          <p:cNvPr id="7" name="Rectángulo 6"/>
          <p:cNvSpPr/>
          <p:nvPr/>
        </p:nvSpPr>
        <p:spPr>
          <a:xfrm>
            <a:off x="1929018" y="2569225"/>
            <a:ext cx="8796080" cy="34406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s-MX" sz="2000" dirty="0" smtClean="0">
                <a:solidFill>
                  <a:schemeClr val="tx1"/>
                </a:solidFill>
              </a:rPr>
              <a:t>La primera reunión se llevó a cabo el 17 de junio de 2019.</a:t>
            </a:r>
          </a:p>
          <a:p>
            <a:pPr marL="285750" indent="-285750">
              <a:buFont typeface="Arial" panose="020B0604020202020204" pitchFamily="34" charset="0"/>
              <a:buChar char="•"/>
            </a:pPr>
            <a:endParaRPr lang="es-MX" sz="2000" dirty="0">
              <a:solidFill>
                <a:schemeClr val="tx1"/>
              </a:solidFill>
            </a:endParaRPr>
          </a:p>
          <a:p>
            <a:pPr marL="285750" indent="-285750">
              <a:buFont typeface="Arial" panose="020B0604020202020204" pitchFamily="34" charset="0"/>
              <a:buChar char="•"/>
            </a:pPr>
            <a:r>
              <a:rPr lang="es-MX" sz="2000" dirty="0" smtClean="0">
                <a:solidFill>
                  <a:schemeClr val="tx1"/>
                </a:solidFill>
              </a:rPr>
              <a:t>Se solicitó a cada área que revisara los resultados de la encuesta a la luz de las actividades que se realizan en las áreas centrales con el fin de determinar dónde están las causas y así poder generar un plan de mejoras.</a:t>
            </a:r>
          </a:p>
          <a:p>
            <a:pPr marL="285750" indent="-285750">
              <a:buFont typeface="Arial" panose="020B0604020202020204" pitchFamily="34" charset="0"/>
              <a:buChar char="•"/>
            </a:pPr>
            <a:endParaRPr lang="es-MX" sz="2000" dirty="0">
              <a:solidFill>
                <a:schemeClr val="tx1"/>
              </a:solidFill>
            </a:endParaRPr>
          </a:p>
          <a:p>
            <a:pPr marL="285750" indent="-285750">
              <a:buFont typeface="Arial" panose="020B0604020202020204" pitchFamily="34" charset="0"/>
              <a:buChar char="•"/>
            </a:pPr>
            <a:r>
              <a:rPr lang="es-MX" sz="2000" dirty="0" smtClean="0">
                <a:solidFill>
                  <a:schemeClr val="tx1"/>
                </a:solidFill>
              </a:rPr>
              <a:t>Los resultados de este grupo también servirán para dar cumplimiento al </a:t>
            </a:r>
            <a:r>
              <a:rPr lang="es-MX" sz="2000" dirty="0">
                <a:solidFill>
                  <a:schemeClr val="tx1"/>
                </a:solidFill>
              </a:rPr>
              <a:t>acuerdo </a:t>
            </a:r>
            <a:r>
              <a:rPr lang="es-MX" sz="2000" dirty="0" smtClean="0">
                <a:solidFill>
                  <a:schemeClr val="tx1"/>
                </a:solidFill>
              </a:rPr>
              <a:t>CAC-008/01/2019, relacionado con el plan de acción para las Coordinaciones Estatales y Direcciones Regionales.</a:t>
            </a:r>
            <a:endParaRPr lang="es-MX" sz="2000" dirty="0">
              <a:solidFill>
                <a:schemeClr val="tx1"/>
              </a:solidFill>
            </a:endParaRPr>
          </a:p>
          <a:p>
            <a:pPr marL="285750" indent="-285750">
              <a:buFont typeface="Arial" panose="020B0604020202020204" pitchFamily="34" charset="0"/>
              <a:buChar char="•"/>
            </a:pPr>
            <a:endParaRPr lang="en-US" sz="2000" dirty="0">
              <a:solidFill>
                <a:schemeClr val="tx1"/>
              </a:solidFill>
            </a:endParaRPr>
          </a:p>
        </p:txBody>
      </p:sp>
    </p:spTree>
    <p:extLst>
      <p:ext uri="{BB962C8B-B14F-4D97-AF65-F5344CB8AC3E}">
        <p14:creationId xmlns:p14="http://schemas.microsoft.com/office/powerpoint/2010/main" val="25939955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INEGI2018-Plantilla_Pleca_superior.png" descr="INEGI2018-Plantilla_Pleca_superior.png"/>
          <p:cNvPicPr>
            <a:picLocks noChangeAspect="1"/>
          </p:cNvPicPr>
          <p:nvPr/>
        </p:nvPicPr>
        <p:blipFill>
          <a:blip r:embed="rId2">
            <a:extLst/>
          </a:blip>
          <a:stretch>
            <a:fillRect/>
          </a:stretch>
        </p:blipFill>
        <p:spPr>
          <a:xfrm>
            <a:off x="0" y="-38213"/>
            <a:ext cx="12192000" cy="400941"/>
          </a:xfrm>
          <a:prstGeom prst="rect">
            <a:avLst/>
          </a:prstGeom>
          <a:ln w="12700">
            <a:miter lim="400000"/>
          </a:ln>
        </p:spPr>
      </p:pic>
      <p:sp>
        <p:nvSpPr>
          <p:cNvPr id="3" name="CuadroTexto 2"/>
          <p:cNvSpPr txBox="1"/>
          <p:nvPr/>
        </p:nvSpPr>
        <p:spPr>
          <a:xfrm>
            <a:off x="285347" y="-76129"/>
            <a:ext cx="5628756" cy="461665"/>
          </a:xfrm>
          <a:prstGeom prst="rect">
            <a:avLst/>
          </a:prstGeom>
          <a:noFill/>
        </p:spPr>
        <p:txBody>
          <a:bodyPr wrap="square" rtlCol="0">
            <a:spAutoFit/>
          </a:bodyPr>
          <a:lstStyle/>
          <a:p>
            <a:r>
              <a:rPr lang="es-MX" sz="2400" b="1" dirty="0" smtClean="0">
                <a:solidFill>
                  <a:schemeClr val="bg1"/>
                </a:solidFill>
              </a:rPr>
              <a:t>Grupos de trabajo</a:t>
            </a:r>
            <a:endParaRPr lang="en-US" sz="2400" b="1" dirty="0">
              <a:solidFill>
                <a:schemeClr val="bg1"/>
              </a:solidFill>
            </a:endParaRPr>
          </a:p>
        </p:txBody>
      </p:sp>
      <p:pic>
        <p:nvPicPr>
          <p:cNvPr id="4" name="Imagen 3"/>
          <p:cNvPicPr>
            <a:picLocks noChangeAspect="1"/>
          </p:cNvPicPr>
          <p:nvPr/>
        </p:nvPicPr>
        <p:blipFill>
          <a:blip r:embed="rId3"/>
          <a:stretch>
            <a:fillRect/>
          </a:stretch>
        </p:blipFill>
        <p:spPr>
          <a:xfrm>
            <a:off x="-21706" y="6371434"/>
            <a:ext cx="12213706" cy="512362"/>
          </a:xfrm>
          <a:prstGeom prst="rect">
            <a:avLst/>
          </a:prstGeom>
        </p:spPr>
      </p:pic>
      <p:pic>
        <p:nvPicPr>
          <p:cNvPr id="55" name="INEGI2018-Plantilla_Logo_INEGI.png" descr="INEGI2018-Plantilla_Logo_INEGI.png"/>
          <p:cNvPicPr>
            <a:picLocks noChangeAspect="1"/>
          </p:cNvPicPr>
          <p:nvPr/>
        </p:nvPicPr>
        <p:blipFill>
          <a:blip r:embed="rId4">
            <a:extLst/>
          </a:blip>
          <a:srcRect t="31617" b="31617"/>
          <a:stretch>
            <a:fillRect/>
          </a:stretch>
        </p:blipFill>
        <p:spPr>
          <a:xfrm>
            <a:off x="93226" y="6467233"/>
            <a:ext cx="1870380" cy="399642"/>
          </a:xfrm>
          <a:prstGeom prst="rect">
            <a:avLst/>
          </a:prstGeom>
          <a:ln w="12700">
            <a:miter lim="400000"/>
          </a:ln>
        </p:spPr>
      </p:pic>
      <p:graphicFrame>
        <p:nvGraphicFramePr>
          <p:cNvPr id="5" name="Tabla 4"/>
          <p:cNvGraphicFramePr>
            <a:graphicFrameLocks noGrp="1"/>
          </p:cNvGraphicFramePr>
          <p:nvPr>
            <p:extLst>
              <p:ext uri="{D42A27DB-BD31-4B8C-83A1-F6EECF244321}">
                <p14:modId xmlns:p14="http://schemas.microsoft.com/office/powerpoint/2010/main" val="313658987"/>
              </p:ext>
            </p:extLst>
          </p:nvPr>
        </p:nvGraphicFramePr>
        <p:xfrm>
          <a:off x="1683776" y="511083"/>
          <a:ext cx="9296400" cy="1297104"/>
        </p:xfrm>
        <a:graphic>
          <a:graphicData uri="http://schemas.openxmlformats.org/drawingml/2006/table">
            <a:tbl>
              <a:tblPr firstRow="1" bandRow="1">
                <a:tableStyleId>{5C22544A-7EE6-4342-B048-85BDC9FD1C3A}</a:tableStyleId>
              </a:tblPr>
              <a:tblGrid>
                <a:gridCol w="5407426">
                  <a:extLst>
                    <a:ext uri="{9D8B030D-6E8A-4147-A177-3AD203B41FA5}">
                      <a16:colId xmlns:a16="http://schemas.microsoft.com/office/drawing/2014/main" val="4015795347"/>
                    </a:ext>
                  </a:extLst>
                </a:gridCol>
                <a:gridCol w="3888974">
                  <a:extLst>
                    <a:ext uri="{9D8B030D-6E8A-4147-A177-3AD203B41FA5}">
                      <a16:colId xmlns:a16="http://schemas.microsoft.com/office/drawing/2014/main" val="1522566200"/>
                    </a:ext>
                  </a:extLst>
                </a:gridCol>
              </a:tblGrid>
              <a:tr h="4475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i="0" u="none" strike="noStrike" dirty="0" smtClean="0">
                          <a:solidFill>
                            <a:srgbClr val="000000"/>
                          </a:solidFill>
                          <a:effectLst/>
                          <a:latin typeface="Calibri" panose="020F0502020204030204" pitchFamily="34" charset="0"/>
                        </a:rPr>
                        <a:t>CAC-013/01/2019</a:t>
                      </a:r>
                      <a:r>
                        <a:rPr lang="en-US" sz="2000" b="0" dirty="0" smtClean="0">
                          <a:solidFill>
                            <a:schemeClr val="tx1"/>
                          </a:solidFill>
                        </a:rPr>
                        <a:t> 	</a:t>
                      </a:r>
                      <a:endParaRPr lang="en-US" sz="2000" b="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algn="r" fontAlgn="ctr"/>
                      <a:r>
                        <a:rPr lang="es-MX" sz="2000" b="0" dirty="0" smtClean="0">
                          <a:solidFill>
                            <a:schemeClr val="tx1"/>
                          </a:solidFill>
                        </a:rPr>
                        <a:t>Responsable: </a:t>
                      </a:r>
                      <a:r>
                        <a:rPr lang="en-US" sz="2000" b="0" i="0" u="none" strike="noStrike" dirty="0" smtClean="0">
                          <a:solidFill>
                            <a:srgbClr val="000000"/>
                          </a:solidFill>
                          <a:effectLst/>
                          <a:latin typeface="Calibri" panose="020F0502020204030204" pitchFamily="34" charset="0"/>
                        </a:rPr>
                        <a:t>DGIAI</a:t>
                      </a:r>
                      <a:endParaRPr lang="en-US" sz="2000" b="0" i="0" u="none" strike="noStrike" dirty="0">
                        <a:solidFill>
                          <a:srgbClr val="000000"/>
                        </a:solidFill>
                        <a:effectLst/>
                        <a:latin typeface="Calibri" panose="020F050202020403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698103348"/>
                  </a:ext>
                </a:extLst>
              </a:tr>
              <a:tr h="849542">
                <a:tc gridSpan="2">
                  <a:txBody>
                    <a:bodyPr/>
                    <a:lstStyle/>
                    <a:p>
                      <a:pPr marL="457200" marR="0" lvl="1" indent="0" algn="l" defTabSz="914400" rtl="0" eaLnBrk="1" fontAlgn="ctr" latinLnBrk="0" hangingPunct="1">
                        <a:lnSpc>
                          <a:spcPct val="100000"/>
                        </a:lnSpc>
                        <a:spcBef>
                          <a:spcPts val="0"/>
                        </a:spcBef>
                        <a:spcAft>
                          <a:spcPts val="0"/>
                        </a:spcAft>
                        <a:buClrTx/>
                        <a:buSzTx/>
                        <a:buFontTx/>
                        <a:buNone/>
                        <a:tabLst/>
                        <a:defRPr/>
                      </a:pPr>
                      <a:r>
                        <a:rPr lang="es-MX" sz="2000" b="0" i="0" u="none" strike="noStrike" dirty="0" smtClean="0">
                          <a:solidFill>
                            <a:srgbClr val="000000"/>
                          </a:solidFill>
                          <a:effectLst/>
                          <a:latin typeface="Calibri" panose="020F0502020204030204" pitchFamily="34" charset="0"/>
                        </a:rPr>
                        <a:t>… </a:t>
                      </a:r>
                      <a:r>
                        <a:rPr lang="es-MX" sz="2000" b="1" i="0" u="sng" strike="noStrike" dirty="0" smtClean="0">
                          <a:solidFill>
                            <a:srgbClr val="000000"/>
                          </a:solidFill>
                          <a:effectLst/>
                          <a:latin typeface="Calibri" panose="020F0502020204030204" pitchFamily="34" charset="0"/>
                        </a:rPr>
                        <a:t>grupo de trabajo </a:t>
                      </a:r>
                      <a:r>
                        <a:rPr lang="es-MX" sz="2000" b="0" i="0" u="none" strike="noStrike" dirty="0" smtClean="0">
                          <a:solidFill>
                            <a:srgbClr val="000000"/>
                          </a:solidFill>
                          <a:effectLst/>
                          <a:latin typeface="Calibri" panose="020F0502020204030204" pitchFamily="34" charset="0"/>
                        </a:rPr>
                        <a:t>para proponer los instrumentos normativos necesarios para continuar salvaguardando la </a:t>
                      </a:r>
                      <a:r>
                        <a:rPr lang="es-MX" sz="2000" b="1" i="0" u="sng" strike="noStrike" dirty="0" smtClean="0">
                          <a:solidFill>
                            <a:srgbClr val="000000"/>
                          </a:solidFill>
                          <a:effectLst/>
                          <a:latin typeface="Calibri" panose="020F0502020204030204" pitchFamily="34" charset="0"/>
                        </a:rPr>
                        <a:t>confidencialidad</a:t>
                      </a:r>
                      <a:r>
                        <a:rPr lang="es-MX" sz="2000" b="0" i="0" u="none" strike="noStrike" dirty="0" smtClean="0">
                          <a:solidFill>
                            <a:srgbClr val="000000"/>
                          </a:solidFill>
                          <a:effectLst/>
                          <a:latin typeface="Calibri" panose="020F0502020204030204" pitchFamily="34" charset="0"/>
                        </a:rPr>
                        <a:t> de los informantes.   </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2"/>
                    </a:solidFill>
                  </a:tcPr>
                </a:tc>
                <a:tc hMerge="1">
                  <a:txBody>
                    <a:bodyPr/>
                    <a:lstStyle/>
                    <a:p>
                      <a:endParaRPr lang="en-US" dirty="0"/>
                    </a:p>
                  </a:txBody>
                  <a:tcPr/>
                </a:tc>
                <a:extLst>
                  <a:ext uri="{0D108BD9-81ED-4DB2-BD59-A6C34878D82A}">
                    <a16:rowId xmlns:a16="http://schemas.microsoft.com/office/drawing/2014/main" val="72653592"/>
                  </a:ext>
                </a:extLst>
              </a:tr>
            </a:tbl>
          </a:graphicData>
        </a:graphic>
      </p:graphicFrame>
      <p:sp>
        <p:nvSpPr>
          <p:cNvPr id="7" name="Rectángulo 6"/>
          <p:cNvSpPr/>
          <p:nvPr/>
        </p:nvSpPr>
        <p:spPr>
          <a:xfrm>
            <a:off x="314840" y="2381865"/>
            <a:ext cx="11540613" cy="34306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s-MX" sz="2000" dirty="0" smtClean="0">
                <a:solidFill>
                  <a:schemeClr val="tx1"/>
                </a:solidFill>
              </a:rPr>
              <a:t>Este grupo de trabajo ha tenido 4 reuniones.</a:t>
            </a:r>
          </a:p>
          <a:p>
            <a:pPr marL="285750" indent="-285750">
              <a:buFont typeface="Arial" panose="020B0604020202020204" pitchFamily="34" charset="0"/>
              <a:buChar char="•"/>
            </a:pPr>
            <a:endParaRPr lang="es-MX" sz="1000" dirty="0" smtClean="0">
              <a:solidFill>
                <a:schemeClr val="tx1"/>
              </a:solidFill>
            </a:endParaRPr>
          </a:p>
          <a:p>
            <a:pPr marL="285750" indent="-285750">
              <a:buFont typeface="Arial" panose="020B0604020202020204" pitchFamily="34" charset="0"/>
              <a:buChar char="•"/>
            </a:pPr>
            <a:r>
              <a:rPr lang="es-MX" sz="2000" dirty="0" smtClean="0">
                <a:solidFill>
                  <a:schemeClr val="tx1"/>
                </a:solidFill>
              </a:rPr>
              <a:t>Avances: </a:t>
            </a:r>
          </a:p>
          <a:p>
            <a:pPr marL="742950" lvl="1" indent="-285750">
              <a:buFont typeface="Arial" panose="020B0604020202020204" pitchFamily="34" charset="0"/>
              <a:buChar char="•"/>
            </a:pPr>
            <a:r>
              <a:rPr lang="es-MX" sz="2000" dirty="0" smtClean="0">
                <a:solidFill>
                  <a:schemeClr val="tx1"/>
                </a:solidFill>
              </a:rPr>
              <a:t>Exposición </a:t>
            </a:r>
            <a:r>
              <a:rPr lang="es-MX" sz="2000" dirty="0">
                <a:solidFill>
                  <a:schemeClr val="tx1"/>
                </a:solidFill>
              </a:rPr>
              <a:t>sobre diagnóstico, mecanismos, entregables y </a:t>
            </a:r>
            <a:r>
              <a:rPr lang="es-MX" sz="2000" dirty="0" smtClean="0">
                <a:solidFill>
                  <a:schemeClr val="tx1"/>
                </a:solidFill>
              </a:rPr>
              <a:t>objetivo.</a:t>
            </a:r>
          </a:p>
          <a:p>
            <a:pPr marL="742950" lvl="1" indent="-285750">
              <a:buFont typeface="Arial" panose="020B0604020202020204" pitchFamily="34" charset="0"/>
              <a:buChar char="•"/>
            </a:pPr>
            <a:r>
              <a:rPr lang="es-MX" sz="2000" dirty="0" smtClean="0">
                <a:solidFill>
                  <a:schemeClr val="tx1"/>
                </a:solidFill>
              </a:rPr>
              <a:t>Coordinación con los enlaces del Comité de Seguridad de la Información.</a:t>
            </a:r>
          </a:p>
          <a:p>
            <a:pPr marL="742950" lvl="1" indent="-285750">
              <a:buFont typeface="Arial" panose="020B0604020202020204" pitchFamily="34" charset="0"/>
              <a:buChar char="•"/>
            </a:pPr>
            <a:r>
              <a:rPr lang="es-MX" sz="2000" dirty="0">
                <a:solidFill>
                  <a:schemeClr val="tx1"/>
                </a:solidFill>
              </a:rPr>
              <a:t>Presentación de prácticas vigentes </a:t>
            </a:r>
            <a:r>
              <a:rPr lang="es-MX" sz="2000" dirty="0" smtClean="0">
                <a:solidFill>
                  <a:schemeClr val="tx1"/>
                </a:solidFill>
              </a:rPr>
              <a:t>en</a:t>
            </a:r>
            <a:r>
              <a:rPr lang="es-MX" sz="2000" dirty="0">
                <a:solidFill>
                  <a:schemeClr val="tx1"/>
                </a:solidFill>
              </a:rPr>
              <a:t>: DGES, DGEGSPJ, DGEE, DGGMA, CGI y </a:t>
            </a:r>
            <a:r>
              <a:rPr lang="es-MX" sz="2000" dirty="0" smtClean="0">
                <a:solidFill>
                  <a:schemeClr val="tx1"/>
                </a:solidFill>
              </a:rPr>
              <a:t>DGVSPI.</a:t>
            </a:r>
          </a:p>
          <a:p>
            <a:pPr marL="742950" lvl="1" indent="-285750">
              <a:buFont typeface="Arial" panose="020B0604020202020204" pitchFamily="34" charset="0"/>
              <a:buChar char="•"/>
            </a:pPr>
            <a:r>
              <a:rPr lang="es-MX" sz="2000" dirty="0" smtClean="0">
                <a:solidFill>
                  <a:schemeClr val="tx1"/>
                </a:solidFill>
              </a:rPr>
              <a:t>Se </a:t>
            </a:r>
            <a:r>
              <a:rPr lang="es-MX" sz="2000" dirty="0">
                <a:solidFill>
                  <a:schemeClr val="tx1"/>
                </a:solidFill>
              </a:rPr>
              <a:t>elaboró un primer resumen de las prácticas vigentes expuestas.</a:t>
            </a:r>
          </a:p>
          <a:p>
            <a:pPr marL="742950" lvl="1" indent="-285750">
              <a:buFont typeface="Arial" panose="020B0604020202020204" pitchFamily="34" charset="0"/>
              <a:buChar char="•"/>
            </a:pPr>
            <a:r>
              <a:rPr lang="es-MX" sz="2000" dirty="0" smtClean="0">
                <a:solidFill>
                  <a:schemeClr val="tx1"/>
                </a:solidFill>
              </a:rPr>
              <a:t>Se </a:t>
            </a:r>
            <a:r>
              <a:rPr lang="es-MX" sz="2000" dirty="0">
                <a:solidFill>
                  <a:schemeClr val="tx1"/>
                </a:solidFill>
              </a:rPr>
              <a:t>cuenta con un conjunto de referentes conceptuales, normativos y de </a:t>
            </a:r>
            <a:r>
              <a:rPr lang="es-MX" sz="2000" dirty="0" smtClean="0">
                <a:solidFill>
                  <a:schemeClr val="tx1"/>
                </a:solidFill>
              </a:rPr>
              <a:t>apoyo.</a:t>
            </a:r>
          </a:p>
          <a:p>
            <a:pPr marL="285750" indent="-285750">
              <a:buFont typeface="Arial" panose="020B0604020202020204" pitchFamily="34" charset="0"/>
              <a:buChar char="•"/>
            </a:pPr>
            <a:endParaRPr lang="es-MX" sz="1000" dirty="0" smtClean="0">
              <a:solidFill>
                <a:schemeClr val="tx1"/>
              </a:solidFill>
            </a:endParaRPr>
          </a:p>
          <a:p>
            <a:pPr marL="285750" indent="-285750">
              <a:buFont typeface="Arial" panose="020B0604020202020204" pitchFamily="34" charset="0"/>
              <a:buChar char="•"/>
            </a:pPr>
            <a:r>
              <a:rPr lang="es-MX" sz="2000" dirty="0" smtClean="0">
                <a:solidFill>
                  <a:schemeClr val="tx1"/>
                </a:solidFill>
              </a:rPr>
              <a:t>Acciones por realizar:</a:t>
            </a:r>
          </a:p>
          <a:p>
            <a:pPr marL="742950" lvl="1" indent="-285750">
              <a:buFont typeface="Arial" panose="020B0604020202020204" pitchFamily="34" charset="0"/>
              <a:buChar char="•"/>
            </a:pPr>
            <a:r>
              <a:rPr lang="es-MX" sz="2000" dirty="0" smtClean="0">
                <a:solidFill>
                  <a:schemeClr val="tx1"/>
                </a:solidFill>
              </a:rPr>
              <a:t>Exposición de los mecanismos </a:t>
            </a:r>
            <a:r>
              <a:rPr lang="es-MX" sz="2000" dirty="0">
                <a:solidFill>
                  <a:schemeClr val="tx1"/>
                </a:solidFill>
              </a:rPr>
              <a:t>empleados </a:t>
            </a:r>
            <a:r>
              <a:rPr lang="es-MX" sz="2000" dirty="0" smtClean="0">
                <a:solidFill>
                  <a:schemeClr val="tx1"/>
                </a:solidFill>
              </a:rPr>
              <a:t>en </a:t>
            </a:r>
            <a:r>
              <a:rPr lang="es-MX" sz="2000" dirty="0">
                <a:solidFill>
                  <a:schemeClr val="tx1"/>
                </a:solidFill>
              </a:rPr>
              <a:t>el Laboratorio de </a:t>
            </a:r>
            <a:r>
              <a:rPr lang="es-MX" sz="2000" dirty="0" err="1" smtClean="0">
                <a:solidFill>
                  <a:schemeClr val="tx1"/>
                </a:solidFill>
              </a:rPr>
              <a:t>Microdatos</a:t>
            </a:r>
            <a:r>
              <a:rPr lang="es-MX" sz="2000" dirty="0" smtClean="0">
                <a:solidFill>
                  <a:schemeClr val="tx1"/>
                </a:solidFill>
              </a:rPr>
              <a:t>, acordar </a:t>
            </a:r>
            <a:r>
              <a:rPr lang="es-MX" sz="2000" dirty="0">
                <a:solidFill>
                  <a:schemeClr val="tx1"/>
                </a:solidFill>
              </a:rPr>
              <a:t>el </a:t>
            </a:r>
            <a:r>
              <a:rPr lang="es-MX" sz="2000" dirty="0" err="1">
                <a:solidFill>
                  <a:schemeClr val="tx1"/>
                </a:solidFill>
              </a:rPr>
              <a:t>benchmark</a:t>
            </a:r>
            <a:r>
              <a:rPr lang="es-MX" sz="2000" dirty="0">
                <a:solidFill>
                  <a:schemeClr val="tx1"/>
                </a:solidFill>
              </a:rPr>
              <a:t> más </a:t>
            </a:r>
            <a:r>
              <a:rPr lang="es-MX" sz="2000" dirty="0" smtClean="0">
                <a:solidFill>
                  <a:schemeClr val="tx1"/>
                </a:solidFill>
              </a:rPr>
              <a:t>pertinente, desarrollo </a:t>
            </a:r>
            <a:r>
              <a:rPr lang="es-MX" sz="2000" dirty="0">
                <a:solidFill>
                  <a:schemeClr val="tx1"/>
                </a:solidFill>
              </a:rPr>
              <a:t>de un glosario de los </a:t>
            </a:r>
            <a:r>
              <a:rPr lang="es-MX" sz="2000" dirty="0" smtClean="0">
                <a:solidFill>
                  <a:schemeClr val="tx1"/>
                </a:solidFill>
              </a:rPr>
              <a:t>términos, análisis </a:t>
            </a:r>
            <a:r>
              <a:rPr lang="es-MX" sz="2000" dirty="0">
                <a:solidFill>
                  <a:schemeClr val="tx1"/>
                </a:solidFill>
              </a:rPr>
              <a:t>de brechas entre las actuales prácticas y las referencias mínimas a </a:t>
            </a:r>
            <a:r>
              <a:rPr lang="es-MX" sz="2000" dirty="0" smtClean="0">
                <a:solidFill>
                  <a:schemeClr val="tx1"/>
                </a:solidFill>
              </a:rPr>
              <a:t>implementar, elaboración </a:t>
            </a:r>
            <a:r>
              <a:rPr lang="es-MX" sz="2000" dirty="0">
                <a:solidFill>
                  <a:schemeClr val="tx1"/>
                </a:solidFill>
              </a:rPr>
              <a:t>de </a:t>
            </a:r>
            <a:r>
              <a:rPr lang="es-MX" sz="2000" b="1" u="sng" dirty="0">
                <a:solidFill>
                  <a:schemeClr val="tx1"/>
                </a:solidFill>
              </a:rPr>
              <a:t>Reglas de </a:t>
            </a:r>
            <a:r>
              <a:rPr lang="es-MX" sz="2000" b="1" u="sng" dirty="0" smtClean="0">
                <a:solidFill>
                  <a:schemeClr val="tx1"/>
                </a:solidFill>
              </a:rPr>
              <a:t>Confidencialidad</a:t>
            </a:r>
            <a:r>
              <a:rPr lang="es-MX" sz="2000" dirty="0" smtClean="0">
                <a:solidFill>
                  <a:schemeClr val="tx1"/>
                </a:solidFill>
              </a:rPr>
              <a:t>.</a:t>
            </a:r>
            <a:endParaRPr lang="es-MX" sz="2000" dirty="0">
              <a:solidFill>
                <a:schemeClr val="tx1"/>
              </a:solidFill>
            </a:endParaRPr>
          </a:p>
          <a:p>
            <a:pPr marL="285750" indent="-285750">
              <a:buFont typeface="Arial" panose="020B0604020202020204" pitchFamily="34" charset="0"/>
              <a:buChar char="•"/>
            </a:pPr>
            <a:endParaRPr lang="es-MX" sz="1000" dirty="0" smtClean="0">
              <a:solidFill>
                <a:srgbClr val="8E0000"/>
              </a:solidFill>
            </a:endParaRPr>
          </a:p>
          <a:p>
            <a:pPr marL="285750" indent="-285750">
              <a:buFont typeface="Arial" panose="020B0604020202020204" pitchFamily="34" charset="0"/>
              <a:buChar char="•"/>
            </a:pPr>
            <a:r>
              <a:rPr lang="es-MX" sz="2000" dirty="0" smtClean="0">
                <a:solidFill>
                  <a:schemeClr val="accent6">
                    <a:lumMod val="75000"/>
                  </a:schemeClr>
                </a:solidFill>
              </a:rPr>
              <a:t>Presentarán al </a:t>
            </a:r>
            <a:r>
              <a:rPr lang="es-MX" sz="2000" dirty="0" err="1" smtClean="0">
                <a:solidFill>
                  <a:schemeClr val="accent6">
                    <a:lumMod val="75000"/>
                  </a:schemeClr>
                </a:solidFill>
              </a:rPr>
              <a:t>CoAC</a:t>
            </a:r>
            <a:r>
              <a:rPr lang="es-MX" sz="2000" dirty="0" smtClean="0">
                <a:solidFill>
                  <a:schemeClr val="accent6">
                    <a:lumMod val="75000"/>
                  </a:schemeClr>
                </a:solidFill>
              </a:rPr>
              <a:t> la propuesta conceptual en la siguiente sesión.</a:t>
            </a:r>
            <a:endParaRPr lang="en-US" sz="2000" dirty="0">
              <a:solidFill>
                <a:schemeClr val="accent6">
                  <a:lumMod val="75000"/>
                </a:schemeClr>
              </a:solidFill>
            </a:endParaRPr>
          </a:p>
        </p:txBody>
      </p:sp>
    </p:spTree>
    <p:extLst>
      <p:ext uri="{BB962C8B-B14F-4D97-AF65-F5344CB8AC3E}">
        <p14:creationId xmlns:p14="http://schemas.microsoft.com/office/powerpoint/2010/main" val="239415609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NIEG" id="{FBAF24E8-D3F2-43BF-8247-D882E5CAF13D}" vid="{56A5BCB7-2AA3-40E9-A59A-3C610314866B}"/>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DAC</Template>
  <TotalTime>9772</TotalTime>
  <Words>1481</Words>
  <Application>Microsoft Office PowerPoint</Application>
  <PresentationFormat>Panorámica</PresentationFormat>
  <Paragraphs>186</Paragraphs>
  <Slides>18</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18</vt:i4>
      </vt:variant>
    </vt:vector>
  </HeadingPairs>
  <TitlesOfParts>
    <vt:vector size="25" baseType="lpstr">
      <vt:lpstr>Arial</vt:lpstr>
      <vt:lpstr>Calibri</vt:lpstr>
      <vt:lpstr>Calibri Light</vt:lpstr>
      <vt:lpstr>Courier New</vt:lpstr>
      <vt:lpstr>Helvetica Neue Medium</vt:lpstr>
      <vt:lpstr>Times New Roman</vt:lpstr>
      <vt:lpstr>Tema de Office</vt:lpstr>
      <vt:lpstr>3ª sesión de 2019 Seguimiento de acuerdos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3ª sesión de 2019 Seguimiento de acuerdos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GUTIERREZ ROMERO MARCO ANTONIO</dc:creator>
  <cp:lastModifiedBy>TORROJA MATEU NURIA</cp:lastModifiedBy>
  <cp:revision>772</cp:revision>
  <cp:lastPrinted>2017-09-22T14:26:15Z</cp:lastPrinted>
  <dcterms:created xsi:type="dcterms:W3CDTF">2017-08-22T14:19:52Z</dcterms:created>
  <dcterms:modified xsi:type="dcterms:W3CDTF">2019-07-25T19:12:37Z</dcterms:modified>
</cp:coreProperties>
</file>