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3"/>
  </p:notesMasterIdLst>
  <p:handoutMasterIdLst>
    <p:handoutMasterId r:id="rId34"/>
  </p:handoutMasterIdLst>
  <p:sldIdLst>
    <p:sldId id="408" r:id="rId2"/>
    <p:sldId id="565" r:id="rId3"/>
    <p:sldId id="566" r:id="rId4"/>
    <p:sldId id="567" r:id="rId5"/>
    <p:sldId id="562" r:id="rId6"/>
    <p:sldId id="563" r:id="rId7"/>
    <p:sldId id="564" r:id="rId8"/>
    <p:sldId id="568" r:id="rId9"/>
    <p:sldId id="577" r:id="rId10"/>
    <p:sldId id="570" r:id="rId11"/>
    <p:sldId id="543" r:id="rId12"/>
    <p:sldId id="569" r:id="rId13"/>
    <p:sldId id="557" r:id="rId14"/>
    <p:sldId id="572" r:id="rId15"/>
    <p:sldId id="571" r:id="rId16"/>
    <p:sldId id="544" r:id="rId17"/>
    <p:sldId id="545" r:id="rId18"/>
    <p:sldId id="558" r:id="rId19"/>
    <p:sldId id="546" r:id="rId20"/>
    <p:sldId id="547" r:id="rId21"/>
    <p:sldId id="548" r:id="rId22"/>
    <p:sldId id="574" r:id="rId23"/>
    <p:sldId id="575" r:id="rId24"/>
    <p:sldId id="573" r:id="rId25"/>
    <p:sldId id="551" r:id="rId26"/>
    <p:sldId id="552" r:id="rId27"/>
    <p:sldId id="553" r:id="rId28"/>
    <p:sldId id="556" r:id="rId29"/>
    <p:sldId id="554" r:id="rId30"/>
    <p:sldId id="576" r:id="rId31"/>
    <p:sldId id="467" r:id="rId32"/>
  </p:sldIdLst>
  <p:sldSz cx="12192000" cy="6858000"/>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TIERREZ ROMERO MARCO ANTONIO" initials="GRMA" lastIdx="5" clrIdx="0">
    <p:extLst>
      <p:ext uri="{19B8F6BF-5375-455C-9EA6-DF929625EA0E}">
        <p15:presenceInfo xmlns:p15="http://schemas.microsoft.com/office/powerpoint/2012/main" userId="S-1-5-21-1606980848-1500820517-1801674531-84088" providerId="AD"/>
      </p:ext>
    </p:extLst>
  </p:cmAuthor>
  <p:cmAuthor id="2" name="RUBIO SOTO GLORIA MARTHA" initials="RSGM" lastIdx="7" clrIdx="1">
    <p:extLst>
      <p:ext uri="{19B8F6BF-5375-455C-9EA6-DF929625EA0E}">
        <p15:presenceInfo xmlns:p15="http://schemas.microsoft.com/office/powerpoint/2012/main" userId="S-1-5-21-1606980848-1500820517-1801674531-13863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DEEF"/>
    <a:srgbClr val="5B9BD5"/>
    <a:srgbClr val="009EE0"/>
    <a:srgbClr val="EAEFF7"/>
    <a:srgbClr val="FF0000"/>
    <a:srgbClr val="89B917"/>
    <a:srgbClr val="FDF1E9"/>
    <a:srgbClr val="ECDEF6"/>
    <a:srgbClr val="E4D2F2"/>
    <a:srgbClr val="8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94374" autoAdjust="0"/>
  </p:normalViewPr>
  <p:slideViewPr>
    <p:cSldViewPr snapToGrid="0">
      <p:cViewPr varScale="1">
        <p:scale>
          <a:sx n="72" d="100"/>
          <a:sy n="72" d="100"/>
        </p:scale>
        <p:origin x="1380" y="52"/>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4" d="100"/>
          <a:sy n="84" d="100"/>
        </p:scale>
        <p:origin x="379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D:\2021\Informe-calidad_2020\seguimiento_metadatos_2020_calculo_ind%20(version%20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INDICADOR!$B$37</c:f>
              <c:strCache>
                <c:ptCount val="1"/>
                <c:pt idx="0">
                  <c:v>Porcentaje</c:v>
                </c:pt>
              </c:strCache>
            </c:strRef>
          </c:tx>
          <c:spPr>
            <a:solidFill>
              <a:schemeClr val="accent1"/>
            </a:solidFill>
            <a:ln>
              <a:noFill/>
            </a:ln>
            <a:effectLst/>
          </c:spPr>
          <c:invertIfNegative val="0"/>
          <c:dPt>
            <c:idx val="0"/>
            <c:invertIfNegative val="0"/>
            <c:bubble3D val="0"/>
            <c:spPr>
              <a:solidFill>
                <a:srgbClr val="002060"/>
              </a:solidFill>
              <a:ln>
                <a:noFill/>
              </a:ln>
              <a:effectLst/>
            </c:spPr>
            <c:extLst>
              <c:ext xmlns:c16="http://schemas.microsoft.com/office/drawing/2014/chart" uri="{C3380CC4-5D6E-409C-BE32-E72D297353CC}">
                <c16:uniqueId val="{00000001-3AE6-4372-811E-B7D5ADF272C9}"/>
              </c:ext>
            </c:extLst>
          </c:dPt>
          <c:dPt>
            <c:idx val="1"/>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3-3AE6-4372-811E-B7D5ADF272C9}"/>
              </c:ext>
            </c:extLst>
          </c:dPt>
          <c:dPt>
            <c:idx val="2"/>
            <c:invertIfNegative val="0"/>
            <c:bubble3D val="0"/>
            <c:spPr>
              <a:solidFill>
                <a:schemeClr val="bg1">
                  <a:lumMod val="75000"/>
                </a:schemeClr>
              </a:solidFill>
              <a:ln>
                <a:noFill/>
              </a:ln>
              <a:effectLst/>
            </c:spPr>
            <c:extLst>
              <c:ext xmlns:c16="http://schemas.microsoft.com/office/drawing/2014/chart" uri="{C3380CC4-5D6E-409C-BE32-E72D297353CC}">
                <c16:uniqueId val="{00000005-3AE6-4372-811E-B7D5ADF272C9}"/>
              </c:ext>
            </c:extLst>
          </c:dPt>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INDICADOR!$A$38:$A$40</c:f>
              <c:strCache>
                <c:ptCount val="3"/>
                <c:pt idx="0">
                  <c:v>2018</c:v>
                </c:pt>
                <c:pt idx="1">
                  <c:v>2019</c:v>
                </c:pt>
                <c:pt idx="2">
                  <c:v>2020</c:v>
                </c:pt>
              </c:strCache>
            </c:strRef>
          </c:cat>
          <c:val>
            <c:numRef>
              <c:f>INDICADOR!$B$38:$B$40</c:f>
              <c:numCache>
                <c:formatCode>0%</c:formatCode>
                <c:ptCount val="3"/>
                <c:pt idx="0">
                  <c:v>0.86</c:v>
                </c:pt>
                <c:pt idx="1">
                  <c:v>0.92</c:v>
                </c:pt>
                <c:pt idx="2">
                  <c:v>0.82</c:v>
                </c:pt>
              </c:numCache>
            </c:numRef>
          </c:val>
          <c:extLst>
            <c:ext xmlns:c16="http://schemas.microsoft.com/office/drawing/2014/chart" uri="{C3380CC4-5D6E-409C-BE32-E72D297353CC}">
              <c16:uniqueId val="{00000006-3AE6-4372-811E-B7D5ADF272C9}"/>
            </c:ext>
          </c:extLst>
        </c:ser>
        <c:dLbls>
          <c:showLegendKey val="0"/>
          <c:showVal val="0"/>
          <c:showCatName val="0"/>
          <c:showSerName val="0"/>
          <c:showPercent val="0"/>
          <c:showBubbleSize val="0"/>
        </c:dLbls>
        <c:gapWidth val="236"/>
        <c:overlap val="11"/>
        <c:axId val="588038175"/>
        <c:axId val="588048991"/>
      </c:barChart>
      <c:catAx>
        <c:axId val="5880381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88048991"/>
        <c:crosses val="autoZero"/>
        <c:auto val="1"/>
        <c:lblAlgn val="ctr"/>
        <c:lblOffset val="100"/>
        <c:noMultiLvlLbl val="0"/>
      </c:catAx>
      <c:valAx>
        <c:axId val="58804899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88038175"/>
        <c:crosses val="autoZero"/>
        <c:crossBetween val="between"/>
        <c:majorUnit val="0.1"/>
        <c:minorUnit val="0.1"/>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2069B105-0C39-4691-A17C-6BF844C77122}" type="datetimeFigureOut">
              <a:rPr lang="es-MX" smtClean="0"/>
              <a:pPr/>
              <a:t>25/02/2021</a:t>
            </a:fld>
            <a:endParaRPr lang="es-MX"/>
          </a:p>
        </p:txBody>
      </p:sp>
      <p:sp>
        <p:nvSpPr>
          <p:cNvPr id="4" name="Marcador de pie de página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BDF91EFF-FA90-47DD-8861-6A1B475E37E8}" type="slidenum">
              <a:rPr lang="es-MX" smtClean="0"/>
              <a:pPr/>
              <a:t>‹Nº›</a:t>
            </a:fld>
            <a:endParaRPr lang="es-MX"/>
          </a:p>
        </p:txBody>
      </p:sp>
    </p:spTree>
    <p:extLst>
      <p:ext uri="{BB962C8B-B14F-4D97-AF65-F5344CB8AC3E}">
        <p14:creationId xmlns:p14="http://schemas.microsoft.com/office/powerpoint/2010/main" val="408608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F1C23F7C-C6D9-43A9-93A2-7740FAD630C2}" type="datetimeFigureOut">
              <a:rPr lang="es-MX" smtClean="0"/>
              <a:pPr/>
              <a:t>25/02/2021</a:t>
            </a:fld>
            <a:endParaRPr lang="es-MX"/>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1A10C9A7-1CB4-47DE-959A-4070DC0C56B0}" type="slidenum">
              <a:rPr lang="es-MX" smtClean="0"/>
              <a:pPr/>
              <a:t>‹Nº›</a:t>
            </a:fld>
            <a:endParaRPr lang="es-MX"/>
          </a:p>
        </p:txBody>
      </p:sp>
    </p:spTree>
    <p:extLst>
      <p:ext uri="{BB962C8B-B14F-4D97-AF65-F5344CB8AC3E}">
        <p14:creationId xmlns:p14="http://schemas.microsoft.com/office/powerpoint/2010/main" val="3883302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1A10C9A7-1CB4-47DE-959A-4070DC0C56B0}" type="slidenum">
              <a:rPr lang="es-MX" smtClean="0"/>
              <a:t>2</a:t>
            </a:fld>
            <a:endParaRPr lang="es-MX"/>
          </a:p>
        </p:txBody>
      </p:sp>
    </p:spTree>
    <p:extLst>
      <p:ext uri="{BB962C8B-B14F-4D97-AF65-F5344CB8AC3E}">
        <p14:creationId xmlns:p14="http://schemas.microsoft.com/office/powerpoint/2010/main" val="782873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1A10C9A7-1CB4-47DE-959A-4070DC0C56B0}" type="slidenum">
              <a:rPr lang="es-MX" smtClean="0"/>
              <a:t>12</a:t>
            </a:fld>
            <a:endParaRPr lang="es-MX"/>
          </a:p>
        </p:txBody>
      </p:sp>
    </p:spTree>
    <p:extLst>
      <p:ext uri="{BB962C8B-B14F-4D97-AF65-F5344CB8AC3E}">
        <p14:creationId xmlns:p14="http://schemas.microsoft.com/office/powerpoint/2010/main" val="2169887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1A10C9A7-1CB4-47DE-959A-4070DC0C56B0}" type="slidenum">
              <a:rPr lang="es-MX" smtClean="0"/>
              <a:t>14</a:t>
            </a:fld>
            <a:endParaRPr lang="es-MX"/>
          </a:p>
        </p:txBody>
      </p:sp>
    </p:spTree>
    <p:extLst>
      <p:ext uri="{BB962C8B-B14F-4D97-AF65-F5344CB8AC3E}">
        <p14:creationId xmlns:p14="http://schemas.microsoft.com/office/powerpoint/2010/main" val="1985177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1A10C9A7-1CB4-47DE-959A-4070DC0C56B0}" type="slidenum">
              <a:rPr lang="es-MX" smtClean="0"/>
              <a:t>15</a:t>
            </a:fld>
            <a:endParaRPr lang="es-MX"/>
          </a:p>
        </p:txBody>
      </p:sp>
    </p:spTree>
    <p:extLst>
      <p:ext uri="{BB962C8B-B14F-4D97-AF65-F5344CB8AC3E}">
        <p14:creationId xmlns:p14="http://schemas.microsoft.com/office/powerpoint/2010/main" val="3167462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1A10C9A7-1CB4-47DE-959A-4070DC0C56B0}" type="slidenum">
              <a:rPr lang="es-MX" smtClean="0"/>
              <a:t>16</a:t>
            </a:fld>
            <a:endParaRPr lang="es-MX"/>
          </a:p>
        </p:txBody>
      </p:sp>
    </p:spTree>
    <p:extLst>
      <p:ext uri="{BB962C8B-B14F-4D97-AF65-F5344CB8AC3E}">
        <p14:creationId xmlns:p14="http://schemas.microsoft.com/office/powerpoint/2010/main" val="34316706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1A10C9A7-1CB4-47DE-959A-4070DC0C56B0}" type="slidenum">
              <a:rPr lang="es-MX" smtClean="0"/>
              <a:t>17</a:t>
            </a:fld>
            <a:endParaRPr lang="es-MX"/>
          </a:p>
        </p:txBody>
      </p:sp>
    </p:spTree>
    <p:extLst>
      <p:ext uri="{BB962C8B-B14F-4D97-AF65-F5344CB8AC3E}">
        <p14:creationId xmlns:p14="http://schemas.microsoft.com/office/powerpoint/2010/main" val="27736183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1A10C9A7-1CB4-47DE-959A-4070DC0C56B0}" type="slidenum">
              <a:rPr lang="es-MX" smtClean="0"/>
              <a:t>18</a:t>
            </a:fld>
            <a:endParaRPr lang="es-MX"/>
          </a:p>
        </p:txBody>
      </p:sp>
    </p:spTree>
    <p:extLst>
      <p:ext uri="{BB962C8B-B14F-4D97-AF65-F5344CB8AC3E}">
        <p14:creationId xmlns:p14="http://schemas.microsoft.com/office/powerpoint/2010/main" val="31080528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1A10C9A7-1CB4-47DE-959A-4070DC0C56B0}" type="slidenum">
              <a:rPr lang="es-MX" smtClean="0"/>
              <a:t>19</a:t>
            </a:fld>
            <a:endParaRPr lang="es-MX"/>
          </a:p>
        </p:txBody>
      </p:sp>
    </p:spTree>
    <p:extLst>
      <p:ext uri="{BB962C8B-B14F-4D97-AF65-F5344CB8AC3E}">
        <p14:creationId xmlns:p14="http://schemas.microsoft.com/office/powerpoint/2010/main" val="3084679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1A10C9A7-1CB4-47DE-959A-4070DC0C56B0}" type="slidenum">
              <a:rPr lang="es-MX" smtClean="0"/>
              <a:t>20</a:t>
            </a:fld>
            <a:endParaRPr lang="es-MX"/>
          </a:p>
        </p:txBody>
      </p:sp>
    </p:spTree>
    <p:extLst>
      <p:ext uri="{BB962C8B-B14F-4D97-AF65-F5344CB8AC3E}">
        <p14:creationId xmlns:p14="http://schemas.microsoft.com/office/powerpoint/2010/main" val="11111531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1A10C9A7-1CB4-47DE-959A-4070DC0C56B0}" type="slidenum">
              <a:rPr lang="es-MX" smtClean="0"/>
              <a:t>21</a:t>
            </a:fld>
            <a:endParaRPr lang="es-MX"/>
          </a:p>
        </p:txBody>
      </p:sp>
    </p:spTree>
    <p:extLst>
      <p:ext uri="{BB962C8B-B14F-4D97-AF65-F5344CB8AC3E}">
        <p14:creationId xmlns:p14="http://schemas.microsoft.com/office/powerpoint/2010/main" val="11869476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1A10C9A7-1CB4-47DE-959A-4070DC0C56B0}" type="slidenum">
              <a:rPr lang="es-MX" smtClean="0"/>
              <a:t>24</a:t>
            </a:fld>
            <a:endParaRPr lang="es-MX"/>
          </a:p>
        </p:txBody>
      </p:sp>
    </p:spTree>
    <p:extLst>
      <p:ext uri="{BB962C8B-B14F-4D97-AF65-F5344CB8AC3E}">
        <p14:creationId xmlns:p14="http://schemas.microsoft.com/office/powerpoint/2010/main" val="3877252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1A10C9A7-1CB4-47DE-959A-4070DC0C56B0}" type="slidenum">
              <a:rPr lang="es-MX" smtClean="0"/>
              <a:t>3</a:t>
            </a:fld>
            <a:endParaRPr lang="es-MX"/>
          </a:p>
        </p:txBody>
      </p:sp>
    </p:spTree>
    <p:extLst>
      <p:ext uri="{BB962C8B-B14F-4D97-AF65-F5344CB8AC3E}">
        <p14:creationId xmlns:p14="http://schemas.microsoft.com/office/powerpoint/2010/main" val="15621599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1A10C9A7-1CB4-47DE-959A-4070DC0C56B0}" type="slidenum">
              <a:rPr lang="es-MX" smtClean="0"/>
              <a:t>25</a:t>
            </a:fld>
            <a:endParaRPr lang="es-MX"/>
          </a:p>
        </p:txBody>
      </p:sp>
    </p:spTree>
    <p:extLst>
      <p:ext uri="{BB962C8B-B14F-4D97-AF65-F5344CB8AC3E}">
        <p14:creationId xmlns:p14="http://schemas.microsoft.com/office/powerpoint/2010/main" val="21522652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1A10C9A7-1CB4-47DE-959A-4070DC0C56B0}" type="slidenum">
              <a:rPr lang="es-MX" smtClean="0"/>
              <a:t>26</a:t>
            </a:fld>
            <a:endParaRPr lang="es-MX"/>
          </a:p>
        </p:txBody>
      </p:sp>
    </p:spTree>
    <p:extLst>
      <p:ext uri="{BB962C8B-B14F-4D97-AF65-F5344CB8AC3E}">
        <p14:creationId xmlns:p14="http://schemas.microsoft.com/office/powerpoint/2010/main" val="7768557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1A10C9A7-1CB4-47DE-959A-4070DC0C56B0}" type="slidenum">
              <a:rPr lang="es-MX" smtClean="0"/>
              <a:t>27</a:t>
            </a:fld>
            <a:endParaRPr lang="es-MX"/>
          </a:p>
        </p:txBody>
      </p:sp>
    </p:spTree>
    <p:extLst>
      <p:ext uri="{BB962C8B-B14F-4D97-AF65-F5344CB8AC3E}">
        <p14:creationId xmlns:p14="http://schemas.microsoft.com/office/powerpoint/2010/main" val="753362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1A10C9A7-1CB4-47DE-959A-4070DC0C56B0}" type="slidenum">
              <a:rPr lang="es-MX" smtClean="0"/>
              <a:t>28</a:t>
            </a:fld>
            <a:endParaRPr lang="es-MX"/>
          </a:p>
        </p:txBody>
      </p:sp>
    </p:spTree>
    <p:extLst>
      <p:ext uri="{BB962C8B-B14F-4D97-AF65-F5344CB8AC3E}">
        <p14:creationId xmlns:p14="http://schemas.microsoft.com/office/powerpoint/2010/main" val="4216946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1A10C9A7-1CB4-47DE-959A-4070DC0C56B0}" type="slidenum">
              <a:rPr lang="es-MX" smtClean="0"/>
              <a:t>29</a:t>
            </a:fld>
            <a:endParaRPr lang="es-MX"/>
          </a:p>
        </p:txBody>
      </p:sp>
    </p:spTree>
    <p:extLst>
      <p:ext uri="{BB962C8B-B14F-4D97-AF65-F5344CB8AC3E}">
        <p14:creationId xmlns:p14="http://schemas.microsoft.com/office/powerpoint/2010/main" val="2190965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1A10C9A7-1CB4-47DE-959A-4070DC0C56B0}" type="slidenum">
              <a:rPr lang="es-MX" smtClean="0"/>
              <a:t>30</a:t>
            </a:fld>
            <a:endParaRPr lang="es-MX"/>
          </a:p>
        </p:txBody>
      </p:sp>
    </p:spTree>
    <p:extLst>
      <p:ext uri="{BB962C8B-B14F-4D97-AF65-F5344CB8AC3E}">
        <p14:creationId xmlns:p14="http://schemas.microsoft.com/office/powerpoint/2010/main" val="3197175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1A10C9A7-1CB4-47DE-959A-4070DC0C56B0}" type="slidenum">
              <a:rPr lang="es-MX" smtClean="0"/>
              <a:t>4</a:t>
            </a:fld>
            <a:endParaRPr lang="es-MX"/>
          </a:p>
        </p:txBody>
      </p:sp>
    </p:spTree>
    <p:extLst>
      <p:ext uri="{BB962C8B-B14F-4D97-AF65-F5344CB8AC3E}">
        <p14:creationId xmlns:p14="http://schemas.microsoft.com/office/powerpoint/2010/main" val="2099750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1A10C9A7-1CB4-47DE-959A-4070DC0C56B0}" type="slidenum">
              <a:rPr lang="es-MX" smtClean="0"/>
              <a:t>5</a:t>
            </a:fld>
            <a:endParaRPr lang="es-MX"/>
          </a:p>
        </p:txBody>
      </p:sp>
    </p:spTree>
    <p:extLst>
      <p:ext uri="{BB962C8B-B14F-4D97-AF65-F5344CB8AC3E}">
        <p14:creationId xmlns:p14="http://schemas.microsoft.com/office/powerpoint/2010/main" val="2285403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1A10C9A7-1CB4-47DE-959A-4070DC0C56B0}" type="slidenum">
              <a:rPr lang="es-MX" smtClean="0"/>
              <a:t>6</a:t>
            </a:fld>
            <a:endParaRPr lang="es-MX"/>
          </a:p>
        </p:txBody>
      </p:sp>
    </p:spTree>
    <p:extLst>
      <p:ext uri="{BB962C8B-B14F-4D97-AF65-F5344CB8AC3E}">
        <p14:creationId xmlns:p14="http://schemas.microsoft.com/office/powerpoint/2010/main" val="1674243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1A10C9A7-1CB4-47DE-959A-4070DC0C56B0}" type="slidenum">
              <a:rPr lang="es-MX" smtClean="0"/>
              <a:t>7</a:t>
            </a:fld>
            <a:endParaRPr lang="es-MX"/>
          </a:p>
        </p:txBody>
      </p:sp>
    </p:spTree>
    <p:extLst>
      <p:ext uri="{BB962C8B-B14F-4D97-AF65-F5344CB8AC3E}">
        <p14:creationId xmlns:p14="http://schemas.microsoft.com/office/powerpoint/2010/main" val="4062481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1A10C9A7-1CB4-47DE-959A-4070DC0C56B0}" type="slidenum">
              <a:rPr lang="es-MX" smtClean="0"/>
              <a:t>8</a:t>
            </a:fld>
            <a:endParaRPr lang="es-MX"/>
          </a:p>
        </p:txBody>
      </p:sp>
    </p:spTree>
    <p:extLst>
      <p:ext uri="{BB962C8B-B14F-4D97-AF65-F5344CB8AC3E}">
        <p14:creationId xmlns:p14="http://schemas.microsoft.com/office/powerpoint/2010/main" val="3986004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1A10C9A7-1CB4-47DE-959A-4070DC0C56B0}" type="slidenum">
              <a:rPr lang="es-MX" smtClean="0"/>
              <a:t>10</a:t>
            </a:fld>
            <a:endParaRPr lang="es-MX"/>
          </a:p>
        </p:txBody>
      </p:sp>
    </p:spTree>
    <p:extLst>
      <p:ext uri="{BB962C8B-B14F-4D97-AF65-F5344CB8AC3E}">
        <p14:creationId xmlns:p14="http://schemas.microsoft.com/office/powerpoint/2010/main" val="503709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1A10C9A7-1CB4-47DE-959A-4070DC0C56B0}" type="slidenum">
              <a:rPr lang="es-MX" smtClean="0"/>
              <a:t>11</a:t>
            </a:fld>
            <a:endParaRPr lang="es-MX"/>
          </a:p>
        </p:txBody>
      </p:sp>
    </p:spTree>
    <p:extLst>
      <p:ext uri="{BB962C8B-B14F-4D97-AF65-F5344CB8AC3E}">
        <p14:creationId xmlns:p14="http://schemas.microsoft.com/office/powerpoint/2010/main" val="244311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p:cNvSpPr>
            <a:spLocks noGrp="1"/>
          </p:cNvSpPr>
          <p:nvPr>
            <p:ph type="dt" sz="half" idx="10"/>
          </p:nvPr>
        </p:nvSpPr>
        <p:spPr/>
        <p:txBody>
          <a:bodyPr/>
          <a:lstStyle/>
          <a:p>
            <a:fld id="{FD6AEE35-0102-43D7-90E4-BF900BD90586}" type="datetimeFigureOut">
              <a:rPr lang="es-MX" smtClean="0"/>
              <a:pPr/>
              <a:t>25/02/2021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6EEC74A0-3941-4CF3-BA05-04FF141DF987}" type="slidenum">
              <a:rPr lang="es-MX" smtClean="0"/>
              <a:pPr/>
              <a:t>‹Nº›</a:t>
            </a:fld>
            <a:endParaRPr lang="es-MX"/>
          </a:p>
        </p:txBody>
      </p:sp>
    </p:spTree>
    <p:extLst>
      <p:ext uri="{BB962C8B-B14F-4D97-AF65-F5344CB8AC3E}">
        <p14:creationId xmlns:p14="http://schemas.microsoft.com/office/powerpoint/2010/main" val="1371210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FD6AEE35-0102-43D7-90E4-BF900BD90586}" type="datetimeFigureOut">
              <a:rPr lang="es-MX" smtClean="0"/>
              <a:pPr/>
              <a:t>25/02/2021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6EEC74A0-3941-4CF3-BA05-04FF141DF987}" type="slidenum">
              <a:rPr lang="es-MX" smtClean="0"/>
              <a:pPr/>
              <a:t>‹Nº›</a:t>
            </a:fld>
            <a:endParaRPr lang="es-MX"/>
          </a:p>
        </p:txBody>
      </p:sp>
    </p:spTree>
    <p:extLst>
      <p:ext uri="{BB962C8B-B14F-4D97-AF65-F5344CB8AC3E}">
        <p14:creationId xmlns:p14="http://schemas.microsoft.com/office/powerpoint/2010/main" val="2537456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FD6AEE35-0102-43D7-90E4-BF900BD90586}" type="datetimeFigureOut">
              <a:rPr lang="es-MX" smtClean="0"/>
              <a:pPr/>
              <a:t>25/02/2021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6EEC74A0-3941-4CF3-BA05-04FF141DF987}" type="slidenum">
              <a:rPr lang="es-MX" smtClean="0"/>
              <a:pPr/>
              <a:t>‹Nº›</a:t>
            </a:fld>
            <a:endParaRPr lang="es-MX"/>
          </a:p>
        </p:txBody>
      </p:sp>
    </p:spTree>
    <p:extLst>
      <p:ext uri="{BB962C8B-B14F-4D97-AF65-F5344CB8AC3E}">
        <p14:creationId xmlns:p14="http://schemas.microsoft.com/office/powerpoint/2010/main" val="3180770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Portada">
    <p:bg>
      <p:bgPr>
        <a:solidFill>
          <a:srgbClr val="083254"/>
        </a:solidFill>
        <a:effectLst/>
      </p:bgPr>
    </p:bg>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6" name="Title Text"/>
          <p:cNvSpPr txBox="1">
            <a:spLocks noGrp="1"/>
          </p:cNvSpPr>
          <p:nvPr>
            <p:ph type="title" hasCustomPrompt="1"/>
          </p:nvPr>
        </p:nvSpPr>
        <p:spPr>
          <a:xfrm>
            <a:off x="6430318" y="2707493"/>
            <a:ext cx="4921189" cy="1143001"/>
          </a:xfrm>
          <a:prstGeom prst="rect">
            <a:avLst/>
          </a:prstGeom>
        </p:spPr>
        <p:txBody>
          <a:bodyPr>
            <a:noAutofit/>
          </a:bodyPr>
          <a:lstStyle>
            <a:lvl1pPr algn="l">
              <a:defRPr sz="8850" b="1" i="0">
                <a:solidFill>
                  <a:srgbClr val="FFFFFF"/>
                </a:solidFill>
                <a:latin typeface="Arial" charset="0"/>
                <a:ea typeface="Arial" charset="0"/>
                <a:cs typeface="Arial" charset="0"/>
              </a:defRPr>
            </a:lvl1pPr>
          </a:lstStyle>
          <a:p>
            <a:r>
              <a:rPr lang="es-ES" dirty="0"/>
              <a:t>Título</a:t>
            </a:r>
            <a:endParaRPr dirty="0"/>
          </a:p>
        </p:txBody>
      </p:sp>
      <p:sp>
        <p:nvSpPr>
          <p:cNvPr id="8" name="Rectangle"/>
          <p:cNvSpPr/>
          <p:nvPr userDrawn="1"/>
        </p:nvSpPr>
        <p:spPr>
          <a:xfrm>
            <a:off x="6092825" y="3011570"/>
            <a:ext cx="37439" cy="834860"/>
          </a:xfrm>
          <a:prstGeom prst="rect">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Tree>
    <p:extLst>
      <p:ext uri="{BB962C8B-B14F-4D97-AF65-F5344CB8AC3E}">
        <p14:creationId xmlns:p14="http://schemas.microsoft.com/office/powerpoint/2010/main" val="220585900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FD6AEE35-0102-43D7-90E4-BF900BD90586}" type="datetimeFigureOut">
              <a:rPr lang="es-MX" smtClean="0"/>
              <a:pPr/>
              <a:t>25/02/2021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6EEC74A0-3941-4CF3-BA05-04FF141DF987}" type="slidenum">
              <a:rPr lang="es-MX" smtClean="0"/>
              <a:pPr/>
              <a:t>‹Nº›</a:t>
            </a:fld>
            <a:endParaRPr lang="es-MX"/>
          </a:p>
        </p:txBody>
      </p:sp>
    </p:spTree>
    <p:extLst>
      <p:ext uri="{BB962C8B-B14F-4D97-AF65-F5344CB8AC3E}">
        <p14:creationId xmlns:p14="http://schemas.microsoft.com/office/powerpoint/2010/main" val="1780898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FD6AEE35-0102-43D7-90E4-BF900BD90586}" type="datetimeFigureOut">
              <a:rPr lang="es-MX" smtClean="0"/>
              <a:pPr/>
              <a:t>25/02/2021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6EEC74A0-3941-4CF3-BA05-04FF141DF987}" type="slidenum">
              <a:rPr lang="es-MX" smtClean="0"/>
              <a:pPr/>
              <a:t>‹Nº›</a:t>
            </a:fld>
            <a:endParaRPr lang="es-MX"/>
          </a:p>
        </p:txBody>
      </p:sp>
    </p:spTree>
    <p:extLst>
      <p:ext uri="{BB962C8B-B14F-4D97-AF65-F5344CB8AC3E}">
        <p14:creationId xmlns:p14="http://schemas.microsoft.com/office/powerpoint/2010/main" val="1164524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FD6AEE35-0102-43D7-90E4-BF900BD90586}" type="datetimeFigureOut">
              <a:rPr lang="es-MX" smtClean="0"/>
              <a:pPr/>
              <a:t>25/02/2021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6EEC74A0-3941-4CF3-BA05-04FF141DF987}" type="slidenum">
              <a:rPr lang="es-MX" smtClean="0"/>
              <a:pPr/>
              <a:t>‹Nº›</a:t>
            </a:fld>
            <a:endParaRPr lang="es-MX"/>
          </a:p>
        </p:txBody>
      </p:sp>
    </p:spTree>
    <p:extLst>
      <p:ext uri="{BB962C8B-B14F-4D97-AF65-F5344CB8AC3E}">
        <p14:creationId xmlns:p14="http://schemas.microsoft.com/office/powerpoint/2010/main" val="2159533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FD6AEE35-0102-43D7-90E4-BF900BD90586}" type="datetimeFigureOut">
              <a:rPr lang="es-MX" smtClean="0"/>
              <a:pPr/>
              <a:t>25/02/2021</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6EEC74A0-3941-4CF3-BA05-04FF141DF987}" type="slidenum">
              <a:rPr lang="es-MX" smtClean="0"/>
              <a:pPr/>
              <a:t>‹Nº›</a:t>
            </a:fld>
            <a:endParaRPr lang="es-MX"/>
          </a:p>
        </p:txBody>
      </p:sp>
    </p:spTree>
    <p:extLst>
      <p:ext uri="{BB962C8B-B14F-4D97-AF65-F5344CB8AC3E}">
        <p14:creationId xmlns:p14="http://schemas.microsoft.com/office/powerpoint/2010/main" val="549586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FD6AEE35-0102-43D7-90E4-BF900BD90586}" type="datetimeFigureOut">
              <a:rPr lang="es-MX" smtClean="0"/>
              <a:pPr/>
              <a:t>25/02/2021</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6EEC74A0-3941-4CF3-BA05-04FF141DF987}" type="slidenum">
              <a:rPr lang="es-MX" smtClean="0"/>
              <a:pPr/>
              <a:t>‹Nº›</a:t>
            </a:fld>
            <a:endParaRPr lang="es-MX"/>
          </a:p>
        </p:txBody>
      </p:sp>
    </p:spTree>
    <p:extLst>
      <p:ext uri="{BB962C8B-B14F-4D97-AF65-F5344CB8AC3E}">
        <p14:creationId xmlns:p14="http://schemas.microsoft.com/office/powerpoint/2010/main" val="1248181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D6AEE35-0102-43D7-90E4-BF900BD90586}" type="datetimeFigureOut">
              <a:rPr lang="es-MX" smtClean="0"/>
              <a:pPr/>
              <a:t>25/02/2021</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6EEC74A0-3941-4CF3-BA05-04FF141DF987}" type="slidenum">
              <a:rPr lang="es-MX" smtClean="0"/>
              <a:pPr/>
              <a:t>‹Nº›</a:t>
            </a:fld>
            <a:endParaRPr lang="es-MX"/>
          </a:p>
        </p:txBody>
      </p:sp>
    </p:spTree>
    <p:extLst>
      <p:ext uri="{BB962C8B-B14F-4D97-AF65-F5344CB8AC3E}">
        <p14:creationId xmlns:p14="http://schemas.microsoft.com/office/powerpoint/2010/main" val="244334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FD6AEE35-0102-43D7-90E4-BF900BD90586}" type="datetimeFigureOut">
              <a:rPr lang="es-MX" smtClean="0"/>
              <a:pPr/>
              <a:t>25/02/2021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6EEC74A0-3941-4CF3-BA05-04FF141DF987}" type="slidenum">
              <a:rPr lang="es-MX" smtClean="0"/>
              <a:pPr/>
              <a:t>‹Nº›</a:t>
            </a:fld>
            <a:endParaRPr lang="es-MX"/>
          </a:p>
        </p:txBody>
      </p:sp>
    </p:spTree>
    <p:extLst>
      <p:ext uri="{BB962C8B-B14F-4D97-AF65-F5344CB8AC3E}">
        <p14:creationId xmlns:p14="http://schemas.microsoft.com/office/powerpoint/2010/main" val="831333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FD6AEE35-0102-43D7-90E4-BF900BD90586}" type="datetimeFigureOut">
              <a:rPr lang="es-MX" smtClean="0"/>
              <a:pPr/>
              <a:t>25/02/2021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6EEC74A0-3941-4CF3-BA05-04FF141DF987}" type="slidenum">
              <a:rPr lang="es-MX" smtClean="0"/>
              <a:pPr/>
              <a:t>‹Nº›</a:t>
            </a:fld>
            <a:endParaRPr lang="es-MX"/>
          </a:p>
        </p:txBody>
      </p:sp>
    </p:spTree>
    <p:extLst>
      <p:ext uri="{BB962C8B-B14F-4D97-AF65-F5344CB8AC3E}">
        <p14:creationId xmlns:p14="http://schemas.microsoft.com/office/powerpoint/2010/main" val="735577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6AEE35-0102-43D7-90E4-BF900BD90586}" type="datetimeFigureOut">
              <a:rPr lang="es-MX" smtClean="0"/>
              <a:pPr/>
              <a:t>25/02/2021</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EC74A0-3941-4CF3-BA05-04FF141DF987}" type="slidenum">
              <a:rPr lang="es-MX" smtClean="0"/>
              <a:pPr/>
              <a:t>‹Nº›</a:t>
            </a:fld>
            <a:endParaRPr lang="es-MX"/>
          </a:p>
        </p:txBody>
      </p:sp>
    </p:spTree>
    <p:extLst>
      <p:ext uri="{BB962C8B-B14F-4D97-AF65-F5344CB8AC3E}">
        <p14:creationId xmlns:p14="http://schemas.microsoft.com/office/powerpoint/2010/main" val="490598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inegi.org.mx/app/geo2/nt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0.emf"/><Relationship Id="rId2" Type="http://schemas.openxmlformats.org/officeDocument/2006/relationships/image" Target="../media/image15.emf"/><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2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 Id="rId5" Type="http://schemas.openxmlformats.org/officeDocument/2006/relationships/image" Target="../media/image24.emf"/><Relationship Id="rId4" Type="http://schemas.openxmlformats.org/officeDocument/2006/relationships/image" Target="../media/image23.emf"/></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Título"/>
          <p:cNvSpPr txBox="1">
            <a:spLocks noGrp="1"/>
          </p:cNvSpPr>
          <p:nvPr>
            <p:ph type="title"/>
          </p:nvPr>
        </p:nvSpPr>
        <p:spPr>
          <a:xfrm>
            <a:off x="6734364" y="3501981"/>
            <a:ext cx="5482949" cy="1143001"/>
          </a:xfrm>
          <a:prstGeom prst="rect">
            <a:avLst/>
          </a:prstGeom>
        </p:spPr>
        <p:txBody>
          <a:bodyPr/>
          <a:lstStyle/>
          <a:p>
            <a:r>
              <a:rPr lang="es-MX" sz="4400" b="0" dirty="0">
                <a:latin typeface="+mj-lt"/>
              </a:rPr>
              <a:t>Informe Anual de Resultados del Comité de Aseguramiento de la Calidad</a:t>
            </a:r>
            <a:endParaRPr lang="es-MX" sz="3600" b="0" dirty="0">
              <a:latin typeface="+mj-lt"/>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7716" y="410738"/>
            <a:ext cx="4616246" cy="1559972"/>
          </a:xfrm>
          <a:prstGeom prst="rect">
            <a:avLst/>
          </a:prstGeom>
        </p:spPr>
      </p:pic>
    </p:spTree>
    <p:extLst>
      <p:ext uri="{BB962C8B-B14F-4D97-AF65-F5344CB8AC3E}">
        <p14:creationId xmlns:p14="http://schemas.microsoft.com/office/powerpoint/2010/main" val="4094598864"/>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contenido 5"/>
          <p:cNvSpPr txBox="1">
            <a:spLocks/>
          </p:cNvSpPr>
          <p:nvPr/>
        </p:nvSpPr>
        <p:spPr>
          <a:xfrm>
            <a:off x="237617" y="1362395"/>
            <a:ext cx="11500258" cy="372141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2" indent="-342900" algn="just">
              <a:spcBef>
                <a:spcPts val="1200"/>
              </a:spcBef>
              <a:spcAft>
                <a:spcPts val="600"/>
              </a:spcAft>
            </a:pPr>
            <a:endParaRPr lang="es-MX" sz="2200" dirty="0">
              <a:solidFill>
                <a:schemeClr val="tx1">
                  <a:lumMod val="65000"/>
                  <a:lumOff val="35000"/>
                </a:schemeClr>
              </a:solidFill>
            </a:endParaRPr>
          </a:p>
          <a:p>
            <a:pPr marL="457200" lvl="1" indent="0" algn="just">
              <a:buNone/>
            </a:pPr>
            <a:endParaRPr lang="es-MX" sz="2200" dirty="0">
              <a:solidFill>
                <a:schemeClr val="tx1">
                  <a:lumMod val="65000"/>
                  <a:lumOff val="35000"/>
                </a:schemeClr>
              </a:solidFill>
            </a:endParaRPr>
          </a:p>
        </p:txBody>
      </p:sp>
      <p:sp>
        <p:nvSpPr>
          <p:cNvPr id="5" name="CuadroTexto 4">
            <a:extLst>
              <a:ext uri="{FF2B5EF4-FFF2-40B4-BE49-F238E27FC236}">
                <a16:creationId xmlns:a16="http://schemas.microsoft.com/office/drawing/2014/main" id="{A55C6264-8672-4B74-B863-F7C2303BEF6D}"/>
              </a:ext>
            </a:extLst>
          </p:cNvPr>
          <p:cNvSpPr txBox="1"/>
          <p:nvPr/>
        </p:nvSpPr>
        <p:spPr>
          <a:xfrm>
            <a:off x="0" y="0"/>
            <a:ext cx="12192000" cy="369332"/>
          </a:xfrm>
          <a:prstGeom prst="rect">
            <a:avLst/>
          </a:prstGeom>
          <a:solidFill>
            <a:schemeClr val="tx2"/>
          </a:solidFill>
        </p:spPr>
        <p:txBody>
          <a:bodyPr wrap="square">
            <a:spAutoFit/>
          </a:bodyPr>
          <a:lstStyle/>
          <a:p>
            <a:pPr algn="ctr"/>
            <a:r>
              <a:rPr lang="es-MX" sz="1800" dirty="0">
                <a:solidFill>
                  <a:schemeClr val="bg1"/>
                </a:solidFill>
                <a:effectLst/>
                <a:ea typeface="Calibri" panose="020F0502020204030204" pitchFamily="34" charset="0"/>
                <a:cs typeface="Times New Roman" panose="02020603050405020304" pitchFamily="18" charset="0"/>
              </a:rPr>
              <a:t>Contexto 2020: COVID-19</a:t>
            </a:r>
            <a:endParaRPr lang="en-US" dirty="0">
              <a:solidFill>
                <a:schemeClr val="bg1"/>
              </a:solidFill>
            </a:endParaRPr>
          </a:p>
        </p:txBody>
      </p:sp>
      <p:sp>
        <p:nvSpPr>
          <p:cNvPr id="6" name="CuadroTexto 5">
            <a:extLst>
              <a:ext uri="{FF2B5EF4-FFF2-40B4-BE49-F238E27FC236}">
                <a16:creationId xmlns:a16="http://schemas.microsoft.com/office/drawing/2014/main" id="{94226A90-7DB1-4877-9A41-4FE64B2B86CE}"/>
              </a:ext>
            </a:extLst>
          </p:cNvPr>
          <p:cNvSpPr txBox="1"/>
          <p:nvPr/>
        </p:nvSpPr>
        <p:spPr>
          <a:xfrm>
            <a:off x="435006" y="577565"/>
            <a:ext cx="10955044" cy="1569660"/>
          </a:xfrm>
          <a:prstGeom prst="rect">
            <a:avLst/>
          </a:prstGeom>
          <a:noFill/>
        </p:spPr>
        <p:txBody>
          <a:bodyPr wrap="square">
            <a:spAutoFit/>
          </a:bodyPr>
          <a:lstStyle/>
          <a:p>
            <a:pPr marL="285750" indent="-285750" algn="just">
              <a:buFont typeface="Arial" panose="020B0604020202020204" pitchFamily="34" charset="0"/>
              <a:buChar char="•"/>
            </a:pPr>
            <a:r>
              <a:rPr lang="es-ES" sz="1600" b="0" i="0" dirty="0">
                <a:solidFill>
                  <a:srgbClr val="333333"/>
                </a:solidFill>
                <a:effectLst/>
              </a:rPr>
              <a:t>El 31 de marzo se publicaron en el DOF las medidas extraordinarias para atender la emergencia sanitaria, entre ellas </a:t>
            </a:r>
            <a:r>
              <a:rPr lang="es-ES" sz="1600" b="1" i="0" dirty="0">
                <a:solidFill>
                  <a:srgbClr val="333333"/>
                </a:solidFill>
                <a:effectLst/>
              </a:rPr>
              <a:t>se declara la suspensión hasta nuevo aviso de todos los censos y encuestas a realizarse en el territorio nacional</a:t>
            </a:r>
            <a:r>
              <a:rPr lang="es-ES" sz="1600" dirty="0">
                <a:solidFill>
                  <a:srgbClr val="333333"/>
                </a:solidFill>
              </a:rPr>
              <a:t>.</a:t>
            </a:r>
            <a:endParaRPr lang="es-ES" sz="1600" b="0" i="0" dirty="0">
              <a:solidFill>
                <a:srgbClr val="333333"/>
              </a:solidFill>
              <a:effectLst/>
            </a:endParaRPr>
          </a:p>
          <a:p>
            <a:pPr marL="285750" indent="-285750" algn="just">
              <a:buFont typeface="Arial" panose="020B0604020202020204" pitchFamily="34" charset="0"/>
              <a:buChar char="•"/>
            </a:pPr>
            <a:endParaRPr lang="es-MX" sz="1600" dirty="0">
              <a:effectLst/>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s-MX" sz="1600" dirty="0">
                <a:effectLst/>
                <a:ea typeface="Calibri" panose="020F0502020204030204" pitchFamily="34" charset="0"/>
                <a:cs typeface="Times New Roman" panose="02020603050405020304" pitchFamily="18" charset="0"/>
              </a:rPr>
              <a:t>INEGI implementó encuestas vía telefónica y correo electrónico, y reanudó las entrevistas presenciales conforme a los Lineamientos Técnicos Específicos para la Reapertura de las Actividades Económicas publicados el 29 de mayo de 2020.</a:t>
            </a:r>
            <a:endParaRPr lang="es-ES" sz="1600" b="0" i="0" dirty="0">
              <a:solidFill>
                <a:srgbClr val="333333"/>
              </a:solidFill>
              <a:effectLst/>
            </a:endParaRPr>
          </a:p>
          <a:p>
            <a:pPr marL="285750" indent="-285750" algn="just">
              <a:buFont typeface="Arial" panose="020B0604020202020204" pitchFamily="34" charset="0"/>
              <a:buChar char="•"/>
            </a:pPr>
            <a:endParaRPr lang="es-ES" sz="1600" b="0" i="0" dirty="0">
              <a:solidFill>
                <a:srgbClr val="333333"/>
              </a:solidFill>
              <a:effectLst/>
            </a:endParaRPr>
          </a:p>
        </p:txBody>
      </p:sp>
      <p:pic>
        <p:nvPicPr>
          <p:cNvPr id="4" name="Imagen 3" descr="Interfaz de usuario gráfica, Texto, Sitio web&#10;&#10;Descripción generada automáticamente">
            <a:extLst>
              <a:ext uri="{FF2B5EF4-FFF2-40B4-BE49-F238E27FC236}">
                <a16:creationId xmlns:a16="http://schemas.microsoft.com/office/drawing/2014/main" id="{ED131ED0-ADA3-4D83-B0C7-970377110A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1502" y="2473160"/>
            <a:ext cx="8236373" cy="2476627"/>
          </a:xfrm>
          <a:prstGeom prst="rect">
            <a:avLst/>
          </a:prstGeom>
        </p:spPr>
      </p:pic>
      <p:sp>
        <p:nvSpPr>
          <p:cNvPr id="8" name="CuadroTexto 7">
            <a:extLst>
              <a:ext uri="{FF2B5EF4-FFF2-40B4-BE49-F238E27FC236}">
                <a16:creationId xmlns:a16="http://schemas.microsoft.com/office/drawing/2014/main" id="{1622BE69-859B-456B-A8F4-9D4D08687BB8}"/>
              </a:ext>
            </a:extLst>
          </p:cNvPr>
          <p:cNvSpPr txBox="1"/>
          <p:nvPr/>
        </p:nvSpPr>
        <p:spPr>
          <a:xfrm>
            <a:off x="435006" y="2187979"/>
            <a:ext cx="2732843" cy="2554545"/>
          </a:xfrm>
          <a:prstGeom prst="rect">
            <a:avLst/>
          </a:prstGeom>
          <a:noFill/>
        </p:spPr>
        <p:txBody>
          <a:bodyPr wrap="square">
            <a:spAutoFit/>
          </a:bodyPr>
          <a:lstStyle/>
          <a:p>
            <a:pPr algn="just"/>
            <a:r>
              <a:rPr lang="es-ES" sz="1600" b="0" i="0" dirty="0">
                <a:solidFill>
                  <a:srgbClr val="333333"/>
                </a:solidFill>
                <a:effectLst/>
              </a:rPr>
              <a:t>En la página del Instituto se agregó una sección que detalla el impacto en las cifras derivado del COVID-19 para informar a los usuarios oportuna y detalladamente acerca de los ajustes, cambios, cancelaciones y nuevos productos </a:t>
            </a:r>
          </a:p>
          <a:p>
            <a:pPr marL="285750" indent="-285750" algn="just">
              <a:buFont typeface="Arial" panose="020B0604020202020204" pitchFamily="34" charset="0"/>
              <a:buChar char="•"/>
            </a:pPr>
            <a:endParaRPr lang="es-ES" sz="1600" b="0" i="0" dirty="0">
              <a:solidFill>
                <a:srgbClr val="333333"/>
              </a:solidFill>
              <a:effectLst/>
            </a:endParaRPr>
          </a:p>
        </p:txBody>
      </p:sp>
      <p:sp>
        <p:nvSpPr>
          <p:cNvPr id="11" name="CuadroTexto 10">
            <a:extLst>
              <a:ext uri="{FF2B5EF4-FFF2-40B4-BE49-F238E27FC236}">
                <a16:creationId xmlns:a16="http://schemas.microsoft.com/office/drawing/2014/main" id="{661493A7-AA53-4D5C-A4CB-3C763A313DF2}"/>
              </a:ext>
            </a:extLst>
          </p:cNvPr>
          <p:cNvSpPr txBox="1"/>
          <p:nvPr/>
        </p:nvSpPr>
        <p:spPr>
          <a:xfrm>
            <a:off x="889131" y="5124909"/>
            <a:ext cx="10500919" cy="1323439"/>
          </a:xfrm>
          <a:prstGeom prst="rect">
            <a:avLst/>
          </a:prstGeom>
          <a:noFill/>
        </p:spPr>
        <p:txBody>
          <a:bodyPr wrap="square">
            <a:spAutoFit/>
          </a:bodyPr>
          <a:lstStyle/>
          <a:p>
            <a:pPr marL="285750" indent="-285750">
              <a:buFont typeface="Arial" panose="020B0604020202020204" pitchFamily="34" charset="0"/>
              <a:buChar char="•"/>
            </a:pPr>
            <a:r>
              <a:rPr lang="es-MX" sz="1600" dirty="0">
                <a:effectLst/>
                <a:ea typeface="Calibri" panose="020F0502020204030204" pitchFamily="34" charset="0"/>
                <a:cs typeface="Times New Roman" panose="02020603050405020304" pitchFamily="18" charset="0"/>
              </a:rPr>
              <a:t>7 programas de información fueron cancelados debido a que no fue posible generar la información</a:t>
            </a:r>
          </a:p>
          <a:p>
            <a:pPr marL="285750" indent="-285750">
              <a:buFont typeface="Arial" panose="020B0604020202020204" pitchFamily="34" charset="0"/>
              <a:buChar char="•"/>
            </a:pPr>
            <a:endParaRPr lang="es-MX" sz="1600" dirty="0">
              <a:effectLs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s-MX" sz="1600" dirty="0">
                <a:effectLst/>
                <a:ea typeface="Calibri" panose="020F0502020204030204" pitchFamily="34" charset="0"/>
                <a:cs typeface="Times New Roman" panose="02020603050405020304" pitchFamily="18" charset="0"/>
              </a:rPr>
              <a:t>Se reprogramaron publicaciones para 10 programas de información</a:t>
            </a:r>
            <a:endParaRPr lang="es-MX" sz="1600" dirty="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s-MX" sz="1600" dirty="0">
              <a:effectLs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s-MX" sz="1600" dirty="0">
                <a:effectLst/>
                <a:ea typeface="Calibri" panose="020F0502020204030204" pitchFamily="34" charset="0"/>
                <a:cs typeface="Times New Roman" panose="02020603050405020304" pitchFamily="18" charset="0"/>
              </a:rPr>
              <a:t>Se generaron 6 programas de información nuevos con el fin de brindar información oportuna a los usuarios </a:t>
            </a:r>
            <a:endParaRPr lang="en-US" sz="1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08637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05B6487-ABA9-41B7-8490-EE6282B4BFB7}"/>
              </a:ext>
            </a:extLst>
          </p:cNvPr>
          <p:cNvSpPr txBox="1"/>
          <p:nvPr/>
        </p:nvSpPr>
        <p:spPr>
          <a:xfrm>
            <a:off x="3895852" y="103812"/>
            <a:ext cx="4400296" cy="369332"/>
          </a:xfrm>
          <a:prstGeom prst="rect">
            <a:avLst/>
          </a:prstGeom>
          <a:noFill/>
        </p:spPr>
        <p:txBody>
          <a:bodyPr wrap="square" rtlCol="0">
            <a:spAutoFit/>
          </a:bodyPr>
          <a:lstStyle/>
          <a:p>
            <a:pPr algn="ctr"/>
            <a:r>
              <a:rPr lang="es-MX" dirty="0"/>
              <a:t>PERTINENCIA</a:t>
            </a:r>
            <a:endParaRPr lang="en-US" dirty="0"/>
          </a:p>
        </p:txBody>
      </p:sp>
      <p:pic>
        <p:nvPicPr>
          <p:cNvPr id="3" name="Imagen 2">
            <a:extLst>
              <a:ext uri="{FF2B5EF4-FFF2-40B4-BE49-F238E27FC236}">
                <a16:creationId xmlns:a16="http://schemas.microsoft.com/office/drawing/2014/main" id="{DBCFD1AA-FE77-427D-AD1E-A66769417DD7}"/>
              </a:ext>
            </a:extLst>
          </p:cNvPr>
          <p:cNvPicPr>
            <a:picLocks noChangeAspect="1"/>
          </p:cNvPicPr>
          <p:nvPr/>
        </p:nvPicPr>
        <p:blipFill>
          <a:blip r:embed="rId3"/>
          <a:stretch>
            <a:fillRect/>
          </a:stretch>
        </p:blipFill>
        <p:spPr>
          <a:xfrm>
            <a:off x="-487570" y="473144"/>
            <a:ext cx="12981676" cy="6529718"/>
          </a:xfrm>
          <a:prstGeom prst="rect">
            <a:avLst/>
          </a:prstGeom>
        </p:spPr>
      </p:pic>
      <p:sp>
        <p:nvSpPr>
          <p:cNvPr id="2" name="Flecha: a la derecha 1">
            <a:extLst>
              <a:ext uri="{FF2B5EF4-FFF2-40B4-BE49-F238E27FC236}">
                <a16:creationId xmlns:a16="http://schemas.microsoft.com/office/drawing/2014/main" id="{6CF2D0B9-A86A-4212-BD7E-1415DF9B50CC}"/>
              </a:ext>
            </a:extLst>
          </p:cNvPr>
          <p:cNvSpPr/>
          <p:nvPr/>
        </p:nvSpPr>
        <p:spPr>
          <a:xfrm rot="10800000">
            <a:off x="11704852" y="3305472"/>
            <a:ext cx="363985" cy="2774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echa: a la derecha 5">
            <a:extLst>
              <a:ext uri="{FF2B5EF4-FFF2-40B4-BE49-F238E27FC236}">
                <a16:creationId xmlns:a16="http://schemas.microsoft.com/office/drawing/2014/main" id="{D3037E73-FEDB-4D47-9BBD-8EBB5BD54308}"/>
              </a:ext>
            </a:extLst>
          </p:cNvPr>
          <p:cNvSpPr/>
          <p:nvPr/>
        </p:nvSpPr>
        <p:spPr>
          <a:xfrm rot="10800000">
            <a:off x="11704851" y="2730722"/>
            <a:ext cx="363985" cy="2774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echa: a la derecha 6">
            <a:extLst>
              <a:ext uri="{FF2B5EF4-FFF2-40B4-BE49-F238E27FC236}">
                <a16:creationId xmlns:a16="http://schemas.microsoft.com/office/drawing/2014/main" id="{1515F9DD-92C3-4179-9EF1-24B52F032408}"/>
              </a:ext>
            </a:extLst>
          </p:cNvPr>
          <p:cNvSpPr/>
          <p:nvPr/>
        </p:nvSpPr>
        <p:spPr>
          <a:xfrm rot="10800000">
            <a:off x="11704852" y="4495549"/>
            <a:ext cx="363985" cy="2774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echa: a la derecha 7">
            <a:extLst>
              <a:ext uri="{FF2B5EF4-FFF2-40B4-BE49-F238E27FC236}">
                <a16:creationId xmlns:a16="http://schemas.microsoft.com/office/drawing/2014/main" id="{1F4F2984-C26D-4E3E-95D3-8A3216565350}"/>
              </a:ext>
            </a:extLst>
          </p:cNvPr>
          <p:cNvSpPr/>
          <p:nvPr/>
        </p:nvSpPr>
        <p:spPr>
          <a:xfrm rot="10800000">
            <a:off x="11704852" y="5535359"/>
            <a:ext cx="363985" cy="2774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8215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05B6487-ABA9-41B7-8490-EE6282B4BFB7}"/>
              </a:ext>
            </a:extLst>
          </p:cNvPr>
          <p:cNvSpPr txBox="1"/>
          <p:nvPr/>
        </p:nvSpPr>
        <p:spPr>
          <a:xfrm>
            <a:off x="3895852" y="258485"/>
            <a:ext cx="4400296" cy="369332"/>
          </a:xfrm>
          <a:prstGeom prst="rect">
            <a:avLst/>
          </a:prstGeom>
          <a:noFill/>
        </p:spPr>
        <p:txBody>
          <a:bodyPr wrap="square" rtlCol="0">
            <a:spAutoFit/>
          </a:bodyPr>
          <a:lstStyle/>
          <a:p>
            <a:pPr algn="ctr"/>
            <a:r>
              <a:rPr lang="es-MX" dirty="0"/>
              <a:t>PERTINENCIA</a:t>
            </a:r>
            <a:endParaRPr lang="en-US" dirty="0"/>
          </a:p>
        </p:txBody>
      </p:sp>
      <p:pic>
        <p:nvPicPr>
          <p:cNvPr id="10" name="Imagen 9">
            <a:extLst>
              <a:ext uri="{FF2B5EF4-FFF2-40B4-BE49-F238E27FC236}">
                <a16:creationId xmlns:a16="http://schemas.microsoft.com/office/drawing/2014/main" id="{1160F823-6776-458A-837F-F4E08FA2FD9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00051" y="1087755"/>
            <a:ext cx="11401424" cy="3886582"/>
          </a:xfrm>
          <a:prstGeom prst="rect">
            <a:avLst/>
          </a:prstGeom>
          <a:noFill/>
          <a:ln>
            <a:noFill/>
          </a:ln>
        </p:spPr>
      </p:pic>
    </p:spTree>
    <p:extLst>
      <p:ext uri="{BB962C8B-B14F-4D97-AF65-F5344CB8AC3E}">
        <p14:creationId xmlns:p14="http://schemas.microsoft.com/office/powerpoint/2010/main" val="3412571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DEB82CA-8045-49D6-8DD2-A0BE217FCA02}"/>
              </a:ext>
            </a:extLst>
          </p:cNvPr>
          <p:cNvSpPr txBox="1"/>
          <p:nvPr/>
        </p:nvSpPr>
        <p:spPr>
          <a:xfrm>
            <a:off x="3567377" y="58444"/>
            <a:ext cx="4400296" cy="369332"/>
          </a:xfrm>
          <a:prstGeom prst="rect">
            <a:avLst/>
          </a:prstGeom>
          <a:noFill/>
        </p:spPr>
        <p:txBody>
          <a:bodyPr wrap="square" rtlCol="0">
            <a:spAutoFit/>
          </a:bodyPr>
          <a:lstStyle/>
          <a:p>
            <a:pPr algn="ctr"/>
            <a:r>
              <a:rPr lang="es-MX" dirty="0"/>
              <a:t>OPORTUNIDAD</a:t>
            </a:r>
            <a:endParaRPr lang="en-US" dirty="0"/>
          </a:p>
        </p:txBody>
      </p:sp>
      <p:cxnSp>
        <p:nvCxnSpPr>
          <p:cNvPr id="6" name="Conector: angular 5">
            <a:extLst>
              <a:ext uri="{FF2B5EF4-FFF2-40B4-BE49-F238E27FC236}">
                <a16:creationId xmlns:a16="http://schemas.microsoft.com/office/drawing/2014/main" id="{B1995CDA-E5F1-4D49-9C7B-76086774E912}"/>
              </a:ext>
            </a:extLst>
          </p:cNvPr>
          <p:cNvCxnSpPr>
            <a:cxnSpLocks/>
          </p:cNvCxnSpPr>
          <p:nvPr/>
        </p:nvCxnSpPr>
        <p:spPr>
          <a:xfrm rot="10800000">
            <a:off x="763478" y="611745"/>
            <a:ext cx="275208" cy="2335475"/>
          </a:xfrm>
          <a:prstGeom prst="bentConnector2">
            <a:avLst/>
          </a:prstGeom>
          <a:ln w="28575">
            <a:solidFill>
              <a:srgbClr val="5B9BD5"/>
            </a:solidFill>
            <a:tailEnd type="triangle"/>
          </a:ln>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F615AB43-946C-4913-A84D-AFDBAD56B0F9}"/>
              </a:ext>
            </a:extLst>
          </p:cNvPr>
          <p:cNvSpPr txBox="1"/>
          <p:nvPr/>
        </p:nvSpPr>
        <p:spPr>
          <a:xfrm rot="16200000">
            <a:off x="-754350" y="1232743"/>
            <a:ext cx="2335474" cy="584775"/>
          </a:xfrm>
          <a:prstGeom prst="rect">
            <a:avLst/>
          </a:prstGeom>
          <a:noFill/>
        </p:spPr>
        <p:txBody>
          <a:bodyPr wrap="square" rtlCol="0">
            <a:spAutoFit/>
          </a:bodyPr>
          <a:lstStyle/>
          <a:p>
            <a:r>
              <a:rPr lang="es-MX" sz="1600" dirty="0">
                <a:solidFill>
                  <a:srgbClr val="5B9BD5"/>
                </a:solidFill>
              </a:rPr>
              <a:t>Oportunidad mejor que el parámetro establecido</a:t>
            </a:r>
            <a:endParaRPr lang="en-US" sz="1600" dirty="0">
              <a:solidFill>
                <a:srgbClr val="5B9BD5"/>
              </a:solidFill>
            </a:endParaRPr>
          </a:p>
        </p:txBody>
      </p:sp>
      <p:cxnSp>
        <p:nvCxnSpPr>
          <p:cNvPr id="8" name="Conector: angular 7">
            <a:extLst>
              <a:ext uri="{FF2B5EF4-FFF2-40B4-BE49-F238E27FC236}">
                <a16:creationId xmlns:a16="http://schemas.microsoft.com/office/drawing/2014/main" id="{1FA9A1B5-CB38-42D6-88D1-8B9CD49DF995}"/>
              </a:ext>
            </a:extLst>
          </p:cNvPr>
          <p:cNvCxnSpPr>
            <a:cxnSpLocks/>
          </p:cNvCxnSpPr>
          <p:nvPr/>
        </p:nvCxnSpPr>
        <p:spPr>
          <a:xfrm rot="5400000">
            <a:off x="-164373" y="4030484"/>
            <a:ext cx="2154571" cy="251551"/>
          </a:xfrm>
          <a:prstGeom prst="bentConnector3">
            <a:avLst>
              <a:gd name="adj1" fmla="val 967"/>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CuadroTexto 14">
            <a:extLst>
              <a:ext uri="{FF2B5EF4-FFF2-40B4-BE49-F238E27FC236}">
                <a16:creationId xmlns:a16="http://schemas.microsoft.com/office/drawing/2014/main" id="{2FDA29B9-6C3B-4A9A-B07A-5D9AADBB6C1E}"/>
              </a:ext>
            </a:extLst>
          </p:cNvPr>
          <p:cNvSpPr txBox="1"/>
          <p:nvPr/>
        </p:nvSpPr>
        <p:spPr>
          <a:xfrm rot="16200000">
            <a:off x="-754349" y="3773418"/>
            <a:ext cx="2335474" cy="584775"/>
          </a:xfrm>
          <a:prstGeom prst="rect">
            <a:avLst/>
          </a:prstGeom>
          <a:noFill/>
        </p:spPr>
        <p:txBody>
          <a:bodyPr wrap="square" rtlCol="0">
            <a:spAutoFit/>
          </a:bodyPr>
          <a:lstStyle/>
          <a:p>
            <a:r>
              <a:rPr lang="es-MX" sz="1600" dirty="0">
                <a:solidFill>
                  <a:schemeClr val="bg1">
                    <a:lumMod val="65000"/>
                  </a:schemeClr>
                </a:solidFill>
              </a:rPr>
              <a:t>Oportunidad menor al  parámetro establecido</a:t>
            </a:r>
            <a:endParaRPr lang="en-US" sz="1600" dirty="0">
              <a:solidFill>
                <a:schemeClr val="bg1">
                  <a:lumMod val="65000"/>
                </a:schemeClr>
              </a:solidFill>
            </a:endParaRPr>
          </a:p>
        </p:txBody>
      </p:sp>
      <p:sp>
        <p:nvSpPr>
          <p:cNvPr id="16" name="CuadroTexto 15">
            <a:extLst>
              <a:ext uri="{FF2B5EF4-FFF2-40B4-BE49-F238E27FC236}">
                <a16:creationId xmlns:a16="http://schemas.microsoft.com/office/drawing/2014/main" id="{160E26CB-C0D7-405D-93FD-D393A0533954}"/>
              </a:ext>
            </a:extLst>
          </p:cNvPr>
          <p:cNvSpPr txBox="1"/>
          <p:nvPr/>
        </p:nvSpPr>
        <p:spPr>
          <a:xfrm>
            <a:off x="9694416" y="425307"/>
            <a:ext cx="2444520" cy="4278094"/>
          </a:xfrm>
          <a:prstGeom prst="rect">
            <a:avLst/>
          </a:prstGeom>
          <a:noFill/>
        </p:spPr>
        <p:txBody>
          <a:bodyPr wrap="square" rtlCol="0">
            <a:spAutoFit/>
          </a:bodyPr>
          <a:lstStyle/>
          <a:p>
            <a:pPr marL="285750" indent="-285750">
              <a:buFont typeface="Arial" panose="020B0604020202020204" pitchFamily="34" charset="0"/>
              <a:buChar char="•"/>
            </a:pPr>
            <a:r>
              <a:rPr lang="es-MX" sz="1600" dirty="0"/>
              <a:t>Las cancelaciones y retrasos en la información derivados de la pandemia afectaron la oportunidad. </a:t>
            </a:r>
            <a:endParaRPr lang="es-MX" sz="1600" dirty="0">
              <a:highlight>
                <a:srgbClr val="FFFF00"/>
              </a:highlight>
            </a:endParaRPr>
          </a:p>
          <a:p>
            <a:pPr marL="285750" indent="-285750">
              <a:buFont typeface="Arial" panose="020B0604020202020204" pitchFamily="34" charset="0"/>
              <a:buChar char="•"/>
            </a:pPr>
            <a:endParaRPr lang="es-MX" sz="1600" dirty="0"/>
          </a:p>
          <a:p>
            <a:pPr marL="285750" indent="-285750">
              <a:buFont typeface="Arial" panose="020B0604020202020204" pitchFamily="34" charset="0"/>
              <a:buChar char="•"/>
            </a:pPr>
            <a:r>
              <a:rPr lang="es-MX" sz="1600" dirty="0"/>
              <a:t>Los nuevos programas de información no forman parte de este análisis porque no se ha definido parámetro de oportunidad.  Sin embargo,  contribuyeron a brindar información oportuna a los usuarios.</a:t>
            </a:r>
            <a:endParaRPr lang="en-US" sz="1600" dirty="0"/>
          </a:p>
        </p:txBody>
      </p:sp>
      <p:pic>
        <p:nvPicPr>
          <p:cNvPr id="9" name="Imagen 8">
            <a:extLst>
              <a:ext uri="{FF2B5EF4-FFF2-40B4-BE49-F238E27FC236}">
                <a16:creationId xmlns:a16="http://schemas.microsoft.com/office/drawing/2014/main" id="{EC551963-5FEF-4B7D-B668-84F1DA0F02C6}"/>
              </a:ext>
            </a:extLst>
          </p:cNvPr>
          <p:cNvPicPr>
            <a:picLocks noChangeAspect="1"/>
          </p:cNvPicPr>
          <p:nvPr/>
        </p:nvPicPr>
        <p:blipFill>
          <a:blip r:embed="rId2"/>
          <a:stretch>
            <a:fillRect/>
          </a:stretch>
        </p:blipFill>
        <p:spPr>
          <a:xfrm>
            <a:off x="787137" y="554135"/>
            <a:ext cx="8725935" cy="4989198"/>
          </a:xfrm>
          <a:prstGeom prst="rect">
            <a:avLst/>
          </a:prstGeom>
        </p:spPr>
      </p:pic>
      <p:graphicFrame>
        <p:nvGraphicFramePr>
          <p:cNvPr id="3" name="Tabla 2">
            <a:extLst>
              <a:ext uri="{FF2B5EF4-FFF2-40B4-BE49-F238E27FC236}">
                <a16:creationId xmlns:a16="http://schemas.microsoft.com/office/drawing/2014/main" id="{87AE19BD-211F-4B30-9E6F-5F913CAA94CA}"/>
              </a:ext>
            </a:extLst>
          </p:cNvPr>
          <p:cNvGraphicFramePr>
            <a:graphicFrameLocks noGrp="1"/>
          </p:cNvGraphicFramePr>
          <p:nvPr>
            <p:extLst>
              <p:ext uri="{D42A27DB-BD31-4B8C-83A1-F6EECF244321}">
                <p14:modId xmlns:p14="http://schemas.microsoft.com/office/powerpoint/2010/main" val="3237082391"/>
              </p:ext>
            </p:extLst>
          </p:nvPr>
        </p:nvGraphicFramePr>
        <p:xfrm>
          <a:off x="3071674" y="4943334"/>
          <a:ext cx="8623203" cy="1608386"/>
        </p:xfrm>
        <a:graphic>
          <a:graphicData uri="http://schemas.openxmlformats.org/drawingml/2006/table">
            <a:tbl>
              <a:tblPr firstRow="1" firstCol="1" bandRow="1">
                <a:tableStyleId>{5C22544A-7EE6-4342-B048-85BDC9FD1C3A}</a:tableStyleId>
              </a:tblPr>
              <a:tblGrid>
                <a:gridCol w="875668">
                  <a:extLst>
                    <a:ext uri="{9D8B030D-6E8A-4147-A177-3AD203B41FA5}">
                      <a16:colId xmlns:a16="http://schemas.microsoft.com/office/drawing/2014/main" val="3105423247"/>
                    </a:ext>
                  </a:extLst>
                </a:gridCol>
                <a:gridCol w="1281468">
                  <a:extLst>
                    <a:ext uri="{9D8B030D-6E8A-4147-A177-3AD203B41FA5}">
                      <a16:colId xmlns:a16="http://schemas.microsoft.com/office/drawing/2014/main" val="752309694"/>
                    </a:ext>
                  </a:extLst>
                </a:gridCol>
                <a:gridCol w="1366898">
                  <a:extLst>
                    <a:ext uri="{9D8B030D-6E8A-4147-A177-3AD203B41FA5}">
                      <a16:colId xmlns:a16="http://schemas.microsoft.com/office/drawing/2014/main" val="2584154019"/>
                    </a:ext>
                  </a:extLst>
                </a:gridCol>
                <a:gridCol w="5099169">
                  <a:extLst>
                    <a:ext uri="{9D8B030D-6E8A-4147-A177-3AD203B41FA5}">
                      <a16:colId xmlns:a16="http://schemas.microsoft.com/office/drawing/2014/main" val="3465461724"/>
                    </a:ext>
                  </a:extLst>
                </a:gridCol>
              </a:tblGrid>
              <a:tr h="652268">
                <a:tc>
                  <a:txBody>
                    <a:bodyPr/>
                    <a:lstStyle/>
                    <a:p>
                      <a:pPr algn="ctr">
                        <a:lnSpc>
                          <a:spcPct val="107000"/>
                        </a:lnSpc>
                        <a:spcAft>
                          <a:spcPts val="800"/>
                        </a:spcAft>
                      </a:pPr>
                      <a:r>
                        <a:rPr lang="en-US" sz="1600" b="0">
                          <a:effectLst/>
                        </a:rPr>
                        <a:t>Año</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600" b="0" dirty="0">
                          <a:effectLst/>
                        </a:rPr>
                        <a:t>IIO</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600" b="0" dirty="0" err="1">
                          <a:effectLst/>
                        </a:rPr>
                        <a:t>Desviación</a:t>
                      </a:r>
                      <a:r>
                        <a:rPr lang="en-US" sz="1600" b="0" dirty="0">
                          <a:effectLst/>
                        </a:rPr>
                        <a:t> </a:t>
                      </a:r>
                      <a:r>
                        <a:rPr lang="en-US" sz="1600" b="0" dirty="0" err="1">
                          <a:effectLst/>
                        </a:rPr>
                        <a:t>estándar</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s-MX" sz="1600" b="0" dirty="0">
                          <a:effectLst/>
                        </a:rPr>
                        <a:t>Porcentaje de productos de información que cumplieron con el parámetro de oportunidad definido </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881010"/>
                  </a:ext>
                </a:extLst>
              </a:tr>
              <a:tr h="318706">
                <a:tc>
                  <a:txBody>
                    <a:bodyPr/>
                    <a:lstStyle/>
                    <a:p>
                      <a:pPr>
                        <a:lnSpc>
                          <a:spcPct val="107000"/>
                        </a:lnSpc>
                        <a:spcAft>
                          <a:spcPts val="800"/>
                        </a:spcAft>
                      </a:pPr>
                      <a:r>
                        <a:rPr lang="en-US" sz="1600" b="0">
                          <a:effectLst/>
                        </a:rPr>
                        <a:t>2018</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600" b="0">
                          <a:effectLst/>
                        </a:rPr>
                        <a:t>0.031</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600" b="0">
                          <a:effectLst/>
                        </a:rPr>
                        <a:t>0.5</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600" b="0" dirty="0">
                          <a:effectLst/>
                        </a:rPr>
                        <a:t>72%</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01319593"/>
                  </a:ext>
                </a:extLst>
              </a:tr>
              <a:tr h="318706">
                <a:tc>
                  <a:txBody>
                    <a:bodyPr/>
                    <a:lstStyle/>
                    <a:p>
                      <a:pPr>
                        <a:lnSpc>
                          <a:spcPct val="107000"/>
                        </a:lnSpc>
                        <a:spcAft>
                          <a:spcPts val="800"/>
                        </a:spcAft>
                      </a:pPr>
                      <a:r>
                        <a:rPr lang="en-US" sz="1600" b="0">
                          <a:effectLst/>
                        </a:rPr>
                        <a:t>2019</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600" b="0">
                          <a:effectLst/>
                        </a:rPr>
                        <a:t>0.078</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600" b="0">
                          <a:effectLst/>
                        </a:rPr>
                        <a:t>0.3</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600" b="0" dirty="0">
                          <a:effectLst/>
                        </a:rPr>
                        <a:t>70%</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99360906"/>
                  </a:ext>
                </a:extLst>
              </a:tr>
              <a:tr h="318706">
                <a:tc>
                  <a:txBody>
                    <a:bodyPr/>
                    <a:lstStyle/>
                    <a:p>
                      <a:pPr>
                        <a:lnSpc>
                          <a:spcPct val="107000"/>
                        </a:lnSpc>
                        <a:spcAft>
                          <a:spcPts val="800"/>
                        </a:spcAft>
                      </a:pPr>
                      <a:r>
                        <a:rPr lang="en-US" sz="1600" b="0">
                          <a:effectLst/>
                        </a:rPr>
                        <a:t>2020</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600" b="0" dirty="0">
                          <a:solidFill>
                            <a:schemeClr val="accent6"/>
                          </a:solidFill>
                          <a:effectLst/>
                        </a:rPr>
                        <a:t>0.097</a:t>
                      </a:r>
                      <a:endParaRPr lang="en-US" sz="1600" b="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600" b="0" dirty="0">
                          <a:solidFill>
                            <a:schemeClr val="accent6"/>
                          </a:solidFill>
                          <a:effectLst/>
                        </a:rPr>
                        <a:t>0.4</a:t>
                      </a:r>
                      <a:endParaRPr lang="en-US" sz="1600" b="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600" b="0" dirty="0">
                          <a:solidFill>
                            <a:schemeClr val="accent6"/>
                          </a:solidFill>
                          <a:effectLst/>
                        </a:rPr>
                        <a:t>66%</a:t>
                      </a:r>
                      <a:endParaRPr lang="en-US" sz="1600" b="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65974335"/>
                  </a:ext>
                </a:extLst>
              </a:tr>
            </a:tbl>
          </a:graphicData>
        </a:graphic>
      </p:graphicFrame>
    </p:spTree>
    <p:extLst>
      <p:ext uri="{BB962C8B-B14F-4D97-AF65-F5344CB8AC3E}">
        <p14:creationId xmlns:p14="http://schemas.microsoft.com/office/powerpoint/2010/main" val="1949027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a:extLst>
              <a:ext uri="{FF2B5EF4-FFF2-40B4-BE49-F238E27FC236}">
                <a16:creationId xmlns:a16="http://schemas.microsoft.com/office/drawing/2014/main" id="{70048FBC-436B-44BE-80BF-B8E938B49A2A}"/>
              </a:ext>
            </a:extLst>
          </p:cNvPr>
          <p:cNvSpPr txBox="1"/>
          <p:nvPr/>
        </p:nvSpPr>
        <p:spPr>
          <a:xfrm>
            <a:off x="0" y="392752"/>
            <a:ext cx="1930326" cy="369332"/>
          </a:xfrm>
          <a:prstGeom prst="rect">
            <a:avLst/>
          </a:prstGeom>
          <a:noFill/>
        </p:spPr>
        <p:txBody>
          <a:bodyPr wrap="square" rtlCol="0">
            <a:spAutoFit/>
          </a:bodyPr>
          <a:lstStyle/>
          <a:p>
            <a:pPr algn="ctr"/>
            <a:r>
              <a:rPr lang="es-MX" dirty="0"/>
              <a:t>PUNTUALIDAD</a:t>
            </a:r>
            <a:endParaRPr lang="en-US" dirty="0"/>
          </a:p>
        </p:txBody>
      </p:sp>
      <p:graphicFrame>
        <p:nvGraphicFramePr>
          <p:cNvPr id="2" name="Tabla 1">
            <a:extLst>
              <a:ext uri="{FF2B5EF4-FFF2-40B4-BE49-F238E27FC236}">
                <a16:creationId xmlns:a16="http://schemas.microsoft.com/office/drawing/2014/main" id="{2E7035EB-A1BC-4E73-9C46-48AEC9EBD09B}"/>
              </a:ext>
            </a:extLst>
          </p:cNvPr>
          <p:cNvGraphicFramePr>
            <a:graphicFrameLocks noGrp="1"/>
          </p:cNvGraphicFramePr>
          <p:nvPr>
            <p:extLst>
              <p:ext uri="{D42A27DB-BD31-4B8C-83A1-F6EECF244321}">
                <p14:modId xmlns:p14="http://schemas.microsoft.com/office/powerpoint/2010/main" val="1414689513"/>
              </p:ext>
            </p:extLst>
          </p:nvPr>
        </p:nvGraphicFramePr>
        <p:xfrm>
          <a:off x="2217568" y="135299"/>
          <a:ext cx="9095949" cy="808228"/>
        </p:xfrm>
        <a:graphic>
          <a:graphicData uri="http://schemas.openxmlformats.org/drawingml/2006/table">
            <a:tbl>
              <a:tblPr firstRow="1" firstCol="1" bandRow="1">
                <a:tableStyleId>{5C22544A-7EE6-4342-B048-85BDC9FD1C3A}</a:tableStyleId>
              </a:tblPr>
              <a:tblGrid>
                <a:gridCol w="7260814">
                  <a:extLst>
                    <a:ext uri="{9D8B030D-6E8A-4147-A177-3AD203B41FA5}">
                      <a16:colId xmlns:a16="http://schemas.microsoft.com/office/drawing/2014/main" val="1840078228"/>
                    </a:ext>
                  </a:extLst>
                </a:gridCol>
                <a:gridCol w="853089">
                  <a:extLst>
                    <a:ext uri="{9D8B030D-6E8A-4147-A177-3AD203B41FA5}">
                      <a16:colId xmlns:a16="http://schemas.microsoft.com/office/drawing/2014/main" val="3120579739"/>
                    </a:ext>
                  </a:extLst>
                </a:gridCol>
                <a:gridCol w="982046">
                  <a:extLst>
                    <a:ext uri="{9D8B030D-6E8A-4147-A177-3AD203B41FA5}">
                      <a16:colId xmlns:a16="http://schemas.microsoft.com/office/drawing/2014/main" val="3459616895"/>
                    </a:ext>
                  </a:extLst>
                </a:gridCol>
              </a:tblGrid>
              <a:tr h="217190">
                <a:tc>
                  <a:txBody>
                    <a:bodyPr/>
                    <a:lstStyle/>
                    <a:p>
                      <a:pPr marL="50165" marR="32385" algn="just">
                        <a:lnSpc>
                          <a:spcPct val="115000"/>
                        </a:lnSpc>
                        <a:spcAft>
                          <a:spcPts val="800"/>
                        </a:spcAft>
                      </a:pPr>
                      <a:r>
                        <a:rPr lang="es-MX" sz="1600" dirty="0">
                          <a:effectLst/>
                          <a:latin typeface="+mn-lt"/>
                        </a:rPr>
                        <a:t> </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s-MX" sz="1600" dirty="0">
                          <a:effectLst/>
                          <a:latin typeface="+mn-lt"/>
                        </a:rPr>
                        <a:t>2019</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s-MX" sz="1600">
                          <a:effectLst/>
                          <a:latin typeface="+mn-lt"/>
                        </a:rPr>
                        <a:t>2020</a:t>
                      </a:r>
                      <a:endParaRPr lang="en-US" sz="16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02462816"/>
                  </a:ext>
                </a:extLst>
              </a:tr>
              <a:tr h="447936">
                <a:tc>
                  <a:txBody>
                    <a:bodyPr/>
                    <a:lstStyle/>
                    <a:p>
                      <a:pPr marL="50165" marR="32385" algn="just">
                        <a:lnSpc>
                          <a:spcPct val="115000"/>
                        </a:lnSpc>
                        <a:spcAft>
                          <a:spcPts val="800"/>
                        </a:spcAft>
                      </a:pPr>
                      <a:r>
                        <a:rPr lang="es-MX" sz="1600" b="0" dirty="0">
                          <a:solidFill>
                            <a:schemeClr val="tx1"/>
                          </a:solidFill>
                          <a:effectLst/>
                          <a:latin typeface="+mn-lt"/>
                        </a:rPr>
                        <a:t>Porcentaje de programas publicados en el sitio del INEGI cuya fecha de publicación se comprometió en el Calendario de difusión aprobado en diciembre del año anterior.</a:t>
                      </a:r>
                      <a:endParaRPr lang="en-US" sz="16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solidFill>
                      <a:srgbClr val="D2DEEF"/>
                    </a:solidFill>
                  </a:tcPr>
                </a:tc>
                <a:tc>
                  <a:txBody>
                    <a:bodyPr/>
                    <a:lstStyle/>
                    <a:p>
                      <a:pPr algn="ctr">
                        <a:lnSpc>
                          <a:spcPct val="107000"/>
                        </a:lnSpc>
                        <a:spcAft>
                          <a:spcPts val="600"/>
                        </a:spcAft>
                      </a:pPr>
                      <a:r>
                        <a:rPr lang="es-MX" sz="1600" dirty="0">
                          <a:effectLst/>
                          <a:latin typeface="+mn-lt"/>
                        </a:rPr>
                        <a:t>97%</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D2DEEF"/>
                    </a:solidFill>
                  </a:tcPr>
                </a:tc>
                <a:tc>
                  <a:txBody>
                    <a:bodyPr/>
                    <a:lstStyle/>
                    <a:p>
                      <a:pPr algn="ctr">
                        <a:lnSpc>
                          <a:spcPct val="107000"/>
                        </a:lnSpc>
                        <a:spcAft>
                          <a:spcPts val="600"/>
                        </a:spcAft>
                      </a:pPr>
                      <a:r>
                        <a:rPr lang="es-MX" sz="1600" dirty="0">
                          <a:effectLst/>
                          <a:latin typeface="+mn-lt"/>
                        </a:rPr>
                        <a:t>96%</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60496977"/>
                  </a:ext>
                </a:extLst>
              </a:tr>
            </a:tbl>
          </a:graphicData>
        </a:graphic>
      </p:graphicFrame>
      <p:graphicFrame>
        <p:nvGraphicFramePr>
          <p:cNvPr id="3" name="Tabla 2">
            <a:extLst>
              <a:ext uri="{FF2B5EF4-FFF2-40B4-BE49-F238E27FC236}">
                <a16:creationId xmlns:a16="http://schemas.microsoft.com/office/drawing/2014/main" id="{BA9D11A4-4A13-4254-95B9-5C82D64809C1}"/>
              </a:ext>
            </a:extLst>
          </p:cNvPr>
          <p:cNvGraphicFramePr>
            <a:graphicFrameLocks noGrp="1"/>
          </p:cNvGraphicFramePr>
          <p:nvPr>
            <p:extLst>
              <p:ext uri="{D42A27DB-BD31-4B8C-83A1-F6EECF244321}">
                <p14:modId xmlns:p14="http://schemas.microsoft.com/office/powerpoint/2010/main" val="2522733272"/>
              </p:ext>
            </p:extLst>
          </p:nvPr>
        </p:nvGraphicFramePr>
        <p:xfrm>
          <a:off x="2217567" y="1162974"/>
          <a:ext cx="9213542" cy="5450833"/>
        </p:xfrm>
        <a:graphic>
          <a:graphicData uri="http://schemas.openxmlformats.org/drawingml/2006/table">
            <a:tbl>
              <a:tblPr firstRow="1" firstCol="1" bandRow="1">
                <a:tableStyleId>{5C22544A-7EE6-4342-B048-85BDC9FD1C3A}</a:tableStyleId>
              </a:tblPr>
              <a:tblGrid>
                <a:gridCol w="9213542">
                  <a:extLst>
                    <a:ext uri="{9D8B030D-6E8A-4147-A177-3AD203B41FA5}">
                      <a16:colId xmlns:a16="http://schemas.microsoft.com/office/drawing/2014/main" val="3127133880"/>
                    </a:ext>
                  </a:extLst>
                </a:gridCol>
              </a:tblGrid>
              <a:tr h="229695">
                <a:tc>
                  <a:txBody>
                    <a:bodyPr/>
                    <a:lstStyle/>
                    <a:p>
                      <a:pPr algn="ctr">
                        <a:lnSpc>
                          <a:spcPct val="107000"/>
                        </a:lnSpc>
                        <a:spcAft>
                          <a:spcPts val="200"/>
                        </a:spcAft>
                      </a:pPr>
                      <a:r>
                        <a:rPr lang="es-MX" sz="1400" b="0" dirty="0">
                          <a:effectLst/>
                        </a:rPr>
                        <a:t>Ciclos de programas que se publicaron en 2020 pero que no fueron incluidos en el calendario</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401974665"/>
                  </a:ext>
                </a:extLst>
              </a:tr>
              <a:tr h="227006">
                <a:tc>
                  <a:txBody>
                    <a:bodyPr/>
                    <a:lstStyle/>
                    <a:p>
                      <a:pPr marL="0" lvl="0" indent="0" algn="just">
                        <a:lnSpc>
                          <a:spcPct val="107000"/>
                        </a:lnSpc>
                        <a:spcBef>
                          <a:spcPts val="200"/>
                        </a:spcBef>
                        <a:spcAft>
                          <a:spcPts val="200"/>
                        </a:spcAft>
                        <a:buFont typeface="+mj-lt"/>
                        <a:buNone/>
                      </a:pPr>
                      <a:r>
                        <a:rPr lang="es-ES" sz="1400" b="0" dirty="0">
                          <a:solidFill>
                            <a:schemeClr val="tx1"/>
                          </a:solidFill>
                          <a:effectLst/>
                        </a:rPr>
                        <a:t>Índice Nacional de Competitividad</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noFill/>
                  </a:tcPr>
                </a:tc>
                <a:extLst>
                  <a:ext uri="{0D108BD9-81ED-4DB2-BD59-A6C34878D82A}">
                    <a16:rowId xmlns:a16="http://schemas.microsoft.com/office/drawing/2014/main" val="450202205"/>
                  </a:ext>
                </a:extLst>
              </a:tr>
              <a:tr h="227006">
                <a:tc>
                  <a:txBody>
                    <a:bodyPr/>
                    <a:lstStyle/>
                    <a:p>
                      <a:pPr marL="0" lvl="0" indent="0" algn="just">
                        <a:lnSpc>
                          <a:spcPct val="107000"/>
                        </a:lnSpc>
                        <a:spcBef>
                          <a:spcPts val="200"/>
                        </a:spcBef>
                        <a:spcAft>
                          <a:spcPts val="200"/>
                        </a:spcAft>
                        <a:buFont typeface="+mj-lt"/>
                        <a:buNone/>
                      </a:pPr>
                      <a:r>
                        <a:rPr lang="es-ES" sz="1400" b="0" dirty="0">
                          <a:solidFill>
                            <a:schemeClr val="tx1"/>
                          </a:solidFill>
                          <a:effectLst/>
                        </a:rPr>
                        <a:t>Encuesta Nacional sobre Disponibilidad y Uso de Tecnologías de la Información en los Hogares (ENDUTIH). 2019</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noFill/>
                  </a:tcPr>
                </a:tc>
                <a:extLst>
                  <a:ext uri="{0D108BD9-81ED-4DB2-BD59-A6C34878D82A}">
                    <a16:rowId xmlns:a16="http://schemas.microsoft.com/office/drawing/2014/main" val="1160333663"/>
                  </a:ext>
                </a:extLst>
              </a:tr>
              <a:tr h="227006">
                <a:tc>
                  <a:txBody>
                    <a:bodyPr/>
                    <a:lstStyle/>
                    <a:p>
                      <a:pPr marL="0" lvl="0" indent="0" algn="just">
                        <a:lnSpc>
                          <a:spcPct val="107000"/>
                        </a:lnSpc>
                        <a:spcBef>
                          <a:spcPts val="200"/>
                        </a:spcBef>
                        <a:spcAft>
                          <a:spcPts val="200"/>
                        </a:spcAft>
                        <a:buFont typeface="+mj-lt"/>
                        <a:buNone/>
                      </a:pPr>
                      <a:r>
                        <a:rPr lang="es-ES" sz="1400" b="0" dirty="0">
                          <a:solidFill>
                            <a:schemeClr val="tx1"/>
                          </a:solidFill>
                          <a:effectLst/>
                        </a:rPr>
                        <a:t>Módulo sobre Ciberacoso (MOCIBA) 2019</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lumMod val="20000"/>
                        <a:lumOff val="80000"/>
                      </a:schemeClr>
                    </a:solidFill>
                  </a:tcPr>
                </a:tc>
                <a:extLst>
                  <a:ext uri="{0D108BD9-81ED-4DB2-BD59-A6C34878D82A}">
                    <a16:rowId xmlns:a16="http://schemas.microsoft.com/office/drawing/2014/main" val="201962456"/>
                  </a:ext>
                </a:extLst>
              </a:tr>
              <a:tr h="227006">
                <a:tc>
                  <a:txBody>
                    <a:bodyPr/>
                    <a:lstStyle/>
                    <a:p>
                      <a:pPr marL="0" lvl="0" indent="0">
                        <a:lnSpc>
                          <a:spcPct val="107000"/>
                        </a:lnSpc>
                        <a:spcBef>
                          <a:spcPts val="200"/>
                        </a:spcBef>
                        <a:spcAft>
                          <a:spcPts val="200"/>
                        </a:spcAft>
                        <a:buFont typeface="+mj-lt"/>
                        <a:buNone/>
                      </a:pPr>
                      <a:r>
                        <a:rPr lang="es-ES" sz="1400" b="0" dirty="0">
                          <a:solidFill>
                            <a:schemeClr val="tx1"/>
                          </a:solidFill>
                          <a:effectLst/>
                        </a:rPr>
                        <a:t>Indicador Mensual Oportuno de la Actividad Manufacturera</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lumMod val="20000"/>
                        <a:lumOff val="80000"/>
                      </a:schemeClr>
                    </a:solidFill>
                  </a:tcPr>
                </a:tc>
                <a:extLst>
                  <a:ext uri="{0D108BD9-81ED-4DB2-BD59-A6C34878D82A}">
                    <a16:rowId xmlns:a16="http://schemas.microsoft.com/office/drawing/2014/main" val="2044515892"/>
                  </a:ext>
                </a:extLst>
              </a:tr>
              <a:tr h="227006">
                <a:tc>
                  <a:txBody>
                    <a:bodyPr/>
                    <a:lstStyle/>
                    <a:p>
                      <a:pPr marL="0" lvl="0" indent="0">
                        <a:lnSpc>
                          <a:spcPct val="107000"/>
                        </a:lnSpc>
                        <a:spcBef>
                          <a:spcPts val="200"/>
                        </a:spcBef>
                        <a:spcAft>
                          <a:spcPts val="200"/>
                        </a:spcAft>
                        <a:buFont typeface="+mj-lt"/>
                        <a:buNone/>
                      </a:pPr>
                      <a:r>
                        <a:rPr lang="es-ES" sz="1400" b="0" dirty="0">
                          <a:solidFill>
                            <a:schemeClr val="tx1"/>
                          </a:solidFill>
                          <a:effectLst/>
                        </a:rPr>
                        <a:t>Encuesta Telefónica sobre Confianza del Consumidor (ETCO) 2020</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lumMod val="20000"/>
                        <a:lumOff val="80000"/>
                      </a:schemeClr>
                    </a:solidFill>
                  </a:tcPr>
                </a:tc>
                <a:extLst>
                  <a:ext uri="{0D108BD9-81ED-4DB2-BD59-A6C34878D82A}">
                    <a16:rowId xmlns:a16="http://schemas.microsoft.com/office/drawing/2014/main" val="155696846"/>
                  </a:ext>
                </a:extLst>
              </a:tr>
              <a:tr h="227006">
                <a:tc>
                  <a:txBody>
                    <a:bodyPr/>
                    <a:lstStyle/>
                    <a:p>
                      <a:pPr marL="0" lvl="0" indent="0" algn="just">
                        <a:lnSpc>
                          <a:spcPct val="107000"/>
                        </a:lnSpc>
                        <a:spcBef>
                          <a:spcPts val="200"/>
                        </a:spcBef>
                        <a:spcAft>
                          <a:spcPts val="200"/>
                        </a:spcAft>
                        <a:buFont typeface="+mj-lt"/>
                        <a:buNone/>
                      </a:pPr>
                      <a:r>
                        <a:rPr lang="es-ES" sz="1400" b="0" dirty="0">
                          <a:solidFill>
                            <a:schemeClr val="tx1"/>
                          </a:solidFill>
                          <a:effectLst/>
                        </a:rPr>
                        <a:t>Encuesta Telefónica de Ocupación y Empleo (ETOE) 2020</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noFill/>
                  </a:tcPr>
                </a:tc>
                <a:extLst>
                  <a:ext uri="{0D108BD9-81ED-4DB2-BD59-A6C34878D82A}">
                    <a16:rowId xmlns:a16="http://schemas.microsoft.com/office/drawing/2014/main" val="2795498198"/>
                  </a:ext>
                </a:extLst>
              </a:tr>
              <a:tr h="227006">
                <a:tc>
                  <a:txBody>
                    <a:bodyPr/>
                    <a:lstStyle/>
                    <a:p>
                      <a:pPr marL="0" lvl="0" indent="0" algn="just">
                        <a:lnSpc>
                          <a:spcPct val="107000"/>
                        </a:lnSpc>
                        <a:spcBef>
                          <a:spcPts val="200"/>
                        </a:spcBef>
                        <a:spcAft>
                          <a:spcPts val="200"/>
                        </a:spcAft>
                        <a:buFont typeface="+mj-lt"/>
                        <a:buNone/>
                      </a:pPr>
                      <a:r>
                        <a:rPr lang="es-ES" sz="1400" b="0" dirty="0">
                          <a:solidFill>
                            <a:schemeClr val="tx1"/>
                          </a:solidFill>
                          <a:effectLst/>
                        </a:rPr>
                        <a:t>Encuesta Nacional de Acceso a la Información Pública y Protección de Datos Personales (ENAID) 2019</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noFill/>
                  </a:tcPr>
                </a:tc>
                <a:extLst>
                  <a:ext uri="{0D108BD9-81ED-4DB2-BD59-A6C34878D82A}">
                    <a16:rowId xmlns:a16="http://schemas.microsoft.com/office/drawing/2014/main" val="27403958"/>
                  </a:ext>
                </a:extLst>
              </a:tr>
              <a:tr h="227006">
                <a:tc>
                  <a:txBody>
                    <a:bodyPr/>
                    <a:lstStyle/>
                    <a:p>
                      <a:pPr marL="0" lvl="0" indent="0" algn="just">
                        <a:lnSpc>
                          <a:spcPct val="107000"/>
                        </a:lnSpc>
                        <a:spcBef>
                          <a:spcPts val="200"/>
                        </a:spcBef>
                        <a:spcAft>
                          <a:spcPts val="200"/>
                        </a:spcAft>
                        <a:buFont typeface="+mj-lt"/>
                        <a:buNone/>
                      </a:pPr>
                      <a:r>
                        <a:rPr lang="es-ES" sz="1400" b="0" dirty="0">
                          <a:solidFill>
                            <a:schemeClr val="tx1"/>
                          </a:solidFill>
                          <a:effectLst/>
                        </a:rPr>
                        <a:t>ENSANUT 2018, Prevalencia de enfermedades a nivel municipal</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noFill/>
                  </a:tcPr>
                </a:tc>
                <a:extLst>
                  <a:ext uri="{0D108BD9-81ED-4DB2-BD59-A6C34878D82A}">
                    <a16:rowId xmlns:a16="http://schemas.microsoft.com/office/drawing/2014/main" val="2351706283"/>
                  </a:ext>
                </a:extLst>
              </a:tr>
              <a:tr h="227006">
                <a:tc>
                  <a:txBody>
                    <a:bodyPr/>
                    <a:lstStyle/>
                    <a:p>
                      <a:pPr marL="0" lvl="0" indent="0" algn="just">
                        <a:lnSpc>
                          <a:spcPct val="107000"/>
                        </a:lnSpc>
                        <a:spcBef>
                          <a:spcPts val="200"/>
                        </a:spcBef>
                        <a:spcAft>
                          <a:spcPts val="200"/>
                        </a:spcAft>
                        <a:buFont typeface="+mj-lt"/>
                        <a:buNone/>
                      </a:pPr>
                      <a:r>
                        <a:rPr lang="es-ES" sz="1400" b="0" dirty="0">
                          <a:solidFill>
                            <a:schemeClr val="tx1"/>
                          </a:solidFill>
                          <a:effectLst/>
                        </a:rPr>
                        <a:t>Encuesta de Calidad Regulatoria e Impacto Gubernamental en Empresas de la Ciudad de México 2019 (ECRIGE-CDMX 2019)</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lumMod val="20000"/>
                        <a:lumOff val="80000"/>
                      </a:schemeClr>
                    </a:solidFill>
                  </a:tcPr>
                </a:tc>
                <a:extLst>
                  <a:ext uri="{0D108BD9-81ED-4DB2-BD59-A6C34878D82A}">
                    <a16:rowId xmlns:a16="http://schemas.microsoft.com/office/drawing/2014/main" val="833625028"/>
                  </a:ext>
                </a:extLst>
              </a:tr>
              <a:tr h="227006">
                <a:tc>
                  <a:txBody>
                    <a:bodyPr/>
                    <a:lstStyle/>
                    <a:p>
                      <a:pPr marL="0" lvl="0" indent="0" algn="just">
                        <a:lnSpc>
                          <a:spcPct val="107000"/>
                        </a:lnSpc>
                        <a:spcBef>
                          <a:spcPts val="200"/>
                        </a:spcBef>
                        <a:spcAft>
                          <a:spcPts val="200"/>
                        </a:spcAft>
                        <a:buFont typeface="+mj-lt"/>
                        <a:buNone/>
                      </a:pPr>
                      <a:r>
                        <a:rPr lang="es-ES" sz="1400" b="0" dirty="0">
                          <a:solidFill>
                            <a:schemeClr val="tx1"/>
                          </a:solidFill>
                          <a:effectLst/>
                        </a:rPr>
                        <a:t>Encuesta Nacional de Agencias Funerarias ante COVID-19 (ENAF) 2020*</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lumMod val="20000"/>
                        <a:lumOff val="80000"/>
                      </a:schemeClr>
                    </a:solidFill>
                  </a:tcPr>
                </a:tc>
                <a:extLst>
                  <a:ext uri="{0D108BD9-81ED-4DB2-BD59-A6C34878D82A}">
                    <a16:rowId xmlns:a16="http://schemas.microsoft.com/office/drawing/2014/main" val="3771211539"/>
                  </a:ext>
                </a:extLst>
              </a:tr>
              <a:tr h="227006">
                <a:tc>
                  <a:txBody>
                    <a:bodyPr/>
                    <a:lstStyle/>
                    <a:p>
                      <a:pPr marL="0" lvl="0" indent="0" algn="just">
                        <a:lnSpc>
                          <a:spcPct val="107000"/>
                        </a:lnSpc>
                        <a:spcBef>
                          <a:spcPts val="200"/>
                        </a:spcBef>
                        <a:spcAft>
                          <a:spcPts val="200"/>
                        </a:spcAft>
                        <a:buFont typeface="+mj-lt"/>
                        <a:buNone/>
                      </a:pPr>
                      <a:r>
                        <a:rPr lang="es-ES" sz="1400" b="0" dirty="0">
                          <a:solidFill>
                            <a:schemeClr val="tx1"/>
                          </a:solidFill>
                          <a:effectLst/>
                        </a:rPr>
                        <a:t>Encuesta sobre el Impacto Económico Generado por COVID-19 en las Empresas (ECOVID-IE) 2020*</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lumMod val="20000"/>
                        <a:lumOff val="80000"/>
                      </a:schemeClr>
                    </a:solidFill>
                  </a:tcPr>
                </a:tc>
                <a:extLst>
                  <a:ext uri="{0D108BD9-81ED-4DB2-BD59-A6C34878D82A}">
                    <a16:rowId xmlns:a16="http://schemas.microsoft.com/office/drawing/2014/main" val="563674416"/>
                  </a:ext>
                </a:extLst>
              </a:tr>
              <a:tr h="227006">
                <a:tc>
                  <a:txBody>
                    <a:bodyPr/>
                    <a:lstStyle/>
                    <a:p>
                      <a:pPr marL="0" lvl="0" indent="0" algn="just">
                        <a:lnSpc>
                          <a:spcPct val="107000"/>
                        </a:lnSpc>
                        <a:spcBef>
                          <a:spcPts val="200"/>
                        </a:spcBef>
                        <a:spcAft>
                          <a:spcPts val="200"/>
                        </a:spcAft>
                        <a:buFont typeface="+mj-lt"/>
                        <a:buNone/>
                      </a:pPr>
                      <a:r>
                        <a:rPr lang="es-ES" sz="1400" b="0" dirty="0">
                          <a:solidFill>
                            <a:schemeClr val="tx1"/>
                          </a:solidFill>
                          <a:effectLst/>
                        </a:rPr>
                        <a:t>Encuesta Telefónica sobre COVID-19 y Mercado Laboral (ECOVID-ML)*</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noFill/>
                  </a:tcPr>
                </a:tc>
                <a:extLst>
                  <a:ext uri="{0D108BD9-81ED-4DB2-BD59-A6C34878D82A}">
                    <a16:rowId xmlns:a16="http://schemas.microsoft.com/office/drawing/2014/main" val="3550026171"/>
                  </a:ext>
                </a:extLst>
              </a:tr>
              <a:tr h="227006">
                <a:tc>
                  <a:txBody>
                    <a:bodyPr/>
                    <a:lstStyle/>
                    <a:p>
                      <a:pPr marL="0" lvl="0" indent="0">
                        <a:lnSpc>
                          <a:spcPct val="107000"/>
                        </a:lnSpc>
                        <a:spcBef>
                          <a:spcPts val="200"/>
                        </a:spcBef>
                        <a:spcAft>
                          <a:spcPts val="200"/>
                        </a:spcAft>
                        <a:buFont typeface="+mj-lt"/>
                        <a:buNone/>
                      </a:pPr>
                      <a:r>
                        <a:rPr lang="es-ES" sz="1400" b="0" dirty="0">
                          <a:solidFill>
                            <a:schemeClr val="tx1"/>
                          </a:solidFill>
                          <a:effectLst/>
                        </a:rPr>
                        <a:t>Encuesta Nacional sobre Salud y Envejecimiento en México 2018</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noFill/>
                  </a:tcPr>
                </a:tc>
                <a:extLst>
                  <a:ext uri="{0D108BD9-81ED-4DB2-BD59-A6C34878D82A}">
                    <a16:rowId xmlns:a16="http://schemas.microsoft.com/office/drawing/2014/main" val="1988708723"/>
                  </a:ext>
                </a:extLst>
              </a:tr>
              <a:tr h="227006">
                <a:tc>
                  <a:txBody>
                    <a:bodyPr/>
                    <a:lstStyle/>
                    <a:p>
                      <a:pPr marL="0" lvl="0" indent="0" algn="just">
                        <a:lnSpc>
                          <a:spcPct val="107000"/>
                        </a:lnSpc>
                        <a:spcBef>
                          <a:spcPts val="200"/>
                        </a:spcBef>
                        <a:spcAft>
                          <a:spcPts val="200"/>
                        </a:spcAft>
                        <a:buFont typeface="+mj-lt"/>
                        <a:buNone/>
                      </a:pPr>
                      <a:r>
                        <a:rPr lang="es-ES" sz="1400" b="0" dirty="0">
                          <a:solidFill>
                            <a:schemeClr val="tx1"/>
                          </a:solidFill>
                          <a:effectLst/>
                        </a:rPr>
                        <a:t>Encuesta Nacional sobre Uso del Tiempo (ENUT) 2019</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noFill/>
                  </a:tcPr>
                </a:tc>
                <a:extLst>
                  <a:ext uri="{0D108BD9-81ED-4DB2-BD59-A6C34878D82A}">
                    <a16:rowId xmlns:a16="http://schemas.microsoft.com/office/drawing/2014/main" val="2736933592"/>
                  </a:ext>
                </a:extLst>
              </a:tr>
              <a:tr h="227006">
                <a:tc>
                  <a:txBody>
                    <a:bodyPr/>
                    <a:lstStyle/>
                    <a:p>
                      <a:pPr marL="0" lvl="0" indent="0">
                        <a:lnSpc>
                          <a:spcPct val="107000"/>
                        </a:lnSpc>
                        <a:spcBef>
                          <a:spcPts val="200"/>
                        </a:spcBef>
                        <a:spcAft>
                          <a:spcPts val="200"/>
                        </a:spcAft>
                        <a:buFont typeface="+mj-lt"/>
                        <a:buNone/>
                      </a:pPr>
                      <a:r>
                        <a:rPr lang="es-ES" sz="1400" b="0" dirty="0">
                          <a:solidFill>
                            <a:schemeClr val="tx1"/>
                          </a:solidFill>
                          <a:effectLst/>
                        </a:rPr>
                        <a:t>Indicador Oportuno de la Actividad Económica</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lumMod val="20000"/>
                        <a:lumOff val="80000"/>
                      </a:schemeClr>
                    </a:solidFill>
                  </a:tcPr>
                </a:tc>
                <a:extLst>
                  <a:ext uri="{0D108BD9-81ED-4DB2-BD59-A6C34878D82A}">
                    <a16:rowId xmlns:a16="http://schemas.microsoft.com/office/drawing/2014/main" val="3885624950"/>
                  </a:ext>
                </a:extLst>
              </a:tr>
              <a:tr h="227006">
                <a:tc>
                  <a:txBody>
                    <a:bodyPr/>
                    <a:lstStyle/>
                    <a:p>
                      <a:pPr marL="0" lvl="0" indent="0" algn="just">
                        <a:lnSpc>
                          <a:spcPct val="107000"/>
                        </a:lnSpc>
                        <a:spcBef>
                          <a:spcPts val="200"/>
                        </a:spcBef>
                        <a:spcAft>
                          <a:spcPts val="200"/>
                        </a:spcAft>
                        <a:buFont typeface="+mj-lt"/>
                        <a:buNone/>
                      </a:pPr>
                      <a:r>
                        <a:rPr lang="es-ES" sz="1400" b="0" dirty="0">
                          <a:solidFill>
                            <a:schemeClr val="tx1"/>
                          </a:solidFill>
                          <a:effectLst/>
                        </a:rPr>
                        <a:t>Recopilación de Información de los Cementerios Públicos en las Zonas Metropolitanas del País 2020</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lumMod val="20000"/>
                        <a:lumOff val="80000"/>
                      </a:schemeClr>
                    </a:solidFill>
                  </a:tcPr>
                </a:tc>
                <a:extLst>
                  <a:ext uri="{0D108BD9-81ED-4DB2-BD59-A6C34878D82A}">
                    <a16:rowId xmlns:a16="http://schemas.microsoft.com/office/drawing/2014/main" val="3686878197"/>
                  </a:ext>
                </a:extLst>
              </a:tr>
              <a:tr h="227006">
                <a:tc>
                  <a:txBody>
                    <a:bodyPr/>
                    <a:lstStyle/>
                    <a:p>
                      <a:pPr marL="0" lvl="0" indent="0" algn="just">
                        <a:lnSpc>
                          <a:spcPct val="107000"/>
                        </a:lnSpc>
                        <a:spcBef>
                          <a:spcPts val="200"/>
                        </a:spcBef>
                        <a:spcAft>
                          <a:spcPts val="200"/>
                        </a:spcAft>
                        <a:buFont typeface="+mj-lt"/>
                        <a:buNone/>
                      </a:pPr>
                      <a:r>
                        <a:rPr lang="es-ES" sz="1400" b="0" dirty="0">
                          <a:solidFill>
                            <a:schemeClr val="tx1"/>
                          </a:solidFill>
                          <a:effectLst/>
                        </a:rPr>
                        <a:t>Encuesta Nacional Agropecuaria 2019</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lumMod val="20000"/>
                        <a:lumOff val="80000"/>
                      </a:schemeClr>
                    </a:solidFill>
                  </a:tcPr>
                </a:tc>
                <a:extLst>
                  <a:ext uri="{0D108BD9-81ED-4DB2-BD59-A6C34878D82A}">
                    <a16:rowId xmlns:a16="http://schemas.microsoft.com/office/drawing/2014/main" val="1767638442"/>
                  </a:ext>
                </a:extLst>
              </a:tr>
              <a:tr h="227006">
                <a:tc>
                  <a:txBody>
                    <a:bodyPr/>
                    <a:lstStyle/>
                    <a:p>
                      <a:pPr marL="0" lvl="0" indent="0" algn="just">
                        <a:lnSpc>
                          <a:spcPct val="107000"/>
                        </a:lnSpc>
                        <a:spcBef>
                          <a:spcPts val="200"/>
                        </a:spcBef>
                        <a:spcAft>
                          <a:spcPts val="200"/>
                        </a:spcAft>
                        <a:buFont typeface="+mj-lt"/>
                        <a:buNone/>
                      </a:pPr>
                      <a:r>
                        <a:rPr lang="es-ES" sz="1400" b="0" dirty="0">
                          <a:solidFill>
                            <a:schemeClr val="tx1"/>
                          </a:solidFill>
                          <a:effectLst/>
                        </a:rPr>
                        <a:t>Modelos estadísticos para las entidades federativas de México. Indicadores laborales, abril-junio de 2020</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noFill/>
                  </a:tcPr>
                </a:tc>
                <a:extLst>
                  <a:ext uri="{0D108BD9-81ED-4DB2-BD59-A6C34878D82A}">
                    <a16:rowId xmlns:a16="http://schemas.microsoft.com/office/drawing/2014/main" val="568142728"/>
                  </a:ext>
                </a:extLst>
              </a:tr>
              <a:tr h="227006">
                <a:tc>
                  <a:txBody>
                    <a:bodyPr/>
                    <a:lstStyle/>
                    <a:p>
                      <a:pPr marL="0" lvl="0" indent="0" algn="just">
                        <a:lnSpc>
                          <a:spcPct val="107000"/>
                        </a:lnSpc>
                        <a:spcBef>
                          <a:spcPts val="200"/>
                        </a:spcBef>
                        <a:spcAft>
                          <a:spcPts val="200"/>
                        </a:spcAft>
                        <a:buFont typeface="+mj-lt"/>
                        <a:buNone/>
                      </a:pPr>
                      <a:r>
                        <a:rPr lang="es-ES" sz="1400" b="0" dirty="0" err="1">
                          <a:solidFill>
                            <a:schemeClr val="tx1"/>
                          </a:solidFill>
                          <a:effectLst/>
                        </a:rPr>
                        <a:t>Geomediana</a:t>
                      </a:r>
                      <a:r>
                        <a:rPr lang="es-ES" sz="1400" b="0" dirty="0">
                          <a:solidFill>
                            <a:schemeClr val="tx1"/>
                          </a:solidFill>
                          <a:effectLst/>
                        </a:rPr>
                        <a:t> Landsat</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noFill/>
                  </a:tcPr>
                </a:tc>
                <a:extLst>
                  <a:ext uri="{0D108BD9-81ED-4DB2-BD59-A6C34878D82A}">
                    <a16:rowId xmlns:a16="http://schemas.microsoft.com/office/drawing/2014/main" val="4266678383"/>
                  </a:ext>
                </a:extLst>
              </a:tr>
              <a:tr h="227006">
                <a:tc>
                  <a:txBody>
                    <a:bodyPr/>
                    <a:lstStyle/>
                    <a:p>
                      <a:pPr marL="0" lvl="0" indent="0" algn="just">
                        <a:lnSpc>
                          <a:spcPct val="107000"/>
                        </a:lnSpc>
                        <a:spcBef>
                          <a:spcPts val="200"/>
                        </a:spcBef>
                        <a:spcAft>
                          <a:spcPts val="200"/>
                        </a:spcAft>
                        <a:buFont typeface="+mj-lt"/>
                        <a:buNone/>
                      </a:pPr>
                      <a:r>
                        <a:rPr lang="es-ES" sz="1400" b="0" dirty="0">
                          <a:solidFill>
                            <a:schemeClr val="tx1"/>
                          </a:solidFill>
                          <a:effectLst/>
                        </a:rPr>
                        <a:t>Estudios de la Demografía de los Negocios (EDN)</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noFill/>
                  </a:tcPr>
                </a:tc>
                <a:extLst>
                  <a:ext uri="{0D108BD9-81ED-4DB2-BD59-A6C34878D82A}">
                    <a16:rowId xmlns:a16="http://schemas.microsoft.com/office/drawing/2014/main" val="853911617"/>
                  </a:ext>
                </a:extLst>
              </a:tr>
              <a:tr h="227006">
                <a:tc>
                  <a:txBody>
                    <a:bodyPr/>
                    <a:lstStyle/>
                    <a:p>
                      <a:pPr marL="0" lvl="0" indent="0" algn="just">
                        <a:lnSpc>
                          <a:spcPct val="107000"/>
                        </a:lnSpc>
                        <a:spcBef>
                          <a:spcPts val="200"/>
                        </a:spcBef>
                        <a:spcAft>
                          <a:spcPts val="200"/>
                        </a:spcAft>
                        <a:buFont typeface="+mj-lt"/>
                        <a:buNone/>
                      </a:pPr>
                      <a:r>
                        <a:rPr lang="es-ES" sz="1400" b="0" dirty="0">
                          <a:solidFill>
                            <a:schemeClr val="tx1"/>
                          </a:solidFill>
                          <a:effectLst/>
                        </a:rPr>
                        <a:t>Encuesta Nacional de Trabajo Infantil 2019</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lumMod val="20000"/>
                        <a:lumOff val="80000"/>
                      </a:schemeClr>
                    </a:solidFill>
                  </a:tcPr>
                </a:tc>
                <a:extLst>
                  <a:ext uri="{0D108BD9-81ED-4DB2-BD59-A6C34878D82A}">
                    <a16:rowId xmlns:a16="http://schemas.microsoft.com/office/drawing/2014/main" val="628704735"/>
                  </a:ext>
                </a:extLst>
              </a:tr>
              <a:tr h="227006">
                <a:tc>
                  <a:txBody>
                    <a:bodyPr/>
                    <a:lstStyle/>
                    <a:p>
                      <a:pPr marL="0" lvl="0" indent="0" algn="just">
                        <a:lnSpc>
                          <a:spcPct val="107000"/>
                        </a:lnSpc>
                        <a:spcBef>
                          <a:spcPts val="200"/>
                        </a:spcBef>
                        <a:spcAft>
                          <a:spcPts val="200"/>
                        </a:spcAft>
                        <a:buFont typeface="+mj-lt"/>
                        <a:buNone/>
                      </a:pPr>
                      <a:r>
                        <a:rPr lang="es-ES" sz="1400" b="0" dirty="0">
                          <a:solidFill>
                            <a:schemeClr val="tx1"/>
                          </a:solidFill>
                          <a:effectLst/>
                        </a:rPr>
                        <a:t>Encuesta Nacional de Inserción Laboral de los Egresados de la Educación Media Superior (ENILEMS) 2019</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lumMod val="20000"/>
                        <a:lumOff val="80000"/>
                      </a:schemeClr>
                    </a:solidFill>
                  </a:tcPr>
                </a:tc>
                <a:extLst>
                  <a:ext uri="{0D108BD9-81ED-4DB2-BD59-A6C34878D82A}">
                    <a16:rowId xmlns:a16="http://schemas.microsoft.com/office/drawing/2014/main" val="3971159019"/>
                  </a:ext>
                </a:extLst>
              </a:tr>
              <a:tr h="227006">
                <a:tc>
                  <a:txBody>
                    <a:bodyPr/>
                    <a:lstStyle/>
                    <a:p>
                      <a:pPr marL="0" lvl="0" indent="0" algn="just">
                        <a:lnSpc>
                          <a:spcPct val="107000"/>
                        </a:lnSpc>
                        <a:spcBef>
                          <a:spcPts val="200"/>
                        </a:spcBef>
                        <a:spcAft>
                          <a:spcPts val="200"/>
                        </a:spcAft>
                        <a:buFont typeface="+mj-lt"/>
                        <a:buNone/>
                      </a:pPr>
                      <a:r>
                        <a:rPr lang="es-ES" sz="1400" b="0" dirty="0">
                          <a:solidFill>
                            <a:schemeClr val="tx1"/>
                          </a:solidFill>
                          <a:effectLst/>
                        </a:rPr>
                        <a:t>Encuesta Nacional de Inserción Laboral de los Egresados de la Educación Media Superior (ENILEMS) 2016</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lumMod val="20000"/>
                        <a:lumOff val="80000"/>
                      </a:schemeClr>
                    </a:solidFill>
                  </a:tcPr>
                </a:tc>
                <a:extLst>
                  <a:ext uri="{0D108BD9-81ED-4DB2-BD59-A6C34878D82A}">
                    <a16:rowId xmlns:a16="http://schemas.microsoft.com/office/drawing/2014/main" val="1001579740"/>
                  </a:ext>
                </a:extLst>
              </a:tr>
            </a:tbl>
          </a:graphicData>
        </a:graphic>
      </p:graphicFrame>
    </p:spTree>
    <p:extLst>
      <p:ext uri="{BB962C8B-B14F-4D97-AF65-F5344CB8AC3E}">
        <p14:creationId xmlns:p14="http://schemas.microsoft.com/office/powerpoint/2010/main" val="17727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a:extLst>
              <a:ext uri="{FF2B5EF4-FFF2-40B4-BE49-F238E27FC236}">
                <a16:creationId xmlns:a16="http://schemas.microsoft.com/office/drawing/2014/main" id="{70048FBC-436B-44BE-80BF-B8E938B49A2A}"/>
              </a:ext>
            </a:extLst>
          </p:cNvPr>
          <p:cNvSpPr txBox="1"/>
          <p:nvPr/>
        </p:nvSpPr>
        <p:spPr>
          <a:xfrm>
            <a:off x="-66015" y="135299"/>
            <a:ext cx="1930326" cy="369332"/>
          </a:xfrm>
          <a:prstGeom prst="rect">
            <a:avLst/>
          </a:prstGeom>
          <a:noFill/>
        </p:spPr>
        <p:txBody>
          <a:bodyPr wrap="square" rtlCol="0">
            <a:spAutoFit/>
          </a:bodyPr>
          <a:lstStyle/>
          <a:p>
            <a:pPr algn="ctr"/>
            <a:r>
              <a:rPr lang="es-MX" dirty="0"/>
              <a:t>PUNTUALIDAD</a:t>
            </a:r>
            <a:endParaRPr lang="en-US" dirty="0"/>
          </a:p>
        </p:txBody>
      </p:sp>
      <p:graphicFrame>
        <p:nvGraphicFramePr>
          <p:cNvPr id="2" name="Tabla 1">
            <a:extLst>
              <a:ext uri="{FF2B5EF4-FFF2-40B4-BE49-F238E27FC236}">
                <a16:creationId xmlns:a16="http://schemas.microsoft.com/office/drawing/2014/main" id="{2E7035EB-A1BC-4E73-9C46-48AEC9EBD09B}"/>
              </a:ext>
            </a:extLst>
          </p:cNvPr>
          <p:cNvGraphicFramePr>
            <a:graphicFrameLocks noGrp="1"/>
          </p:cNvGraphicFramePr>
          <p:nvPr>
            <p:extLst>
              <p:ext uri="{D42A27DB-BD31-4B8C-83A1-F6EECF244321}">
                <p14:modId xmlns:p14="http://schemas.microsoft.com/office/powerpoint/2010/main" val="1124639089"/>
              </p:ext>
            </p:extLst>
          </p:nvPr>
        </p:nvGraphicFramePr>
        <p:xfrm>
          <a:off x="1864311" y="135300"/>
          <a:ext cx="10017376" cy="775272"/>
        </p:xfrm>
        <a:graphic>
          <a:graphicData uri="http://schemas.openxmlformats.org/drawingml/2006/table">
            <a:tbl>
              <a:tblPr firstRow="1" firstCol="1" bandRow="1">
                <a:tableStyleId>{5C22544A-7EE6-4342-B048-85BDC9FD1C3A}</a:tableStyleId>
              </a:tblPr>
              <a:tblGrid>
                <a:gridCol w="8433786">
                  <a:extLst>
                    <a:ext uri="{9D8B030D-6E8A-4147-A177-3AD203B41FA5}">
                      <a16:colId xmlns:a16="http://schemas.microsoft.com/office/drawing/2014/main" val="1840078228"/>
                    </a:ext>
                  </a:extLst>
                </a:gridCol>
                <a:gridCol w="803193">
                  <a:extLst>
                    <a:ext uri="{9D8B030D-6E8A-4147-A177-3AD203B41FA5}">
                      <a16:colId xmlns:a16="http://schemas.microsoft.com/office/drawing/2014/main" val="3120579739"/>
                    </a:ext>
                  </a:extLst>
                </a:gridCol>
                <a:gridCol w="780397">
                  <a:extLst>
                    <a:ext uri="{9D8B030D-6E8A-4147-A177-3AD203B41FA5}">
                      <a16:colId xmlns:a16="http://schemas.microsoft.com/office/drawing/2014/main" val="3459616895"/>
                    </a:ext>
                  </a:extLst>
                </a:gridCol>
              </a:tblGrid>
              <a:tr h="217190">
                <a:tc>
                  <a:txBody>
                    <a:bodyPr/>
                    <a:lstStyle/>
                    <a:p>
                      <a:pPr marL="50165" marR="32385" algn="just">
                        <a:lnSpc>
                          <a:spcPct val="115000"/>
                        </a:lnSpc>
                        <a:spcAft>
                          <a:spcPts val="800"/>
                        </a:spcAft>
                      </a:pPr>
                      <a:r>
                        <a:rPr lang="es-MX" sz="1400" dirty="0">
                          <a:effectLst/>
                          <a:latin typeface="+mn-lt"/>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s-MX" sz="1400" dirty="0">
                          <a:effectLst/>
                          <a:latin typeface="+mn-lt"/>
                        </a:rPr>
                        <a:t>2019</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s-MX" sz="1400">
                          <a:effectLst/>
                          <a:latin typeface="+mn-lt"/>
                        </a:rPr>
                        <a:t>2020</a:t>
                      </a:r>
                      <a:endParaRPr lang="en-US" sz="14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02462816"/>
                  </a:ext>
                </a:extLst>
              </a:tr>
              <a:tr h="327037">
                <a:tc>
                  <a:txBody>
                    <a:bodyPr/>
                    <a:lstStyle/>
                    <a:p>
                      <a:pPr marL="50165" marR="32385" algn="just">
                        <a:lnSpc>
                          <a:spcPct val="115000"/>
                        </a:lnSpc>
                        <a:spcAft>
                          <a:spcPts val="800"/>
                        </a:spcAft>
                      </a:pPr>
                      <a:r>
                        <a:rPr lang="es-MX" sz="1600" b="0" dirty="0">
                          <a:solidFill>
                            <a:schemeClr val="tx1"/>
                          </a:solidFill>
                          <a:effectLst/>
                          <a:latin typeface="+mn-lt"/>
                        </a:rPr>
                        <a:t>Porcentaje de programas incluidos en el Calendario de difusión que fueron publicados puntualmente.</a:t>
                      </a:r>
                      <a:endParaRPr lang="en-US" sz="16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solidFill>
                      <a:srgbClr val="D2DEEF"/>
                    </a:solidFill>
                  </a:tcPr>
                </a:tc>
                <a:tc>
                  <a:txBody>
                    <a:bodyPr/>
                    <a:lstStyle/>
                    <a:p>
                      <a:pPr algn="ctr">
                        <a:lnSpc>
                          <a:spcPct val="107000"/>
                        </a:lnSpc>
                        <a:spcAft>
                          <a:spcPts val="600"/>
                        </a:spcAft>
                      </a:pPr>
                      <a:r>
                        <a:rPr lang="es-MX" sz="1400" dirty="0">
                          <a:effectLst/>
                          <a:latin typeface="+mn-lt"/>
                        </a:rPr>
                        <a:t>99.8%</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s-MX" sz="1400" dirty="0">
                          <a:effectLst/>
                          <a:latin typeface="+mn-lt"/>
                        </a:rPr>
                        <a:t>95.5%</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49519671"/>
                  </a:ext>
                </a:extLst>
              </a:tr>
            </a:tbl>
          </a:graphicData>
        </a:graphic>
      </p:graphicFrame>
      <p:graphicFrame>
        <p:nvGraphicFramePr>
          <p:cNvPr id="5" name="Tabla 4">
            <a:extLst>
              <a:ext uri="{FF2B5EF4-FFF2-40B4-BE49-F238E27FC236}">
                <a16:creationId xmlns:a16="http://schemas.microsoft.com/office/drawing/2014/main" id="{B4C066BE-B9B5-42C4-91E6-38FC470BEBA5}"/>
              </a:ext>
            </a:extLst>
          </p:cNvPr>
          <p:cNvGraphicFramePr>
            <a:graphicFrameLocks noGrp="1"/>
          </p:cNvGraphicFramePr>
          <p:nvPr>
            <p:extLst>
              <p:ext uri="{D42A27DB-BD31-4B8C-83A1-F6EECF244321}">
                <p14:modId xmlns:p14="http://schemas.microsoft.com/office/powerpoint/2010/main" val="2101792287"/>
              </p:ext>
            </p:extLst>
          </p:nvPr>
        </p:nvGraphicFramePr>
        <p:xfrm>
          <a:off x="733888" y="1837174"/>
          <a:ext cx="10866268" cy="3183651"/>
        </p:xfrm>
        <a:graphic>
          <a:graphicData uri="http://schemas.openxmlformats.org/drawingml/2006/table">
            <a:tbl>
              <a:tblPr firstRow="1" firstCol="1" bandRow="1">
                <a:tableStyleId>{5C22544A-7EE6-4342-B048-85BDC9FD1C3A}</a:tableStyleId>
              </a:tblPr>
              <a:tblGrid>
                <a:gridCol w="7415948">
                  <a:extLst>
                    <a:ext uri="{9D8B030D-6E8A-4147-A177-3AD203B41FA5}">
                      <a16:colId xmlns:a16="http://schemas.microsoft.com/office/drawing/2014/main" val="4032113996"/>
                    </a:ext>
                  </a:extLst>
                </a:gridCol>
                <a:gridCol w="1725160">
                  <a:extLst>
                    <a:ext uri="{9D8B030D-6E8A-4147-A177-3AD203B41FA5}">
                      <a16:colId xmlns:a16="http://schemas.microsoft.com/office/drawing/2014/main" val="2519189628"/>
                    </a:ext>
                  </a:extLst>
                </a:gridCol>
                <a:gridCol w="1725160">
                  <a:extLst>
                    <a:ext uri="{9D8B030D-6E8A-4147-A177-3AD203B41FA5}">
                      <a16:colId xmlns:a16="http://schemas.microsoft.com/office/drawing/2014/main" val="3458065161"/>
                    </a:ext>
                  </a:extLst>
                </a:gridCol>
              </a:tblGrid>
              <a:tr h="416907">
                <a:tc>
                  <a:txBody>
                    <a:bodyPr/>
                    <a:lstStyle/>
                    <a:p>
                      <a:pPr>
                        <a:lnSpc>
                          <a:spcPct val="107000"/>
                        </a:lnSpc>
                        <a:spcAft>
                          <a:spcPts val="800"/>
                        </a:spcAft>
                      </a:pPr>
                      <a:r>
                        <a:rPr lang="es-MX" sz="1400" dirty="0">
                          <a:effectLst/>
                          <a:latin typeface="+mn-lt"/>
                          <a:ea typeface="Calibri" panose="020F0502020204030204" pitchFamily="34" charset="0"/>
                          <a:cs typeface="Times New Roman" panose="02020603050405020304" pitchFamily="18" charset="0"/>
                        </a:rPr>
                        <a:t>Productos de información que no fueron publicados conforme al calendario de difusión</a:t>
                      </a:r>
                      <a:endParaRPr lang="en-US" sz="1400" dirty="0">
                        <a:effectLst/>
                        <a:latin typeface="+mn-lt"/>
                        <a:ea typeface="Calibri" panose="020F0502020204030204" pitchFamily="34" charset="0"/>
                        <a:cs typeface="Times New Roman" panose="02020603050405020304" pitchFamily="18" charset="0"/>
                      </a:endParaRPr>
                    </a:p>
                  </a:txBody>
                  <a:tcPr marL="39972" marR="39972" marT="0" marB="0" anchor="ctr"/>
                </a:tc>
                <a:tc>
                  <a:txBody>
                    <a:bodyPr/>
                    <a:lstStyle/>
                    <a:p>
                      <a:pPr algn="ctr">
                        <a:lnSpc>
                          <a:spcPct val="107000"/>
                        </a:lnSpc>
                        <a:spcAft>
                          <a:spcPts val="800"/>
                        </a:spcAft>
                      </a:pPr>
                      <a:r>
                        <a:rPr lang="es-MX" sz="1400" dirty="0">
                          <a:effectLst/>
                          <a:latin typeface="+mn-lt"/>
                          <a:ea typeface="Calibri" panose="020F0502020204030204" pitchFamily="34" charset="0"/>
                          <a:cs typeface="Times New Roman" panose="02020603050405020304" pitchFamily="18" charset="0"/>
                        </a:rPr>
                        <a:t>Ciclo</a:t>
                      </a:r>
                      <a:endParaRPr lang="en-US" sz="1400" dirty="0">
                        <a:effectLst/>
                        <a:latin typeface="+mn-lt"/>
                        <a:ea typeface="Calibri" panose="020F0502020204030204" pitchFamily="34" charset="0"/>
                        <a:cs typeface="Times New Roman" panose="02020603050405020304" pitchFamily="18" charset="0"/>
                      </a:endParaRPr>
                    </a:p>
                  </a:txBody>
                  <a:tcPr marL="39972" marR="39972" marT="0" marB="0" anchor="ctr"/>
                </a:tc>
                <a:tc>
                  <a:txBody>
                    <a:bodyPr/>
                    <a:lstStyle/>
                    <a:p>
                      <a:pPr algn="ctr">
                        <a:lnSpc>
                          <a:spcPct val="107000"/>
                        </a:lnSpc>
                        <a:spcAft>
                          <a:spcPts val="800"/>
                        </a:spcAft>
                      </a:pPr>
                      <a:r>
                        <a:rPr lang="es-MX" sz="1400" dirty="0">
                          <a:effectLst/>
                          <a:latin typeface="+mn-lt"/>
                        </a:rPr>
                        <a:t>Situación presentada</a:t>
                      </a:r>
                      <a:endParaRPr lang="en-US" sz="1400" dirty="0">
                        <a:effectLst/>
                        <a:latin typeface="+mn-lt"/>
                        <a:ea typeface="Calibri" panose="020F0502020204030204" pitchFamily="34" charset="0"/>
                        <a:cs typeface="Times New Roman" panose="02020603050405020304" pitchFamily="18" charset="0"/>
                      </a:endParaRPr>
                    </a:p>
                  </a:txBody>
                  <a:tcPr marL="39972" marR="39972" marT="0" marB="0" anchor="ctr"/>
                </a:tc>
                <a:extLst>
                  <a:ext uri="{0D108BD9-81ED-4DB2-BD59-A6C34878D82A}">
                    <a16:rowId xmlns:a16="http://schemas.microsoft.com/office/drawing/2014/main" val="3931473597"/>
                  </a:ext>
                </a:extLst>
              </a:tr>
              <a:tr h="137943">
                <a:tc>
                  <a:txBody>
                    <a:bodyPr/>
                    <a:lstStyle/>
                    <a:p>
                      <a:pPr algn="l">
                        <a:lnSpc>
                          <a:spcPct val="107000"/>
                        </a:lnSpc>
                        <a:spcAft>
                          <a:spcPts val="800"/>
                        </a:spcAft>
                      </a:pPr>
                      <a:r>
                        <a:rPr lang="es-MX" sz="1400" b="0" dirty="0">
                          <a:solidFill>
                            <a:schemeClr val="tx1"/>
                          </a:solidFill>
                          <a:effectLst/>
                          <a:latin typeface="+mn-lt"/>
                        </a:rPr>
                        <a:t>Censo de Población y Vivienda 2020. IIN/ </a:t>
                      </a:r>
                      <a:endParaRPr lang="en-US" sz="1400" b="0" dirty="0">
                        <a:solidFill>
                          <a:schemeClr val="tx1"/>
                        </a:solidFill>
                        <a:effectLst/>
                        <a:latin typeface="+mn-lt"/>
                        <a:ea typeface="Calibri" panose="020F0502020204030204" pitchFamily="34" charset="0"/>
                        <a:cs typeface="Times New Roman" panose="02020603050405020304" pitchFamily="18" charset="0"/>
                      </a:endParaRPr>
                    </a:p>
                  </a:txBody>
                  <a:tcPr marL="39972" marR="39972" marT="0" marB="0" anchor="ctr">
                    <a:solidFill>
                      <a:srgbClr val="D2DEEF"/>
                    </a:solidFill>
                  </a:tcPr>
                </a:tc>
                <a:tc>
                  <a:txBody>
                    <a:bodyPr/>
                    <a:lstStyle/>
                    <a:p>
                      <a:pPr algn="ctr">
                        <a:lnSpc>
                          <a:spcPct val="107000"/>
                        </a:lnSpc>
                        <a:spcAft>
                          <a:spcPts val="800"/>
                        </a:spcAft>
                      </a:pPr>
                      <a:r>
                        <a:rPr lang="es-MX" sz="1400" dirty="0">
                          <a:effectLst/>
                          <a:latin typeface="+mn-lt"/>
                          <a:ea typeface="Calibri" panose="020F0502020204030204" pitchFamily="34" charset="0"/>
                          <a:cs typeface="Times New Roman" panose="02020603050405020304" pitchFamily="18" charset="0"/>
                        </a:rPr>
                        <a:t>(2 </a:t>
                      </a:r>
                      <a:r>
                        <a:rPr lang="es-MX" sz="1400" dirty="0" err="1">
                          <a:effectLst/>
                          <a:latin typeface="+mn-lt"/>
                          <a:ea typeface="Calibri" panose="020F0502020204030204" pitchFamily="34" charset="0"/>
                          <a:cs typeface="Times New Roman" panose="02020603050405020304" pitchFamily="18" charset="0"/>
                        </a:rPr>
                        <a:t>reprog</a:t>
                      </a:r>
                      <a:r>
                        <a:rPr lang="es-MX" sz="1400" dirty="0">
                          <a:effectLst/>
                          <a:latin typeface="+mn-lt"/>
                          <a:ea typeface="Calibri" panose="020F0502020204030204" pitchFamily="34" charset="0"/>
                          <a:cs typeface="Times New Roman" panose="02020603050405020304" pitchFamily="18" charset="0"/>
                        </a:rPr>
                        <a:t>) Decenal</a:t>
                      </a:r>
                      <a:endParaRPr lang="en-US" sz="1400" dirty="0">
                        <a:effectLst/>
                        <a:latin typeface="+mn-lt"/>
                        <a:ea typeface="Calibri" panose="020F0502020204030204" pitchFamily="34" charset="0"/>
                        <a:cs typeface="Times New Roman" panose="02020603050405020304" pitchFamily="18" charset="0"/>
                      </a:endParaRPr>
                    </a:p>
                  </a:txBody>
                  <a:tcPr marL="39972" marR="39972" marT="0" marB="0" anchor="ctr">
                    <a:solidFill>
                      <a:srgbClr val="D2DEEF"/>
                    </a:solidFill>
                  </a:tcPr>
                </a:tc>
                <a:tc>
                  <a:txBody>
                    <a:bodyPr/>
                    <a:lstStyle/>
                    <a:p>
                      <a:pPr algn="ctr">
                        <a:lnSpc>
                          <a:spcPct val="107000"/>
                        </a:lnSpc>
                        <a:spcAft>
                          <a:spcPts val="800"/>
                        </a:spcAft>
                      </a:pPr>
                      <a:r>
                        <a:rPr lang="es-MX" sz="1400" dirty="0">
                          <a:effectLst/>
                          <a:latin typeface="+mn-lt"/>
                        </a:rPr>
                        <a:t>Reprogramada</a:t>
                      </a:r>
                      <a:endParaRPr lang="en-US" sz="1400" dirty="0">
                        <a:effectLst/>
                        <a:latin typeface="+mn-lt"/>
                        <a:ea typeface="Calibri" panose="020F0502020204030204" pitchFamily="34" charset="0"/>
                        <a:cs typeface="Times New Roman" panose="02020603050405020304" pitchFamily="18" charset="0"/>
                      </a:endParaRPr>
                    </a:p>
                  </a:txBody>
                  <a:tcPr marL="39972" marR="39972" marT="0" marB="0" anchor="ctr">
                    <a:solidFill>
                      <a:srgbClr val="D2DEEF"/>
                    </a:solidFill>
                  </a:tcPr>
                </a:tc>
                <a:extLst>
                  <a:ext uri="{0D108BD9-81ED-4DB2-BD59-A6C34878D82A}">
                    <a16:rowId xmlns:a16="http://schemas.microsoft.com/office/drawing/2014/main" val="2107166213"/>
                  </a:ext>
                </a:extLst>
              </a:tr>
              <a:tr h="137943">
                <a:tc>
                  <a:txBody>
                    <a:bodyPr/>
                    <a:lstStyle/>
                    <a:p>
                      <a:pPr algn="l">
                        <a:lnSpc>
                          <a:spcPct val="107000"/>
                        </a:lnSpc>
                        <a:spcAft>
                          <a:spcPts val="800"/>
                        </a:spcAft>
                      </a:pPr>
                      <a:r>
                        <a:rPr lang="es-MX" sz="1400" b="0" dirty="0">
                          <a:solidFill>
                            <a:schemeClr val="tx1"/>
                          </a:solidFill>
                          <a:effectLst/>
                          <a:latin typeface="+mn-lt"/>
                        </a:rPr>
                        <a:t>Censo Nacional de Procuración de Justicia Federal (CNPJF), 2020.</a:t>
                      </a:r>
                      <a:endParaRPr lang="en-US" sz="1400" b="0" dirty="0">
                        <a:solidFill>
                          <a:schemeClr val="tx1"/>
                        </a:solidFill>
                        <a:effectLst/>
                        <a:latin typeface="+mn-lt"/>
                        <a:ea typeface="Calibri" panose="020F0502020204030204" pitchFamily="34" charset="0"/>
                        <a:cs typeface="Times New Roman" panose="02020603050405020304" pitchFamily="18" charset="0"/>
                      </a:endParaRPr>
                    </a:p>
                  </a:txBody>
                  <a:tcPr marL="39972" marR="39972" marT="0" marB="0" anchor="ctr">
                    <a:solidFill>
                      <a:srgbClr val="D2DEEF"/>
                    </a:solidFill>
                  </a:tcPr>
                </a:tc>
                <a:tc>
                  <a:txBody>
                    <a:bodyPr/>
                    <a:lstStyle/>
                    <a:p>
                      <a:pPr algn="ctr">
                        <a:lnSpc>
                          <a:spcPct val="107000"/>
                        </a:lnSpc>
                        <a:spcAft>
                          <a:spcPts val="800"/>
                        </a:spcAft>
                      </a:pPr>
                      <a:r>
                        <a:rPr lang="es-MX" sz="1400" dirty="0">
                          <a:effectLst/>
                          <a:latin typeface="+mn-lt"/>
                          <a:ea typeface="Calibri" panose="020F0502020204030204" pitchFamily="34" charset="0"/>
                          <a:cs typeface="Times New Roman" panose="02020603050405020304" pitchFamily="18" charset="0"/>
                        </a:rPr>
                        <a:t>(2</a:t>
                      </a:r>
                      <a:r>
                        <a:rPr lang="es-MX" sz="1400" baseline="0" dirty="0">
                          <a:effectLst/>
                          <a:latin typeface="+mn-lt"/>
                          <a:ea typeface="Calibri" panose="020F0502020204030204" pitchFamily="34" charset="0"/>
                          <a:cs typeface="Times New Roman" panose="02020603050405020304" pitchFamily="18" charset="0"/>
                        </a:rPr>
                        <a:t> </a:t>
                      </a:r>
                      <a:r>
                        <a:rPr lang="es-MX" sz="1400" baseline="0" dirty="0" err="1">
                          <a:effectLst/>
                          <a:latin typeface="+mn-lt"/>
                          <a:ea typeface="Calibri" panose="020F0502020204030204" pitchFamily="34" charset="0"/>
                          <a:cs typeface="Times New Roman" panose="02020603050405020304" pitchFamily="18" charset="0"/>
                        </a:rPr>
                        <a:t>reprog</a:t>
                      </a:r>
                      <a:r>
                        <a:rPr lang="es-MX" sz="1400" baseline="0" dirty="0">
                          <a:effectLst/>
                          <a:latin typeface="+mn-lt"/>
                          <a:ea typeface="Calibri" panose="020F0502020204030204" pitchFamily="34" charset="0"/>
                          <a:cs typeface="Times New Roman" panose="02020603050405020304" pitchFamily="18" charset="0"/>
                        </a:rPr>
                        <a:t>) </a:t>
                      </a:r>
                      <a:r>
                        <a:rPr lang="es-MX" sz="1400" dirty="0">
                          <a:effectLst/>
                          <a:latin typeface="+mn-lt"/>
                          <a:ea typeface="Calibri" panose="020F0502020204030204" pitchFamily="34" charset="0"/>
                          <a:cs typeface="Times New Roman" panose="02020603050405020304" pitchFamily="18" charset="0"/>
                        </a:rPr>
                        <a:t>Anual</a:t>
                      </a:r>
                      <a:endParaRPr lang="en-US" sz="1400" dirty="0">
                        <a:effectLst/>
                        <a:latin typeface="+mn-lt"/>
                        <a:ea typeface="Calibri" panose="020F0502020204030204" pitchFamily="34" charset="0"/>
                        <a:cs typeface="Times New Roman" panose="02020603050405020304" pitchFamily="18" charset="0"/>
                      </a:endParaRPr>
                    </a:p>
                  </a:txBody>
                  <a:tcPr marL="39972" marR="39972" marT="0" marB="0" anchor="ctr">
                    <a:solidFill>
                      <a:srgbClr val="D2DEEF"/>
                    </a:solidFill>
                  </a:tcPr>
                </a:tc>
                <a:tc>
                  <a:txBody>
                    <a:bodyPr/>
                    <a:lstStyle/>
                    <a:p>
                      <a:pPr algn="ctr">
                        <a:lnSpc>
                          <a:spcPct val="107000"/>
                        </a:lnSpc>
                        <a:spcAft>
                          <a:spcPts val="800"/>
                        </a:spcAft>
                      </a:pPr>
                      <a:r>
                        <a:rPr lang="es-MX" sz="1400" dirty="0">
                          <a:effectLst/>
                          <a:latin typeface="+mn-lt"/>
                        </a:rPr>
                        <a:t>Reprogramada</a:t>
                      </a:r>
                      <a:endParaRPr lang="en-US" sz="1400" dirty="0">
                        <a:effectLst/>
                        <a:latin typeface="+mn-lt"/>
                        <a:ea typeface="Calibri" panose="020F0502020204030204" pitchFamily="34" charset="0"/>
                        <a:cs typeface="Times New Roman" panose="02020603050405020304" pitchFamily="18" charset="0"/>
                      </a:endParaRPr>
                    </a:p>
                  </a:txBody>
                  <a:tcPr marL="39972" marR="39972" marT="0" marB="0" anchor="ctr">
                    <a:solidFill>
                      <a:srgbClr val="D2DEEF"/>
                    </a:solidFill>
                  </a:tcPr>
                </a:tc>
                <a:extLst>
                  <a:ext uri="{0D108BD9-81ED-4DB2-BD59-A6C34878D82A}">
                    <a16:rowId xmlns:a16="http://schemas.microsoft.com/office/drawing/2014/main" val="2731625014"/>
                  </a:ext>
                </a:extLst>
              </a:tr>
              <a:tr h="137943">
                <a:tc>
                  <a:txBody>
                    <a:bodyPr/>
                    <a:lstStyle/>
                    <a:p>
                      <a:pPr algn="l">
                        <a:lnSpc>
                          <a:spcPct val="107000"/>
                        </a:lnSpc>
                        <a:spcAft>
                          <a:spcPts val="800"/>
                        </a:spcAft>
                      </a:pPr>
                      <a:r>
                        <a:rPr lang="es-MX" sz="1400" b="0" dirty="0">
                          <a:solidFill>
                            <a:schemeClr val="tx1"/>
                          </a:solidFill>
                          <a:effectLst/>
                          <a:latin typeface="+mn-lt"/>
                        </a:rPr>
                        <a:t>Censo Nacional de Sistema Penitenciario Federal (CNSPF), 2020.</a:t>
                      </a:r>
                      <a:endParaRPr lang="en-US" sz="1400" b="0" dirty="0">
                        <a:solidFill>
                          <a:schemeClr val="tx1"/>
                        </a:solidFill>
                        <a:effectLst/>
                        <a:latin typeface="+mn-lt"/>
                        <a:ea typeface="Calibri" panose="020F0502020204030204" pitchFamily="34" charset="0"/>
                        <a:cs typeface="Times New Roman" panose="02020603050405020304" pitchFamily="18" charset="0"/>
                      </a:endParaRPr>
                    </a:p>
                  </a:txBody>
                  <a:tcPr marL="39972" marR="39972" marT="0" marB="0" anchor="ctr">
                    <a:solidFill>
                      <a:srgbClr val="D2DEEF"/>
                    </a:solidFill>
                  </a:tcPr>
                </a:tc>
                <a:tc>
                  <a:txBody>
                    <a:bodyPr/>
                    <a:lstStyle/>
                    <a:p>
                      <a:pPr algn="ctr">
                        <a:lnSpc>
                          <a:spcPct val="107000"/>
                        </a:lnSpc>
                        <a:spcAft>
                          <a:spcPts val="800"/>
                        </a:spcAft>
                      </a:pPr>
                      <a:r>
                        <a:rPr lang="es-MX" sz="1400" dirty="0">
                          <a:effectLst/>
                          <a:latin typeface="+mn-lt"/>
                          <a:ea typeface="Calibri" panose="020F0502020204030204" pitchFamily="34" charset="0"/>
                          <a:cs typeface="Times New Roman" panose="02020603050405020304" pitchFamily="18" charset="0"/>
                        </a:rPr>
                        <a:t>(2 </a:t>
                      </a:r>
                      <a:r>
                        <a:rPr lang="es-MX" sz="1400" dirty="0" err="1">
                          <a:effectLst/>
                          <a:latin typeface="+mn-lt"/>
                          <a:ea typeface="Calibri" panose="020F0502020204030204" pitchFamily="34" charset="0"/>
                          <a:cs typeface="Times New Roman" panose="02020603050405020304" pitchFamily="18" charset="0"/>
                        </a:rPr>
                        <a:t>reprog</a:t>
                      </a:r>
                      <a:r>
                        <a:rPr lang="es-MX" sz="1400" dirty="0">
                          <a:effectLst/>
                          <a:latin typeface="+mn-lt"/>
                          <a:ea typeface="Calibri" panose="020F0502020204030204" pitchFamily="34" charset="0"/>
                          <a:cs typeface="Times New Roman" panose="02020603050405020304" pitchFamily="18" charset="0"/>
                        </a:rPr>
                        <a:t>) Anual </a:t>
                      </a:r>
                      <a:endParaRPr lang="en-US" sz="1400" dirty="0">
                        <a:effectLst/>
                        <a:latin typeface="+mn-lt"/>
                        <a:ea typeface="Calibri" panose="020F0502020204030204" pitchFamily="34" charset="0"/>
                        <a:cs typeface="Times New Roman" panose="02020603050405020304" pitchFamily="18" charset="0"/>
                      </a:endParaRPr>
                    </a:p>
                  </a:txBody>
                  <a:tcPr marL="39972" marR="39972" marT="0" marB="0" anchor="ctr">
                    <a:solidFill>
                      <a:srgbClr val="D2DEEF"/>
                    </a:solidFill>
                  </a:tcPr>
                </a:tc>
                <a:tc>
                  <a:txBody>
                    <a:bodyPr/>
                    <a:lstStyle/>
                    <a:p>
                      <a:pPr algn="ctr">
                        <a:lnSpc>
                          <a:spcPct val="107000"/>
                        </a:lnSpc>
                        <a:spcAft>
                          <a:spcPts val="800"/>
                        </a:spcAft>
                      </a:pPr>
                      <a:r>
                        <a:rPr lang="es-MX" sz="1400" dirty="0">
                          <a:effectLst/>
                          <a:latin typeface="+mn-lt"/>
                        </a:rPr>
                        <a:t>Reprogramada</a:t>
                      </a:r>
                      <a:endParaRPr lang="en-US" sz="1400" dirty="0">
                        <a:effectLst/>
                        <a:latin typeface="+mn-lt"/>
                        <a:ea typeface="Calibri" panose="020F0502020204030204" pitchFamily="34" charset="0"/>
                        <a:cs typeface="Times New Roman" panose="02020603050405020304" pitchFamily="18" charset="0"/>
                      </a:endParaRPr>
                    </a:p>
                  </a:txBody>
                  <a:tcPr marL="39972" marR="39972" marT="0" marB="0" anchor="ctr">
                    <a:solidFill>
                      <a:srgbClr val="D2DEEF"/>
                    </a:solidFill>
                  </a:tcPr>
                </a:tc>
                <a:extLst>
                  <a:ext uri="{0D108BD9-81ED-4DB2-BD59-A6C34878D82A}">
                    <a16:rowId xmlns:a16="http://schemas.microsoft.com/office/drawing/2014/main" val="1697615315"/>
                  </a:ext>
                </a:extLst>
              </a:tr>
              <a:tr h="282270">
                <a:tc>
                  <a:txBody>
                    <a:bodyPr/>
                    <a:lstStyle/>
                    <a:p>
                      <a:pPr algn="l">
                        <a:lnSpc>
                          <a:spcPct val="107000"/>
                        </a:lnSpc>
                        <a:spcAft>
                          <a:spcPts val="800"/>
                        </a:spcAft>
                      </a:pPr>
                      <a:r>
                        <a:rPr lang="es-MX" sz="1400" b="0" dirty="0">
                          <a:solidFill>
                            <a:schemeClr val="tx1"/>
                          </a:solidFill>
                          <a:effectLst/>
                          <a:latin typeface="+mn-lt"/>
                        </a:rPr>
                        <a:t>Censo Nacional de Transparencia, Acceso a la Información Pública y Protección de Datos Personales Estatal (CNTAIPPDPE), 2020.</a:t>
                      </a:r>
                      <a:endParaRPr lang="en-US" sz="1400" b="0" dirty="0">
                        <a:solidFill>
                          <a:schemeClr val="tx1"/>
                        </a:solidFill>
                        <a:effectLst/>
                        <a:latin typeface="+mn-lt"/>
                        <a:ea typeface="Calibri" panose="020F0502020204030204" pitchFamily="34" charset="0"/>
                        <a:cs typeface="Times New Roman" panose="02020603050405020304" pitchFamily="18" charset="0"/>
                      </a:endParaRPr>
                    </a:p>
                  </a:txBody>
                  <a:tcPr marL="39972" marR="39972" marT="0" marB="0" anchor="ctr">
                    <a:solidFill>
                      <a:srgbClr val="D2DEEF"/>
                    </a:solidFill>
                  </a:tcPr>
                </a:tc>
                <a:tc>
                  <a:txBody>
                    <a:bodyPr/>
                    <a:lstStyle/>
                    <a:p>
                      <a:pPr algn="ctr">
                        <a:lnSpc>
                          <a:spcPct val="107000"/>
                        </a:lnSpc>
                        <a:spcAft>
                          <a:spcPts val="800"/>
                        </a:spcAft>
                      </a:pPr>
                      <a:r>
                        <a:rPr lang="es-MX" sz="1400" dirty="0">
                          <a:effectLst/>
                          <a:latin typeface="+mn-lt"/>
                          <a:ea typeface="Calibri" panose="020F0502020204030204" pitchFamily="34" charset="0"/>
                          <a:cs typeface="Times New Roman" panose="02020603050405020304" pitchFamily="18" charset="0"/>
                        </a:rPr>
                        <a:t>Anual</a:t>
                      </a:r>
                      <a:endParaRPr lang="en-US" sz="1400" dirty="0">
                        <a:effectLst/>
                        <a:latin typeface="+mn-lt"/>
                        <a:ea typeface="Calibri" panose="020F0502020204030204" pitchFamily="34" charset="0"/>
                        <a:cs typeface="Times New Roman" panose="02020603050405020304" pitchFamily="18" charset="0"/>
                      </a:endParaRPr>
                    </a:p>
                  </a:txBody>
                  <a:tcPr marL="39972" marR="39972" marT="0" marB="0" anchor="ctr">
                    <a:solidFill>
                      <a:srgbClr val="D2DEEF"/>
                    </a:solidFill>
                  </a:tcPr>
                </a:tc>
                <a:tc>
                  <a:txBody>
                    <a:bodyPr/>
                    <a:lstStyle/>
                    <a:p>
                      <a:pPr algn="ctr">
                        <a:lnSpc>
                          <a:spcPct val="107000"/>
                        </a:lnSpc>
                        <a:spcAft>
                          <a:spcPts val="800"/>
                        </a:spcAft>
                      </a:pPr>
                      <a:r>
                        <a:rPr lang="es-MX" sz="1400" dirty="0">
                          <a:effectLst/>
                          <a:latin typeface="+mn-lt"/>
                        </a:rPr>
                        <a:t>Reprogramada</a:t>
                      </a:r>
                      <a:endParaRPr lang="en-US" sz="1400" dirty="0">
                        <a:effectLst/>
                        <a:latin typeface="+mn-lt"/>
                        <a:ea typeface="Calibri" panose="020F0502020204030204" pitchFamily="34" charset="0"/>
                        <a:cs typeface="Times New Roman" panose="02020603050405020304" pitchFamily="18" charset="0"/>
                      </a:endParaRPr>
                    </a:p>
                  </a:txBody>
                  <a:tcPr marL="39972" marR="39972" marT="0" marB="0" anchor="ctr">
                    <a:solidFill>
                      <a:srgbClr val="D2DEEF"/>
                    </a:solidFill>
                  </a:tcPr>
                </a:tc>
                <a:extLst>
                  <a:ext uri="{0D108BD9-81ED-4DB2-BD59-A6C34878D82A}">
                    <a16:rowId xmlns:a16="http://schemas.microsoft.com/office/drawing/2014/main" val="312554249"/>
                  </a:ext>
                </a:extLst>
              </a:tr>
              <a:tr h="137943">
                <a:tc>
                  <a:txBody>
                    <a:bodyPr/>
                    <a:lstStyle/>
                    <a:p>
                      <a:pPr algn="l">
                        <a:lnSpc>
                          <a:spcPct val="107000"/>
                        </a:lnSpc>
                        <a:spcAft>
                          <a:spcPts val="800"/>
                        </a:spcAft>
                      </a:pPr>
                      <a:r>
                        <a:rPr lang="es-MX" sz="1400" b="0" dirty="0">
                          <a:solidFill>
                            <a:schemeClr val="tx1"/>
                          </a:solidFill>
                          <a:effectLst/>
                          <a:latin typeface="+mn-lt"/>
                        </a:rPr>
                        <a:t>Encuesta Nacional de Victimización de Empresas (ENVE), 2020. IIN/ </a:t>
                      </a:r>
                      <a:endParaRPr lang="en-US" sz="1400" b="0" dirty="0">
                        <a:solidFill>
                          <a:schemeClr val="tx1"/>
                        </a:solidFill>
                        <a:effectLst/>
                        <a:latin typeface="+mn-lt"/>
                        <a:ea typeface="Calibri" panose="020F0502020204030204" pitchFamily="34" charset="0"/>
                        <a:cs typeface="Times New Roman" panose="02020603050405020304" pitchFamily="18" charset="0"/>
                      </a:endParaRPr>
                    </a:p>
                  </a:txBody>
                  <a:tcPr marL="39972" marR="39972" marT="0" marB="0" anchor="ctr">
                    <a:noFill/>
                  </a:tcPr>
                </a:tc>
                <a:tc>
                  <a:txBody>
                    <a:bodyPr/>
                    <a:lstStyle/>
                    <a:p>
                      <a:pPr algn="ctr">
                        <a:lnSpc>
                          <a:spcPct val="107000"/>
                        </a:lnSpc>
                        <a:spcAft>
                          <a:spcPts val="800"/>
                        </a:spcAft>
                      </a:pPr>
                      <a:r>
                        <a:rPr lang="es-MX" sz="1400" dirty="0">
                          <a:effectLst/>
                          <a:latin typeface="+mn-lt"/>
                          <a:ea typeface="Calibri" panose="020F0502020204030204" pitchFamily="34" charset="0"/>
                          <a:cs typeface="Times New Roman" panose="02020603050405020304" pitchFamily="18" charset="0"/>
                        </a:rPr>
                        <a:t>Bienal</a:t>
                      </a:r>
                      <a:endParaRPr lang="en-US" sz="1400" dirty="0">
                        <a:effectLst/>
                        <a:latin typeface="+mn-lt"/>
                        <a:ea typeface="Calibri" panose="020F0502020204030204" pitchFamily="34" charset="0"/>
                        <a:cs typeface="Times New Roman" panose="02020603050405020304" pitchFamily="18" charset="0"/>
                      </a:endParaRPr>
                    </a:p>
                  </a:txBody>
                  <a:tcPr marL="39972" marR="39972" marT="0" marB="0" anchor="ctr">
                    <a:noFill/>
                  </a:tcPr>
                </a:tc>
                <a:tc>
                  <a:txBody>
                    <a:bodyPr/>
                    <a:lstStyle/>
                    <a:p>
                      <a:pPr algn="ctr">
                        <a:lnSpc>
                          <a:spcPct val="107000"/>
                        </a:lnSpc>
                        <a:spcAft>
                          <a:spcPts val="800"/>
                        </a:spcAft>
                      </a:pPr>
                      <a:r>
                        <a:rPr lang="es-MX" sz="1400" dirty="0">
                          <a:effectLst/>
                          <a:latin typeface="+mn-lt"/>
                        </a:rPr>
                        <a:t>Reprogramada</a:t>
                      </a:r>
                      <a:endParaRPr lang="en-US" sz="1400" dirty="0">
                        <a:effectLst/>
                        <a:latin typeface="+mn-lt"/>
                        <a:ea typeface="Calibri" panose="020F0502020204030204" pitchFamily="34" charset="0"/>
                        <a:cs typeface="Times New Roman" panose="02020603050405020304" pitchFamily="18" charset="0"/>
                      </a:endParaRPr>
                    </a:p>
                  </a:txBody>
                  <a:tcPr marL="39972" marR="39972" marT="0" marB="0" anchor="ctr">
                    <a:noFill/>
                  </a:tcPr>
                </a:tc>
                <a:extLst>
                  <a:ext uri="{0D108BD9-81ED-4DB2-BD59-A6C34878D82A}">
                    <a16:rowId xmlns:a16="http://schemas.microsoft.com/office/drawing/2014/main" val="2894763864"/>
                  </a:ext>
                </a:extLst>
              </a:tr>
              <a:tr h="137943">
                <a:tc>
                  <a:txBody>
                    <a:bodyPr/>
                    <a:lstStyle/>
                    <a:p>
                      <a:pPr algn="l">
                        <a:lnSpc>
                          <a:spcPct val="107000"/>
                        </a:lnSpc>
                        <a:spcAft>
                          <a:spcPts val="800"/>
                        </a:spcAft>
                      </a:pPr>
                      <a:r>
                        <a:rPr lang="es-MX" sz="1400" b="0" dirty="0">
                          <a:solidFill>
                            <a:schemeClr val="tx1"/>
                          </a:solidFill>
                          <a:effectLst/>
                          <a:latin typeface="+mn-lt"/>
                        </a:rPr>
                        <a:t>Encuesta Nacional de Victimización y Percepción sobre Seguridad Pública (ENVIPE), 2020. IIN/ </a:t>
                      </a:r>
                      <a:endParaRPr lang="en-US" sz="1400" b="0" dirty="0">
                        <a:solidFill>
                          <a:schemeClr val="tx1"/>
                        </a:solidFill>
                        <a:effectLst/>
                        <a:latin typeface="+mn-lt"/>
                        <a:ea typeface="Calibri" panose="020F0502020204030204" pitchFamily="34" charset="0"/>
                        <a:cs typeface="Times New Roman" panose="02020603050405020304" pitchFamily="18" charset="0"/>
                      </a:endParaRPr>
                    </a:p>
                  </a:txBody>
                  <a:tcPr marL="39972" marR="39972" marT="0" marB="0" anchor="ctr">
                    <a:noFill/>
                  </a:tcPr>
                </a:tc>
                <a:tc>
                  <a:txBody>
                    <a:bodyPr/>
                    <a:lstStyle/>
                    <a:p>
                      <a:pPr algn="ctr">
                        <a:lnSpc>
                          <a:spcPct val="107000"/>
                        </a:lnSpc>
                        <a:spcAft>
                          <a:spcPts val="800"/>
                        </a:spcAft>
                      </a:pPr>
                      <a:r>
                        <a:rPr lang="es-MX" sz="1400" dirty="0">
                          <a:effectLst/>
                          <a:latin typeface="+mn-lt"/>
                          <a:ea typeface="Calibri" panose="020F0502020204030204" pitchFamily="34" charset="0"/>
                          <a:cs typeface="Times New Roman" panose="02020603050405020304" pitchFamily="18" charset="0"/>
                        </a:rPr>
                        <a:t>Anual</a:t>
                      </a:r>
                      <a:endParaRPr lang="en-US" sz="1400" dirty="0">
                        <a:effectLst/>
                        <a:latin typeface="+mn-lt"/>
                        <a:ea typeface="Calibri" panose="020F0502020204030204" pitchFamily="34" charset="0"/>
                        <a:cs typeface="Times New Roman" panose="02020603050405020304" pitchFamily="18" charset="0"/>
                      </a:endParaRPr>
                    </a:p>
                  </a:txBody>
                  <a:tcPr marL="39972" marR="39972" marT="0" marB="0" anchor="ctr">
                    <a:noFill/>
                  </a:tcPr>
                </a:tc>
                <a:tc>
                  <a:txBody>
                    <a:bodyPr/>
                    <a:lstStyle/>
                    <a:p>
                      <a:pPr algn="ctr">
                        <a:lnSpc>
                          <a:spcPct val="107000"/>
                        </a:lnSpc>
                        <a:spcAft>
                          <a:spcPts val="800"/>
                        </a:spcAft>
                      </a:pPr>
                      <a:r>
                        <a:rPr lang="es-MX" sz="1400" dirty="0">
                          <a:effectLst/>
                          <a:latin typeface="+mn-lt"/>
                        </a:rPr>
                        <a:t>Reprogramada</a:t>
                      </a:r>
                      <a:endParaRPr lang="en-US" sz="1400" dirty="0">
                        <a:effectLst/>
                        <a:latin typeface="+mn-lt"/>
                        <a:ea typeface="Calibri" panose="020F0502020204030204" pitchFamily="34" charset="0"/>
                        <a:cs typeface="Times New Roman" panose="02020603050405020304" pitchFamily="18" charset="0"/>
                      </a:endParaRPr>
                    </a:p>
                  </a:txBody>
                  <a:tcPr marL="39972" marR="39972" marT="0" marB="0" anchor="ctr">
                    <a:noFill/>
                  </a:tcPr>
                </a:tc>
                <a:extLst>
                  <a:ext uri="{0D108BD9-81ED-4DB2-BD59-A6C34878D82A}">
                    <a16:rowId xmlns:a16="http://schemas.microsoft.com/office/drawing/2014/main" val="1678732733"/>
                  </a:ext>
                </a:extLst>
              </a:tr>
              <a:tr h="346504">
                <a:tc>
                  <a:txBody>
                    <a:bodyPr/>
                    <a:lstStyle/>
                    <a:p>
                      <a:pPr algn="l">
                        <a:lnSpc>
                          <a:spcPct val="107000"/>
                        </a:lnSpc>
                        <a:spcAft>
                          <a:spcPts val="800"/>
                        </a:spcAft>
                      </a:pPr>
                      <a:r>
                        <a:rPr lang="es-MX" sz="1400" b="0" dirty="0">
                          <a:solidFill>
                            <a:schemeClr val="tx1"/>
                          </a:solidFill>
                          <a:effectLst/>
                          <a:latin typeface="+mn-lt"/>
                        </a:rPr>
                        <a:t> Estadísticas de Mortalidad. Defunciones por homicidio, 2019. Preliminar. </a:t>
                      </a:r>
                      <a:endParaRPr lang="en-US" sz="1400" b="0" dirty="0">
                        <a:solidFill>
                          <a:schemeClr val="tx1"/>
                        </a:solidFill>
                        <a:effectLst/>
                        <a:latin typeface="+mn-lt"/>
                        <a:ea typeface="Calibri" panose="020F0502020204030204" pitchFamily="34" charset="0"/>
                        <a:cs typeface="Times New Roman" panose="02020603050405020304" pitchFamily="18" charset="0"/>
                      </a:endParaRPr>
                    </a:p>
                  </a:txBody>
                  <a:tcPr marL="39972" marR="39972" marT="0" marB="0" anchor="ctr">
                    <a:noFill/>
                  </a:tcPr>
                </a:tc>
                <a:tc>
                  <a:txBody>
                    <a:bodyPr/>
                    <a:lstStyle/>
                    <a:p>
                      <a:pPr algn="ctr">
                        <a:lnSpc>
                          <a:spcPct val="107000"/>
                        </a:lnSpc>
                        <a:spcAft>
                          <a:spcPts val="800"/>
                        </a:spcAft>
                      </a:pPr>
                      <a:r>
                        <a:rPr lang="es-MX" sz="1400" dirty="0">
                          <a:effectLst/>
                          <a:latin typeface="+mn-lt"/>
                          <a:ea typeface="Calibri" panose="020F0502020204030204" pitchFamily="34" charset="0"/>
                          <a:cs typeface="Times New Roman" panose="02020603050405020304" pitchFamily="18" charset="0"/>
                        </a:rPr>
                        <a:t>Anual</a:t>
                      </a:r>
                      <a:endParaRPr lang="en-US" sz="1400" dirty="0">
                        <a:effectLst/>
                        <a:latin typeface="+mn-lt"/>
                        <a:ea typeface="Calibri" panose="020F0502020204030204" pitchFamily="34" charset="0"/>
                        <a:cs typeface="Times New Roman" panose="02020603050405020304" pitchFamily="18" charset="0"/>
                      </a:endParaRPr>
                    </a:p>
                  </a:txBody>
                  <a:tcPr marL="39972" marR="39972" marT="0" marB="0" anchor="ctr">
                    <a:noFill/>
                  </a:tcPr>
                </a:tc>
                <a:tc>
                  <a:txBody>
                    <a:bodyPr/>
                    <a:lstStyle/>
                    <a:p>
                      <a:pPr algn="ctr">
                        <a:lnSpc>
                          <a:spcPct val="107000"/>
                        </a:lnSpc>
                        <a:spcAft>
                          <a:spcPts val="800"/>
                        </a:spcAft>
                      </a:pPr>
                      <a:r>
                        <a:rPr lang="es-MX" sz="1400" dirty="0">
                          <a:effectLst/>
                          <a:latin typeface="+mn-lt"/>
                        </a:rPr>
                        <a:t>Reprogramada</a:t>
                      </a:r>
                      <a:endParaRPr lang="en-US" sz="1400" dirty="0">
                        <a:effectLst/>
                        <a:latin typeface="+mn-lt"/>
                        <a:ea typeface="Calibri" panose="020F0502020204030204" pitchFamily="34" charset="0"/>
                        <a:cs typeface="Times New Roman" panose="02020603050405020304" pitchFamily="18" charset="0"/>
                      </a:endParaRPr>
                    </a:p>
                  </a:txBody>
                  <a:tcPr marL="39972" marR="39972" marT="0" marB="0" anchor="ctr">
                    <a:noFill/>
                  </a:tcPr>
                </a:tc>
                <a:extLst>
                  <a:ext uri="{0D108BD9-81ED-4DB2-BD59-A6C34878D82A}">
                    <a16:rowId xmlns:a16="http://schemas.microsoft.com/office/drawing/2014/main" val="2583586255"/>
                  </a:ext>
                </a:extLst>
              </a:tr>
              <a:tr h="137943">
                <a:tc>
                  <a:txBody>
                    <a:bodyPr/>
                    <a:lstStyle/>
                    <a:p>
                      <a:pPr algn="l">
                        <a:lnSpc>
                          <a:spcPct val="107000"/>
                        </a:lnSpc>
                        <a:spcAft>
                          <a:spcPts val="800"/>
                        </a:spcAft>
                      </a:pPr>
                      <a:r>
                        <a:rPr lang="es-MX" sz="1400" b="0" dirty="0" err="1">
                          <a:solidFill>
                            <a:schemeClr val="tx1"/>
                          </a:solidFill>
                          <a:effectLst/>
                          <a:latin typeface="+mn-lt"/>
                        </a:rPr>
                        <a:t>Estadisticas</a:t>
                      </a:r>
                      <a:r>
                        <a:rPr lang="es-MX" sz="1400" b="0" dirty="0">
                          <a:solidFill>
                            <a:schemeClr val="tx1"/>
                          </a:solidFill>
                          <a:effectLst/>
                          <a:latin typeface="+mn-lt"/>
                        </a:rPr>
                        <a:t> de Relaciones Laborales de </a:t>
                      </a:r>
                      <a:r>
                        <a:rPr lang="es-MX" sz="1400" b="0" dirty="0" err="1">
                          <a:solidFill>
                            <a:schemeClr val="tx1"/>
                          </a:solidFill>
                          <a:effectLst/>
                          <a:latin typeface="+mn-lt"/>
                        </a:rPr>
                        <a:t>Julisdicción</a:t>
                      </a:r>
                      <a:r>
                        <a:rPr lang="es-MX" sz="1400" b="0" dirty="0">
                          <a:solidFill>
                            <a:schemeClr val="tx1"/>
                          </a:solidFill>
                          <a:effectLst/>
                          <a:latin typeface="+mn-lt"/>
                        </a:rPr>
                        <a:t> Local, 2019.</a:t>
                      </a:r>
                      <a:endParaRPr lang="en-US" sz="1400" b="0" dirty="0">
                        <a:solidFill>
                          <a:schemeClr val="tx1"/>
                        </a:solidFill>
                        <a:effectLst/>
                        <a:latin typeface="+mn-lt"/>
                        <a:ea typeface="Calibri" panose="020F0502020204030204" pitchFamily="34" charset="0"/>
                        <a:cs typeface="Times New Roman" panose="02020603050405020304" pitchFamily="18" charset="0"/>
                      </a:endParaRPr>
                    </a:p>
                  </a:txBody>
                  <a:tcPr marL="39972" marR="39972" marT="0" marB="0" anchor="ctr">
                    <a:solidFill>
                      <a:srgbClr val="D2DEEF"/>
                    </a:solidFill>
                  </a:tcPr>
                </a:tc>
                <a:tc>
                  <a:txBody>
                    <a:bodyPr/>
                    <a:lstStyle/>
                    <a:p>
                      <a:pPr algn="ctr">
                        <a:lnSpc>
                          <a:spcPct val="107000"/>
                        </a:lnSpc>
                        <a:spcAft>
                          <a:spcPts val="800"/>
                        </a:spcAft>
                      </a:pPr>
                      <a:r>
                        <a:rPr lang="es-MX" sz="1400" dirty="0">
                          <a:effectLst/>
                          <a:latin typeface="+mn-lt"/>
                          <a:ea typeface="Calibri" panose="020F0502020204030204" pitchFamily="34" charset="0"/>
                          <a:cs typeface="Times New Roman" panose="02020603050405020304" pitchFamily="18" charset="0"/>
                        </a:rPr>
                        <a:t>Anual</a:t>
                      </a:r>
                      <a:endParaRPr lang="en-US" sz="1400" dirty="0">
                        <a:effectLst/>
                        <a:latin typeface="+mn-lt"/>
                        <a:ea typeface="Calibri" panose="020F0502020204030204" pitchFamily="34" charset="0"/>
                        <a:cs typeface="Times New Roman" panose="02020603050405020304" pitchFamily="18" charset="0"/>
                      </a:endParaRPr>
                    </a:p>
                  </a:txBody>
                  <a:tcPr marL="39972" marR="39972" marT="0" marB="0" anchor="ctr">
                    <a:solidFill>
                      <a:srgbClr val="D2DEEF"/>
                    </a:solidFill>
                  </a:tcPr>
                </a:tc>
                <a:tc>
                  <a:txBody>
                    <a:bodyPr/>
                    <a:lstStyle/>
                    <a:p>
                      <a:pPr algn="ctr">
                        <a:lnSpc>
                          <a:spcPct val="107000"/>
                        </a:lnSpc>
                        <a:spcAft>
                          <a:spcPts val="800"/>
                        </a:spcAft>
                      </a:pPr>
                      <a:r>
                        <a:rPr lang="es-MX" sz="1400" dirty="0">
                          <a:effectLst/>
                          <a:latin typeface="+mn-lt"/>
                        </a:rPr>
                        <a:t>Reprogramada</a:t>
                      </a:r>
                      <a:endParaRPr lang="en-US" sz="1400" dirty="0">
                        <a:effectLst/>
                        <a:latin typeface="+mn-lt"/>
                        <a:ea typeface="Calibri" panose="020F0502020204030204" pitchFamily="34" charset="0"/>
                        <a:cs typeface="Times New Roman" panose="02020603050405020304" pitchFamily="18" charset="0"/>
                      </a:endParaRPr>
                    </a:p>
                  </a:txBody>
                  <a:tcPr marL="39972" marR="39972" marT="0" marB="0" anchor="ctr">
                    <a:solidFill>
                      <a:srgbClr val="D2DEEF"/>
                    </a:solidFill>
                  </a:tcPr>
                </a:tc>
                <a:extLst>
                  <a:ext uri="{0D108BD9-81ED-4DB2-BD59-A6C34878D82A}">
                    <a16:rowId xmlns:a16="http://schemas.microsoft.com/office/drawing/2014/main" val="1939306646"/>
                  </a:ext>
                </a:extLst>
              </a:tr>
              <a:tr h="137943">
                <a:tc>
                  <a:txBody>
                    <a:bodyPr/>
                    <a:lstStyle/>
                    <a:p>
                      <a:pPr algn="l">
                        <a:lnSpc>
                          <a:spcPct val="107000"/>
                        </a:lnSpc>
                        <a:spcAft>
                          <a:spcPts val="800"/>
                        </a:spcAft>
                      </a:pPr>
                      <a:r>
                        <a:rPr lang="es-MX" sz="1400" b="0" dirty="0">
                          <a:solidFill>
                            <a:schemeClr val="tx1"/>
                          </a:solidFill>
                          <a:effectLst/>
                          <a:latin typeface="+mn-lt"/>
                        </a:rPr>
                        <a:t>Módulo sobre Eventos Culturales Seleccionados (MODECULT). </a:t>
                      </a:r>
                      <a:endParaRPr lang="en-US" sz="1400" b="0" dirty="0">
                        <a:solidFill>
                          <a:schemeClr val="tx1"/>
                        </a:solidFill>
                        <a:effectLst/>
                        <a:latin typeface="+mn-lt"/>
                        <a:ea typeface="Calibri" panose="020F0502020204030204" pitchFamily="34" charset="0"/>
                        <a:cs typeface="Times New Roman" panose="02020603050405020304" pitchFamily="18" charset="0"/>
                      </a:endParaRPr>
                    </a:p>
                  </a:txBody>
                  <a:tcPr marL="39972" marR="39972" marT="0" marB="0" anchor="ctr">
                    <a:solidFill>
                      <a:srgbClr val="D2DEEF"/>
                    </a:solidFill>
                  </a:tcPr>
                </a:tc>
                <a:tc>
                  <a:txBody>
                    <a:bodyPr/>
                    <a:lstStyle/>
                    <a:p>
                      <a:pPr algn="ctr">
                        <a:lnSpc>
                          <a:spcPct val="107000"/>
                        </a:lnSpc>
                        <a:spcAft>
                          <a:spcPts val="800"/>
                        </a:spcAft>
                      </a:pPr>
                      <a:r>
                        <a:rPr lang="es-MX" sz="1400" dirty="0">
                          <a:effectLst/>
                          <a:latin typeface="+mn-lt"/>
                          <a:ea typeface="Calibri" panose="020F0502020204030204" pitchFamily="34" charset="0"/>
                          <a:cs typeface="Times New Roman" panose="02020603050405020304" pitchFamily="18" charset="0"/>
                        </a:rPr>
                        <a:t>Anual</a:t>
                      </a:r>
                      <a:endParaRPr lang="en-US" sz="1400" dirty="0">
                        <a:effectLst/>
                        <a:latin typeface="+mn-lt"/>
                        <a:ea typeface="Calibri" panose="020F0502020204030204" pitchFamily="34" charset="0"/>
                        <a:cs typeface="Times New Roman" panose="02020603050405020304" pitchFamily="18" charset="0"/>
                      </a:endParaRPr>
                    </a:p>
                  </a:txBody>
                  <a:tcPr marL="39972" marR="39972" marT="0" marB="0" anchor="ctr">
                    <a:solidFill>
                      <a:srgbClr val="D2DEEF"/>
                    </a:solidFill>
                  </a:tcPr>
                </a:tc>
                <a:tc>
                  <a:txBody>
                    <a:bodyPr/>
                    <a:lstStyle/>
                    <a:p>
                      <a:pPr algn="ctr">
                        <a:lnSpc>
                          <a:spcPct val="107000"/>
                        </a:lnSpc>
                        <a:spcAft>
                          <a:spcPts val="800"/>
                        </a:spcAft>
                      </a:pPr>
                      <a:r>
                        <a:rPr lang="es-MX" sz="1400" dirty="0">
                          <a:effectLst/>
                          <a:latin typeface="+mn-lt"/>
                        </a:rPr>
                        <a:t>Reprogramada</a:t>
                      </a:r>
                      <a:endParaRPr lang="en-US" sz="1400" dirty="0">
                        <a:effectLst/>
                        <a:latin typeface="+mn-lt"/>
                        <a:ea typeface="Calibri" panose="020F0502020204030204" pitchFamily="34" charset="0"/>
                        <a:cs typeface="Times New Roman" panose="02020603050405020304" pitchFamily="18" charset="0"/>
                      </a:endParaRPr>
                    </a:p>
                  </a:txBody>
                  <a:tcPr marL="39972" marR="39972" marT="0" marB="0" anchor="ctr">
                    <a:solidFill>
                      <a:srgbClr val="D2DEEF"/>
                    </a:solidFill>
                  </a:tcPr>
                </a:tc>
                <a:extLst>
                  <a:ext uri="{0D108BD9-81ED-4DB2-BD59-A6C34878D82A}">
                    <a16:rowId xmlns:a16="http://schemas.microsoft.com/office/drawing/2014/main" val="3522515922"/>
                  </a:ext>
                </a:extLst>
              </a:tr>
              <a:tr h="282270">
                <a:tc>
                  <a:txBody>
                    <a:bodyPr/>
                    <a:lstStyle/>
                    <a:p>
                      <a:pPr algn="l">
                        <a:lnSpc>
                          <a:spcPct val="107000"/>
                        </a:lnSpc>
                        <a:spcAft>
                          <a:spcPts val="800"/>
                        </a:spcAft>
                      </a:pPr>
                      <a:r>
                        <a:rPr lang="es-MX" sz="1400" b="0" dirty="0">
                          <a:solidFill>
                            <a:schemeClr val="tx1"/>
                          </a:solidFill>
                          <a:effectLst/>
                          <a:latin typeface="+mn-lt"/>
                        </a:rPr>
                        <a:t>Censo Nacional de Transparencia, Acceso a la Información Pública y Protección de Datos Personales Federal (CNTAIPPDPF), 2020.</a:t>
                      </a:r>
                      <a:endParaRPr lang="en-US" sz="1400" b="0" dirty="0">
                        <a:solidFill>
                          <a:schemeClr val="tx1"/>
                        </a:solidFill>
                        <a:effectLst/>
                        <a:latin typeface="+mn-lt"/>
                        <a:ea typeface="Calibri" panose="020F0502020204030204" pitchFamily="34" charset="0"/>
                        <a:cs typeface="Times New Roman" panose="02020603050405020304" pitchFamily="18" charset="0"/>
                      </a:endParaRPr>
                    </a:p>
                  </a:txBody>
                  <a:tcPr marL="39972" marR="39972" marT="0" marB="0" anchor="ctr">
                    <a:solidFill>
                      <a:srgbClr val="D2DEEF"/>
                    </a:solidFill>
                  </a:tcPr>
                </a:tc>
                <a:tc>
                  <a:txBody>
                    <a:bodyPr/>
                    <a:lstStyle/>
                    <a:p>
                      <a:pPr algn="ctr">
                        <a:lnSpc>
                          <a:spcPct val="107000"/>
                        </a:lnSpc>
                        <a:spcAft>
                          <a:spcPts val="800"/>
                        </a:spcAft>
                      </a:pPr>
                      <a:r>
                        <a:rPr lang="es-MX" sz="1400" dirty="0">
                          <a:effectLst/>
                          <a:latin typeface="+mn-lt"/>
                          <a:ea typeface="Calibri" panose="020F0502020204030204" pitchFamily="34" charset="0"/>
                          <a:cs typeface="Times New Roman" panose="02020603050405020304" pitchFamily="18" charset="0"/>
                        </a:rPr>
                        <a:t>Anual</a:t>
                      </a:r>
                      <a:endParaRPr lang="en-US" sz="1400" dirty="0">
                        <a:effectLst/>
                        <a:latin typeface="+mn-lt"/>
                        <a:ea typeface="Calibri" panose="020F0502020204030204" pitchFamily="34" charset="0"/>
                        <a:cs typeface="Times New Roman" panose="02020603050405020304" pitchFamily="18" charset="0"/>
                      </a:endParaRPr>
                    </a:p>
                  </a:txBody>
                  <a:tcPr marL="39972" marR="39972" marT="0" marB="0" anchor="ctr">
                    <a:solidFill>
                      <a:srgbClr val="D2DEEF"/>
                    </a:solidFill>
                  </a:tcPr>
                </a:tc>
                <a:tc>
                  <a:txBody>
                    <a:bodyPr/>
                    <a:lstStyle/>
                    <a:p>
                      <a:pPr algn="ctr">
                        <a:lnSpc>
                          <a:spcPct val="107000"/>
                        </a:lnSpc>
                        <a:spcAft>
                          <a:spcPts val="800"/>
                        </a:spcAft>
                      </a:pPr>
                      <a:r>
                        <a:rPr lang="es-MX" sz="1400" dirty="0">
                          <a:effectLst/>
                          <a:latin typeface="+mn-lt"/>
                        </a:rPr>
                        <a:t>Reprogramada</a:t>
                      </a:r>
                      <a:endParaRPr lang="en-US" sz="1400" dirty="0">
                        <a:effectLst/>
                        <a:latin typeface="+mn-lt"/>
                        <a:ea typeface="Calibri" panose="020F0502020204030204" pitchFamily="34" charset="0"/>
                        <a:cs typeface="Times New Roman" panose="02020603050405020304" pitchFamily="18" charset="0"/>
                      </a:endParaRPr>
                    </a:p>
                  </a:txBody>
                  <a:tcPr marL="39972" marR="39972" marT="0" marB="0" anchor="ctr">
                    <a:solidFill>
                      <a:srgbClr val="D2DEEF"/>
                    </a:solidFill>
                  </a:tcPr>
                </a:tc>
                <a:extLst>
                  <a:ext uri="{0D108BD9-81ED-4DB2-BD59-A6C34878D82A}">
                    <a16:rowId xmlns:a16="http://schemas.microsoft.com/office/drawing/2014/main" val="3358067382"/>
                  </a:ext>
                </a:extLst>
              </a:tr>
            </a:tbl>
          </a:graphicData>
        </a:graphic>
      </p:graphicFrame>
    </p:spTree>
    <p:extLst>
      <p:ext uri="{BB962C8B-B14F-4D97-AF65-F5344CB8AC3E}">
        <p14:creationId xmlns:p14="http://schemas.microsoft.com/office/powerpoint/2010/main" val="3240526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51226E28-20E8-46F8-A285-357646472B61}"/>
              </a:ext>
            </a:extLst>
          </p:cNvPr>
          <p:cNvSpPr txBox="1"/>
          <p:nvPr/>
        </p:nvSpPr>
        <p:spPr>
          <a:xfrm>
            <a:off x="310720" y="946547"/>
            <a:ext cx="4023561" cy="830997"/>
          </a:xfrm>
          <a:prstGeom prst="rect">
            <a:avLst/>
          </a:prstGeom>
          <a:noFill/>
        </p:spPr>
        <p:txBody>
          <a:bodyPr wrap="square">
            <a:spAutoFit/>
          </a:bodyPr>
          <a:lstStyle/>
          <a:p>
            <a:pPr algn="ctr"/>
            <a:r>
              <a:rPr lang="es-MX" sz="1600" dirty="0">
                <a:effectLst/>
                <a:latin typeface="Calibri" panose="020F0502020204030204" pitchFamily="34" charset="0"/>
                <a:ea typeface="Calibri" panose="020F0502020204030204" pitchFamily="34" charset="0"/>
                <a:cs typeface="Calibri" panose="020F0502020204030204" pitchFamily="34" charset="0"/>
              </a:rPr>
              <a:t>Porcentaje de programas de información que publicaron metadatos documentados con base en un estándar internacional</a:t>
            </a:r>
            <a:endParaRPr lang="en-US" sz="1600" dirty="0">
              <a:latin typeface="Calibri" panose="020F0502020204030204" pitchFamily="34" charset="0"/>
              <a:cs typeface="Calibri" panose="020F0502020204030204" pitchFamily="34" charset="0"/>
            </a:endParaRPr>
          </a:p>
        </p:txBody>
      </p:sp>
      <p:sp>
        <p:nvSpPr>
          <p:cNvPr id="14" name="CuadroTexto 13">
            <a:extLst>
              <a:ext uri="{FF2B5EF4-FFF2-40B4-BE49-F238E27FC236}">
                <a16:creationId xmlns:a16="http://schemas.microsoft.com/office/drawing/2014/main" id="{70048FBC-436B-44BE-80BF-B8E938B49A2A}"/>
              </a:ext>
            </a:extLst>
          </p:cNvPr>
          <p:cNvSpPr txBox="1"/>
          <p:nvPr/>
        </p:nvSpPr>
        <p:spPr>
          <a:xfrm>
            <a:off x="-66015" y="135299"/>
            <a:ext cx="4400296" cy="369332"/>
          </a:xfrm>
          <a:prstGeom prst="rect">
            <a:avLst/>
          </a:prstGeom>
          <a:noFill/>
        </p:spPr>
        <p:txBody>
          <a:bodyPr wrap="square" rtlCol="0">
            <a:spAutoFit/>
          </a:bodyPr>
          <a:lstStyle/>
          <a:p>
            <a:pPr algn="ctr"/>
            <a:r>
              <a:rPr lang="es-MX" dirty="0"/>
              <a:t>ACCESIBILIDAD</a:t>
            </a:r>
            <a:endParaRPr lang="en-US" dirty="0"/>
          </a:p>
        </p:txBody>
      </p:sp>
      <p:sp>
        <p:nvSpPr>
          <p:cNvPr id="17" name="Rectángulo 16">
            <a:extLst>
              <a:ext uri="{FF2B5EF4-FFF2-40B4-BE49-F238E27FC236}">
                <a16:creationId xmlns:a16="http://schemas.microsoft.com/office/drawing/2014/main" id="{B4296282-3A5F-4CC8-BAF0-13B0E0BD6873}"/>
              </a:ext>
            </a:extLst>
          </p:cNvPr>
          <p:cNvSpPr/>
          <p:nvPr/>
        </p:nvSpPr>
        <p:spPr>
          <a:xfrm>
            <a:off x="213143" y="946547"/>
            <a:ext cx="4085173" cy="3767496"/>
          </a:xfrm>
          <a:prstGeom prst="rect">
            <a:avLst/>
          </a:prstGeom>
          <a:solidFill>
            <a:srgbClr val="5B9BD5">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a 1">
            <a:extLst>
              <a:ext uri="{FF2B5EF4-FFF2-40B4-BE49-F238E27FC236}">
                <a16:creationId xmlns:a16="http://schemas.microsoft.com/office/drawing/2014/main" id="{7AD6F922-DFD5-4A79-A0EF-CF9BD2A515C8}"/>
              </a:ext>
            </a:extLst>
          </p:cNvPr>
          <p:cNvGraphicFramePr>
            <a:graphicFrameLocks noGrp="1"/>
          </p:cNvGraphicFramePr>
          <p:nvPr>
            <p:extLst>
              <p:ext uri="{D42A27DB-BD31-4B8C-83A1-F6EECF244321}">
                <p14:modId xmlns:p14="http://schemas.microsoft.com/office/powerpoint/2010/main" val="3267508494"/>
              </p:ext>
            </p:extLst>
          </p:nvPr>
        </p:nvGraphicFramePr>
        <p:xfrm>
          <a:off x="4875365" y="215198"/>
          <a:ext cx="7067527" cy="4884313"/>
        </p:xfrm>
        <a:graphic>
          <a:graphicData uri="http://schemas.openxmlformats.org/drawingml/2006/table">
            <a:tbl>
              <a:tblPr firstRow="1" firstCol="1" bandRow="1">
                <a:tableStyleId>{5C22544A-7EE6-4342-B048-85BDC9FD1C3A}</a:tableStyleId>
              </a:tblPr>
              <a:tblGrid>
                <a:gridCol w="7067527">
                  <a:extLst>
                    <a:ext uri="{9D8B030D-6E8A-4147-A177-3AD203B41FA5}">
                      <a16:colId xmlns:a16="http://schemas.microsoft.com/office/drawing/2014/main" val="2630336138"/>
                    </a:ext>
                  </a:extLst>
                </a:gridCol>
              </a:tblGrid>
              <a:tr h="301643">
                <a:tc>
                  <a:txBody>
                    <a:bodyPr/>
                    <a:lstStyle/>
                    <a:p>
                      <a:pPr algn="ctr">
                        <a:lnSpc>
                          <a:spcPct val="107000"/>
                        </a:lnSpc>
                        <a:spcAft>
                          <a:spcPts val="800"/>
                        </a:spcAft>
                      </a:pPr>
                      <a:r>
                        <a:rPr lang="es-MX" sz="1400" b="0" dirty="0">
                          <a:effectLst/>
                        </a:rPr>
                        <a:t>Programas de información que no publicaron metadatos</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47227750"/>
                  </a:ext>
                </a:extLst>
              </a:tr>
              <a:tr h="301643">
                <a:tc>
                  <a:txBody>
                    <a:bodyPr/>
                    <a:lstStyle/>
                    <a:p>
                      <a:pPr>
                        <a:lnSpc>
                          <a:spcPct val="107000"/>
                        </a:lnSpc>
                        <a:spcAft>
                          <a:spcPts val="800"/>
                        </a:spcAft>
                      </a:pPr>
                      <a:r>
                        <a:rPr lang="es-MX" sz="1400" b="0" dirty="0">
                          <a:solidFill>
                            <a:schemeClr val="accent6"/>
                          </a:solidFill>
                          <a:effectLst/>
                        </a:rPr>
                        <a:t>Encuesta Nacional de Agencias Funerarias ante COVID-19 2020.</a:t>
                      </a:r>
                      <a:endParaRPr lang="en-US" sz="1400" b="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104257447"/>
                  </a:ext>
                </a:extLst>
              </a:tr>
              <a:tr h="301643">
                <a:tc>
                  <a:txBody>
                    <a:bodyPr/>
                    <a:lstStyle/>
                    <a:p>
                      <a:pPr>
                        <a:lnSpc>
                          <a:spcPct val="107000"/>
                        </a:lnSpc>
                        <a:spcAft>
                          <a:spcPts val="800"/>
                        </a:spcAft>
                      </a:pPr>
                      <a:r>
                        <a:rPr lang="es-MX" sz="1400" b="0" dirty="0">
                          <a:solidFill>
                            <a:schemeClr val="accent6"/>
                          </a:solidFill>
                          <a:effectLst/>
                        </a:rPr>
                        <a:t>Encuesta sobre el Impacto Económico Generado por COVID-19 en las Empresas 2020</a:t>
                      </a:r>
                      <a:endParaRPr lang="en-US" sz="1400" b="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131113717"/>
                  </a:ext>
                </a:extLst>
              </a:tr>
              <a:tr h="301643">
                <a:tc>
                  <a:txBody>
                    <a:bodyPr/>
                    <a:lstStyle/>
                    <a:p>
                      <a:pPr>
                        <a:lnSpc>
                          <a:spcPct val="107000"/>
                        </a:lnSpc>
                        <a:spcAft>
                          <a:spcPts val="800"/>
                        </a:spcAft>
                      </a:pPr>
                      <a:r>
                        <a:rPr lang="es-MX" sz="1400" b="0" dirty="0">
                          <a:solidFill>
                            <a:schemeClr val="tx1"/>
                          </a:solidFill>
                          <a:effectLst/>
                        </a:rPr>
                        <a:t>Encuesta Nacional de Inserción Laboral de los Egresados de la Educación Media Superior 2016</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661285523"/>
                  </a:ext>
                </a:extLst>
              </a:tr>
              <a:tr h="301643">
                <a:tc>
                  <a:txBody>
                    <a:bodyPr/>
                    <a:lstStyle/>
                    <a:p>
                      <a:pPr>
                        <a:lnSpc>
                          <a:spcPct val="107000"/>
                        </a:lnSpc>
                        <a:spcAft>
                          <a:spcPts val="800"/>
                        </a:spcAft>
                      </a:pPr>
                      <a:r>
                        <a:rPr lang="es-MX" sz="1400" b="0" dirty="0">
                          <a:solidFill>
                            <a:schemeClr val="tx1"/>
                          </a:solidFill>
                          <a:effectLst/>
                        </a:rPr>
                        <a:t>Encuesta Nacional de Inserción Laboral de los Egresados de la Educación Media Superior 2019</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385657290"/>
                  </a:ext>
                </a:extLst>
              </a:tr>
              <a:tr h="301643">
                <a:tc>
                  <a:txBody>
                    <a:bodyPr/>
                    <a:lstStyle/>
                    <a:p>
                      <a:pPr>
                        <a:lnSpc>
                          <a:spcPct val="107000"/>
                        </a:lnSpc>
                        <a:spcAft>
                          <a:spcPts val="800"/>
                        </a:spcAft>
                      </a:pPr>
                      <a:r>
                        <a:rPr lang="es-MX" sz="1400" b="0" dirty="0">
                          <a:solidFill>
                            <a:schemeClr val="tx1"/>
                          </a:solidFill>
                          <a:effectLst/>
                        </a:rPr>
                        <a:t>Encuesta Nacional de Trabajo Infantil 2019</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68168504"/>
                  </a:ext>
                </a:extLst>
              </a:tr>
              <a:tr h="301643">
                <a:tc>
                  <a:txBody>
                    <a:bodyPr/>
                    <a:lstStyle/>
                    <a:p>
                      <a:pPr>
                        <a:lnSpc>
                          <a:spcPct val="107000"/>
                        </a:lnSpc>
                        <a:spcAft>
                          <a:spcPts val="800"/>
                        </a:spcAft>
                      </a:pPr>
                      <a:r>
                        <a:rPr lang="es-MX" sz="1400" b="0" dirty="0">
                          <a:solidFill>
                            <a:schemeClr val="tx1"/>
                          </a:solidFill>
                          <a:effectLst/>
                        </a:rPr>
                        <a:t>Encuesta Nacional sobre Consumo de Energéticos en Viviendas Particulares 2019</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345886113"/>
                  </a:ext>
                </a:extLst>
              </a:tr>
              <a:tr h="301643">
                <a:tc>
                  <a:txBody>
                    <a:bodyPr/>
                    <a:lstStyle/>
                    <a:p>
                      <a:pPr>
                        <a:lnSpc>
                          <a:spcPct val="107000"/>
                        </a:lnSpc>
                        <a:spcAft>
                          <a:spcPts val="800"/>
                        </a:spcAft>
                      </a:pPr>
                      <a:r>
                        <a:rPr lang="es-MX" sz="1400" b="0" dirty="0">
                          <a:solidFill>
                            <a:schemeClr val="accent6"/>
                          </a:solidFill>
                          <a:effectLst/>
                        </a:rPr>
                        <a:t>Encuesta Telefónica de Ocupación y Empleo 2020</a:t>
                      </a:r>
                      <a:endParaRPr lang="en-US" sz="1400" b="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152896146"/>
                  </a:ext>
                </a:extLst>
              </a:tr>
              <a:tr h="301643">
                <a:tc>
                  <a:txBody>
                    <a:bodyPr/>
                    <a:lstStyle/>
                    <a:p>
                      <a:pPr>
                        <a:lnSpc>
                          <a:spcPct val="107000"/>
                        </a:lnSpc>
                        <a:spcAft>
                          <a:spcPts val="800"/>
                        </a:spcAft>
                      </a:pPr>
                      <a:r>
                        <a:rPr lang="es-MX" sz="1400" b="0" dirty="0">
                          <a:solidFill>
                            <a:schemeClr val="accent6"/>
                          </a:solidFill>
                          <a:effectLst/>
                        </a:rPr>
                        <a:t>Encuesta Telefónica sobre Confianza del Consumidor 2020</a:t>
                      </a:r>
                      <a:endParaRPr lang="en-US" sz="1400" b="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986140104"/>
                  </a:ext>
                </a:extLst>
              </a:tr>
              <a:tr h="301643">
                <a:tc>
                  <a:txBody>
                    <a:bodyPr/>
                    <a:lstStyle/>
                    <a:p>
                      <a:pPr>
                        <a:lnSpc>
                          <a:spcPct val="107000"/>
                        </a:lnSpc>
                        <a:spcAft>
                          <a:spcPts val="800"/>
                        </a:spcAft>
                      </a:pPr>
                      <a:r>
                        <a:rPr lang="es-MX" sz="1400" b="0" dirty="0">
                          <a:solidFill>
                            <a:schemeClr val="accent6"/>
                          </a:solidFill>
                          <a:effectLst/>
                        </a:rPr>
                        <a:t>Encuesta Telefónica sobre COVID-19 y Mercado Laboral 2020</a:t>
                      </a:r>
                      <a:endParaRPr lang="en-US" sz="1400" b="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211018529"/>
                  </a:ext>
                </a:extLst>
              </a:tr>
              <a:tr h="301643">
                <a:tc>
                  <a:txBody>
                    <a:bodyPr/>
                    <a:lstStyle/>
                    <a:p>
                      <a:pPr>
                        <a:lnSpc>
                          <a:spcPct val="107000"/>
                        </a:lnSpc>
                        <a:spcAft>
                          <a:spcPts val="800"/>
                        </a:spcAft>
                      </a:pPr>
                      <a:r>
                        <a:rPr lang="es-MX" sz="1400" b="0" dirty="0">
                          <a:solidFill>
                            <a:schemeClr val="tx1"/>
                          </a:solidFill>
                          <a:effectLst/>
                        </a:rPr>
                        <a:t>Módulo de Bienestar </a:t>
                      </a:r>
                      <a:r>
                        <a:rPr lang="es-MX" sz="1400" b="0" dirty="0" err="1">
                          <a:solidFill>
                            <a:schemeClr val="tx1"/>
                          </a:solidFill>
                          <a:effectLst/>
                        </a:rPr>
                        <a:t>Autorreportado</a:t>
                      </a:r>
                      <a:r>
                        <a:rPr lang="es-MX" sz="1400" b="0" dirty="0">
                          <a:solidFill>
                            <a:schemeClr val="tx1"/>
                          </a:solidFill>
                          <a:effectLst/>
                        </a:rPr>
                        <a:t> de la Población Urbana, enero 2020</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981371870"/>
                  </a:ext>
                </a:extLst>
              </a:tr>
              <a:tr h="301643">
                <a:tc>
                  <a:txBody>
                    <a:bodyPr/>
                    <a:lstStyle/>
                    <a:p>
                      <a:pPr>
                        <a:lnSpc>
                          <a:spcPct val="107000"/>
                        </a:lnSpc>
                        <a:spcAft>
                          <a:spcPts val="800"/>
                        </a:spcAft>
                      </a:pPr>
                      <a:r>
                        <a:rPr lang="es-MX" sz="1400" b="0" dirty="0">
                          <a:solidFill>
                            <a:schemeClr val="tx1"/>
                          </a:solidFill>
                          <a:effectLst/>
                        </a:rPr>
                        <a:t>Archivo Histórico de Localidades </a:t>
                      </a:r>
                      <a:r>
                        <a:rPr lang="es-MX" sz="1400" b="0" baseline="30000" dirty="0">
                          <a:solidFill>
                            <a:schemeClr val="tx1"/>
                          </a:solidFill>
                          <a:effectLst/>
                        </a:rPr>
                        <a:t>a/</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968661283"/>
                  </a:ext>
                </a:extLst>
              </a:tr>
              <a:tr h="301643">
                <a:tc>
                  <a:txBody>
                    <a:bodyPr/>
                    <a:lstStyle/>
                    <a:p>
                      <a:pPr>
                        <a:lnSpc>
                          <a:spcPct val="107000"/>
                        </a:lnSpc>
                        <a:spcAft>
                          <a:spcPts val="800"/>
                        </a:spcAft>
                      </a:pPr>
                      <a:r>
                        <a:rPr lang="es-MX" sz="1400" b="0" dirty="0">
                          <a:solidFill>
                            <a:schemeClr val="tx1"/>
                          </a:solidFill>
                          <a:effectLst/>
                        </a:rPr>
                        <a:t>Archivos de Datos Satelitales de la Red Geodésica Nacional Activa </a:t>
                      </a:r>
                      <a:r>
                        <a:rPr lang="es-MX" sz="1400" b="0" baseline="30000" dirty="0">
                          <a:solidFill>
                            <a:schemeClr val="tx1"/>
                          </a:solidFill>
                          <a:effectLst/>
                        </a:rPr>
                        <a:t>a/</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449991859"/>
                  </a:ext>
                </a:extLst>
              </a:tr>
              <a:tr h="301643">
                <a:tc>
                  <a:txBody>
                    <a:bodyPr/>
                    <a:lstStyle/>
                    <a:p>
                      <a:pPr>
                        <a:lnSpc>
                          <a:spcPct val="107000"/>
                        </a:lnSpc>
                        <a:spcAft>
                          <a:spcPts val="800"/>
                        </a:spcAft>
                      </a:pPr>
                      <a:r>
                        <a:rPr lang="es-MX" sz="1400" b="0" dirty="0">
                          <a:solidFill>
                            <a:schemeClr val="tx1"/>
                          </a:solidFill>
                          <a:effectLst/>
                        </a:rPr>
                        <a:t>Catálogo Único de Claves de Áreas Geoestadísticas Estatales, Municipales y Localidades </a:t>
                      </a:r>
                      <a:r>
                        <a:rPr lang="es-MX" sz="1400" b="0" baseline="30000" dirty="0">
                          <a:solidFill>
                            <a:schemeClr val="tx1"/>
                          </a:solidFill>
                          <a:effectLst/>
                        </a:rPr>
                        <a:t>a/</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831826048"/>
                  </a:ext>
                </a:extLst>
              </a:tr>
              <a:tr h="301643">
                <a:tc>
                  <a:txBody>
                    <a:bodyPr/>
                    <a:lstStyle/>
                    <a:p>
                      <a:pPr>
                        <a:lnSpc>
                          <a:spcPct val="107000"/>
                        </a:lnSpc>
                        <a:spcAft>
                          <a:spcPts val="800"/>
                        </a:spcAft>
                      </a:pPr>
                      <a:r>
                        <a:rPr lang="es-MX" sz="1400" b="0" dirty="0">
                          <a:solidFill>
                            <a:schemeClr val="tx1"/>
                          </a:solidFill>
                          <a:effectLst/>
                        </a:rPr>
                        <a:t>Estaciones de la Red Geodésica Nacional Pasiva </a:t>
                      </a:r>
                      <a:r>
                        <a:rPr lang="es-MX" sz="1400" b="0" baseline="30000" dirty="0">
                          <a:solidFill>
                            <a:schemeClr val="tx1"/>
                          </a:solidFill>
                          <a:effectLst/>
                        </a:rPr>
                        <a:t>a/</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879645799"/>
                  </a:ext>
                </a:extLst>
              </a:tr>
              <a:tr h="359668">
                <a:tc>
                  <a:txBody>
                    <a:bodyPr/>
                    <a:lstStyle/>
                    <a:p>
                      <a:pPr>
                        <a:lnSpc>
                          <a:spcPct val="107000"/>
                        </a:lnSpc>
                        <a:spcAft>
                          <a:spcPts val="800"/>
                        </a:spcAft>
                      </a:pPr>
                      <a:r>
                        <a:rPr lang="es-MX" sz="1400" b="0" dirty="0">
                          <a:solidFill>
                            <a:schemeClr val="tx1"/>
                          </a:solidFill>
                          <a:effectLst/>
                        </a:rPr>
                        <a:t>Registro de Nombres Geográficos Continentales e Insulares con fines Estadísticos y </a:t>
                      </a:r>
                      <a:r>
                        <a:rPr lang="es-MX" sz="1400" b="0" dirty="0" err="1">
                          <a:solidFill>
                            <a:schemeClr val="tx1"/>
                          </a:solidFill>
                          <a:effectLst/>
                        </a:rPr>
                        <a:t>Geográficos</a:t>
                      </a:r>
                      <a:r>
                        <a:rPr lang="es-MX" sz="1400" b="0" baseline="30000" dirty="0" err="1">
                          <a:solidFill>
                            <a:schemeClr val="tx1"/>
                          </a:solidFill>
                          <a:effectLst/>
                        </a:rPr>
                        <a:t>a</a:t>
                      </a:r>
                      <a:r>
                        <a:rPr lang="es-MX" sz="1400" b="0" baseline="30000" dirty="0">
                          <a:solidFill>
                            <a:schemeClr val="tx1"/>
                          </a:solidFill>
                          <a:effectLst/>
                        </a:rPr>
                        <a:t>/</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619302299"/>
                  </a:ext>
                </a:extLst>
              </a:tr>
            </a:tbl>
          </a:graphicData>
        </a:graphic>
      </p:graphicFrame>
      <p:graphicFrame>
        <p:nvGraphicFramePr>
          <p:cNvPr id="3" name="Tabla 2">
            <a:extLst>
              <a:ext uri="{FF2B5EF4-FFF2-40B4-BE49-F238E27FC236}">
                <a16:creationId xmlns:a16="http://schemas.microsoft.com/office/drawing/2014/main" id="{AAFC2971-B8C6-4060-AD0C-8A22ECC74E2B}"/>
              </a:ext>
            </a:extLst>
          </p:cNvPr>
          <p:cNvGraphicFramePr>
            <a:graphicFrameLocks noGrp="1"/>
          </p:cNvGraphicFramePr>
          <p:nvPr>
            <p:extLst>
              <p:ext uri="{D42A27DB-BD31-4B8C-83A1-F6EECF244321}">
                <p14:modId xmlns:p14="http://schemas.microsoft.com/office/powerpoint/2010/main" val="2840806283"/>
              </p:ext>
            </p:extLst>
          </p:nvPr>
        </p:nvGraphicFramePr>
        <p:xfrm>
          <a:off x="4955634" y="5740293"/>
          <a:ext cx="6987258" cy="875792"/>
        </p:xfrm>
        <a:graphic>
          <a:graphicData uri="http://schemas.openxmlformats.org/drawingml/2006/table">
            <a:tbl>
              <a:tblPr firstRow="1" firstCol="1" bandRow="1">
                <a:tableStyleId>{5C22544A-7EE6-4342-B048-85BDC9FD1C3A}</a:tableStyleId>
              </a:tblPr>
              <a:tblGrid>
                <a:gridCol w="6987258">
                  <a:extLst>
                    <a:ext uri="{9D8B030D-6E8A-4147-A177-3AD203B41FA5}">
                      <a16:colId xmlns:a16="http://schemas.microsoft.com/office/drawing/2014/main" val="1953929077"/>
                    </a:ext>
                  </a:extLst>
                </a:gridCol>
              </a:tblGrid>
              <a:tr h="515175">
                <a:tc>
                  <a:txBody>
                    <a:bodyPr/>
                    <a:lstStyle/>
                    <a:p>
                      <a:pPr>
                        <a:lnSpc>
                          <a:spcPct val="107000"/>
                        </a:lnSpc>
                        <a:spcAft>
                          <a:spcPts val="800"/>
                        </a:spcAft>
                      </a:pPr>
                      <a:r>
                        <a:rPr lang="es-MX" sz="1200" b="0" dirty="0">
                          <a:solidFill>
                            <a:schemeClr val="tx1"/>
                          </a:solidFill>
                          <a:effectLst/>
                        </a:rPr>
                        <a:t>a/ No se publicaron metadatos actualizados en el sitio del </a:t>
                      </a:r>
                      <a:r>
                        <a:rPr lang="es-MX" sz="1200" b="0" u="sng" dirty="0">
                          <a:solidFill>
                            <a:srgbClr val="0563C1"/>
                          </a:solidFill>
                          <a:effectLst/>
                          <a:hlinkClick r:id="rId3">
                            <a:extLst>
                              <a:ext uri="{A12FA001-AC4F-418D-AE19-62706E023703}">
                                <ahyp:hlinkClr xmlns:ahyp="http://schemas.microsoft.com/office/drawing/2018/hyperlinkcolor" val="tx"/>
                              </a:ext>
                            </a:extLst>
                          </a:hlinkClick>
                        </a:rPr>
                        <a:t>Centro Distribuidor de Metadatos (</a:t>
                      </a:r>
                      <a:r>
                        <a:rPr lang="es-MX" sz="1200" b="0" u="sng" dirty="0" err="1">
                          <a:solidFill>
                            <a:srgbClr val="0563C1"/>
                          </a:solidFill>
                          <a:effectLst/>
                          <a:hlinkClick r:id="rId3">
                            <a:extLst>
                              <a:ext uri="{A12FA001-AC4F-418D-AE19-62706E023703}">
                                <ahyp:hlinkClr xmlns:ahyp="http://schemas.microsoft.com/office/drawing/2018/hyperlinkcolor" val="tx"/>
                              </a:ext>
                            </a:extLst>
                          </a:hlinkClick>
                        </a:rPr>
                        <a:t>Clearinghouse</a:t>
                      </a:r>
                      <a:r>
                        <a:rPr lang="es-MX" sz="1200" b="0" u="sng" dirty="0">
                          <a:solidFill>
                            <a:schemeClr val="tx1"/>
                          </a:solidFill>
                          <a:effectLst/>
                          <a:hlinkClick r:id="rId3">
                            <a:extLst>
                              <a:ext uri="{A12FA001-AC4F-418D-AE19-62706E023703}">
                                <ahyp:hlinkClr xmlns:ahyp="http://schemas.microsoft.com/office/drawing/2018/hyperlinkcolor" val="tx"/>
                              </a:ext>
                            </a:extLst>
                          </a:hlinkClick>
                        </a:rPr>
                        <a:t>)</a:t>
                      </a:r>
                      <a:r>
                        <a:rPr lang="es-MX" sz="1200" b="0" dirty="0">
                          <a:solidFill>
                            <a:schemeClr val="tx1"/>
                          </a:solidFill>
                          <a:effectLst/>
                        </a:rPr>
                        <a:t>, para los periodos de referencia de los ciclos publicados en 2020.</a:t>
                      </a:r>
                    </a:p>
                    <a:p>
                      <a:pPr>
                        <a:lnSpc>
                          <a:spcPct val="107000"/>
                        </a:lnSpc>
                        <a:spcAft>
                          <a:spcPts val="800"/>
                        </a:spcAft>
                      </a:pPr>
                      <a:r>
                        <a:rPr lang="es-MX"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 se incluyen los Censos de Gobierno porque conforme al Calendario de Difusión tienen 60 días para publicar los metadatos.</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noFill/>
                  </a:tcPr>
                </a:tc>
                <a:extLst>
                  <a:ext uri="{0D108BD9-81ED-4DB2-BD59-A6C34878D82A}">
                    <a16:rowId xmlns:a16="http://schemas.microsoft.com/office/drawing/2014/main" val="1330093389"/>
                  </a:ext>
                </a:extLst>
              </a:tr>
            </a:tbl>
          </a:graphicData>
        </a:graphic>
      </p:graphicFrame>
      <p:graphicFrame>
        <p:nvGraphicFramePr>
          <p:cNvPr id="11" name="Gráfico 10">
            <a:extLst>
              <a:ext uri="{FF2B5EF4-FFF2-40B4-BE49-F238E27FC236}">
                <a16:creationId xmlns:a16="http://schemas.microsoft.com/office/drawing/2014/main" id="{AFA3D861-9B7E-42C9-A10E-66086AA20939}"/>
              </a:ext>
            </a:extLst>
          </p:cNvPr>
          <p:cNvGraphicFramePr/>
          <p:nvPr>
            <p:extLst>
              <p:ext uri="{D42A27DB-BD31-4B8C-83A1-F6EECF244321}">
                <p14:modId xmlns:p14="http://schemas.microsoft.com/office/powerpoint/2010/main" val="3756309913"/>
              </p:ext>
            </p:extLst>
          </p:nvPr>
        </p:nvGraphicFramePr>
        <p:xfrm>
          <a:off x="399044" y="1846598"/>
          <a:ext cx="362254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38920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3843E8E-51CE-4CF1-8BBF-EFEF803520CB}"/>
              </a:ext>
            </a:extLst>
          </p:cNvPr>
          <p:cNvPicPr>
            <a:picLocks noChangeAspect="1"/>
          </p:cNvPicPr>
          <p:nvPr/>
        </p:nvPicPr>
        <p:blipFill>
          <a:blip r:embed="rId3"/>
          <a:stretch>
            <a:fillRect/>
          </a:stretch>
        </p:blipFill>
        <p:spPr>
          <a:xfrm>
            <a:off x="127247" y="698457"/>
            <a:ext cx="12192001" cy="5534073"/>
          </a:xfrm>
          <a:prstGeom prst="rect">
            <a:avLst/>
          </a:prstGeom>
        </p:spPr>
      </p:pic>
      <p:sp>
        <p:nvSpPr>
          <p:cNvPr id="12" name="CuadroTexto 11">
            <a:extLst>
              <a:ext uri="{FF2B5EF4-FFF2-40B4-BE49-F238E27FC236}">
                <a16:creationId xmlns:a16="http://schemas.microsoft.com/office/drawing/2014/main" id="{25E31270-F8C9-44E5-B4D7-F58BD5B39AA4}"/>
              </a:ext>
            </a:extLst>
          </p:cNvPr>
          <p:cNvSpPr txBox="1"/>
          <p:nvPr/>
        </p:nvSpPr>
        <p:spPr>
          <a:xfrm>
            <a:off x="3683000" y="210312"/>
            <a:ext cx="4400296" cy="369332"/>
          </a:xfrm>
          <a:prstGeom prst="rect">
            <a:avLst/>
          </a:prstGeom>
          <a:noFill/>
        </p:spPr>
        <p:txBody>
          <a:bodyPr wrap="square" rtlCol="0">
            <a:spAutoFit/>
          </a:bodyPr>
          <a:lstStyle/>
          <a:p>
            <a:pPr algn="ctr"/>
            <a:r>
              <a:rPr lang="es-MX" dirty="0"/>
              <a:t>PRECISIÓN REGISTROS ADMINISTRATIVOS</a:t>
            </a:r>
            <a:endParaRPr lang="en-US" dirty="0"/>
          </a:p>
        </p:txBody>
      </p:sp>
      <p:sp>
        <p:nvSpPr>
          <p:cNvPr id="3" name="Elipse 2">
            <a:extLst>
              <a:ext uri="{FF2B5EF4-FFF2-40B4-BE49-F238E27FC236}">
                <a16:creationId xmlns:a16="http://schemas.microsoft.com/office/drawing/2014/main" id="{851CAF87-3D1F-4CEE-BA36-1223D5F3CD73}"/>
              </a:ext>
            </a:extLst>
          </p:cNvPr>
          <p:cNvSpPr/>
          <p:nvPr/>
        </p:nvSpPr>
        <p:spPr>
          <a:xfrm>
            <a:off x="9818703" y="3429000"/>
            <a:ext cx="2121763" cy="40308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lipse 6">
            <a:extLst>
              <a:ext uri="{FF2B5EF4-FFF2-40B4-BE49-F238E27FC236}">
                <a16:creationId xmlns:a16="http://schemas.microsoft.com/office/drawing/2014/main" id="{7DC47BD7-CF3E-4142-BD3F-C687EA48ABB0}"/>
              </a:ext>
            </a:extLst>
          </p:cNvPr>
          <p:cNvSpPr/>
          <p:nvPr/>
        </p:nvSpPr>
        <p:spPr>
          <a:xfrm>
            <a:off x="9623395" y="1597981"/>
            <a:ext cx="2441358" cy="62143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uadroTexto 3">
            <a:extLst>
              <a:ext uri="{FF2B5EF4-FFF2-40B4-BE49-F238E27FC236}">
                <a16:creationId xmlns:a16="http://schemas.microsoft.com/office/drawing/2014/main" id="{A92D3BFA-A5B4-428A-9D8E-C2376855E531}"/>
              </a:ext>
            </a:extLst>
          </p:cNvPr>
          <p:cNvSpPr txBox="1"/>
          <p:nvPr/>
        </p:nvSpPr>
        <p:spPr>
          <a:xfrm>
            <a:off x="1198485" y="6232530"/>
            <a:ext cx="8851037" cy="369332"/>
          </a:xfrm>
          <a:prstGeom prst="rect">
            <a:avLst/>
          </a:prstGeom>
          <a:noFill/>
        </p:spPr>
        <p:txBody>
          <a:bodyPr wrap="square" rtlCol="0">
            <a:spAutoFit/>
          </a:bodyPr>
          <a:lstStyle/>
          <a:p>
            <a:r>
              <a:rPr lang="es-MX" dirty="0"/>
              <a:t>Las tasas de no respuesta en los programas de registros administrativos son bajas</a:t>
            </a:r>
            <a:endParaRPr lang="en-US" dirty="0"/>
          </a:p>
        </p:txBody>
      </p:sp>
    </p:spTree>
    <p:extLst>
      <p:ext uri="{BB962C8B-B14F-4D97-AF65-F5344CB8AC3E}">
        <p14:creationId xmlns:p14="http://schemas.microsoft.com/office/powerpoint/2010/main" val="946716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F09370CB-4EF7-416A-91A4-CC9B026ACFA7}"/>
              </a:ext>
            </a:extLst>
          </p:cNvPr>
          <p:cNvGraphicFramePr>
            <a:graphicFrameLocks noGrp="1"/>
          </p:cNvGraphicFramePr>
          <p:nvPr>
            <p:extLst>
              <p:ext uri="{D42A27DB-BD31-4B8C-83A1-F6EECF244321}">
                <p14:modId xmlns:p14="http://schemas.microsoft.com/office/powerpoint/2010/main" val="1284109559"/>
              </p:ext>
            </p:extLst>
          </p:nvPr>
        </p:nvGraphicFramePr>
        <p:xfrm>
          <a:off x="2064735" y="1056907"/>
          <a:ext cx="8062530" cy="2639695"/>
        </p:xfrm>
        <a:graphic>
          <a:graphicData uri="http://schemas.openxmlformats.org/drawingml/2006/table">
            <a:tbl>
              <a:tblPr>
                <a:tableStyleId>{5C22544A-7EE6-4342-B048-85BDC9FD1C3A}</a:tableStyleId>
              </a:tblPr>
              <a:tblGrid>
                <a:gridCol w="1300408">
                  <a:extLst>
                    <a:ext uri="{9D8B030D-6E8A-4147-A177-3AD203B41FA5}">
                      <a16:colId xmlns:a16="http://schemas.microsoft.com/office/drawing/2014/main" val="3417026951"/>
                    </a:ext>
                  </a:extLst>
                </a:gridCol>
                <a:gridCol w="1994811">
                  <a:extLst>
                    <a:ext uri="{9D8B030D-6E8A-4147-A177-3AD203B41FA5}">
                      <a16:colId xmlns:a16="http://schemas.microsoft.com/office/drawing/2014/main" val="363110288"/>
                    </a:ext>
                  </a:extLst>
                </a:gridCol>
                <a:gridCol w="1873189">
                  <a:extLst>
                    <a:ext uri="{9D8B030D-6E8A-4147-A177-3AD203B41FA5}">
                      <a16:colId xmlns:a16="http://schemas.microsoft.com/office/drawing/2014/main" val="760721155"/>
                    </a:ext>
                  </a:extLst>
                </a:gridCol>
                <a:gridCol w="1593714">
                  <a:extLst>
                    <a:ext uri="{9D8B030D-6E8A-4147-A177-3AD203B41FA5}">
                      <a16:colId xmlns:a16="http://schemas.microsoft.com/office/drawing/2014/main" val="919970737"/>
                    </a:ext>
                  </a:extLst>
                </a:gridCol>
                <a:gridCol w="1300408">
                  <a:extLst>
                    <a:ext uri="{9D8B030D-6E8A-4147-A177-3AD203B41FA5}">
                      <a16:colId xmlns:a16="http://schemas.microsoft.com/office/drawing/2014/main" val="2902041383"/>
                    </a:ext>
                  </a:extLst>
                </a:gridCol>
              </a:tblGrid>
              <a:tr h="352425">
                <a:tc rowSpan="2">
                  <a:txBody>
                    <a:bodyPr/>
                    <a:lstStyle/>
                    <a:p>
                      <a:pPr algn="ctr" fontAlgn="ctr"/>
                      <a:r>
                        <a:rPr lang="en-US" sz="1600" u="none" strike="noStrike" dirty="0">
                          <a:solidFill>
                            <a:schemeClr val="bg1"/>
                          </a:solidFill>
                          <a:effectLst/>
                        </a:rPr>
                        <a:t>UA </a:t>
                      </a:r>
                      <a:r>
                        <a:rPr lang="en-US" sz="1600" u="none" strike="noStrike" dirty="0" err="1">
                          <a:solidFill>
                            <a:schemeClr val="bg1"/>
                          </a:solidFill>
                          <a:effectLst/>
                        </a:rPr>
                        <a:t>Responsable</a:t>
                      </a:r>
                      <a:endParaRPr lang="en-US" sz="1600" b="0" i="0" u="none" strike="noStrike" dirty="0">
                        <a:solidFill>
                          <a:schemeClr val="bg1"/>
                        </a:solidFill>
                        <a:effectLst/>
                        <a:latin typeface="Century Gothic" panose="020B0502020202020204" pitchFamily="34" charset="0"/>
                      </a:endParaRPr>
                    </a:p>
                  </a:txBody>
                  <a:tcPr marL="6350" marR="6350" marT="6350" marB="0" anchor="ctr">
                    <a:solidFill>
                      <a:schemeClr val="tx2"/>
                    </a:solidFill>
                  </a:tcPr>
                </a:tc>
                <a:tc rowSpan="2">
                  <a:txBody>
                    <a:bodyPr/>
                    <a:lstStyle/>
                    <a:p>
                      <a:pPr algn="ctr" fontAlgn="ctr"/>
                      <a:r>
                        <a:rPr lang="en-US" sz="1600" u="none" strike="noStrike" dirty="0" err="1">
                          <a:solidFill>
                            <a:schemeClr val="bg1"/>
                          </a:solidFill>
                          <a:effectLst/>
                        </a:rPr>
                        <a:t>Programa</a:t>
                      </a:r>
                      <a:endParaRPr lang="en-US" sz="1600" b="0" i="0" u="none" strike="noStrike" dirty="0">
                        <a:solidFill>
                          <a:schemeClr val="bg1"/>
                        </a:solidFill>
                        <a:effectLst/>
                        <a:latin typeface="Century Gothic" panose="020B0502020202020204" pitchFamily="34" charset="0"/>
                      </a:endParaRPr>
                    </a:p>
                  </a:txBody>
                  <a:tcPr marL="6350" marR="6350" marT="6350" marB="0" anchor="ctr">
                    <a:solidFill>
                      <a:schemeClr val="tx2"/>
                    </a:solidFill>
                  </a:tcPr>
                </a:tc>
                <a:tc rowSpan="2">
                  <a:txBody>
                    <a:bodyPr/>
                    <a:lstStyle/>
                    <a:p>
                      <a:pPr algn="ctr" fontAlgn="ctr"/>
                      <a:r>
                        <a:rPr lang="en-US" sz="1600" u="none" strike="noStrike" dirty="0" err="1">
                          <a:solidFill>
                            <a:schemeClr val="bg1"/>
                          </a:solidFill>
                          <a:effectLst/>
                        </a:rPr>
                        <a:t>Periodicidad</a:t>
                      </a:r>
                      <a:endParaRPr lang="en-US" sz="1600" b="0" i="0" u="none" strike="noStrike" dirty="0">
                        <a:solidFill>
                          <a:schemeClr val="bg1"/>
                        </a:solidFill>
                        <a:effectLst/>
                        <a:latin typeface="Century Gothic" panose="020B0502020202020204" pitchFamily="34" charset="0"/>
                      </a:endParaRPr>
                    </a:p>
                  </a:txBody>
                  <a:tcPr marL="6350" marR="6350" marT="6350" marB="0" anchor="ctr">
                    <a:solidFill>
                      <a:schemeClr val="tx2"/>
                    </a:solidFill>
                  </a:tcPr>
                </a:tc>
                <a:tc gridSpan="2">
                  <a:txBody>
                    <a:bodyPr/>
                    <a:lstStyle/>
                    <a:p>
                      <a:pPr algn="ctr" fontAlgn="ctr"/>
                      <a:r>
                        <a:rPr lang="en-US" sz="1600" u="none" strike="noStrike" dirty="0">
                          <a:solidFill>
                            <a:schemeClr val="bg1"/>
                          </a:solidFill>
                          <a:effectLst/>
                        </a:rPr>
                        <a:t>IPE que NO se </a:t>
                      </a:r>
                      <a:r>
                        <a:rPr lang="en-US" sz="1600" u="none" strike="noStrike" dirty="0" err="1">
                          <a:solidFill>
                            <a:schemeClr val="bg1"/>
                          </a:solidFill>
                          <a:effectLst/>
                        </a:rPr>
                        <a:t>entregaron</a:t>
                      </a:r>
                      <a:endParaRPr lang="en-US" sz="1600" b="0" i="0" u="none" strike="noStrike" dirty="0">
                        <a:solidFill>
                          <a:schemeClr val="bg1"/>
                        </a:solidFill>
                        <a:effectLst/>
                        <a:latin typeface="Century Gothic" panose="020B0502020202020204" pitchFamily="34" charset="0"/>
                      </a:endParaRPr>
                    </a:p>
                  </a:txBody>
                  <a:tcPr marL="6350" marR="6350" marT="6350" marB="0" anchor="ctr">
                    <a:solidFill>
                      <a:schemeClr val="tx2"/>
                    </a:solidFill>
                  </a:tcPr>
                </a:tc>
                <a:tc hMerge="1">
                  <a:txBody>
                    <a:bodyPr/>
                    <a:lstStyle/>
                    <a:p>
                      <a:endParaRPr lang="en-US"/>
                    </a:p>
                  </a:txBody>
                  <a:tcPr/>
                </a:tc>
                <a:extLst>
                  <a:ext uri="{0D108BD9-81ED-4DB2-BD59-A6C34878D82A}">
                    <a16:rowId xmlns:a16="http://schemas.microsoft.com/office/drawing/2014/main" val="773179564"/>
                  </a:ext>
                </a:extLst>
              </a:tr>
              <a:tr h="28575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600" u="none" strike="noStrike" dirty="0" err="1">
                          <a:solidFill>
                            <a:schemeClr val="bg1"/>
                          </a:solidFill>
                          <a:effectLst/>
                        </a:rPr>
                        <a:t>Uso</a:t>
                      </a:r>
                      <a:r>
                        <a:rPr lang="en-US" sz="1600" u="none" strike="noStrike" dirty="0">
                          <a:solidFill>
                            <a:schemeClr val="bg1"/>
                          </a:solidFill>
                          <a:effectLst/>
                        </a:rPr>
                        <a:t> </a:t>
                      </a:r>
                      <a:r>
                        <a:rPr lang="en-US" sz="1600" u="none" strike="noStrike" dirty="0" err="1">
                          <a:solidFill>
                            <a:schemeClr val="bg1"/>
                          </a:solidFill>
                          <a:effectLst/>
                        </a:rPr>
                        <a:t>externo</a:t>
                      </a:r>
                      <a:endParaRPr lang="en-US" sz="1600" b="0" i="0" u="none" strike="noStrike" dirty="0">
                        <a:solidFill>
                          <a:schemeClr val="bg1"/>
                        </a:solidFill>
                        <a:effectLst/>
                        <a:latin typeface="Century Gothic" panose="020B0502020202020204" pitchFamily="34" charset="0"/>
                      </a:endParaRPr>
                    </a:p>
                  </a:txBody>
                  <a:tcPr marL="6350" marR="6350" marT="6350" marB="0" anchor="ctr">
                    <a:solidFill>
                      <a:schemeClr val="tx2"/>
                    </a:solidFill>
                  </a:tcPr>
                </a:tc>
                <a:tc>
                  <a:txBody>
                    <a:bodyPr/>
                    <a:lstStyle/>
                    <a:p>
                      <a:pPr algn="ctr" fontAlgn="ctr"/>
                      <a:r>
                        <a:rPr lang="en-US" sz="1600" u="none" strike="noStrike" dirty="0" err="1">
                          <a:solidFill>
                            <a:schemeClr val="bg1"/>
                          </a:solidFill>
                          <a:effectLst/>
                        </a:rPr>
                        <a:t>Uso</a:t>
                      </a:r>
                      <a:r>
                        <a:rPr lang="en-US" sz="1600" u="none" strike="noStrike" dirty="0">
                          <a:solidFill>
                            <a:schemeClr val="bg1"/>
                          </a:solidFill>
                          <a:effectLst/>
                        </a:rPr>
                        <a:t> </a:t>
                      </a:r>
                      <a:r>
                        <a:rPr lang="en-US" sz="1600" u="none" strike="noStrike" dirty="0" err="1">
                          <a:solidFill>
                            <a:schemeClr val="bg1"/>
                          </a:solidFill>
                          <a:effectLst/>
                        </a:rPr>
                        <a:t>interno</a:t>
                      </a:r>
                      <a:endParaRPr lang="en-US" sz="1600" b="0" i="0" u="none" strike="noStrike" dirty="0">
                        <a:solidFill>
                          <a:schemeClr val="bg1"/>
                        </a:solidFill>
                        <a:effectLst/>
                        <a:latin typeface="Century Gothic" panose="020B0502020202020204" pitchFamily="34" charset="0"/>
                      </a:endParaRPr>
                    </a:p>
                  </a:txBody>
                  <a:tcPr marL="6350" marR="6350" marT="6350" marB="0" anchor="ctr">
                    <a:solidFill>
                      <a:schemeClr val="tx2"/>
                    </a:solidFill>
                  </a:tcPr>
                </a:tc>
                <a:extLst>
                  <a:ext uri="{0D108BD9-81ED-4DB2-BD59-A6C34878D82A}">
                    <a16:rowId xmlns:a16="http://schemas.microsoft.com/office/drawing/2014/main" val="553230828"/>
                  </a:ext>
                </a:extLst>
              </a:tr>
              <a:tr h="233826">
                <a:tc>
                  <a:txBody>
                    <a:bodyPr/>
                    <a:lstStyle/>
                    <a:p>
                      <a:pPr algn="ctr" fontAlgn="ctr"/>
                      <a:r>
                        <a:rPr lang="en-US" sz="1600" u="none" strike="noStrike" dirty="0">
                          <a:effectLst/>
                        </a:rPr>
                        <a:t>DGEE</a:t>
                      </a:r>
                      <a:endParaRPr lang="en-US" sz="1600" b="0" i="0" u="none" strike="noStrike" dirty="0">
                        <a:solidFill>
                          <a:srgbClr val="000000"/>
                        </a:solidFill>
                        <a:effectLst/>
                        <a:latin typeface="Century Gothic" panose="020B0502020202020204" pitchFamily="34" charset="0"/>
                      </a:endParaRPr>
                    </a:p>
                  </a:txBody>
                  <a:tcPr marL="6350" marR="6350" marT="6350" marB="0" anchor="ctr">
                    <a:noFill/>
                  </a:tcPr>
                </a:tc>
                <a:tc>
                  <a:txBody>
                    <a:bodyPr/>
                    <a:lstStyle/>
                    <a:p>
                      <a:pPr algn="ctr" fontAlgn="ctr"/>
                      <a:r>
                        <a:rPr lang="en-US" sz="1600" u="none" strike="noStrike" dirty="0">
                          <a:effectLst/>
                        </a:rPr>
                        <a:t>EAC*</a:t>
                      </a:r>
                      <a:endParaRPr lang="en-US" sz="1600" b="1" i="0" u="none" strike="noStrike" dirty="0">
                        <a:solidFill>
                          <a:srgbClr val="000099"/>
                        </a:solidFill>
                        <a:effectLst/>
                        <a:latin typeface="Century Gothic" panose="020B0502020202020204" pitchFamily="34" charset="0"/>
                      </a:endParaRPr>
                    </a:p>
                  </a:txBody>
                  <a:tcPr marL="95250" marR="6350" marT="6350" marB="0" anchor="ctr">
                    <a:noFill/>
                  </a:tcPr>
                </a:tc>
                <a:tc>
                  <a:txBody>
                    <a:bodyPr/>
                    <a:lstStyle/>
                    <a:p>
                      <a:pPr algn="ctr" fontAlgn="ctr"/>
                      <a:r>
                        <a:rPr lang="en-US" sz="1600" u="none" strike="noStrike" dirty="0" err="1">
                          <a:effectLst/>
                        </a:rPr>
                        <a:t>Anual</a:t>
                      </a:r>
                      <a:endParaRPr lang="en-US" sz="1600" b="0" i="0" u="none" strike="noStrike" dirty="0">
                        <a:solidFill>
                          <a:srgbClr val="000000"/>
                        </a:solidFill>
                        <a:effectLst/>
                        <a:latin typeface="Century Gothic" panose="020B0502020202020204" pitchFamily="34" charset="0"/>
                      </a:endParaRPr>
                    </a:p>
                  </a:txBody>
                  <a:tcPr marL="6350" marR="6350" marT="6350" marB="0" anchor="ctr">
                    <a:noFill/>
                  </a:tcPr>
                </a:tc>
                <a:tc>
                  <a:txBody>
                    <a:bodyPr/>
                    <a:lstStyle/>
                    <a:p>
                      <a:pPr algn="ctr" fontAlgn="ctr"/>
                      <a:r>
                        <a:rPr lang="en-US" sz="1600" u="none" strike="noStrike" dirty="0">
                          <a:effectLst/>
                        </a:rPr>
                        <a:t> </a:t>
                      </a:r>
                      <a:r>
                        <a:rPr lang="en-US" sz="1600" u="none" strike="noStrike" dirty="0" err="1">
                          <a:effectLst/>
                        </a:rPr>
                        <a:t>Sí</a:t>
                      </a:r>
                      <a:endParaRPr lang="en-US" sz="1600" u="none" strike="noStrike" dirty="0">
                        <a:effectLst/>
                      </a:endParaRPr>
                    </a:p>
                  </a:txBody>
                  <a:tcPr marL="6350" marR="6350" marT="6350" marB="0" anchor="c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 No</a:t>
                      </a:r>
                    </a:p>
                  </a:txBody>
                  <a:tcPr marL="6350" marR="6350" marT="6350" marB="0" anchor="ctr">
                    <a:noFill/>
                  </a:tcPr>
                </a:tc>
                <a:extLst>
                  <a:ext uri="{0D108BD9-81ED-4DB2-BD59-A6C34878D82A}">
                    <a16:rowId xmlns:a16="http://schemas.microsoft.com/office/drawing/2014/main" val="74228080"/>
                  </a:ext>
                </a:extLst>
              </a:tr>
              <a:tr h="190500">
                <a:tc>
                  <a:txBody>
                    <a:bodyPr/>
                    <a:lstStyle/>
                    <a:p>
                      <a:pPr algn="ctr" fontAlgn="ctr"/>
                      <a:r>
                        <a:rPr lang="en-US" sz="1600" u="none" strike="noStrike" dirty="0">
                          <a:effectLst/>
                        </a:rPr>
                        <a:t>DGEE</a:t>
                      </a:r>
                      <a:endParaRPr lang="en-US" sz="1600" b="0" i="0" u="none" strike="noStrike" dirty="0">
                        <a:solidFill>
                          <a:srgbClr val="000000"/>
                        </a:solidFill>
                        <a:effectLst/>
                        <a:latin typeface="Century Gothic" panose="020B0502020202020204" pitchFamily="34" charset="0"/>
                      </a:endParaRPr>
                    </a:p>
                  </a:txBody>
                  <a:tcPr marL="6350" marR="6350" marT="6350" marB="0" anchor="ctr"/>
                </a:tc>
                <a:tc>
                  <a:txBody>
                    <a:bodyPr/>
                    <a:lstStyle/>
                    <a:p>
                      <a:pPr algn="ctr" fontAlgn="ctr"/>
                      <a:r>
                        <a:rPr lang="en-US" sz="1600" u="none" strike="noStrike" dirty="0">
                          <a:effectLst/>
                        </a:rPr>
                        <a:t>EAT*</a:t>
                      </a:r>
                      <a:endParaRPr lang="en-US" sz="1600" b="1" i="0" u="none" strike="noStrike" dirty="0">
                        <a:solidFill>
                          <a:srgbClr val="000099"/>
                        </a:solidFill>
                        <a:effectLst/>
                        <a:latin typeface="Century Gothic" panose="020B0502020202020204" pitchFamily="34" charset="0"/>
                      </a:endParaRPr>
                    </a:p>
                  </a:txBody>
                  <a:tcPr marL="95250" marR="6350" marT="6350" marB="0" anchor="ctr"/>
                </a:tc>
                <a:tc>
                  <a:txBody>
                    <a:bodyPr/>
                    <a:lstStyle/>
                    <a:p>
                      <a:pPr algn="ctr" fontAlgn="ctr"/>
                      <a:r>
                        <a:rPr lang="en-US" sz="1600" u="none" strike="noStrike">
                          <a:effectLst/>
                        </a:rPr>
                        <a:t>Anual</a:t>
                      </a:r>
                      <a:endParaRPr lang="en-US" sz="1600" b="0" i="0" u="none" strike="noStrike">
                        <a:solidFill>
                          <a:srgbClr val="000000"/>
                        </a:solidFill>
                        <a:effectLst/>
                        <a:latin typeface="Century Gothic" panose="020B0502020202020204" pitchFamily="34" charset="0"/>
                      </a:endParaRPr>
                    </a:p>
                  </a:txBody>
                  <a:tcPr marL="6350" marR="6350" marT="635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a:ea typeface="+mn-ea"/>
                          <a:cs typeface="+mn-cs"/>
                        </a:rPr>
                        <a:t>Sí</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txBody>
                  <a:tcPr marL="6350" marR="6350" marT="635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 No</a:t>
                      </a:r>
                    </a:p>
                  </a:txBody>
                  <a:tcPr marL="6350" marR="6350" marT="6350" marB="0" anchor="ctr"/>
                </a:tc>
                <a:extLst>
                  <a:ext uri="{0D108BD9-81ED-4DB2-BD59-A6C34878D82A}">
                    <a16:rowId xmlns:a16="http://schemas.microsoft.com/office/drawing/2014/main" val="3707801829"/>
                  </a:ext>
                </a:extLst>
              </a:tr>
              <a:tr h="190500">
                <a:tc>
                  <a:txBody>
                    <a:bodyPr/>
                    <a:lstStyle/>
                    <a:p>
                      <a:pPr algn="ctr" fontAlgn="ctr"/>
                      <a:r>
                        <a:rPr lang="en-US" sz="1600" u="none" strike="noStrike" dirty="0">
                          <a:effectLst/>
                        </a:rPr>
                        <a:t>DGEE</a:t>
                      </a:r>
                      <a:endParaRPr lang="en-US" sz="1600" b="0" i="0" u="none" strike="noStrike" dirty="0">
                        <a:solidFill>
                          <a:srgbClr val="000000"/>
                        </a:solidFill>
                        <a:effectLst/>
                        <a:latin typeface="Century Gothic" panose="020B0502020202020204" pitchFamily="34" charset="0"/>
                      </a:endParaRPr>
                    </a:p>
                  </a:txBody>
                  <a:tcPr marL="6350" marR="6350" marT="6350" marB="0" anchor="ctr">
                    <a:noFill/>
                  </a:tcPr>
                </a:tc>
                <a:tc>
                  <a:txBody>
                    <a:bodyPr/>
                    <a:lstStyle/>
                    <a:p>
                      <a:pPr algn="ctr" fontAlgn="ctr"/>
                      <a:r>
                        <a:rPr lang="en-US" sz="1600" u="none" strike="noStrike" dirty="0">
                          <a:effectLst/>
                        </a:rPr>
                        <a:t>EASPNF*</a:t>
                      </a:r>
                      <a:endParaRPr lang="en-US" sz="1600" b="1" i="0" u="none" strike="noStrike" dirty="0">
                        <a:solidFill>
                          <a:srgbClr val="000099"/>
                        </a:solidFill>
                        <a:effectLst/>
                        <a:latin typeface="Century Gothic" panose="020B0502020202020204" pitchFamily="34" charset="0"/>
                      </a:endParaRPr>
                    </a:p>
                  </a:txBody>
                  <a:tcPr marL="95250" marR="6350" marT="6350" marB="0" anchor="ctr">
                    <a:noFill/>
                  </a:tcPr>
                </a:tc>
                <a:tc>
                  <a:txBody>
                    <a:bodyPr/>
                    <a:lstStyle/>
                    <a:p>
                      <a:pPr algn="ctr" fontAlgn="ctr"/>
                      <a:r>
                        <a:rPr lang="en-US" sz="1600" u="none" strike="noStrike" dirty="0" err="1">
                          <a:effectLst/>
                        </a:rPr>
                        <a:t>Anual</a:t>
                      </a:r>
                      <a:endParaRPr lang="en-US" sz="1600" b="0" i="0" u="none" strike="noStrike" dirty="0">
                        <a:solidFill>
                          <a:srgbClr val="000000"/>
                        </a:solidFill>
                        <a:effectLst/>
                        <a:latin typeface="Century Gothic" panose="020B0502020202020204" pitchFamily="34" charset="0"/>
                      </a:endParaRPr>
                    </a:p>
                  </a:txBody>
                  <a:tcPr marL="6350" marR="6350" marT="6350" marB="0" anchor="c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a:ea typeface="+mn-ea"/>
                          <a:cs typeface="+mn-cs"/>
                        </a:rPr>
                        <a:t>Sí</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txBody>
                  <a:tcPr marL="6350" marR="6350" marT="6350" marB="0" anchor="c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 No</a:t>
                      </a:r>
                    </a:p>
                  </a:txBody>
                  <a:tcPr marL="6350" marR="6350" marT="6350" marB="0" anchor="ctr">
                    <a:noFill/>
                  </a:tcPr>
                </a:tc>
                <a:extLst>
                  <a:ext uri="{0D108BD9-81ED-4DB2-BD59-A6C34878D82A}">
                    <a16:rowId xmlns:a16="http://schemas.microsoft.com/office/drawing/2014/main" val="3646727806"/>
                  </a:ext>
                </a:extLst>
              </a:tr>
              <a:tr h="145012">
                <a:tc>
                  <a:txBody>
                    <a:bodyPr/>
                    <a:lstStyle/>
                    <a:p>
                      <a:pPr algn="ctr" fontAlgn="ctr"/>
                      <a:r>
                        <a:rPr lang="en-US" sz="1600" u="none" strike="noStrike">
                          <a:effectLst/>
                        </a:rPr>
                        <a:t>DGEGSPJ</a:t>
                      </a:r>
                      <a:endParaRPr lang="en-US" sz="1600" b="0" i="0" u="none" strike="noStrike">
                        <a:solidFill>
                          <a:srgbClr val="000000"/>
                        </a:solidFill>
                        <a:effectLst/>
                        <a:latin typeface="Century Gothic" panose="020B0502020202020204" pitchFamily="34" charset="0"/>
                      </a:endParaRPr>
                    </a:p>
                  </a:txBody>
                  <a:tcPr marL="6350" marR="6350" marT="6350" marB="0" anchor="ctr"/>
                </a:tc>
                <a:tc>
                  <a:txBody>
                    <a:bodyPr/>
                    <a:lstStyle/>
                    <a:p>
                      <a:pPr algn="ctr" fontAlgn="ctr"/>
                      <a:r>
                        <a:rPr lang="en-US" sz="1600" u="none" strike="noStrike" dirty="0">
                          <a:effectLst/>
                        </a:rPr>
                        <a:t>ENVE*</a:t>
                      </a:r>
                      <a:endParaRPr lang="en-US" sz="1600" b="1" i="0" u="none" strike="noStrike" dirty="0">
                        <a:solidFill>
                          <a:srgbClr val="000099"/>
                        </a:solidFill>
                        <a:effectLst/>
                        <a:latin typeface="Century Gothic" panose="020B0502020202020204" pitchFamily="34" charset="0"/>
                      </a:endParaRPr>
                    </a:p>
                  </a:txBody>
                  <a:tcPr marL="95250" marR="6350" marT="6350" marB="0" anchor="ctr"/>
                </a:tc>
                <a:tc>
                  <a:txBody>
                    <a:bodyPr/>
                    <a:lstStyle/>
                    <a:p>
                      <a:pPr algn="ctr" fontAlgn="ctr"/>
                      <a:r>
                        <a:rPr lang="en-US" sz="1600" u="none" strike="noStrike">
                          <a:effectLst/>
                        </a:rPr>
                        <a:t>Bienal</a:t>
                      </a:r>
                      <a:endParaRPr lang="en-US" sz="1600" b="0" i="0" u="none" strike="noStrike">
                        <a:solidFill>
                          <a:srgbClr val="000000"/>
                        </a:solidFill>
                        <a:effectLst/>
                        <a:latin typeface="Century Gothic" panose="020B0502020202020204" pitchFamily="34" charset="0"/>
                      </a:endParaRPr>
                    </a:p>
                  </a:txBody>
                  <a:tcPr marL="6350" marR="6350" marT="635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a:ea typeface="+mn-ea"/>
                          <a:cs typeface="+mn-cs"/>
                        </a:rPr>
                        <a:t> Sí</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txBody>
                  <a:tcPr marL="6350" marR="6350" marT="635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 No</a:t>
                      </a:r>
                    </a:p>
                  </a:txBody>
                  <a:tcPr marL="6350" marR="6350" marT="6350" marB="0" anchor="ctr"/>
                </a:tc>
                <a:extLst>
                  <a:ext uri="{0D108BD9-81ED-4DB2-BD59-A6C34878D82A}">
                    <a16:rowId xmlns:a16="http://schemas.microsoft.com/office/drawing/2014/main" val="3717172717"/>
                  </a:ext>
                </a:extLst>
              </a:tr>
              <a:tr h="190500">
                <a:tc>
                  <a:txBody>
                    <a:bodyPr/>
                    <a:lstStyle/>
                    <a:p>
                      <a:pPr algn="ctr" fontAlgn="ctr"/>
                      <a:r>
                        <a:rPr lang="en-US" sz="1600" u="none" strike="noStrike" dirty="0">
                          <a:effectLst/>
                        </a:rPr>
                        <a:t>DGES</a:t>
                      </a:r>
                      <a:endParaRPr lang="en-US" sz="1600" b="0" i="0" u="none" strike="noStrike" dirty="0">
                        <a:solidFill>
                          <a:srgbClr val="000000"/>
                        </a:solidFill>
                        <a:effectLst/>
                        <a:latin typeface="Century Gothic" panose="020B0502020202020204" pitchFamily="34" charset="0"/>
                      </a:endParaRPr>
                    </a:p>
                  </a:txBody>
                  <a:tcPr marL="6350" marR="6350" marT="6350" marB="0" anchor="ctr">
                    <a:noFill/>
                  </a:tcPr>
                </a:tc>
                <a:tc>
                  <a:txBody>
                    <a:bodyPr/>
                    <a:lstStyle/>
                    <a:p>
                      <a:pPr algn="ctr" fontAlgn="ctr"/>
                      <a:r>
                        <a:rPr lang="en-US" sz="1600" u="none" strike="noStrike" dirty="0">
                          <a:effectLst/>
                        </a:rPr>
                        <a:t>ENDUTIH**</a:t>
                      </a:r>
                      <a:endParaRPr lang="en-US" sz="1600" b="1" i="0" u="none" strike="noStrike" dirty="0">
                        <a:solidFill>
                          <a:srgbClr val="000099"/>
                        </a:solidFill>
                        <a:effectLst/>
                        <a:latin typeface="Century Gothic" panose="020B0502020202020204" pitchFamily="34" charset="0"/>
                      </a:endParaRPr>
                    </a:p>
                  </a:txBody>
                  <a:tcPr marL="95250" marR="6350" marT="6350" marB="0" anchor="ctr">
                    <a:noFill/>
                  </a:tcPr>
                </a:tc>
                <a:tc>
                  <a:txBody>
                    <a:bodyPr/>
                    <a:lstStyle/>
                    <a:p>
                      <a:pPr algn="ctr" fontAlgn="ctr"/>
                      <a:r>
                        <a:rPr lang="en-US" sz="1600" u="none" strike="noStrike" dirty="0" err="1">
                          <a:effectLst/>
                        </a:rPr>
                        <a:t>Anual</a:t>
                      </a:r>
                      <a:endParaRPr lang="en-US" sz="1600" b="0" i="0" u="none" strike="noStrike" dirty="0">
                        <a:solidFill>
                          <a:srgbClr val="000000"/>
                        </a:solidFill>
                        <a:effectLst/>
                        <a:latin typeface="Century Gothic" panose="020B0502020202020204" pitchFamily="34" charset="0"/>
                      </a:endParaRPr>
                    </a:p>
                  </a:txBody>
                  <a:tcPr marL="6350" marR="6350" marT="6350" marB="0" anchor="c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a:ea typeface="+mn-ea"/>
                          <a:cs typeface="+mn-cs"/>
                        </a:rPr>
                        <a:t>Sí</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txBody>
                  <a:tcPr marL="6350" marR="6350" marT="6350" marB="0" anchor="c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 No</a:t>
                      </a:r>
                    </a:p>
                  </a:txBody>
                  <a:tcPr marL="6350" marR="6350" marT="6350" marB="0" anchor="ctr">
                    <a:noFill/>
                  </a:tcPr>
                </a:tc>
                <a:extLst>
                  <a:ext uri="{0D108BD9-81ED-4DB2-BD59-A6C34878D82A}">
                    <a16:rowId xmlns:a16="http://schemas.microsoft.com/office/drawing/2014/main" val="2553501215"/>
                  </a:ext>
                </a:extLst>
              </a:tr>
              <a:tr h="190500">
                <a:tc>
                  <a:txBody>
                    <a:bodyPr/>
                    <a:lstStyle/>
                    <a:p>
                      <a:pPr algn="ctr" fontAlgn="ctr"/>
                      <a:r>
                        <a:rPr lang="en-US" sz="1600" u="none" strike="noStrike">
                          <a:effectLst/>
                        </a:rPr>
                        <a:t>DGEGSPJ</a:t>
                      </a:r>
                      <a:endParaRPr lang="en-US" sz="1600" b="0" i="0" u="none" strike="noStrike">
                        <a:solidFill>
                          <a:srgbClr val="000000"/>
                        </a:solidFill>
                        <a:effectLst/>
                        <a:latin typeface="Century Gothic" panose="020B0502020202020204" pitchFamily="34" charset="0"/>
                      </a:endParaRPr>
                    </a:p>
                  </a:txBody>
                  <a:tcPr marL="6350" marR="6350" marT="6350" marB="0" anchor="ctr"/>
                </a:tc>
                <a:tc>
                  <a:txBody>
                    <a:bodyPr/>
                    <a:lstStyle/>
                    <a:p>
                      <a:pPr algn="ctr" fontAlgn="ctr"/>
                      <a:r>
                        <a:rPr lang="en-US" sz="1600" u="none" strike="noStrike" dirty="0">
                          <a:effectLst/>
                        </a:rPr>
                        <a:t>MOCIBA</a:t>
                      </a:r>
                      <a:endParaRPr lang="en-US" sz="1600" b="1" i="0" u="none" strike="noStrike" dirty="0">
                        <a:solidFill>
                          <a:srgbClr val="000099"/>
                        </a:solidFill>
                        <a:effectLst/>
                        <a:latin typeface="Century Gothic" panose="020B0502020202020204" pitchFamily="34" charset="0"/>
                      </a:endParaRPr>
                    </a:p>
                  </a:txBody>
                  <a:tcPr marL="95250" marR="6350" marT="6350" marB="0" anchor="ctr"/>
                </a:tc>
                <a:tc>
                  <a:txBody>
                    <a:bodyPr/>
                    <a:lstStyle/>
                    <a:p>
                      <a:pPr algn="ctr" fontAlgn="ctr"/>
                      <a:r>
                        <a:rPr lang="en-US" sz="1600" u="none" strike="noStrike">
                          <a:effectLst/>
                        </a:rPr>
                        <a:t>Anual</a:t>
                      </a:r>
                      <a:endParaRPr lang="en-US" sz="1600" b="0" i="0" u="none" strike="noStrike">
                        <a:solidFill>
                          <a:srgbClr val="000000"/>
                        </a:solidFill>
                        <a:effectLst/>
                        <a:latin typeface="Century Gothic" panose="020B0502020202020204" pitchFamily="34" charset="0"/>
                      </a:endParaRPr>
                    </a:p>
                  </a:txBody>
                  <a:tcPr marL="6350" marR="6350" marT="635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a:ea typeface="+mn-ea"/>
                          <a:cs typeface="+mn-cs"/>
                        </a:rPr>
                        <a:t>Sí</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txBody>
                  <a:tcPr marL="6350" marR="6350" marT="635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 No</a:t>
                      </a:r>
                    </a:p>
                  </a:txBody>
                  <a:tcPr marL="6350" marR="6350" marT="6350" marB="0" anchor="ctr"/>
                </a:tc>
                <a:extLst>
                  <a:ext uri="{0D108BD9-81ED-4DB2-BD59-A6C34878D82A}">
                    <a16:rowId xmlns:a16="http://schemas.microsoft.com/office/drawing/2014/main" val="754566689"/>
                  </a:ext>
                </a:extLst>
              </a:tr>
              <a:tr h="190500">
                <a:tc>
                  <a:txBody>
                    <a:bodyPr/>
                    <a:lstStyle/>
                    <a:p>
                      <a:pPr algn="ctr" fontAlgn="ctr"/>
                      <a:r>
                        <a:rPr lang="en-US" sz="1600" u="none" strike="noStrike" dirty="0">
                          <a:effectLst/>
                        </a:rPr>
                        <a:t>DGES</a:t>
                      </a:r>
                      <a:endParaRPr lang="en-US" sz="1600" b="1" i="0" u="none" strike="noStrike" dirty="0">
                        <a:solidFill>
                          <a:srgbClr val="FF0000"/>
                        </a:solidFill>
                        <a:effectLst/>
                        <a:latin typeface="Century Gothic" panose="020B0502020202020204" pitchFamily="34" charset="0"/>
                      </a:endParaRPr>
                    </a:p>
                  </a:txBody>
                  <a:tcPr marL="6350" marR="6350" marT="6350" marB="0" anchor="ctr">
                    <a:noFill/>
                  </a:tcPr>
                </a:tc>
                <a:tc>
                  <a:txBody>
                    <a:bodyPr/>
                    <a:lstStyle/>
                    <a:p>
                      <a:pPr algn="ctr" fontAlgn="ctr"/>
                      <a:r>
                        <a:rPr lang="en-US" sz="1600" u="none" strike="noStrike" dirty="0">
                          <a:effectLst/>
                        </a:rPr>
                        <a:t>BIARE</a:t>
                      </a:r>
                      <a:endParaRPr lang="en-US" sz="1600" b="1" i="0" u="none" strike="noStrike" dirty="0">
                        <a:solidFill>
                          <a:srgbClr val="FF0000"/>
                        </a:solidFill>
                        <a:effectLst/>
                        <a:latin typeface="Century Gothic" panose="020B0502020202020204" pitchFamily="34" charset="0"/>
                      </a:endParaRPr>
                    </a:p>
                  </a:txBody>
                  <a:tcPr marL="95250" marR="6350" marT="6350" marB="0" anchor="ctr">
                    <a:noFill/>
                  </a:tcPr>
                </a:tc>
                <a:tc>
                  <a:txBody>
                    <a:bodyPr/>
                    <a:lstStyle/>
                    <a:p>
                      <a:pPr algn="ctr" fontAlgn="ctr"/>
                      <a:r>
                        <a:rPr lang="en-US" sz="1600" u="none" strike="noStrike" dirty="0">
                          <a:effectLst/>
                        </a:rPr>
                        <a:t>Semestral</a:t>
                      </a:r>
                      <a:endParaRPr lang="en-US" sz="1600" b="1" i="0" u="none" strike="noStrike" dirty="0">
                        <a:solidFill>
                          <a:srgbClr val="FF0000"/>
                        </a:solidFill>
                        <a:effectLst/>
                        <a:latin typeface="Century Gothic" panose="020B0502020202020204" pitchFamily="34" charset="0"/>
                      </a:endParaRPr>
                    </a:p>
                  </a:txBody>
                  <a:tcPr marL="6350" marR="6350" marT="6350" marB="0" anchor="c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 No</a:t>
                      </a:r>
                    </a:p>
                  </a:txBody>
                  <a:tcPr marL="6350" marR="6350" marT="6350" marB="0" anchor="c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 No</a:t>
                      </a:r>
                    </a:p>
                  </a:txBody>
                  <a:tcPr marL="6350" marR="6350" marT="6350" marB="0" anchor="ctr">
                    <a:noFill/>
                  </a:tcPr>
                </a:tc>
                <a:extLst>
                  <a:ext uri="{0D108BD9-81ED-4DB2-BD59-A6C34878D82A}">
                    <a16:rowId xmlns:a16="http://schemas.microsoft.com/office/drawing/2014/main" val="947972174"/>
                  </a:ext>
                </a:extLst>
              </a:tr>
              <a:tr h="190500">
                <a:tc>
                  <a:txBody>
                    <a:bodyPr/>
                    <a:lstStyle/>
                    <a:p>
                      <a:pPr algn="ctr" fontAlgn="ctr"/>
                      <a:r>
                        <a:rPr lang="en-US" sz="1600" u="none" strike="noStrike">
                          <a:effectLst/>
                        </a:rPr>
                        <a:t>DGEE</a:t>
                      </a:r>
                      <a:endParaRPr lang="en-US" sz="1600" b="1" i="0" u="none" strike="noStrike">
                        <a:solidFill>
                          <a:srgbClr val="FF0000"/>
                        </a:solidFill>
                        <a:effectLst/>
                        <a:latin typeface="Century Gothic" panose="020B0502020202020204" pitchFamily="34" charset="0"/>
                      </a:endParaRPr>
                    </a:p>
                  </a:txBody>
                  <a:tcPr marL="6350" marR="6350" marT="6350" marB="0" anchor="ctr"/>
                </a:tc>
                <a:tc>
                  <a:txBody>
                    <a:bodyPr/>
                    <a:lstStyle/>
                    <a:p>
                      <a:pPr algn="ctr" fontAlgn="ctr"/>
                      <a:r>
                        <a:rPr lang="en-US" sz="1600" u="none" strike="noStrike" dirty="0">
                          <a:solidFill>
                            <a:schemeClr val="accent6"/>
                          </a:solidFill>
                          <a:effectLst/>
                        </a:rPr>
                        <a:t>EVI</a:t>
                      </a:r>
                      <a:endParaRPr lang="en-US" sz="1600" b="1" i="0" u="none" strike="noStrike" dirty="0">
                        <a:solidFill>
                          <a:schemeClr val="accent6"/>
                        </a:solidFill>
                        <a:effectLst/>
                        <a:latin typeface="Century Gothic" panose="020B0502020202020204" pitchFamily="34" charset="0"/>
                      </a:endParaRPr>
                    </a:p>
                  </a:txBody>
                  <a:tcPr marL="95250" marR="6350" marT="6350" marB="0" anchor="ctr"/>
                </a:tc>
                <a:tc>
                  <a:txBody>
                    <a:bodyPr/>
                    <a:lstStyle/>
                    <a:p>
                      <a:pPr algn="ctr" fontAlgn="ctr"/>
                      <a:r>
                        <a:rPr lang="en-US" sz="1600" u="none" strike="noStrike">
                          <a:effectLst/>
                        </a:rPr>
                        <a:t>Anual</a:t>
                      </a:r>
                      <a:endParaRPr lang="en-US" sz="1600" b="1" i="0" u="none" strike="noStrike">
                        <a:solidFill>
                          <a:srgbClr val="FF0000"/>
                        </a:solidFill>
                        <a:effectLst/>
                        <a:latin typeface="Century Gothic" panose="020B0502020202020204" pitchFamily="34" charset="0"/>
                      </a:endParaRPr>
                    </a:p>
                  </a:txBody>
                  <a:tcPr marL="6350" marR="6350" marT="635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 No</a:t>
                      </a:r>
                    </a:p>
                  </a:txBody>
                  <a:tcPr marL="6350" marR="6350" marT="635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 No</a:t>
                      </a:r>
                    </a:p>
                  </a:txBody>
                  <a:tcPr marL="6350" marR="6350" marT="6350" marB="0" anchor="ctr"/>
                </a:tc>
                <a:extLst>
                  <a:ext uri="{0D108BD9-81ED-4DB2-BD59-A6C34878D82A}">
                    <a16:rowId xmlns:a16="http://schemas.microsoft.com/office/drawing/2014/main" val="1296659277"/>
                  </a:ext>
                </a:extLst>
              </a:tr>
            </a:tbl>
          </a:graphicData>
        </a:graphic>
      </p:graphicFrame>
      <p:graphicFrame>
        <p:nvGraphicFramePr>
          <p:cNvPr id="5" name="Tabla 4">
            <a:extLst>
              <a:ext uri="{FF2B5EF4-FFF2-40B4-BE49-F238E27FC236}">
                <a16:creationId xmlns:a16="http://schemas.microsoft.com/office/drawing/2014/main" id="{E9C0DCE2-61E2-4B9D-B660-9F4CBE2983E7}"/>
              </a:ext>
            </a:extLst>
          </p:cNvPr>
          <p:cNvGraphicFramePr>
            <a:graphicFrameLocks noGrp="1"/>
          </p:cNvGraphicFramePr>
          <p:nvPr>
            <p:extLst>
              <p:ext uri="{D42A27DB-BD31-4B8C-83A1-F6EECF244321}">
                <p14:modId xmlns:p14="http://schemas.microsoft.com/office/powerpoint/2010/main" val="1354380967"/>
              </p:ext>
            </p:extLst>
          </p:nvPr>
        </p:nvGraphicFramePr>
        <p:xfrm>
          <a:off x="2558989" y="4028546"/>
          <a:ext cx="4587536" cy="579176"/>
        </p:xfrm>
        <a:graphic>
          <a:graphicData uri="http://schemas.openxmlformats.org/drawingml/2006/table">
            <a:tbl>
              <a:tblPr>
                <a:tableStyleId>{5C22544A-7EE6-4342-B048-85BDC9FD1C3A}</a:tableStyleId>
              </a:tblPr>
              <a:tblGrid>
                <a:gridCol w="4587536">
                  <a:extLst>
                    <a:ext uri="{9D8B030D-6E8A-4147-A177-3AD203B41FA5}">
                      <a16:colId xmlns:a16="http://schemas.microsoft.com/office/drawing/2014/main" val="2475831863"/>
                    </a:ext>
                  </a:extLst>
                </a:gridCol>
              </a:tblGrid>
              <a:tr h="289588">
                <a:tc>
                  <a:txBody>
                    <a:bodyPr/>
                    <a:lstStyle/>
                    <a:p>
                      <a:pPr algn="l" fontAlgn="b"/>
                      <a:r>
                        <a:rPr lang="en-US" sz="1400" u="none" strike="noStrike" dirty="0">
                          <a:effectLst/>
                        </a:rPr>
                        <a:t>* Se </a:t>
                      </a:r>
                      <a:r>
                        <a:rPr lang="en-US" sz="1400" u="none" strike="noStrike" dirty="0" err="1">
                          <a:effectLst/>
                        </a:rPr>
                        <a:t>reportan</a:t>
                      </a:r>
                      <a:r>
                        <a:rPr lang="en-US" sz="1400" u="none" strike="noStrike" dirty="0">
                          <a:effectLst/>
                        </a:rPr>
                        <a:t> IPE </a:t>
                      </a:r>
                      <a:r>
                        <a:rPr lang="en-US" sz="1400" u="none" strike="noStrike" dirty="0" err="1">
                          <a:effectLst/>
                        </a:rPr>
                        <a:t>internos</a:t>
                      </a:r>
                      <a:r>
                        <a:rPr lang="en-US" sz="1400" u="none" strike="noStrike" dirty="0">
                          <a:effectLst/>
                        </a:rPr>
                        <a:t> </a:t>
                      </a:r>
                      <a:r>
                        <a:rPr lang="es-MX" sz="1400" u="none" strike="noStrike" noProof="0" dirty="0">
                          <a:effectLst/>
                        </a:rPr>
                        <a:t>extemporáneamente</a:t>
                      </a:r>
                      <a:endParaRPr lang="es-MX" sz="1400" b="0" i="0" u="none" strike="noStrike" noProof="0" dirty="0">
                        <a:solidFill>
                          <a:srgbClr val="000000"/>
                        </a:solidFill>
                        <a:effectLst/>
                        <a:latin typeface="Calibri" panose="020F0502020204030204" pitchFamily="34" charset="0"/>
                      </a:endParaRPr>
                    </a:p>
                  </a:txBody>
                  <a:tcPr marL="6350" marR="6350" marT="6350" marB="0" anchor="ctr">
                    <a:noFill/>
                  </a:tcPr>
                </a:tc>
                <a:extLst>
                  <a:ext uri="{0D108BD9-81ED-4DB2-BD59-A6C34878D82A}">
                    <a16:rowId xmlns:a16="http://schemas.microsoft.com/office/drawing/2014/main" val="2832630176"/>
                  </a:ext>
                </a:extLst>
              </a:tr>
              <a:tr h="289588">
                <a:tc>
                  <a:txBody>
                    <a:bodyPr/>
                    <a:lstStyle/>
                    <a:p>
                      <a:pPr algn="l" fontAlgn="b"/>
                      <a:r>
                        <a:rPr lang="es-ES" sz="1400" u="none" strike="noStrike" dirty="0">
                          <a:effectLst/>
                        </a:rPr>
                        <a:t>**Sólo reportó la TNR a nivel unidad de observación</a:t>
                      </a:r>
                      <a:endParaRPr lang="es-ES" sz="1400" b="0" i="0" u="none" strike="noStrike" dirty="0">
                        <a:solidFill>
                          <a:srgbClr val="000000"/>
                        </a:solidFill>
                        <a:effectLst/>
                        <a:latin typeface="Calibri" panose="020F0502020204030204" pitchFamily="34" charset="0"/>
                      </a:endParaRPr>
                    </a:p>
                  </a:txBody>
                  <a:tcPr marL="6350" marR="6350" marT="6350" marB="0" anchor="ctr">
                    <a:noFill/>
                  </a:tcPr>
                </a:tc>
                <a:extLst>
                  <a:ext uri="{0D108BD9-81ED-4DB2-BD59-A6C34878D82A}">
                    <a16:rowId xmlns:a16="http://schemas.microsoft.com/office/drawing/2014/main" val="2692824717"/>
                  </a:ext>
                </a:extLst>
              </a:tr>
            </a:tbl>
          </a:graphicData>
        </a:graphic>
      </p:graphicFrame>
      <p:sp>
        <p:nvSpPr>
          <p:cNvPr id="7" name="CuadroTexto 6">
            <a:extLst>
              <a:ext uri="{FF2B5EF4-FFF2-40B4-BE49-F238E27FC236}">
                <a16:creationId xmlns:a16="http://schemas.microsoft.com/office/drawing/2014/main" id="{81ECA710-DC5D-4FDC-AECE-58DF4261AC99}"/>
              </a:ext>
            </a:extLst>
          </p:cNvPr>
          <p:cNvSpPr txBox="1"/>
          <p:nvPr/>
        </p:nvSpPr>
        <p:spPr>
          <a:xfrm>
            <a:off x="1" y="212213"/>
            <a:ext cx="12191999" cy="369332"/>
          </a:xfrm>
          <a:prstGeom prst="rect">
            <a:avLst/>
          </a:prstGeom>
          <a:noFill/>
        </p:spPr>
        <p:txBody>
          <a:bodyPr wrap="square" rtlCol="0">
            <a:spAutoFit/>
          </a:bodyPr>
          <a:lstStyle/>
          <a:p>
            <a:pPr algn="ctr"/>
            <a:r>
              <a:rPr lang="es-MX" dirty="0"/>
              <a:t>ENCUESTAS QUE NO ENTREGARON INDICADORES DE PRECISIÓN</a:t>
            </a:r>
            <a:endParaRPr lang="en-US" dirty="0"/>
          </a:p>
        </p:txBody>
      </p:sp>
      <p:sp>
        <p:nvSpPr>
          <p:cNvPr id="6" name="CuadroTexto 5">
            <a:extLst>
              <a:ext uri="{FF2B5EF4-FFF2-40B4-BE49-F238E27FC236}">
                <a16:creationId xmlns:a16="http://schemas.microsoft.com/office/drawing/2014/main" id="{18B7B8F4-C295-438F-89F7-4D05C22EA472}"/>
              </a:ext>
            </a:extLst>
          </p:cNvPr>
          <p:cNvSpPr txBox="1"/>
          <p:nvPr/>
        </p:nvSpPr>
        <p:spPr>
          <a:xfrm>
            <a:off x="479395" y="5047665"/>
            <a:ext cx="11398928" cy="1288366"/>
          </a:xfrm>
          <a:prstGeom prst="rect">
            <a:avLst/>
          </a:prstGeom>
          <a:noFill/>
        </p:spPr>
        <p:txBody>
          <a:bodyPr wrap="square">
            <a:spAutoFit/>
          </a:bodyPr>
          <a:lstStyle/>
          <a:p>
            <a:pPr marL="285750" indent="-285750">
              <a:lnSpc>
                <a:spcPct val="107000"/>
              </a:lnSpc>
              <a:spcBef>
                <a:spcPts val="600"/>
              </a:spcBef>
              <a:spcAft>
                <a:spcPts val="600"/>
              </a:spcAft>
              <a:buFont typeface="Arial" panose="020B0604020202020204" pitchFamily="34" charset="0"/>
              <a:buChar char="•"/>
            </a:pPr>
            <a:r>
              <a:rPr lang="es-MX" sz="1600" dirty="0">
                <a:effectLst/>
                <a:ea typeface="Calibri" panose="020F0502020204030204" pitchFamily="34" charset="0"/>
                <a:cs typeface="Times New Roman" panose="02020603050405020304" pitchFamily="18" charset="0"/>
              </a:rPr>
              <a:t>Conforme al acuerdo del </a:t>
            </a:r>
            <a:r>
              <a:rPr lang="es-MX" sz="1600" dirty="0" err="1">
                <a:effectLst/>
                <a:ea typeface="Calibri" panose="020F0502020204030204" pitchFamily="34" charset="0"/>
                <a:cs typeface="Times New Roman" panose="02020603050405020304" pitchFamily="18" charset="0"/>
              </a:rPr>
              <a:t>CoAC</a:t>
            </a:r>
            <a:r>
              <a:rPr lang="es-MX" sz="1600" dirty="0">
                <a:ea typeface="Calibri" panose="020F0502020204030204" pitchFamily="34" charset="0"/>
                <a:cs typeface="Times New Roman" panose="02020603050405020304" pitchFamily="18" charset="0"/>
              </a:rPr>
              <a:t>, los indicadores de precisión deben ser reportados en los metadatos en un plazo máximo de 30 días después de la publicación de la información en la página de internet.  </a:t>
            </a:r>
          </a:p>
          <a:p>
            <a:pPr marL="285750" indent="-285750">
              <a:lnSpc>
                <a:spcPct val="107000"/>
              </a:lnSpc>
              <a:spcBef>
                <a:spcPts val="600"/>
              </a:spcBef>
              <a:spcAft>
                <a:spcPts val="600"/>
              </a:spcAft>
              <a:buFont typeface="Arial" panose="020B0604020202020204" pitchFamily="34" charset="0"/>
              <a:buChar char="•"/>
            </a:pPr>
            <a:r>
              <a:rPr lang="es-MX" sz="1600" dirty="0">
                <a:effectLst/>
                <a:ea typeface="Calibri" panose="020F0502020204030204" pitchFamily="34" charset="0"/>
                <a:cs typeface="Times New Roman" panose="02020603050405020304" pitchFamily="18" charset="0"/>
              </a:rPr>
              <a:t>Para la elaboración de este informe se consideraron los indicadores de precisión en encuestas reportados hasta el 31 de enero considerando las últimas publicaciones de información realizadas en diciembre de 2020. </a:t>
            </a:r>
            <a:endParaRPr lang="en-US" sz="1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79609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A0889777-35ED-495C-9BF7-251F3F40BA1B}"/>
              </a:ext>
            </a:extLst>
          </p:cNvPr>
          <p:cNvSpPr txBox="1"/>
          <p:nvPr/>
        </p:nvSpPr>
        <p:spPr>
          <a:xfrm>
            <a:off x="1707934" y="248854"/>
            <a:ext cx="9232777" cy="338554"/>
          </a:xfrm>
          <a:prstGeom prst="rect">
            <a:avLst/>
          </a:prstGeom>
          <a:noFill/>
        </p:spPr>
        <p:txBody>
          <a:bodyPr wrap="square">
            <a:spAutoFit/>
          </a:bodyPr>
          <a:lstStyle/>
          <a:p>
            <a:pPr algn="ctr"/>
            <a:r>
              <a:rPr lang="es-MX" sz="1600" b="1" dirty="0">
                <a:effectLst/>
                <a:latin typeface="Calibri" panose="020F0502020204030204" pitchFamily="34" charset="0"/>
                <a:ea typeface="Calibri" panose="020F0502020204030204" pitchFamily="34" charset="0"/>
                <a:cs typeface="Calibri" panose="020F0502020204030204" pitchFamily="34" charset="0"/>
              </a:rPr>
              <a:t>Frecuencias de la Cobertura de Diseño en encuestas en unidades económicas</a:t>
            </a:r>
            <a:endParaRPr lang="en-US" sz="1600" dirty="0">
              <a:latin typeface="Calibri" panose="020F0502020204030204" pitchFamily="34" charset="0"/>
              <a:cs typeface="Calibri" panose="020F0502020204030204" pitchFamily="34" charset="0"/>
            </a:endParaRPr>
          </a:p>
        </p:txBody>
      </p:sp>
      <p:cxnSp>
        <p:nvCxnSpPr>
          <p:cNvPr id="3" name="Conector recto de flecha 2">
            <a:extLst>
              <a:ext uri="{FF2B5EF4-FFF2-40B4-BE49-F238E27FC236}">
                <a16:creationId xmlns:a16="http://schemas.microsoft.com/office/drawing/2014/main" id="{08EDC180-1368-4580-8FF6-1425F22A3C1C}"/>
              </a:ext>
            </a:extLst>
          </p:cNvPr>
          <p:cNvCxnSpPr/>
          <p:nvPr/>
        </p:nvCxnSpPr>
        <p:spPr>
          <a:xfrm>
            <a:off x="3400148" y="3429000"/>
            <a:ext cx="0" cy="5038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CuadroTexto 3">
            <a:extLst>
              <a:ext uri="{FF2B5EF4-FFF2-40B4-BE49-F238E27FC236}">
                <a16:creationId xmlns:a16="http://schemas.microsoft.com/office/drawing/2014/main" id="{52E10120-A517-4293-A528-90B4ECE12148}"/>
              </a:ext>
            </a:extLst>
          </p:cNvPr>
          <p:cNvSpPr txBox="1"/>
          <p:nvPr/>
        </p:nvSpPr>
        <p:spPr>
          <a:xfrm>
            <a:off x="1571348" y="3932808"/>
            <a:ext cx="3417902" cy="1077218"/>
          </a:xfrm>
          <a:prstGeom prst="rect">
            <a:avLst/>
          </a:prstGeom>
          <a:noFill/>
        </p:spPr>
        <p:txBody>
          <a:bodyPr wrap="square" rtlCol="0">
            <a:spAutoFit/>
          </a:bodyPr>
          <a:lstStyle/>
          <a:p>
            <a:pPr algn="ctr"/>
            <a:r>
              <a:rPr lang="es-MX" sz="1600" dirty="0"/>
              <a:t>El número de casos se refiere al número de indicadores objetivo multiplicado por el número de dominios de estudio</a:t>
            </a:r>
            <a:endParaRPr lang="en-US" sz="1600" dirty="0"/>
          </a:p>
        </p:txBody>
      </p:sp>
      <p:sp>
        <p:nvSpPr>
          <p:cNvPr id="5" name="Abrir llave 4">
            <a:extLst>
              <a:ext uri="{FF2B5EF4-FFF2-40B4-BE49-F238E27FC236}">
                <a16:creationId xmlns:a16="http://schemas.microsoft.com/office/drawing/2014/main" id="{28DA2E47-D7F3-45FF-A25D-29C73D1AF558}"/>
              </a:ext>
            </a:extLst>
          </p:cNvPr>
          <p:cNvSpPr/>
          <p:nvPr/>
        </p:nvSpPr>
        <p:spPr>
          <a:xfrm rot="16200000">
            <a:off x="8862893" y="668824"/>
            <a:ext cx="341761" cy="6008711"/>
          </a:xfrm>
          <a:prstGeom prst="leftBrace">
            <a:avLst>
              <a:gd name="adj1" fmla="val 49895"/>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CuadroTexto 10">
            <a:extLst>
              <a:ext uri="{FF2B5EF4-FFF2-40B4-BE49-F238E27FC236}">
                <a16:creationId xmlns:a16="http://schemas.microsoft.com/office/drawing/2014/main" id="{7F7C2C73-361D-4604-B130-BA4ED31AF2E1}"/>
              </a:ext>
            </a:extLst>
          </p:cNvPr>
          <p:cNvSpPr txBox="1"/>
          <p:nvPr/>
        </p:nvSpPr>
        <p:spPr>
          <a:xfrm>
            <a:off x="7324822" y="3941629"/>
            <a:ext cx="3417902" cy="1323439"/>
          </a:xfrm>
          <a:prstGeom prst="rect">
            <a:avLst/>
          </a:prstGeom>
          <a:noFill/>
        </p:spPr>
        <p:txBody>
          <a:bodyPr wrap="square" rtlCol="0">
            <a:spAutoFit/>
          </a:bodyPr>
          <a:lstStyle/>
          <a:p>
            <a:pPr algn="ctr"/>
            <a:r>
              <a:rPr lang="es-MX" sz="1600" dirty="0"/>
              <a:t>La distribución de la cobertura de diseño en encuestas probabilísticas se mantuvo igual que en 2019, la cual había mejorado sustancialmente respecto a 2018.</a:t>
            </a:r>
            <a:endParaRPr lang="en-US" sz="1600" dirty="0"/>
          </a:p>
        </p:txBody>
      </p:sp>
      <p:pic>
        <p:nvPicPr>
          <p:cNvPr id="2" name="Imagen 1">
            <a:extLst>
              <a:ext uri="{FF2B5EF4-FFF2-40B4-BE49-F238E27FC236}">
                <a16:creationId xmlns:a16="http://schemas.microsoft.com/office/drawing/2014/main" id="{64C30ACB-D905-4E83-9436-8FE2D5CFB440}"/>
              </a:ext>
            </a:extLst>
          </p:cNvPr>
          <p:cNvPicPr>
            <a:picLocks noChangeAspect="1"/>
          </p:cNvPicPr>
          <p:nvPr/>
        </p:nvPicPr>
        <p:blipFill>
          <a:blip r:embed="rId3"/>
          <a:stretch>
            <a:fillRect/>
          </a:stretch>
        </p:blipFill>
        <p:spPr>
          <a:xfrm>
            <a:off x="409629" y="909828"/>
            <a:ext cx="11468665" cy="2973075"/>
          </a:xfrm>
          <a:prstGeom prst="rect">
            <a:avLst/>
          </a:prstGeom>
        </p:spPr>
      </p:pic>
    </p:spTree>
    <p:extLst>
      <p:ext uri="{BB962C8B-B14F-4D97-AF65-F5344CB8AC3E}">
        <p14:creationId xmlns:p14="http://schemas.microsoft.com/office/powerpoint/2010/main" val="2123051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contenido 5"/>
          <p:cNvSpPr txBox="1">
            <a:spLocks/>
          </p:cNvSpPr>
          <p:nvPr/>
        </p:nvSpPr>
        <p:spPr>
          <a:xfrm>
            <a:off x="325882" y="1441138"/>
            <a:ext cx="11500258" cy="372141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2" indent="-342900" algn="just">
              <a:spcBef>
                <a:spcPts val="1200"/>
              </a:spcBef>
              <a:spcAft>
                <a:spcPts val="600"/>
              </a:spcAft>
            </a:pPr>
            <a:endParaRPr lang="es-MX" sz="2200" dirty="0">
              <a:solidFill>
                <a:schemeClr val="tx1">
                  <a:lumMod val="65000"/>
                  <a:lumOff val="35000"/>
                </a:schemeClr>
              </a:solidFill>
            </a:endParaRPr>
          </a:p>
          <a:p>
            <a:pPr marL="457200" lvl="1" indent="0" algn="just">
              <a:buNone/>
            </a:pPr>
            <a:endParaRPr lang="es-MX" sz="2200" dirty="0">
              <a:solidFill>
                <a:schemeClr val="tx1">
                  <a:lumMod val="65000"/>
                  <a:lumOff val="35000"/>
                </a:schemeClr>
              </a:solidFill>
            </a:endParaRPr>
          </a:p>
        </p:txBody>
      </p:sp>
      <p:sp>
        <p:nvSpPr>
          <p:cNvPr id="5" name="CuadroTexto 4">
            <a:extLst>
              <a:ext uri="{FF2B5EF4-FFF2-40B4-BE49-F238E27FC236}">
                <a16:creationId xmlns:a16="http://schemas.microsoft.com/office/drawing/2014/main" id="{A55C6264-8672-4B74-B863-F7C2303BEF6D}"/>
              </a:ext>
            </a:extLst>
          </p:cNvPr>
          <p:cNvSpPr txBox="1"/>
          <p:nvPr/>
        </p:nvSpPr>
        <p:spPr>
          <a:xfrm>
            <a:off x="0" y="0"/>
            <a:ext cx="12192000" cy="369332"/>
          </a:xfrm>
          <a:prstGeom prst="rect">
            <a:avLst/>
          </a:prstGeom>
          <a:solidFill>
            <a:schemeClr val="tx2"/>
          </a:solidFill>
        </p:spPr>
        <p:txBody>
          <a:bodyPr wrap="square">
            <a:spAutoFit/>
          </a:bodyPr>
          <a:lstStyle/>
          <a:p>
            <a:pPr algn="ctr"/>
            <a:r>
              <a:rPr lang="es-MX" sz="1800" dirty="0">
                <a:solidFill>
                  <a:schemeClr val="bg1"/>
                </a:solidFill>
                <a:effectLst/>
                <a:ea typeface="Calibri" panose="020F0502020204030204" pitchFamily="34" charset="0"/>
                <a:cs typeface="Times New Roman" panose="02020603050405020304" pitchFamily="18" charset="0"/>
              </a:rPr>
              <a:t>Actualización Normativa: Marco Conceptual de Aseguramiento de la Calidad</a:t>
            </a:r>
            <a:endParaRPr lang="en-US" dirty="0">
              <a:solidFill>
                <a:schemeClr val="bg1"/>
              </a:solidFill>
            </a:endParaRPr>
          </a:p>
        </p:txBody>
      </p:sp>
      <p:pic>
        <p:nvPicPr>
          <p:cNvPr id="4" name="Imagen 3">
            <a:extLst>
              <a:ext uri="{FF2B5EF4-FFF2-40B4-BE49-F238E27FC236}">
                <a16:creationId xmlns:a16="http://schemas.microsoft.com/office/drawing/2014/main" id="{8AB81F52-179A-471D-9F64-33CE65990C8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6965" y="1073089"/>
            <a:ext cx="9182467" cy="4871620"/>
          </a:xfrm>
          <a:prstGeom prst="rect">
            <a:avLst/>
          </a:prstGeom>
          <a:noFill/>
          <a:ln>
            <a:noFill/>
          </a:ln>
        </p:spPr>
      </p:pic>
    </p:spTree>
    <p:extLst>
      <p:ext uri="{BB962C8B-B14F-4D97-AF65-F5344CB8AC3E}">
        <p14:creationId xmlns:p14="http://schemas.microsoft.com/office/powerpoint/2010/main" val="6264361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044C8FE-CBF2-4C04-AE94-419E1CE9D1F3}"/>
              </a:ext>
            </a:extLst>
          </p:cNvPr>
          <p:cNvPicPr>
            <a:picLocks noChangeAspect="1"/>
          </p:cNvPicPr>
          <p:nvPr/>
        </p:nvPicPr>
        <p:blipFill>
          <a:blip r:embed="rId3"/>
          <a:stretch>
            <a:fillRect/>
          </a:stretch>
        </p:blipFill>
        <p:spPr>
          <a:xfrm>
            <a:off x="-363356" y="617906"/>
            <a:ext cx="12918712" cy="5857486"/>
          </a:xfrm>
          <a:prstGeom prst="rect">
            <a:avLst/>
          </a:prstGeom>
        </p:spPr>
      </p:pic>
      <p:sp>
        <p:nvSpPr>
          <p:cNvPr id="11" name="CuadroTexto 10">
            <a:extLst>
              <a:ext uri="{FF2B5EF4-FFF2-40B4-BE49-F238E27FC236}">
                <a16:creationId xmlns:a16="http://schemas.microsoft.com/office/drawing/2014/main" id="{CDAC1809-1AB0-4C77-8BFA-41ECEEF993F0}"/>
              </a:ext>
            </a:extLst>
          </p:cNvPr>
          <p:cNvSpPr txBox="1"/>
          <p:nvPr/>
        </p:nvSpPr>
        <p:spPr>
          <a:xfrm>
            <a:off x="1491449" y="196178"/>
            <a:ext cx="9623394" cy="338554"/>
          </a:xfrm>
          <a:prstGeom prst="rect">
            <a:avLst/>
          </a:prstGeom>
          <a:noFill/>
        </p:spPr>
        <p:txBody>
          <a:bodyPr wrap="square">
            <a:spAutoFit/>
          </a:bodyPr>
          <a:lstStyle/>
          <a:p>
            <a:pPr algn="ctr"/>
            <a:r>
              <a:rPr lang="es-MX" sz="1600" b="1" dirty="0">
                <a:effectLst/>
                <a:latin typeface="Calibri" panose="020F0502020204030204" pitchFamily="34" charset="0"/>
                <a:ea typeface="Calibri" panose="020F0502020204030204" pitchFamily="34" charset="0"/>
                <a:cs typeface="Calibri" panose="020F0502020204030204" pitchFamily="34" charset="0"/>
              </a:rPr>
              <a:t>Frecuencias del Coeficiente de Variación en encuestas en unidades económicas</a:t>
            </a:r>
            <a:endParaRPr lang="en-US" sz="1600" dirty="0">
              <a:latin typeface="Calibri" panose="020F0502020204030204" pitchFamily="34" charset="0"/>
              <a:cs typeface="Calibri" panose="020F0502020204030204" pitchFamily="34" charset="0"/>
            </a:endParaRPr>
          </a:p>
        </p:txBody>
      </p:sp>
      <p:sp>
        <p:nvSpPr>
          <p:cNvPr id="2" name="Flecha: hacia abajo 1">
            <a:extLst>
              <a:ext uri="{FF2B5EF4-FFF2-40B4-BE49-F238E27FC236}">
                <a16:creationId xmlns:a16="http://schemas.microsoft.com/office/drawing/2014/main" id="{EDF61F3D-4713-4A52-9FBA-60CD275D0F54}"/>
              </a:ext>
            </a:extLst>
          </p:cNvPr>
          <p:cNvSpPr/>
          <p:nvPr/>
        </p:nvSpPr>
        <p:spPr>
          <a:xfrm>
            <a:off x="10449018" y="2716567"/>
            <a:ext cx="204186" cy="235347"/>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echa: hacia abajo 6">
            <a:extLst>
              <a:ext uri="{FF2B5EF4-FFF2-40B4-BE49-F238E27FC236}">
                <a16:creationId xmlns:a16="http://schemas.microsoft.com/office/drawing/2014/main" id="{926A26E5-23B2-4E2A-A721-35553045308B}"/>
              </a:ext>
            </a:extLst>
          </p:cNvPr>
          <p:cNvSpPr/>
          <p:nvPr/>
        </p:nvSpPr>
        <p:spPr>
          <a:xfrm rot="10800000">
            <a:off x="10449018" y="5166434"/>
            <a:ext cx="204186" cy="235347"/>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echa: hacia abajo 7">
            <a:extLst>
              <a:ext uri="{FF2B5EF4-FFF2-40B4-BE49-F238E27FC236}">
                <a16:creationId xmlns:a16="http://schemas.microsoft.com/office/drawing/2014/main" id="{C344ED9B-8935-4154-968F-026B269A90FC}"/>
              </a:ext>
            </a:extLst>
          </p:cNvPr>
          <p:cNvSpPr/>
          <p:nvPr/>
        </p:nvSpPr>
        <p:spPr>
          <a:xfrm>
            <a:off x="10449018" y="4644827"/>
            <a:ext cx="204186" cy="235347"/>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echa: hacia abajo 9">
            <a:extLst>
              <a:ext uri="{FF2B5EF4-FFF2-40B4-BE49-F238E27FC236}">
                <a16:creationId xmlns:a16="http://schemas.microsoft.com/office/drawing/2014/main" id="{898A5917-9F0A-4421-8679-13A77B37284E}"/>
              </a:ext>
            </a:extLst>
          </p:cNvPr>
          <p:cNvSpPr/>
          <p:nvPr/>
        </p:nvSpPr>
        <p:spPr>
          <a:xfrm>
            <a:off x="10449018" y="1866900"/>
            <a:ext cx="204186" cy="235347"/>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22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n 19">
            <a:extLst>
              <a:ext uri="{FF2B5EF4-FFF2-40B4-BE49-F238E27FC236}">
                <a16:creationId xmlns:a16="http://schemas.microsoft.com/office/drawing/2014/main" id="{E5B3DFBC-17AB-48B3-BCA9-FD897DC3D4E5}"/>
              </a:ext>
            </a:extLst>
          </p:cNvPr>
          <p:cNvPicPr>
            <a:picLocks noChangeAspect="1"/>
          </p:cNvPicPr>
          <p:nvPr/>
        </p:nvPicPr>
        <p:blipFill>
          <a:blip r:embed="rId3"/>
          <a:stretch>
            <a:fillRect/>
          </a:stretch>
        </p:blipFill>
        <p:spPr>
          <a:xfrm>
            <a:off x="230819" y="708585"/>
            <a:ext cx="12109142" cy="5170059"/>
          </a:xfrm>
          <a:prstGeom prst="rect">
            <a:avLst/>
          </a:prstGeom>
        </p:spPr>
      </p:pic>
      <p:sp>
        <p:nvSpPr>
          <p:cNvPr id="6" name="CuadroTexto 5">
            <a:extLst>
              <a:ext uri="{FF2B5EF4-FFF2-40B4-BE49-F238E27FC236}">
                <a16:creationId xmlns:a16="http://schemas.microsoft.com/office/drawing/2014/main" id="{93CFDFCF-65C2-4AD3-BB00-9D6CC9EAF004}"/>
              </a:ext>
            </a:extLst>
          </p:cNvPr>
          <p:cNvSpPr txBox="1"/>
          <p:nvPr/>
        </p:nvSpPr>
        <p:spPr>
          <a:xfrm>
            <a:off x="1162975" y="169545"/>
            <a:ext cx="9614516" cy="369332"/>
          </a:xfrm>
          <a:prstGeom prst="rect">
            <a:avLst/>
          </a:prstGeom>
          <a:noFill/>
        </p:spPr>
        <p:txBody>
          <a:bodyPr wrap="square">
            <a:spAutoFit/>
          </a:bodyPr>
          <a:lstStyle/>
          <a:p>
            <a:r>
              <a:rPr lang="es-MX" sz="1800" b="1" dirty="0">
                <a:effectLst/>
                <a:latin typeface="Century Gothic" panose="020B0502020202020204" pitchFamily="34" charset="0"/>
                <a:ea typeface="Calibri" panose="020F0502020204030204" pitchFamily="34" charset="0"/>
                <a:cs typeface="Calibri Light" panose="020F0302020204030204" pitchFamily="34" charset="0"/>
              </a:rPr>
              <a:t>Frecuencias del Coeficiente de Variación en encuestas a hogares y otras unidades </a:t>
            </a:r>
            <a:endParaRPr lang="en-US" dirty="0"/>
          </a:p>
        </p:txBody>
      </p:sp>
      <p:sp>
        <p:nvSpPr>
          <p:cNvPr id="4" name="Elipse 3">
            <a:extLst>
              <a:ext uri="{FF2B5EF4-FFF2-40B4-BE49-F238E27FC236}">
                <a16:creationId xmlns:a16="http://schemas.microsoft.com/office/drawing/2014/main" id="{6134A674-EB6B-43A3-A311-518A7D50C0C9}"/>
              </a:ext>
            </a:extLst>
          </p:cNvPr>
          <p:cNvSpPr/>
          <p:nvPr/>
        </p:nvSpPr>
        <p:spPr>
          <a:xfrm>
            <a:off x="9170632" y="2533095"/>
            <a:ext cx="772357" cy="82562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Elipse 4">
            <a:extLst>
              <a:ext uri="{FF2B5EF4-FFF2-40B4-BE49-F238E27FC236}">
                <a16:creationId xmlns:a16="http://schemas.microsoft.com/office/drawing/2014/main" id="{4FBC72A1-F32F-428E-BCD0-4B6CE8BB3ACF}"/>
              </a:ext>
            </a:extLst>
          </p:cNvPr>
          <p:cNvSpPr/>
          <p:nvPr/>
        </p:nvSpPr>
        <p:spPr>
          <a:xfrm>
            <a:off x="6181818" y="2587101"/>
            <a:ext cx="772357" cy="82562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Elipse 7">
            <a:extLst>
              <a:ext uri="{FF2B5EF4-FFF2-40B4-BE49-F238E27FC236}">
                <a16:creationId xmlns:a16="http://schemas.microsoft.com/office/drawing/2014/main" id="{96D8B99E-1B9B-4658-8F2A-40373F752219}"/>
              </a:ext>
            </a:extLst>
          </p:cNvPr>
          <p:cNvSpPr/>
          <p:nvPr/>
        </p:nvSpPr>
        <p:spPr>
          <a:xfrm>
            <a:off x="9274206" y="4700120"/>
            <a:ext cx="621436" cy="54936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lipse 8">
            <a:extLst>
              <a:ext uri="{FF2B5EF4-FFF2-40B4-BE49-F238E27FC236}">
                <a16:creationId xmlns:a16="http://schemas.microsoft.com/office/drawing/2014/main" id="{6592D55E-DA2F-4A2D-9F76-030636886C7E}"/>
              </a:ext>
            </a:extLst>
          </p:cNvPr>
          <p:cNvSpPr/>
          <p:nvPr/>
        </p:nvSpPr>
        <p:spPr>
          <a:xfrm>
            <a:off x="6332739" y="4655831"/>
            <a:ext cx="621436" cy="54936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uadroTexto 1">
            <a:extLst>
              <a:ext uri="{FF2B5EF4-FFF2-40B4-BE49-F238E27FC236}">
                <a16:creationId xmlns:a16="http://schemas.microsoft.com/office/drawing/2014/main" id="{38C250E7-C6AF-4634-A1D2-97E5E3390ECB}"/>
              </a:ext>
            </a:extLst>
          </p:cNvPr>
          <p:cNvSpPr txBox="1"/>
          <p:nvPr/>
        </p:nvSpPr>
        <p:spPr>
          <a:xfrm>
            <a:off x="729449" y="5710263"/>
            <a:ext cx="10904738" cy="830997"/>
          </a:xfrm>
          <a:prstGeom prst="rect">
            <a:avLst/>
          </a:prstGeom>
          <a:noFill/>
        </p:spPr>
        <p:txBody>
          <a:bodyPr wrap="square" rtlCol="0">
            <a:spAutoFit/>
          </a:bodyPr>
          <a:lstStyle/>
          <a:p>
            <a:pPr marL="285750" indent="-285750">
              <a:buFont typeface="Arial" panose="020B0604020202020204" pitchFamily="34" charset="0"/>
              <a:buChar char="•"/>
            </a:pPr>
            <a:r>
              <a:rPr lang="es-MX" sz="1600" dirty="0"/>
              <a:t>Para mantener la precisión estadística se hicieron agrupaciones para reducir los dominios de estudio.</a:t>
            </a:r>
          </a:p>
          <a:p>
            <a:pPr marL="285750" indent="-285750">
              <a:buFont typeface="Arial" panose="020B0604020202020204" pitchFamily="34" charset="0"/>
              <a:buChar char="•"/>
            </a:pPr>
            <a:r>
              <a:rPr lang="es-MX" sz="1600" dirty="0"/>
              <a:t>En el caso de la ENDUTIH se redujeron los dominios de estudio desde el diseño original por razones presupuestales, para 2019 es una encuesta solamente de representatividad nacional</a:t>
            </a:r>
            <a:endParaRPr lang="en-US" sz="1600" dirty="0"/>
          </a:p>
        </p:txBody>
      </p:sp>
    </p:spTree>
    <p:extLst>
      <p:ext uri="{BB962C8B-B14F-4D97-AF65-F5344CB8AC3E}">
        <p14:creationId xmlns:p14="http://schemas.microsoft.com/office/powerpoint/2010/main" val="30467187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382C76B-6688-47DB-ABBE-E3B58EF72C53}"/>
              </a:ext>
            </a:extLst>
          </p:cNvPr>
          <p:cNvSpPr txBox="1"/>
          <p:nvPr/>
        </p:nvSpPr>
        <p:spPr>
          <a:xfrm>
            <a:off x="2237181" y="181966"/>
            <a:ext cx="9818695" cy="338554"/>
          </a:xfrm>
          <a:prstGeom prst="rect">
            <a:avLst/>
          </a:prstGeom>
          <a:noFill/>
        </p:spPr>
        <p:txBody>
          <a:bodyPr wrap="square">
            <a:spAutoFit/>
          </a:bodyPr>
          <a:lstStyle/>
          <a:p>
            <a:r>
              <a:rPr lang="es-MX" sz="1600" b="1" dirty="0">
                <a:latin typeface="Century Gothic" panose="020B0502020202020204" pitchFamily="34" charset="0"/>
                <a:cs typeface="Calibri Light" panose="020F0302020204030204" pitchFamily="34" charset="0"/>
              </a:rPr>
              <a:t>Principales programas con movimientos en los Coeficientes de Variación </a:t>
            </a:r>
            <a:endParaRPr lang="en-US" sz="1600" dirty="0"/>
          </a:p>
        </p:txBody>
      </p:sp>
      <p:grpSp>
        <p:nvGrpSpPr>
          <p:cNvPr id="16" name="Grupo 15">
            <a:extLst>
              <a:ext uri="{FF2B5EF4-FFF2-40B4-BE49-F238E27FC236}">
                <a16:creationId xmlns:a16="http://schemas.microsoft.com/office/drawing/2014/main" id="{364C8DA4-5465-4E6F-A0C9-925F9A1FC862}"/>
              </a:ext>
            </a:extLst>
          </p:cNvPr>
          <p:cNvGrpSpPr/>
          <p:nvPr/>
        </p:nvGrpSpPr>
        <p:grpSpPr>
          <a:xfrm>
            <a:off x="8474817" y="1014616"/>
            <a:ext cx="3277413" cy="4497560"/>
            <a:chOff x="7577416" y="1068789"/>
            <a:chExt cx="3277413" cy="4497560"/>
          </a:xfrm>
        </p:grpSpPr>
        <p:grpSp>
          <p:nvGrpSpPr>
            <p:cNvPr id="12" name="Grupo 11">
              <a:extLst>
                <a:ext uri="{FF2B5EF4-FFF2-40B4-BE49-F238E27FC236}">
                  <a16:creationId xmlns:a16="http://schemas.microsoft.com/office/drawing/2014/main" id="{087B37DE-9865-4B56-A947-9D58141CF6DB}"/>
                </a:ext>
              </a:extLst>
            </p:cNvPr>
            <p:cNvGrpSpPr/>
            <p:nvPr/>
          </p:nvGrpSpPr>
          <p:grpSpPr>
            <a:xfrm>
              <a:off x="7577416" y="1632302"/>
              <a:ext cx="3111296" cy="3593396"/>
              <a:chOff x="7479762" y="1561544"/>
              <a:chExt cx="3111296" cy="3593396"/>
            </a:xfrm>
          </p:grpSpPr>
          <p:pic>
            <p:nvPicPr>
              <p:cNvPr id="10" name="Imagen 9">
                <a:extLst>
                  <a:ext uri="{FF2B5EF4-FFF2-40B4-BE49-F238E27FC236}">
                    <a16:creationId xmlns:a16="http://schemas.microsoft.com/office/drawing/2014/main" id="{FD11EB92-8148-4292-93AB-2C6700625BF0}"/>
                  </a:ext>
                </a:extLst>
              </p:cNvPr>
              <p:cNvPicPr>
                <a:picLocks noChangeAspect="1"/>
              </p:cNvPicPr>
              <p:nvPr/>
            </p:nvPicPr>
            <p:blipFill rotWithShape="1">
              <a:blip r:embed="rId2"/>
              <a:srcRect t="7897" r="1287"/>
              <a:stretch/>
            </p:blipFill>
            <p:spPr>
              <a:xfrm>
                <a:off x="7479762" y="1561544"/>
                <a:ext cx="1493831" cy="3593396"/>
              </a:xfrm>
              <a:prstGeom prst="rect">
                <a:avLst/>
              </a:prstGeom>
            </p:spPr>
          </p:pic>
          <p:pic>
            <p:nvPicPr>
              <p:cNvPr id="11" name="Imagen 10">
                <a:extLst>
                  <a:ext uri="{FF2B5EF4-FFF2-40B4-BE49-F238E27FC236}">
                    <a16:creationId xmlns:a16="http://schemas.microsoft.com/office/drawing/2014/main" id="{7001EB12-83E7-4264-B36A-F9BC29F37F97}"/>
                  </a:ext>
                </a:extLst>
              </p:cNvPr>
              <p:cNvPicPr>
                <a:picLocks noChangeAspect="1"/>
              </p:cNvPicPr>
              <p:nvPr/>
            </p:nvPicPr>
            <p:blipFill rotWithShape="1">
              <a:blip r:embed="rId3"/>
              <a:srcRect t="5180"/>
              <a:stretch/>
            </p:blipFill>
            <p:spPr>
              <a:xfrm>
                <a:off x="9194705" y="1590692"/>
                <a:ext cx="1396353" cy="3472094"/>
              </a:xfrm>
              <a:prstGeom prst="rect">
                <a:avLst/>
              </a:prstGeom>
            </p:spPr>
          </p:pic>
        </p:grpSp>
        <p:sp>
          <p:nvSpPr>
            <p:cNvPr id="13" name="CuadroTexto 12">
              <a:extLst>
                <a:ext uri="{FF2B5EF4-FFF2-40B4-BE49-F238E27FC236}">
                  <a16:creationId xmlns:a16="http://schemas.microsoft.com/office/drawing/2014/main" id="{F9079894-D781-4A76-BAC7-3C4842ED8A9B}"/>
                </a:ext>
              </a:extLst>
            </p:cNvPr>
            <p:cNvSpPr txBox="1"/>
            <p:nvPr/>
          </p:nvSpPr>
          <p:spPr>
            <a:xfrm>
              <a:off x="8358651" y="1068789"/>
              <a:ext cx="1562470" cy="369332"/>
            </a:xfrm>
            <a:prstGeom prst="rect">
              <a:avLst/>
            </a:prstGeom>
            <a:noFill/>
          </p:spPr>
          <p:txBody>
            <a:bodyPr wrap="square" rtlCol="0">
              <a:spAutoFit/>
            </a:bodyPr>
            <a:lstStyle/>
            <a:p>
              <a:pPr algn="ctr"/>
              <a:r>
                <a:rPr lang="es-MX" dirty="0"/>
                <a:t>ENEC</a:t>
              </a:r>
              <a:endParaRPr lang="en-US" dirty="0"/>
            </a:p>
          </p:txBody>
        </p:sp>
        <p:sp>
          <p:nvSpPr>
            <p:cNvPr id="14" name="CuadroTexto 13">
              <a:extLst>
                <a:ext uri="{FF2B5EF4-FFF2-40B4-BE49-F238E27FC236}">
                  <a16:creationId xmlns:a16="http://schemas.microsoft.com/office/drawing/2014/main" id="{F012701E-E855-4A83-A07D-C98C646EA6BB}"/>
                </a:ext>
              </a:extLst>
            </p:cNvPr>
            <p:cNvSpPr txBox="1"/>
            <p:nvPr/>
          </p:nvSpPr>
          <p:spPr>
            <a:xfrm>
              <a:off x="7577416" y="5197017"/>
              <a:ext cx="1562470" cy="369332"/>
            </a:xfrm>
            <a:prstGeom prst="rect">
              <a:avLst/>
            </a:prstGeom>
            <a:noFill/>
          </p:spPr>
          <p:txBody>
            <a:bodyPr wrap="square" rtlCol="0">
              <a:spAutoFit/>
            </a:bodyPr>
            <a:lstStyle/>
            <a:p>
              <a:pPr algn="ctr"/>
              <a:r>
                <a:rPr lang="es-MX" dirty="0"/>
                <a:t>2019</a:t>
              </a:r>
              <a:endParaRPr lang="en-US" dirty="0"/>
            </a:p>
          </p:txBody>
        </p:sp>
        <p:sp>
          <p:nvSpPr>
            <p:cNvPr id="15" name="CuadroTexto 14">
              <a:extLst>
                <a:ext uri="{FF2B5EF4-FFF2-40B4-BE49-F238E27FC236}">
                  <a16:creationId xmlns:a16="http://schemas.microsoft.com/office/drawing/2014/main" id="{E29526A7-D1B0-49FC-BC30-BB1EF43AE0C4}"/>
                </a:ext>
              </a:extLst>
            </p:cNvPr>
            <p:cNvSpPr txBox="1"/>
            <p:nvPr/>
          </p:nvSpPr>
          <p:spPr>
            <a:xfrm>
              <a:off x="9292359" y="5191389"/>
              <a:ext cx="1562470" cy="369332"/>
            </a:xfrm>
            <a:prstGeom prst="rect">
              <a:avLst/>
            </a:prstGeom>
            <a:noFill/>
          </p:spPr>
          <p:txBody>
            <a:bodyPr wrap="square" rtlCol="0">
              <a:spAutoFit/>
            </a:bodyPr>
            <a:lstStyle/>
            <a:p>
              <a:pPr algn="ctr"/>
              <a:r>
                <a:rPr lang="es-MX" dirty="0"/>
                <a:t>2020</a:t>
              </a:r>
              <a:endParaRPr lang="en-US" dirty="0"/>
            </a:p>
          </p:txBody>
        </p:sp>
      </p:grpSp>
      <p:grpSp>
        <p:nvGrpSpPr>
          <p:cNvPr id="20" name="Grupo 19">
            <a:extLst>
              <a:ext uri="{FF2B5EF4-FFF2-40B4-BE49-F238E27FC236}">
                <a16:creationId xmlns:a16="http://schemas.microsoft.com/office/drawing/2014/main" id="{1D689EE7-47E7-4773-A99C-1A574A6EB918}"/>
              </a:ext>
            </a:extLst>
          </p:cNvPr>
          <p:cNvGrpSpPr/>
          <p:nvPr/>
        </p:nvGrpSpPr>
        <p:grpSpPr>
          <a:xfrm>
            <a:off x="4229377" y="1008988"/>
            <a:ext cx="3277413" cy="4497560"/>
            <a:chOff x="4416169" y="1236964"/>
            <a:chExt cx="3277413" cy="4497560"/>
          </a:xfrm>
        </p:grpSpPr>
        <p:pic>
          <p:nvPicPr>
            <p:cNvPr id="8" name="Imagen 7">
              <a:extLst>
                <a:ext uri="{FF2B5EF4-FFF2-40B4-BE49-F238E27FC236}">
                  <a16:creationId xmlns:a16="http://schemas.microsoft.com/office/drawing/2014/main" id="{BF6BAACC-C9FE-48D7-8980-63B024DD6775}"/>
                </a:ext>
              </a:extLst>
            </p:cNvPr>
            <p:cNvPicPr/>
            <p:nvPr/>
          </p:nvPicPr>
          <p:blipFill rotWithShape="1">
            <a:blip r:embed="rId4">
              <a:extLst>
                <a:ext uri="{28A0092B-C50C-407E-A947-70E740481C1C}">
                  <a14:useLocalDpi xmlns:a14="http://schemas.microsoft.com/office/drawing/2010/main" val="0"/>
                </a:ext>
              </a:extLst>
            </a:blip>
            <a:srcRect l="1253" t="7571" r="78509" b="2812"/>
            <a:stretch/>
          </p:blipFill>
          <p:spPr bwMode="auto">
            <a:xfrm>
              <a:off x="4582683" y="1722268"/>
              <a:ext cx="1513317" cy="3784280"/>
            </a:xfrm>
            <a:prstGeom prst="rect">
              <a:avLst/>
            </a:prstGeom>
            <a:noFill/>
            <a:ln>
              <a:noFill/>
            </a:ln>
          </p:spPr>
        </p:pic>
        <p:pic>
          <p:nvPicPr>
            <p:cNvPr id="9" name="Imagen 8">
              <a:extLst>
                <a:ext uri="{FF2B5EF4-FFF2-40B4-BE49-F238E27FC236}">
                  <a16:creationId xmlns:a16="http://schemas.microsoft.com/office/drawing/2014/main" id="{3F525AF1-2C7D-4028-98A1-0D20C74F2123}"/>
                </a:ext>
              </a:extLst>
            </p:cNvPr>
            <p:cNvPicPr>
              <a:picLocks noChangeAspect="1"/>
            </p:cNvPicPr>
            <p:nvPr/>
          </p:nvPicPr>
          <p:blipFill rotWithShape="1">
            <a:blip r:embed="rId5"/>
            <a:srcRect t="3098"/>
            <a:stretch/>
          </p:blipFill>
          <p:spPr>
            <a:xfrm>
              <a:off x="6076514" y="1722268"/>
              <a:ext cx="1513317" cy="3665884"/>
            </a:xfrm>
            <a:prstGeom prst="rect">
              <a:avLst/>
            </a:prstGeom>
          </p:spPr>
        </p:pic>
        <p:sp>
          <p:nvSpPr>
            <p:cNvPr id="17" name="CuadroTexto 16">
              <a:extLst>
                <a:ext uri="{FF2B5EF4-FFF2-40B4-BE49-F238E27FC236}">
                  <a16:creationId xmlns:a16="http://schemas.microsoft.com/office/drawing/2014/main" id="{90879B2D-2B72-4FCF-89A2-4A7BC7906675}"/>
                </a:ext>
              </a:extLst>
            </p:cNvPr>
            <p:cNvSpPr txBox="1"/>
            <p:nvPr/>
          </p:nvSpPr>
          <p:spPr>
            <a:xfrm>
              <a:off x="5197404" y="1236964"/>
              <a:ext cx="1562470" cy="369332"/>
            </a:xfrm>
            <a:prstGeom prst="rect">
              <a:avLst/>
            </a:prstGeom>
            <a:noFill/>
          </p:spPr>
          <p:txBody>
            <a:bodyPr wrap="square" rtlCol="0">
              <a:spAutoFit/>
            </a:bodyPr>
            <a:lstStyle/>
            <a:p>
              <a:pPr algn="ctr"/>
              <a:r>
                <a:rPr lang="es-MX" dirty="0"/>
                <a:t>EMS</a:t>
              </a:r>
              <a:endParaRPr lang="en-US" dirty="0"/>
            </a:p>
          </p:txBody>
        </p:sp>
        <p:sp>
          <p:nvSpPr>
            <p:cNvPr id="18" name="CuadroTexto 17">
              <a:extLst>
                <a:ext uri="{FF2B5EF4-FFF2-40B4-BE49-F238E27FC236}">
                  <a16:creationId xmlns:a16="http://schemas.microsoft.com/office/drawing/2014/main" id="{6C091E74-CED4-4B01-9809-640D53E526F4}"/>
                </a:ext>
              </a:extLst>
            </p:cNvPr>
            <p:cNvSpPr txBox="1"/>
            <p:nvPr/>
          </p:nvSpPr>
          <p:spPr>
            <a:xfrm>
              <a:off x="4416169" y="5365192"/>
              <a:ext cx="1562470" cy="369332"/>
            </a:xfrm>
            <a:prstGeom prst="rect">
              <a:avLst/>
            </a:prstGeom>
            <a:noFill/>
          </p:spPr>
          <p:txBody>
            <a:bodyPr wrap="square" rtlCol="0">
              <a:spAutoFit/>
            </a:bodyPr>
            <a:lstStyle/>
            <a:p>
              <a:pPr algn="ctr"/>
              <a:r>
                <a:rPr lang="es-MX" dirty="0"/>
                <a:t>2019</a:t>
              </a:r>
              <a:endParaRPr lang="en-US" dirty="0"/>
            </a:p>
          </p:txBody>
        </p:sp>
        <p:sp>
          <p:nvSpPr>
            <p:cNvPr id="19" name="CuadroTexto 18">
              <a:extLst>
                <a:ext uri="{FF2B5EF4-FFF2-40B4-BE49-F238E27FC236}">
                  <a16:creationId xmlns:a16="http://schemas.microsoft.com/office/drawing/2014/main" id="{A1D34405-3F07-42FD-9F7E-4CA298B5C5CA}"/>
                </a:ext>
              </a:extLst>
            </p:cNvPr>
            <p:cNvSpPr txBox="1"/>
            <p:nvPr/>
          </p:nvSpPr>
          <p:spPr>
            <a:xfrm>
              <a:off x="6131112" y="5359564"/>
              <a:ext cx="1562470" cy="369332"/>
            </a:xfrm>
            <a:prstGeom prst="rect">
              <a:avLst/>
            </a:prstGeom>
            <a:noFill/>
          </p:spPr>
          <p:txBody>
            <a:bodyPr wrap="square" rtlCol="0">
              <a:spAutoFit/>
            </a:bodyPr>
            <a:lstStyle/>
            <a:p>
              <a:pPr algn="ctr"/>
              <a:r>
                <a:rPr lang="es-MX" dirty="0"/>
                <a:t>2020</a:t>
              </a:r>
              <a:endParaRPr lang="en-US" dirty="0"/>
            </a:p>
          </p:txBody>
        </p:sp>
      </p:grpSp>
      <p:grpSp>
        <p:nvGrpSpPr>
          <p:cNvPr id="24" name="Grupo 23">
            <a:extLst>
              <a:ext uri="{FF2B5EF4-FFF2-40B4-BE49-F238E27FC236}">
                <a16:creationId xmlns:a16="http://schemas.microsoft.com/office/drawing/2014/main" id="{169ACA00-DC0D-4CBB-A9FA-F52E8ED1E09E}"/>
              </a:ext>
            </a:extLst>
          </p:cNvPr>
          <p:cNvGrpSpPr/>
          <p:nvPr/>
        </p:nvGrpSpPr>
        <p:grpSpPr>
          <a:xfrm>
            <a:off x="226687" y="1124960"/>
            <a:ext cx="3277413" cy="4478388"/>
            <a:chOff x="226687" y="1124960"/>
            <a:chExt cx="3277413" cy="4478388"/>
          </a:xfrm>
        </p:grpSpPr>
        <p:grpSp>
          <p:nvGrpSpPr>
            <p:cNvPr id="7" name="Grupo 6">
              <a:extLst>
                <a:ext uri="{FF2B5EF4-FFF2-40B4-BE49-F238E27FC236}">
                  <a16:creationId xmlns:a16="http://schemas.microsoft.com/office/drawing/2014/main" id="{A8ABB8E5-AB35-4902-BC43-BE3BA3878F91}"/>
                </a:ext>
              </a:extLst>
            </p:cNvPr>
            <p:cNvGrpSpPr/>
            <p:nvPr/>
          </p:nvGrpSpPr>
          <p:grpSpPr>
            <a:xfrm>
              <a:off x="439770" y="1578129"/>
              <a:ext cx="2959601" cy="3758552"/>
              <a:chOff x="848143" y="1239575"/>
              <a:chExt cx="2959601" cy="3758552"/>
            </a:xfrm>
          </p:grpSpPr>
          <p:pic>
            <p:nvPicPr>
              <p:cNvPr id="5" name="Imagen 4">
                <a:extLst>
                  <a:ext uri="{FF2B5EF4-FFF2-40B4-BE49-F238E27FC236}">
                    <a16:creationId xmlns:a16="http://schemas.microsoft.com/office/drawing/2014/main" id="{D10D3ED0-26A0-4921-B937-909D9CE5E662}"/>
                  </a:ext>
                </a:extLst>
              </p:cNvPr>
              <p:cNvPicPr>
                <a:picLocks noChangeAspect="1"/>
              </p:cNvPicPr>
              <p:nvPr/>
            </p:nvPicPr>
            <p:blipFill rotWithShape="1">
              <a:blip r:embed="rId6"/>
              <a:srcRect t="6501"/>
              <a:stretch/>
            </p:blipFill>
            <p:spPr>
              <a:xfrm>
                <a:off x="848143" y="1239575"/>
                <a:ext cx="1513317" cy="3758552"/>
              </a:xfrm>
              <a:prstGeom prst="rect">
                <a:avLst/>
              </a:prstGeom>
            </p:spPr>
          </p:pic>
          <p:pic>
            <p:nvPicPr>
              <p:cNvPr id="6" name="Imagen 5">
                <a:extLst>
                  <a:ext uri="{FF2B5EF4-FFF2-40B4-BE49-F238E27FC236}">
                    <a16:creationId xmlns:a16="http://schemas.microsoft.com/office/drawing/2014/main" id="{D368A5AC-E61D-4155-9577-F41238BF306E}"/>
                  </a:ext>
                </a:extLst>
              </p:cNvPr>
              <p:cNvPicPr>
                <a:picLocks noChangeAspect="1"/>
              </p:cNvPicPr>
              <p:nvPr/>
            </p:nvPicPr>
            <p:blipFill rotWithShape="1">
              <a:blip r:embed="rId7"/>
              <a:srcRect t="3998" b="1484"/>
              <a:stretch/>
            </p:blipFill>
            <p:spPr>
              <a:xfrm>
                <a:off x="2361460" y="1239575"/>
                <a:ext cx="1446284" cy="3700443"/>
              </a:xfrm>
              <a:prstGeom prst="rect">
                <a:avLst/>
              </a:prstGeom>
            </p:spPr>
          </p:pic>
        </p:grpSp>
        <p:sp>
          <p:nvSpPr>
            <p:cNvPr id="21" name="CuadroTexto 20">
              <a:extLst>
                <a:ext uri="{FF2B5EF4-FFF2-40B4-BE49-F238E27FC236}">
                  <a16:creationId xmlns:a16="http://schemas.microsoft.com/office/drawing/2014/main" id="{8FD7FDD1-E239-495F-94E0-1FA7CB5367AD}"/>
                </a:ext>
              </a:extLst>
            </p:cNvPr>
            <p:cNvSpPr txBox="1"/>
            <p:nvPr/>
          </p:nvSpPr>
          <p:spPr>
            <a:xfrm>
              <a:off x="1096003" y="1124960"/>
              <a:ext cx="1562470" cy="369332"/>
            </a:xfrm>
            <a:prstGeom prst="rect">
              <a:avLst/>
            </a:prstGeom>
            <a:noFill/>
          </p:spPr>
          <p:txBody>
            <a:bodyPr wrap="square" rtlCol="0">
              <a:spAutoFit/>
            </a:bodyPr>
            <a:lstStyle/>
            <a:p>
              <a:pPr algn="ctr"/>
              <a:r>
                <a:rPr lang="es-MX" dirty="0"/>
                <a:t>EMOE SER</a:t>
              </a:r>
              <a:endParaRPr lang="en-US" dirty="0"/>
            </a:p>
          </p:txBody>
        </p:sp>
        <p:sp>
          <p:nvSpPr>
            <p:cNvPr id="22" name="CuadroTexto 21">
              <a:extLst>
                <a:ext uri="{FF2B5EF4-FFF2-40B4-BE49-F238E27FC236}">
                  <a16:creationId xmlns:a16="http://schemas.microsoft.com/office/drawing/2014/main" id="{B09EC6B8-B645-4931-9E0A-CDBB0A854C57}"/>
                </a:ext>
              </a:extLst>
            </p:cNvPr>
            <p:cNvSpPr txBox="1"/>
            <p:nvPr/>
          </p:nvSpPr>
          <p:spPr>
            <a:xfrm>
              <a:off x="226687" y="5234016"/>
              <a:ext cx="1562470" cy="369332"/>
            </a:xfrm>
            <a:prstGeom prst="rect">
              <a:avLst/>
            </a:prstGeom>
            <a:noFill/>
          </p:spPr>
          <p:txBody>
            <a:bodyPr wrap="square" rtlCol="0">
              <a:spAutoFit/>
            </a:bodyPr>
            <a:lstStyle/>
            <a:p>
              <a:pPr algn="ctr"/>
              <a:r>
                <a:rPr lang="es-MX" dirty="0"/>
                <a:t>2019</a:t>
              </a:r>
              <a:endParaRPr lang="en-US" dirty="0"/>
            </a:p>
          </p:txBody>
        </p:sp>
        <p:sp>
          <p:nvSpPr>
            <p:cNvPr id="23" name="CuadroTexto 22">
              <a:extLst>
                <a:ext uri="{FF2B5EF4-FFF2-40B4-BE49-F238E27FC236}">
                  <a16:creationId xmlns:a16="http://schemas.microsoft.com/office/drawing/2014/main" id="{F13F4131-14B0-4BE5-B348-9A2A8BC36B63}"/>
                </a:ext>
              </a:extLst>
            </p:cNvPr>
            <p:cNvSpPr txBox="1"/>
            <p:nvPr/>
          </p:nvSpPr>
          <p:spPr>
            <a:xfrm>
              <a:off x="1941630" y="5228388"/>
              <a:ext cx="1562470" cy="369332"/>
            </a:xfrm>
            <a:prstGeom prst="rect">
              <a:avLst/>
            </a:prstGeom>
            <a:noFill/>
          </p:spPr>
          <p:txBody>
            <a:bodyPr wrap="square" rtlCol="0">
              <a:spAutoFit/>
            </a:bodyPr>
            <a:lstStyle/>
            <a:p>
              <a:pPr algn="ctr"/>
              <a:r>
                <a:rPr lang="es-MX" dirty="0"/>
                <a:t>2020</a:t>
              </a:r>
              <a:endParaRPr lang="en-US" dirty="0"/>
            </a:p>
          </p:txBody>
        </p:sp>
      </p:grpSp>
      <p:cxnSp>
        <p:nvCxnSpPr>
          <p:cNvPr id="26" name="Conector recto 25">
            <a:extLst>
              <a:ext uri="{FF2B5EF4-FFF2-40B4-BE49-F238E27FC236}">
                <a16:creationId xmlns:a16="http://schemas.microsoft.com/office/drawing/2014/main" id="{991D1DFD-8661-4A5C-8545-58CF087228B3}"/>
              </a:ext>
            </a:extLst>
          </p:cNvPr>
          <p:cNvCxnSpPr/>
          <p:nvPr/>
        </p:nvCxnSpPr>
        <p:spPr>
          <a:xfrm>
            <a:off x="3879542" y="701336"/>
            <a:ext cx="0" cy="5379868"/>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Conector recto 26">
            <a:extLst>
              <a:ext uri="{FF2B5EF4-FFF2-40B4-BE49-F238E27FC236}">
                <a16:creationId xmlns:a16="http://schemas.microsoft.com/office/drawing/2014/main" id="{AB988944-F1D5-49A6-96B3-1CB92873F01B}"/>
              </a:ext>
            </a:extLst>
          </p:cNvPr>
          <p:cNvCxnSpPr/>
          <p:nvPr/>
        </p:nvCxnSpPr>
        <p:spPr>
          <a:xfrm>
            <a:off x="7973627" y="701336"/>
            <a:ext cx="0" cy="5379868"/>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01865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382C76B-6688-47DB-ABBE-E3B58EF72C53}"/>
              </a:ext>
            </a:extLst>
          </p:cNvPr>
          <p:cNvSpPr txBox="1"/>
          <p:nvPr/>
        </p:nvSpPr>
        <p:spPr>
          <a:xfrm>
            <a:off x="2237181" y="181966"/>
            <a:ext cx="9818695" cy="338554"/>
          </a:xfrm>
          <a:prstGeom prst="rect">
            <a:avLst/>
          </a:prstGeom>
          <a:noFill/>
        </p:spPr>
        <p:txBody>
          <a:bodyPr wrap="square">
            <a:spAutoFit/>
          </a:bodyPr>
          <a:lstStyle/>
          <a:p>
            <a:r>
              <a:rPr lang="es-MX" sz="1600" b="1" dirty="0">
                <a:latin typeface="Century Gothic" panose="020B0502020202020204" pitchFamily="34" charset="0"/>
                <a:cs typeface="Calibri Light" panose="020F0302020204030204" pitchFamily="34" charset="0"/>
              </a:rPr>
              <a:t>Principales programas con movimientos en los Coeficientes de Variación </a:t>
            </a:r>
            <a:endParaRPr lang="en-US" sz="1600" dirty="0"/>
          </a:p>
        </p:txBody>
      </p:sp>
      <p:cxnSp>
        <p:nvCxnSpPr>
          <p:cNvPr id="27" name="Conector recto 26">
            <a:extLst>
              <a:ext uri="{FF2B5EF4-FFF2-40B4-BE49-F238E27FC236}">
                <a16:creationId xmlns:a16="http://schemas.microsoft.com/office/drawing/2014/main" id="{AB988944-F1D5-49A6-96B3-1CB92873F01B}"/>
              </a:ext>
            </a:extLst>
          </p:cNvPr>
          <p:cNvCxnSpPr/>
          <p:nvPr/>
        </p:nvCxnSpPr>
        <p:spPr>
          <a:xfrm>
            <a:off x="5647678" y="843005"/>
            <a:ext cx="0" cy="5379868"/>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5" name="Grupo 24">
            <a:extLst>
              <a:ext uri="{FF2B5EF4-FFF2-40B4-BE49-F238E27FC236}">
                <a16:creationId xmlns:a16="http://schemas.microsoft.com/office/drawing/2014/main" id="{D9AAB3D5-D5D0-4683-9B64-36309452C753}"/>
              </a:ext>
            </a:extLst>
          </p:cNvPr>
          <p:cNvGrpSpPr/>
          <p:nvPr/>
        </p:nvGrpSpPr>
        <p:grpSpPr>
          <a:xfrm>
            <a:off x="1201188" y="920039"/>
            <a:ext cx="3287533" cy="4598424"/>
            <a:chOff x="779999" y="1216053"/>
            <a:chExt cx="3287533" cy="4598424"/>
          </a:xfrm>
        </p:grpSpPr>
        <p:pic>
          <p:nvPicPr>
            <p:cNvPr id="2" name="Imagen 1">
              <a:extLst>
                <a:ext uri="{FF2B5EF4-FFF2-40B4-BE49-F238E27FC236}">
                  <a16:creationId xmlns:a16="http://schemas.microsoft.com/office/drawing/2014/main" id="{167B0939-3B08-4171-8F87-7E1A39A62091}"/>
                </a:ext>
              </a:extLst>
            </p:cNvPr>
            <p:cNvPicPr>
              <a:picLocks noChangeAspect="1"/>
            </p:cNvPicPr>
            <p:nvPr/>
          </p:nvPicPr>
          <p:blipFill rotWithShape="1">
            <a:blip r:embed="rId2"/>
            <a:srcRect l="-667" t="6895" r="667" b="-6895"/>
            <a:stretch/>
          </p:blipFill>
          <p:spPr>
            <a:xfrm>
              <a:off x="779999" y="1647062"/>
              <a:ext cx="1518052" cy="4161787"/>
            </a:xfrm>
            <a:prstGeom prst="rect">
              <a:avLst/>
            </a:prstGeom>
          </p:spPr>
        </p:pic>
        <p:pic>
          <p:nvPicPr>
            <p:cNvPr id="3" name="Imagen 2">
              <a:extLst>
                <a:ext uri="{FF2B5EF4-FFF2-40B4-BE49-F238E27FC236}">
                  <a16:creationId xmlns:a16="http://schemas.microsoft.com/office/drawing/2014/main" id="{C4B28746-D863-4DF3-99D7-056EFDCE9608}"/>
                </a:ext>
              </a:extLst>
            </p:cNvPr>
            <p:cNvPicPr>
              <a:picLocks noChangeAspect="1"/>
            </p:cNvPicPr>
            <p:nvPr/>
          </p:nvPicPr>
          <p:blipFill rotWithShape="1">
            <a:blip r:embed="rId3"/>
            <a:srcRect t="5471"/>
            <a:stretch/>
          </p:blipFill>
          <p:spPr>
            <a:xfrm>
              <a:off x="2493590" y="1647062"/>
              <a:ext cx="1384502" cy="3810219"/>
            </a:xfrm>
            <a:prstGeom prst="rect">
              <a:avLst/>
            </a:prstGeom>
          </p:spPr>
        </p:pic>
        <p:sp>
          <p:nvSpPr>
            <p:cNvPr id="28" name="CuadroTexto 27">
              <a:extLst>
                <a:ext uri="{FF2B5EF4-FFF2-40B4-BE49-F238E27FC236}">
                  <a16:creationId xmlns:a16="http://schemas.microsoft.com/office/drawing/2014/main" id="{CC65ADCB-9621-4B80-AF2C-F8B1E4ECC18E}"/>
                </a:ext>
              </a:extLst>
            </p:cNvPr>
            <p:cNvSpPr txBox="1"/>
            <p:nvPr/>
          </p:nvSpPr>
          <p:spPr>
            <a:xfrm>
              <a:off x="1623371" y="1216053"/>
              <a:ext cx="1562470" cy="369332"/>
            </a:xfrm>
            <a:prstGeom prst="rect">
              <a:avLst/>
            </a:prstGeom>
            <a:noFill/>
          </p:spPr>
          <p:txBody>
            <a:bodyPr wrap="square" rtlCol="0">
              <a:spAutoFit/>
            </a:bodyPr>
            <a:lstStyle/>
            <a:p>
              <a:pPr algn="ctr"/>
              <a:r>
                <a:rPr lang="es-MX" dirty="0"/>
                <a:t>ENSU</a:t>
              </a:r>
              <a:endParaRPr lang="en-US" dirty="0"/>
            </a:p>
          </p:txBody>
        </p:sp>
        <p:sp>
          <p:nvSpPr>
            <p:cNvPr id="29" name="CuadroTexto 28">
              <a:extLst>
                <a:ext uri="{FF2B5EF4-FFF2-40B4-BE49-F238E27FC236}">
                  <a16:creationId xmlns:a16="http://schemas.microsoft.com/office/drawing/2014/main" id="{3E880430-34BF-4A0D-925B-BACFF86C254B}"/>
                </a:ext>
              </a:extLst>
            </p:cNvPr>
            <p:cNvSpPr txBox="1"/>
            <p:nvPr/>
          </p:nvSpPr>
          <p:spPr>
            <a:xfrm>
              <a:off x="790119" y="5445145"/>
              <a:ext cx="1562470" cy="369332"/>
            </a:xfrm>
            <a:prstGeom prst="rect">
              <a:avLst/>
            </a:prstGeom>
            <a:noFill/>
          </p:spPr>
          <p:txBody>
            <a:bodyPr wrap="square" rtlCol="0">
              <a:spAutoFit/>
            </a:bodyPr>
            <a:lstStyle/>
            <a:p>
              <a:pPr algn="ctr"/>
              <a:r>
                <a:rPr lang="es-MX" dirty="0"/>
                <a:t>2019</a:t>
              </a:r>
              <a:endParaRPr lang="en-US" dirty="0"/>
            </a:p>
          </p:txBody>
        </p:sp>
        <p:sp>
          <p:nvSpPr>
            <p:cNvPr id="30" name="CuadroTexto 29">
              <a:extLst>
                <a:ext uri="{FF2B5EF4-FFF2-40B4-BE49-F238E27FC236}">
                  <a16:creationId xmlns:a16="http://schemas.microsoft.com/office/drawing/2014/main" id="{BEEBCDA5-BACD-4CE8-90D1-05B81BD4F437}"/>
                </a:ext>
              </a:extLst>
            </p:cNvPr>
            <p:cNvSpPr txBox="1"/>
            <p:nvPr/>
          </p:nvSpPr>
          <p:spPr>
            <a:xfrm>
              <a:off x="2505062" y="5439517"/>
              <a:ext cx="1562470" cy="369332"/>
            </a:xfrm>
            <a:prstGeom prst="rect">
              <a:avLst/>
            </a:prstGeom>
            <a:noFill/>
          </p:spPr>
          <p:txBody>
            <a:bodyPr wrap="square" rtlCol="0">
              <a:spAutoFit/>
            </a:bodyPr>
            <a:lstStyle/>
            <a:p>
              <a:pPr algn="ctr"/>
              <a:r>
                <a:rPr lang="es-MX" dirty="0"/>
                <a:t>2020</a:t>
              </a:r>
              <a:endParaRPr lang="en-US" dirty="0"/>
            </a:p>
          </p:txBody>
        </p:sp>
      </p:grpSp>
      <p:grpSp>
        <p:nvGrpSpPr>
          <p:cNvPr id="38" name="Grupo 37">
            <a:extLst>
              <a:ext uri="{FF2B5EF4-FFF2-40B4-BE49-F238E27FC236}">
                <a16:creationId xmlns:a16="http://schemas.microsoft.com/office/drawing/2014/main" id="{B82544C2-7645-4C16-A4C4-7BA98BB1BC8C}"/>
              </a:ext>
            </a:extLst>
          </p:cNvPr>
          <p:cNvGrpSpPr/>
          <p:nvPr/>
        </p:nvGrpSpPr>
        <p:grpSpPr>
          <a:xfrm>
            <a:off x="7256738" y="1211237"/>
            <a:ext cx="3375697" cy="4056562"/>
            <a:chOff x="6582035" y="1211237"/>
            <a:chExt cx="3375697" cy="4056562"/>
          </a:xfrm>
        </p:grpSpPr>
        <p:pic>
          <p:nvPicPr>
            <p:cNvPr id="32" name="Imagen 31">
              <a:extLst>
                <a:ext uri="{FF2B5EF4-FFF2-40B4-BE49-F238E27FC236}">
                  <a16:creationId xmlns:a16="http://schemas.microsoft.com/office/drawing/2014/main" id="{3FE3DEDE-D83B-4551-A785-CAAF51C56522}"/>
                </a:ext>
              </a:extLst>
            </p:cNvPr>
            <p:cNvPicPr>
              <a:picLocks noChangeAspect="1"/>
            </p:cNvPicPr>
            <p:nvPr/>
          </p:nvPicPr>
          <p:blipFill rotWithShape="1">
            <a:blip r:embed="rId4"/>
            <a:srcRect t="32235" b="9825"/>
            <a:stretch/>
          </p:blipFill>
          <p:spPr>
            <a:xfrm>
              <a:off x="8359541" y="1814102"/>
              <a:ext cx="1412748" cy="3084365"/>
            </a:xfrm>
            <a:prstGeom prst="rect">
              <a:avLst/>
            </a:prstGeom>
          </p:spPr>
        </p:pic>
        <p:pic>
          <p:nvPicPr>
            <p:cNvPr id="34" name="Imagen 33">
              <a:extLst>
                <a:ext uri="{FF2B5EF4-FFF2-40B4-BE49-F238E27FC236}">
                  <a16:creationId xmlns:a16="http://schemas.microsoft.com/office/drawing/2014/main" id="{FBD7B650-7A2F-4E38-B386-59CB7600234B}"/>
                </a:ext>
              </a:extLst>
            </p:cNvPr>
            <p:cNvPicPr>
              <a:picLocks noChangeAspect="1"/>
            </p:cNvPicPr>
            <p:nvPr/>
          </p:nvPicPr>
          <p:blipFill rotWithShape="1">
            <a:blip r:embed="rId5"/>
            <a:srcRect t="5410" b="3099"/>
            <a:stretch/>
          </p:blipFill>
          <p:spPr>
            <a:xfrm>
              <a:off x="6663129" y="1814102"/>
              <a:ext cx="1266339" cy="3084365"/>
            </a:xfrm>
            <a:prstGeom prst="rect">
              <a:avLst/>
            </a:prstGeom>
          </p:spPr>
        </p:pic>
        <p:sp>
          <p:nvSpPr>
            <p:cNvPr id="35" name="CuadroTexto 34">
              <a:extLst>
                <a:ext uri="{FF2B5EF4-FFF2-40B4-BE49-F238E27FC236}">
                  <a16:creationId xmlns:a16="http://schemas.microsoft.com/office/drawing/2014/main" id="{FCE483C8-9694-4537-9EF7-0971BACF55BE}"/>
                </a:ext>
              </a:extLst>
            </p:cNvPr>
            <p:cNvSpPr txBox="1"/>
            <p:nvPr/>
          </p:nvSpPr>
          <p:spPr>
            <a:xfrm>
              <a:off x="7395122" y="1211237"/>
              <a:ext cx="1562470" cy="369332"/>
            </a:xfrm>
            <a:prstGeom prst="rect">
              <a:avLst/>
            </a:prstGeom>
            <a:noFill/>
          </p:spPr>
          <p:txBody>
            <a:bodyPr wrap="square" rtlCol="0">
              <a:spAutoFit/>
            </a:bodyPr>
            <a:lstStyle/>
            <a:p>
              <a:pPr algn="ctr"/>
              <a:r>
                <a:rPr lang="es-MX" dirty="0"/>
                <a:t>ENDUTIH</a:t>
              </a:r>
              <a:endParaRPr lang="en-US" dirty="0"/>
            </a:p>
          </p:txBody>
        </p:sp>
        <p:sp>
          <p:nvSpPr>
            <p:cNvPr id="36" name="CuadroTexto 35">
              <a:extLst>
                <a:ext uri="{FF2B5EF4-FFF2-40B4-BE49-F238E27FC236}">
                  <a16:creationId xmlns:a16="http://schemas.microsoft.com/office/drawing/2014/main" id="{A34702FC-2768-426F-B79C-A46CCEC93591}"/>
                </a:ext>
              </a:extLst>
            </p:cNvPr>
            <p:cNvSpPr txBox="1"/>
            <p:nvPr/>
          </p:nvSpPr>
          <p:spPr>
            <a:xfrm>
              <a:off x="6582035" y="4898467"/>
              <a:ext cx="1562470" cy="369332"/>
            </a:xfrm>
            <a:prstGeom prst="rect">
              <a:avLst/>
            </a:prstGeom>
            <a:noFill/>
          </p:spPr>
          <p:txBody>
            <a:bodyPr wrap="square" rtlCol="0">
              <a:spAutoFit/>
            </a:bodyPr>
            <a:lstStyle/>
            <a:p>
              <a:pPr algn="ctr"/>
              <a:r>
                <a:rPr lang="es-MX" dirty="0"/>
                <a:t>2019</a:t>
              </a:r>
              <a:endParaRPr lang="en-US" dirty="0"/>
            </a:p>
          </p:txBody>
        </p:sp>
        <p:sp>
          <p:nvSpPr>
            <p:cNvPr id="37" name="CuadroTexto 36">
              <a:extLst>
                <a:ext uri="{FF2B5EF4-FFF2-40B4-BE49-F238E27FC236}">
                  <a16:creationId xmlns:a16="http://schemas.microsoft.com/office/drawing/2014/main" id="{DCE60C31-870D-42F3-81C3-BBF648B93237}"/>
                </a:ext>
              </a:extLst>
            </p:cNvPr>
            <p:cNvSpPr txBox="1"/>
            <p:nvPr/>
          </p:nvSpPr>
          <p:spPr>
            <a:xfrm>
              <a:off x="8395262" y="4898467"/>
              <a:ext cx="1562470" cy="369332"/>
            </a:xfrm>
            <a:prstGeom prst="rect">
              <a:avLst/>
            </a:prstGeom>
            <a:noFill/>
          </p:spPr>
          <p:txBody>
            <a:bodyPr wrap="square" rtlCol="0">
              <a:spAutoFit/>
            </a:bodyPr>
            <a:lstStyle/>
            <a:p>
              <a:pPr algn="ctr"/>
              <a:r>
                <a:rPr lang="es-MX" dirty="0"/>
                <a:t>2020</a:t>
              </a:r>
              <a:endParaRPr lang="en-US" dirty="0"/>
            </a:p>
          </p:txBody>
        </p:sp>
      </p:grpSp>
    </p:spTree>
    <p:extLst>
      <p:ext uri="{BB962C8B-B14F-4D97-AF65-F5344CB8AC3E}">
        <p14:creationId xmlns:p14="http://schemas.microsoft.com/office/powerpoint/2010/main" val="5055216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45CB476-7875-4A19-9F18-0C447D992E4E}"/>
              </a:ext>
            </a:extLst>
          </p:cNvPr>
          <p:cNvSpPr txBox="1"/>
          <p:nvPr/>
        </p:nvSpPr>
        <p:spPr>
          <a:xfrm>
            <a:off x="248575" y="123291"/>
            <a:ext cx="11532093" cy="338554"/>
          </a:xfrm>
          <a:prstGeom prst="rect">
            <a:avLst/>
          </a:prstGeom>
          <a:noFill/>
        </p:spPr>
        <p:txBody>
          <a:bodyPr wrap="square">
            <a:spAutoFit/>
          </a:bodyPr>
          <a:lstStyle/>
          <a:p>
            <a:pPr algn="ctr"/>
            <a:r>
              <a:rPr lang="es-MX" sz="1600" b="1" dirty="0">
                <a:effectLst/>
                <a:latin typeface="Century Gothic" panose="020B0502020202020204" pitchFamily="34" charset="0"/>
                <a:ea typeface="Calibri" panose="020F0502020204030204" pitchFamily="34" charset="0"/>
                <a:cs typeface="Calibri Light" panose="020F0302020204030204" pitchFamily="34" charset="0"/>
              </a:rPr>
              <a:t>Distribución del Coeficiente de Variación en programas de información con observaciones superiores a 20% </a:t>
            </a:r>
            <a:endParaRPr lang="en-US" sz="1600" dirty="0"/>
          </a:p>
        </p:txBody>
      </p:sp>
      <p:pic>
        <p:nvPicPr>
          <p:cNvPr id="8" name="Imagen 7">
            <a:extLst>
              <a:ext uri="{FF2B5EF4-FFF2-40B4-BE49-F238E27FC236}">
                <a16:creationId xmlns:a16="http://schemas.microsoft.com/office/drawing/2014/main" id="{8388E953-70CA-43B8-9CDC-06EE2BC5F272}"/>
              </a:ext>
            </a:extLst>
          </p:cNvPr>
          <p:cNvPicPr/>
          <p:nvPr/>
        </p:nvPicPr>
        <p:blipFill rotWithShape="1">
          <a:blip r:embed="rId3">
            <a:extLst>
              <a:ext uri="{28A0092B-C50C-407E-A947-70E740481C1C}">
                <a14:useLocalDpi xmlns:a14="http://schemas.microsoft.com/office/drawing/2010/main" val="0"/>
              </a:ext>
            </a:extLst>
          </a:blip>
          <a:srcRect r="65622"/>
          <a:stretch/>
        </p:blipFill>
        <p:spPr>
          <a:xfrm>
            <a:off x="1340529" y="647026"/>
            <a:ext cx="3994951" cy="5844769"/>
          </a:xfrm>
          <a:prstGeom prst="rect">
            <a:avLst/>
          </a:prstGeom>
        </p:spPr>
      </p:pic>
      <p:pic>
        <p:nvPicPr>
          <p:cNvPr id="10" name="Imagen 9">
            <a:extLst>
              <a:ext uri="{FF2B5EF4-FFF2-40B4-BE49-F238E27FC236}">
                <a16:creationId xmlns:a16="http://schemas.microsoft.com/office/drawing/2014/main" id="{EBF675E9-63CC-4507-963E-C6B49D71F0FF}"/>
              </a:ext>
            </a:extLst>
          </p:cNvPr>
          <p:cNvPicPr/>
          <p:nvPr/>
        </p:nvPicPr>
        <p:blipFill>
          <a:blip r:embed="rId4">
            <a:extLst>
              <a:ext uri="{28A0092B-C50C-407E-A947-70E740481C1C}">
                <a14:useLocalDpi xmlns:a14="http://schemas.microsoft.com/office/drawing/2010/main" val="0"/>
              </a:ext>
            </a:extLst>
          </a:blip>
          <a:stretch>
            <a:fillRect/>
          </a:stretch>
        </p:blipFill>
        <p:spPr>
          <a:xfrm>
            <a:off x="5335480" y="552635"/>
            <a:ext cx="5406501" cy="5752730"/>
          </a:xfrm>
          <a:prstGeom prst="rect">
            <a:avLst/>
          </a:prstGeom>
        </p:spPr>
      </p:pic>
    </p:spTree>
    <p:extLst>
      <p:ext uri="{BB962C8B-B14F-4D97-AF65-F5344CB8AC3E}">
        <p14:creationId xmlns:p14="http://schemas.microsoft.com/office/powerpoint/2010/main" val="33856126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45113D34-F861-422D-80FA-09F94614445D}"/>
              </a:ext>
            </a:extLst>
          </p:cNvPr>
          <p:cNvSpPr txBox="1"/>
          <p:nvPr/>
        </p:nvSpPr>
        <p:spPr>
          <a:xfrm>
            <a:off x="534879" y="270743"/>
            <a:ext cx="11485485" cy="338554"/>
          </a:xfrm>
          <a:prstGeom prst="rect">
            <a:avLst/>
          </a:prstGeom>
          <a:noFill/>
        </p:spPr>
        <p:txBody>
          <a:bodyPr wrap="square">
            <a:spAutoFit/>
          </a:bodyPr>
          <a:lstStyle/>
          <a:p>
            <a:r>
              <a:rPr lang="es-MX" sz="1600" b="1" dirty="0">
                <a:effectLst/>
                <a:latin typeface="Century Gothic" panose="020B0502020202020204" pitchFamily="34" charset="0"/>
                <a:ea typeface="Calibri" panose="020F0502020204030204" pitchFamily="34" charset="0"/>
                <a:cs typeface="Calibri Light" panose="020F0302020204030204" pitchFamily="34" charset="0"/>
              </a:rPr>
              <a:t>Distribución del Coeficiente de Variación en programas de información con observaciones inferiores a 20% </a:t>
            </a:r>
            <a:endParaRPr lang="en-US" sz="1600" dirty="0"/>
          </a:p>
        </p:txBody>
      </p:sp>
      <p:pic>
        <p:nvPicPr>
          <p:cNvPr id="7" name="Imagen 6">
            <a:extLst>
              <a:ext uri="{FF2B5EF4-FFF2-40B4-BE49-F238E27FC236}">
                <a16:creationId xmlns:a16="http://schemas.microsoft.com/office/drawing/2014/main" id="{F7EDF55A-754F-434E-8A46-DA0C7D23877C}"/>
              </a:ext>
            </a:extLst>
          </p:cNvPr>
          <p:cNvPicPr/>
          <p:nvPr/>
        </p:nvPicPr>
        <p:blipFill>
          <a:blip r:embed="rId3">
            <a:extLst>
              <a:ext uri="{28A0092B-C50C-407E-A947-70E740481C1C}">
                <a14:useLocalDpi xmlns:a14="http://schemas.microsoft.com/office/drawing/2010/main" val="0"/>
              </a:ext>
            </a:extLst>
          </a:blip>
          <a:stretch>
            <a:fillRect/>
          </a:stretch>
        </p:blipFill>
        <p:spPr>
          <a:xfrm>
            <a:off x="97577" y="893327"/>
            <a:ext cx="11485485" cy="5321041"/>
          </a:xfrm>
          <a:prstGeom prst="rect">
            <a:avLst/>
          </a:prstGeom>
        </p:spPr>
      </p:pic>
    </p:spTree>
    <p:extLst>
      <p:ext uri="{BB962C8B-B14F-4D97-AF65-F5344CB8AC3E}">
        <p14:creationId xmlns:p14="http://schemas.microsoft.com/office/powerpoint/2010/main" val="31245730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45113D34-F861-422D-80FA-09F94614445D}"/>
              </a:ext>
            </a:extLst>
          </p:cNvPr>
          <p:cNvSpPr txBox="1"/>
          <p:nvPr/>
        </p:nvSpPr>
        <p:spPr>
          <a:xfrm>
            <a:off x="534879" y="270743"/>
            <a:ext cx="11485485" cy="338554"/>
          </a:xfrm>
          <a:prstGeom prst="rect">
            <a:avLst/>
          </a:prstGeom>
          <a:noFill/>
        </p:spPr>
        <p:txBody>
          <a:bodyPr wrap="square">
            <a:spAutoFit/>
          </a:bodyPr>
          <a:lstStyle/>
          <a:p>
            <a:r>
              <a:rPr lang="es-MX" sz="1600" b="1" dirty="0">
                <a:effectLst/>
                <a:latin typeface="Century Gothic" panose="020B0502020202020204" pitchFamily="34" charset="0"/>
                <a:ea typeface="Calibri" panose="020F0502020204030204" pitchFamily="34" charset="0"/>
                <a:cs typeface="Calibri Light" panose="020F0302020204030204" pitchFamily="34" charset="0"/>
              </a:rPr>
              <a:t>Distribución del Coeficiente de Variación en programas de información con observaciones inferiores a 20% </a:t>
            </a:r>
            <a:endParaRPr lang="en-US" sz="1600" dirty="0"/>
          </a:p>
        </p:txBody>
      </p:sp>
      <p:pic>
        <p:nvPicPr>
          <p:cNvPr id="4" name="Imagen 3">
            <a:extLst>
              <a:ext uri="{FF2B5EF4-FFF2-40B4-BE49-F238E27FC236}">
                <a16:creationId xmlns:a16="http://schemas.microsoft.com/office/drawing/2014/main" id="{D86A9BDA-90C4-4B34-8F56-083BE1EB4A22}"/>
              </a:ext>
            </a:extLst>
          </p:cNvPr>
          <p:cNvPicPr/>
          <p:nvPr/>
        </p:nvPicPr>
        <p:blipFill>
          <a:blip r:embed="rId3">
            <a:extLst>
              <a:ext uri="{28A0092B-C50C-407E-A947-70E740481C1C}">
                <a14:useLocalDpi xmlns:a14="http://schemas.microsoft.com/office/drawing/2010/main" val="0"/>
              </a:ext>
            </a:extLst>
          </a:blip>
          <a:stretch>
            <a:fillRect/>
          </a:stretch>
        </p:blipFill>
        <p:spPr>
          <a:xfrm>
            <a:off x="171636" y="675171"/>
            <a:ext cx="11227292" cy="5432666"/>
          </a:xfrm>
          <a:prstGeom prst="rect">
            <a:avLst/>
          </a:prstGeom>
        </p:spPr>
      </p:pic>
    </p:spTree>
    <p:extLst>
      <p:ext uri="{BB962C8B-B14F-4D97-AF65-F5344CB8AC3E}">
        <p14:creationId xmlns:p14="http://schemas.microsoft.com/office/powerpoint/2010/main" val="23032233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45113D34-F861-422D-80FA-09F94614445D}"/>
              </a:ext>
            </a:extLst>
          </p:cNvPr>
          <p:cNvSpPr txBox="1"/>
          <p:nvPr/>
        </p:nvSpPr>
        <p:spPr>
          <a:xfrm>
            <a:off x="534879" y="270743"/>
            <a:ext cx="11485485" cy="338554"/>
          </a:xfrm>
          <a:prstGeom prst="rect">
            <a:avLst/>
          </a:prstGeom>
          <a:noFill/>
        </p:spPr>
        <p:txBody>
          <a:bodyPr wrap="square">
            <a:spAutoFit/>
          </a:bodyPr>
          <a:lstStyle/>
          <a:p>
            <a:r>
              <a:rPr lang="es-MX" sz="1600" b="1" dirty="0">
                <a:effectLst/>
                <a:latin typeface="Century Gothic" panose="020B0502020202020204" pitchFamily="34" charset="0"/>
                <a:ea typeface="Calibri" panose="020F0502020204030204" pitchFamily="34" charset="0"/>
                <a:cs typeface="Calibri Light" panose="020F0302020204030204" pitchFamily="34" charset="0"/>
              </a:rPr>
              <a:t>Distribución del Coeficiente de Variación en programas de información con observaciones inferiores a 20% </a:t>
            </a:r>
            <a:endParaRPr lang="en-US" sz="1600" dirty="0"/>
          </a:p>
        </p:txBody>
      </p:sp>
      <p:pic>
        <p:nvPicPr>
          <p:cNvPr id="5" name="Imagen 4">
            <a:extLst>
              <a:ext uri="{FF2B5EF4-FFF2-40B4-BE49-F238E27FC236}">
                <a16:creationId xmlns:a16="http://schemas.microsoft.com/office/drawing/2014/main" id="{62AF80FF-9DE2-42BF-963A-17F7969DF406}"/>
              </a:ext>
            </a:extLst>
          </p:cNvPr>
          <p:cNvPicPr/>
          <p:nvPr/>
        </p:nvPicPr>
        <p:blipFill>
          <a:blip r:embed="rId3">
            <a:extLst>
              <a:ext uri="{28A0092B-C50C-407E-A947-70E740481C1C}">
                <a14:useLocalDpi xmlns:a14="http://schemas.microsoft.com/office/drawing/2010/main" val="0"/>
              </a:ext>
            </a:extLst>
          </a:blip>
          <a:stretch>
            <a:fillRect/>
          </a:stretch>
        </p:blipFill>
        <p:spPr>
          <a:xfrm>
            <a:off x="2332160" y="1087034"/>
            <a:ext cx="7350125" cy="4808220"/>
          </a:xfrm>
          <a:prstGeom prst="rect">
            <a:avLst/>
          </a:prstGeom>
        </p:spPr>
      </p:pic>
    </p:spTree>
    <p:extLst>
      <p:ext uri="{BB962C8B-B14F-4D97-AF65-F5344CB8AC3E}">
        <p14:creationId xmlns:p14="http://schemas.microsoft.com/office/powerpoint/2010/main" val="6797261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9FCB40E-E6F1-48C8-AC04-A7A6FAB3C454}"/>
              </a:ext>
            </a:extLst>
          </p:cNvPr>
          <p:cNvSpPr/>
          <p:nvPr/>
        </p:nvSpPr>
        <p:spPr>
          <a:xfrm>
            <a:off x="6995605" y="3888419"/>
            <a:ext cx="1393794" cy="2558240"/>
          </a:xfrm>
          <a:prstGeom prst="rect">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adroTexto 6">
            <a:extLst>
              <a:ext uri="{FF2B5EF4-FFF2-40B4-BE49-F238E27FC236}">
                <a16:creationId xmlns:a16="http://schemas.microsoft.com/office/drawing/2014/main" id="{4BBF2B71-E5AA-401F-8529-8E159F89B2DD}"/>
              </a:ext>
            </a:extLst>
          </p:cNvPr>
          <p:cNvSpPr txBox="1"/>
          <p:nvPr/>
        </p:nvSpPr>
        <p:spPr>
          <a:xfrm>
            <a:off x="428346" y="190843"/>
            <a:ext cx="11574263" cy="338554"/>
          </a:xfrm>
          <a:prstGeom prst="rect">
            <a:avLst/>
          </a:prstGeom>
          <a:noFill/>
        </p:spPr>
        <p:txBody>
          <a:bodyPr wrap="square">
            <a:spAutoFit/>
          </a:bodyPr>
          <a:lstStyle/>
          <a:p>
            <a:pPr algn="ctr"/>
            <a:r>
              <a:rPr lang="es-MX" sz="1600" b="1" dirty="0">
                <a:effectLst/>
                <a:latin typeface="Century Gothic" panose="020B0502020202020204" pitchFamily="34" charset="0"/>
                <a:ea typeface="Calibri" panose="020F0502020204030204" pitchFamily="34" charset="0"/>
                <a:cs typeface="Calibri Light" panose="020F0302020204030204" pitchFamily="34" charset="0"/>
              </a:rPr>
              <a:t>Promedio de las tasas de No respuesta antes de imputación y tasas de imputación</a:t>
            </a:r>
            <a:endParaRPr lang="en-US" sz="1600" dirty="0"/>
          </a:p>
        </p:txBody>
      </p:sp>
      <p:cxnSp>
        <p:nvCxnSpPr>
          <p:cNvPr id="8" name="Conector recto 7">
            <a:extLst>
              <a:ext uri="{FF2B5EF4-FFF2-40B4-BE49-F238E27FC236}">
                <a16:creationId xmlns:a16="http://schemas.microsoft.com/office/drawing/2014/main" id="{5672487D-6D77-48DA-8962-0684F9B2ADED}"/>
              </a:ext>
            </a:extLst>
          </p:cNvPr>
          <p:cNvCxnSpPr/>
          <p:nvPr/>
        </p:nvCxnSpPr>
        <p:spPr>
          <a:xfrm>
            <a:off x="6809173" y="3888419"/>
            <a:ext cx="168675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id="{4685BA46-1383-40A6-8A78-2D79A4EC628B}"/>
              </a:ext>
            </a:extLst>
          </p:cNvPr>
          <p:cNvCxnSpPr/>
          <p:nvPr/>
        </p:nvCxnSpPr>
        <p:spPr>
          <a:xfrm>
            <a:off x="6809173" y="6446668"/>
            <a:ext cx="1686759" cy="0"/>
          </a:xfrm>
          <a:prstGeom prst="line">
            <a:avLst/>
          </a:prstGeom>
        </p:spPr>
        <p:style>
          <a:lnRef idx="1">
            <a:schemeClr val="accent1"/>
          </a:lnRef>
          <a:fillRef idx="0">
            <a:schemeClr val="accent1"/>
          </a:fillRef>
          <a:effectRef idx="0">
            <a:schemeClr val="accent1"/>
          </a:effectRef>
          <a:fontRef idx="minor">
            <a:schemeClr val="tx1"/>
          </a:fontRef>
        </p:style>
      </p:cxnSp>
      <p:pic>
        <p:nvPicPr>
          <p:cNvPr id="4" name="Imagen 3">
            <a:extLst>
              <a:ext uri="{FF2B5EF4-FFF2-40B4-BE49-F238E27FC236}">
                <a16:creationId xmlns:a16="http://schemas.microsoft.com/office/drawing/2014/main" id="{CBF210DB-1DA4-4067-A938-24999FCD4C01}"/>
              </a:ext>
            </a:extLst>
          </p:cNvPr>
          <p:cNvPicPr>
            <a:picLocks noChangeAspect="1"/>
          </p:cNvPicPr>
          <p:nvPr/>
        </p:nvPicPr>
        <p:blipFill rotWithShape="1">
          <a:blip r:embed="rId3"/>
          <a:srcRect l="26964" r="26706"/>
          <a:stretch/>
        </p:blipFill>
        <p:spPr>
          <a:xfrm>
            <a:off x="363988" y="925263"/>
            <a:ext cx="7084382" cy="5999346"/>
          </a:xfrm>
          <a:prstGeom prst="rect">
            <a:avLst/>
          </a:prstGeom>
        </p:spPr>
      </p:pic>
      <p:pic>
        <p:nvPicPr>
          <p:cNvPr id="6" name="Imagen 5">
            <a:extLst>
              <a:ext uri="{FF2B5EF4-FFF2-40B4-BE49-F238E27FC236}">
                <a16:creationId xmlns:a16="http://schemas.microsoft.com/office/drawing/2014/main" id="{6608ACF1-6BDF-4C01-9FF8-E8A0BE7185F8}"/>
              </a:ext>
            </a:extLst>
          </p:cNvPr>
          <p:cNvPicPr>
            <a:picLocks noChangeAspect="1"/>
          </p:cNvPicPr>
          <p:nvPr/>
        </p:nvPicPr>
        <p:blipFill rotWithShape="1">
          <a:blip r:embed="rId4"/>
          <a:srcRect l="39370" r="38724" b="7666"/>
          <a:stretch/>
        </p:blipFill>
        <p:spPr>
          <a:xfrm>
            <a:off x="8389398" y="2201662"/>
            <a:ext cx="3355759" cy="4369731"/>
          </a:xfrm>
          <a:prstGeom prst="rect">
            <a:avLst/>
          </a:prstGeom>
        </p:spPr>
      </p:pic>
    </p:spTree>
    <p:extLst>
      <p:ext uri="{BB962C8B-B14F-4D97-AF65-F5344CB8AC3E}">
        <p14:creationId xmlns:p14="http://schemas.microsoft.com/office/powerpoint/2010/main" val="31213924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4BBF2B71-E5AA-401F-8529-8E159F89B2DD}"/>
              </a:ext>
            </a:extLst>
          </p:cNvPr>
          <p:cNvSpPr txBox="1"/>
          <p:nvPr/>
        </p:nvSpPr>
        <p:spPr>
          <a:xfrm>
            <a:off x="428346" y="190843"/>
            <a:ext cx="11574263" cy="338554"/>
          </a:xfrm>
          <a:prstGeom prst="rect">
            <a:avLst/>
          </a:prstGeom>
          <a:noFill/>
        </p:spPr>
        <p:txBody>
          <a:bodyPr wrap="square">
            <a:spAutoFit/>
          </a:bodyPr>
          <a:lstStyle/>
          <a:p>
            <a:pPr algn="ctr"/>
            <a:r>
              <a:rPr lang="es-MX" sz="1600" b="1" dirty="0">
                <a:effectLst/>
                <a:latin typeface="Century Gothic" panose="020B0502020202020204" pitchFamily="34" charset="0"/>
                <a:ea typeface="Calibri" panose="020F0502020204030204" pitchFamily="34" charset="0"/>
                <a:cs typeface="Calibri Light" panose="020F0302020204030204" pitchFamily="34" charset="0"/>
              </a:rPr>
              <a:t>Promedio de las tasas de </a:t>
            </a:r>
            <a:r>
              <a:rPr lang="es-MX" sz="1600" b="1" dirty="0" err="1">
                <a:effectLst/>
                <a:latin typeface="Century Gothic" panose="020B0502020202020204" pitchFamily="34" charset="0"/>
                <a:ea typeface="Calibri" panose="020F0502020204030204" pitchFamily="34" charset="0"/>
                <a:cs typeface="Calibri Light" panose="020F0302020204030204" pitchFamily="34" charset="0"/>
              </a:rPr>
              <a:t>sobrecobertura</a:t>
            </a:r>
            <a:r>
              <a:rPr lang="es-MX" sz="1600" b="1" dirty="0">
                <a:effectLst/>
                <a:latin typeface="Century Gothic" panose="020B0502020202020204" pitchFamily="34" charset="0"/>
                <a:ea typeface="Calibri" panose="020F0502020204030204" pitchFamily="34" charset="0"/>
                <a:cs typeface="Calibri Light" panose="020F0302020204030204" pitchFamily="34" charset="0"/>
              </a:rPr>
              <a:t> y cumplimiento de la muestra mínima </a:t>
            </a:r>
            <a:endParaRPr lang="en-US" sz="1600" dirty="0"/>
          </a:p>
        </p:txBody>
      </p:sp>
      <p:graphicFrame>
        <p:nvGraphicFramePr>
          <p:cNvPr id="8" name="Tabla 7">
            <a:extLst>
              <a:ext uri="{FF2B5EF4-FFF2-40B4-BE49-F238E27FC236}">
                <a16:creationId xmlns:a16="http://schemas.microsoft.com/office/drawing/2014/main" id="{337F7E2A-F178-45C3-A92C-361ABEE7F9DD}"/>
              </a:ext>
            </a:extLst>
          </p:cNvPr>
          <p:cNvGraphicFramePr>
            <a:graphicFrameLocks noGrp="1"/>
          </p:cNvGraphicFramePr>
          <p:nvPr>
            <p:extLst>
              <p:ext uri="{D42A27DB-BD31-4B8C-83A1-F6EECF244321}">
                <p14:modId xmlns:p14="http://schemas.microsoft.com/office/powerpoint/2010/main" val="1823575457"/>
              </p:ext>
            </p:extLst>
          </p:nvPr>
        </p:nvGraphicFramePr>
        <p:xfrm>
          <a:off x="245764" y="1103123"/>
          <a:ext cx="5850236" cy="4533901"/>
        </p:xfrm>
        <a:graphic>
          <a:graphicData uri="http://schemas.openxmlformats.org/drawingml/2006/table">
            <a:tbl>
              <a:tblPr firstRow="1" firstCol="1" bandRow="1">
                <a:tableStyleId>{5C22544A-7EE6-4342-B048-85BDC9FD1C3A}</a:tableStyleId>
              </a:tblPr>
              <a:tblGrid>
                <a:gridCol w="1174663">
                  <a:extLst>
                    <a:ext uri="{9D8B030D-6E8A-4147-A177-3AD203B41FA5}">
                      <a16:colId xmlns:a16="http://schemas.microsoft.com/office/drawing/2014/main" val="3008550230"/>
                    </a:ext>
                  </a:extLst>
                </a:gridCol>
                <a:gridCol w="1109709">
                  <a:extLst>
                    <a:ext uri="{9D8B030D-6E8A-4147-A177-3AD203B41FA5}">
                      <a16:colId xmlns:a16="http://schemas.microsoft.com/office/drawing/2014/main" val="1519949012"/>
                    </a:ext>
                  </a:extLst>
                </a:gridCol>
                <a:gridCol w="790393">
                  <a:extLst>
                    <a:ext uri="{9D8B030D-6E8A-4147-A177-3AD203B41FA5}">
                      <a16:colId xmlns:a16="http://schemas.microsoft.com/office/drawing/2014/main" val="2948291726"/>
                    </a:ext>
                  </a:extLst>
                </a:gridCol>
                <a:gridCol w="925157">
                  <a:extLst>
                    <a:ext uri="{9D8B030D-6E8A-4147-A177-3AD203B41FA5}">
                      <a16:colId xmlns:a16="http://schemas.microsoft.com/office/drawing/2014/main" val="640199589"/>
                    </a:ext>
                  </a:extLst>
                </a:gridCol>
                <a:gridCol w="925157">
                  <a:extLst>
                    <a:ext uri="{9D8B030D-6E8A-4147-A177-3AD203B41FA5}">
                      <a16:colId xmlns:a16="http://schemas.microsoft.com/office/drawing/2014/main" val="3118227090"/>
                    </a:ext>
                  </a:extLst>
                </a:gridCol>
                <a:gridCol w="925157">
                  <a:extLst>
                    <a:ext uri="{9D8B030D-6E8A-4147-A177-3AD203B41FA5}">
                      <a16:colId xmlns:a16="http://schemas.microsoft.com/office/drawing/2014/main" val="1246277541"/>
                    </a:ext>
                  </a:extLst>
                </a:gridCol>
              </a:tblGrid>
              <a:tr h="261864">
                <a:tc rowSpan="2">
                  <a:txBody>
                    <a:bodyPr/>
                    <a:lstStyle/>
                    <a:p>
                      <a:pPr>
                        <a:lnSpc>
                          <a:spcPct val="107000"/>
                        </a:lnSpc>
                        <a:spcAft>
                          <a:spcPts val="800"/>
                        </a:spcAft>
                      </a:pPr>
                      <a:r>
                        <a:rPr lang="es-MX" sz="1600" b="0" dirty="0">
                          <a:solidFill>
                            <a:schemeClr val="bg1"/>
                          </a:solidFill>
                          <a:effectLst/>
                          <a:latin typeface="+mj-lt"/>
                        </a:rPr>
                        <a:t>Periodicidad</a:t>
                      </a:r>
                      <a:endParaRPr lang="en-US" sz="1600" b="0" dirty="0">
                        <a:solidFill>
                          <a:schemeClr val="bg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accent1">
                        <a:lumMod val="50000"/>
                      </a:schemeClr>
                    </a:solidFill>
                  </a:tcPr>
                </a:tc>
                <a:tc rowSpan="2">
                  <a:txBody>
                    <a:bodyPr/>
                    <a:lstStyle/>
                    <a:p>
                      <a:pPr>
                        <a:lnSpc>
                          <a:spcPct val="107000"/>
                        </a:lnSpc>
                        <a:spcAft>
                          <a:spcPts val="800"/>
                        </a:spcAft>
                      </a:pPr>
                      <a:r>
                        <a:rPr lang="es-MX" sz="1600" b="0">
                          <a:solidFill>
                            <a:schemeClr val="bg1"/>
                          </a:solidFill>
                          <a:effectLst/>
                          <a:latin typeface="+mj-lt"/>
                        </a:rPr>
                        <a:t>Programa</a:t>
                      </a:r>
                      <a:endParaRPr lang="en-US" sz="1600" b="0">
                        <a:solidFill>
                          <a:schemeClr val="bg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accent1">
                        <a:lumMod val="50000"/>
                      </a:schemeClr>
                    </a:solidFill>
                  </a:tcPr>
                </a:tc>
                <a:tc gridSpan="2">
                  <a:txBody>
                    <a:bodyPr/>
                    <a:lstStyle/>
                    <a:p>
                      <a:pPr algn="ctr">
                        <a:lnSpc>
                          <a:spcPct val="107000"/>
                        </a:lnSpc>
                        <a:spcAft>
                          <a:spcPts val="800"/>
                        </a:spcAft>
                      </a:pPr>
                      <a:r>
                        <a:rPr lang="en-US" sz="1600" b="0" dirty="0">
                          <a:solidFill>
                            <a:schemeClr val="bg1"/>
                          </a:solidFill>
                          <a:effectLst/>
                          <a:latin typeface="+mj-lt"/>
                        </a:rPr>
                        <a:t>Tasa de </a:t>
                      </a:r>
                      <a:r>
                        <a:rPr lang="en-US" sz="1600" b="0" dirty="0" err="1">
                          <a:solidFill>
                            <a:schemeClr val="bg1"/>
                          </a:solidFill>
                          <a:effectLst/>
                          <a:latin typeface="+mj-lt"/>
                        </a:rPr>
                        <a:t>sobrecobertura</a:t>
                      </a:r>
                      <a:r>
                        <a:rPr lang="en-US" sz="1600" b="0" dirty="0">
                          <a:solidFill>
                            <a:schemeClr val="bg1"/>
                          </a:solidFill>
                          <a:effectLst/>
                          <a:latin typeface="+mj-lt"/>
                        </a:rPr>
                        <a:t> (</a:t>
                      </a:r>
                      <a:r>
                        <a:rPr lang="en-US" sz="1600" b="0" dirty="0" err="1">
                          <a:solidFill>
                            <a:schemeClr val="bg1"/>
                          </a:solidFill>
                          <a:effectLst/>
                          <a:latin typeface="+mj-lt"/>
                        </a:rPr>
                        <a:t>ponderadas</a:t>
                      </a:r>
                      <a:r>
                        <a:rPr lang="en-US" sz="1600" b="0" dirty="0">
                          <a:solidFill>
                            <a:schemeClr val="bg1"/>
                          </a:solidFill>
                          <a:effectLst/>
                          <a:latin typeface="+mj-lt"/>
                        </a:rPr>
                        <a:t>)</a:t>
                      </a:r>
                      <a:endParaRPr lang="en-US" sz="1600" b="0" dirty="0">
                        <a:solidFill>
                          <a:schemeClr val="bg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accent1">
                        <a:lumMod val="50000"/>
                      </a:schemeClr>
                    </a:solidFill>
                  </a:tcPr>
                </a:tc>
                <a:tc hMerge="1">
                  <a:txBody>
                    <a:bodyPr/>
                    <a:lstStyle/>
                    <a:p>
                      <a:endParaRPr lang="en-US"/>
                    </a:p>
                  </a:txBody>
                  <a:tcPr/>
                </a:tc>
                <a:tc gridSpan="2">
                  <a:txBody>
                    <a:bodyPr/>
                    <a:lstStyle/>
                    <a:p>
                      <a:pPr algn="ctr">
                        <a:lnSpc>
                          <a:spcPct val="107000"/>
                        </a:lnSpc>
                        <a:spcAft>
                          <a:spcPts val="800"/>
                        </a:spcAft>
                      </a:pPr>
                      <a:r>
                        <a:rPr lang="es-MX" sz="1600" b="0">
                          <a:solidFill>
                            <a:schemeClr val="bg1"/>
                          </a:solidFill>
                          <a:effectLst/>
                          <a:latin typeface="+mj-lt"/>
                        </a:rPr>
                        <a:t>Tasa de Cumplimiento Mínimo de la Muestra</a:t>
                      </a:r>
                      <a:endParaRPr lang="en-US" sz="1600" b="0">
                        <a:solidFill>
                          <a:schemeClr val="bg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accent1">
                        <a:lumMod val="50000"/>
                      </a:schemeClr>
                    </a:solidFill>
                  </a:tcPr>
                </a:tc>
                <a:tc hMerge="1">
                  <a:txBody>
                    <a:bodyPr/>
                    <a:lstStyle/>
                    <a:p>
                      <a:endParaRPr lang="en-US"/>
                    </a:p>
                  </a:txBody>
                  <a:tcPr/>
                </a:tc>
                <a:extLst>
                  <a:ext uri="{0D108BD9-81ED-4DB2-BD59-A6C34878D82A}">
                    <a16:rowId xmlns:a16="http://schemas.microsoft.com/office/drawing/2014/main" val="3202870281"/>
                  </a:ext>
                </a:extLst>
              </a:tr>
              <a:tr h="173171">
                <a:tc vMerge="1">
                  <a:txBody>
                    <a:bodyPr/>
                    <a:lstStyle/>
                    <a:p>
                      <a:endParaRPr lang="en-US"/>
                    </a:p>
                  </a:txBody>
                  <a:tcPr/>
                </a:tc>
                <a:tc vMerge="1">
                  <a:txBody>
                    <a:bodyPr/>
                    <a:lstStyle/>
                    <a:p>
                      <a:endParaRPr lang="en-US"/>
                    </a:p>
                  </a:txBody>
                  <a:tcPr/>
                </a:tc>
                <a:tc>
                  <a:txBody>
                    <a:bodyPr/>
                    <a:lstStyle/>
                    <a:p>
                      <a:pPr algn="ctr">
                        <a:lnSpc>
                          <a:spcPct val="107000"/>
                        </a:lnSpc>
                        <a:spcAft>
                          <a:spcPts val="800"/>
                        </a:spcAft>
                      </a:pPr>
                      <a:r>
                        <a:rPr lang="en-US" sz="1600" b="0">
                          <a:solidFill>
                            <a:schemeClr val="bg1"/>
                          </a:solidFill>
                          <a:effectLst/>
                          <a:latin typeface="+mj-lt"/>
                        </a:rPr>
                        <a:t>2019</a:t>
                      </a:r>
                      <a:endParaRPr lang="en-US" sz="1600" b="0">
                        <a:solidFill>
                          <a:schemeClr val="bg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accent1">
                        <a:lumMod val="50000"/>
                      </a:schemeClr>
                    </a:solidFill>
                  </a:tcPr>
                </a:tc>
                <a:tc>
                  <a:txBody>
                    <a:bodyPr/>
                    <a:lstStyle/>
                    <a:p>
                      <a:pPr algn="ctr">
                        <a:lnSpc>
                          <a:spcPct val="107000"/>
                        </a:lnSpc>
                        <a:spcAft>
                          <a:spcPts val="800"/>
                        </a:spcAft>
                      </a:pPr>
                      <a:r>
                        <a:rPr lang="en-US" sz="1600" b="0" dirty="0">
                          <a:solidFill>
                            <a:schemeClr val="bg1"/>
                          </a:solidFill>
                          <a:effectLst/>
                          <a:latin typeface="+mj-lt"/>
                        </a:rPr>
                        <a:t>2020</a:t>
                      </a:r>
                      <a:endParaRPr lang="en-US" sz="1600" b="0" dirty="0">
                        <a:solidFill>
                          <a:schemeClr val="bg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accent1">
                        <a:lumMod val="50000"/>
                      </a:schemeClr>
                    </a:solidFill>
                  </a:tcPr>
                </a:tc>
                <a:tc>
                  <a:txBody>
                    <a:bodyPr/>
                    <a:lstStyle/>
                    <a:p>
                      <a:pPr algn="ctr">
                        <a:lnSpc>
                          <a:spcPct val="107000"/>
                        </a:lnSpc>
                        <a:spcAft>
                          <a:spcPts val="800"/>
                        </a:spcAft>
                      </a:pPr>
                      <a:r>
                        <a:rPr lang="en-US" sz="1600" b="0" dirty="0">
                          <a:solidFill>
                            <a:schemeClr val="bg1"/>
                          </a:solidFill>
                          <a:effectLst/>
                          <a:latin typeface="+mj-lt"/>
                        </a:rPr>
                        <a:t>2019</a:t>
                      </a:r>
                      <a:endParaRPr lang="en-US" sz="1600" b="0" dirty="0">
                        <a:solidFill>
                          <a:schemeClr val="bg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accent1">
                        <a:lumMod val="50000"/>
                      </a:schemeClr>
                    </a:solidFill>
                  </a:tcPr>
                </a:tc>
                <a:tc>
                  <a:txBody>
                    <a:bodyPr/>
                    <a:lstStyle/>
                    <a:p>
                      <a:pPr algn="ctr">
                        <a:lnSpc>
                          <a:spcPct val="107000"/>
                        </a:lnSpc>
                        <a:spcAft>
                          <a:spcPts val="800"/>
                        </a:spcAft>
                      </a:pPr>
                      <a:r>
                        <a:rPr lang="en-US" sz="1600" b="0" dirty="0">
                          <a:solidFill>
                            <a:schemeClr val="bg1"/>
                          </a:solidFill>
                          <a:effectLst/>
                          <a:latin typeface="+mj-lt"/>
                        </a:rPr>
                        <a:t>2020</a:t>
                      </a:r>
                      <a:endParaRPr lang="en-US" sz="1600" b="0" dirty="0">
                        <a:solidFill>
                          <a:schemeClr val="bg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accent1">
                        <a:lumMod val="50000"/>
                      </a:schemeClr>
                    </a:solidFill>
                  </a:tcPr>
                </a:tc>
                <a:extLst>
                  <a:ext uri="{0D108BD9-81ED-4DB2-BD59-A6C34878D82A}">
                    <a16:rowId xmlns:a16="http://schemas.microsoft.com/office/drawing/2014/main" val="2993389976"/>
                  </a:ext>
                </a:extLst>
              </a:tr>
              <a:tr h="161999">
                <a:tc>
                  <a:txBody>
                    <a:bodyPr/>
                    <a:lstStyle/>
                    <a:p>
                      <a:pPr algn="ctr">
                        <a:lnSpc>
                          <a:spcPct val="107000"/>
                        </a:lnSpc>
                        <a:spcAft>
                          <a:spcPts val="800"/>
                        </a:spcAft>
                      </a:pPr>
                      <a:r>
                        <a:rPr lang="en-US" sz="1600" b="0" dirty="0" err="1">
                          <a:solidFill>
                            <a:schemeClr val="tx1"/>
                          </a:solidFill>
                          <a:effectLst/>
                          <a:latin typeface="+mj-lt"/>
                        </a:rPr>
                        <a:t>Sexenal</a:t>
                      </a:r>
                      <a:endParaRPr lang="en-US" sz="1600" b="0" dirty="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bg1"/>
                    </a:solidFill>
                  </a:tcPr>
                </a:tc>
                <a:tc>
                  <a:txBody>
                    <a:bodyPr/>
                    <a:lstStyle/>
                    <a:p>
                      <a:pPr>
                        <a:lnSpc>
                          <a:spcPct val="107000"/>
                        </a:lnSpc>
                        <a:spcAft>
                          <a:spcPts val="800"/>
                        </a:spcAft>
                      </a:pPr>
                      <a:r>
                        <a:rPr lang="en-US" sz="1600" b="0" dirty="0">
                          <a:solidFill>
                            <a:schemeClr val="tx1"/>
                          </a:solidFill>
                          <a:effectLst/>
                          <a:latin typeface="+mj-lt"/>
                        </a:rPr>
                        <a:t>ENSANUT</a:t>
                      </a:r>
                      <a:endParaRPr lang="en-US" sz="1600" b="0" dirty="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bg1"/>
                    </a:solidFill>
                  </a:tcPr>
                </a:tc>
                <a:tc>
                  <a:txBody>
                    <a:bodyPr/>
                    <a:lstStyle/>
                    <a:p>
                      <a:pPr algn="ctr">
                        <a:lnSpc>
                          <a:spcPct val="107000"/>
                        </a:lnSpc>
                        <a:spcAft>
                          <a:spcPts val="800"/>
                        </a:spcAft>
                      </a:pPr>
                      <a:r>
                        <a:rPr lang="en-US" sz="1600" b="0" dirty="0">
                          <a:solidFill>
                            <a:schemeClr val="tx1"/>
                          </a:solidFill>
                          <a:effectLst/>
                          <a:latin typeface="+mj-lt"/>
                        </a:rPr>
                        <a:t>-</a:t>
                      </a:r>
                      <a:endParaRPr lang="en-US" sz="1600" b="0" dirty="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bg1"/>
                    </a:solidFill>
                  </a:tcPr>
                </a:tc>
                <a:tc>
                  <a:txBody>
                    <a:bodyPr/>
                    <a:lstStyle/>
                    <a:p>
                      <a:pPr algn="ctr">
                        <a:lnSpc>
                          <a:spcPct val="107000"/>
                        </a:lnSpc>
                        <a:spcAft>
                          <a:spcPts val="800"/>
                        </a:spcAft>
                      </a:pPr>
                      <a:r>
                        <a:rPr lang="en-US" sz="1600" b="0" dirty="0">
                          <a:solidFill>
                            <a:schemeClr val="tx1"/>
                          </a:solidFill>
                          <a:effectLst/>
                          <a:latin typeface="+mj-lt"/>
                        </a:rPr>
                        <a:t>7.78</a:t>
                      </a:r>
                      <a:endParaRPr lang="en-US" sz="1600" b="0" dirty="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bg1"/>
                    </a:solidFill>
                  </a:tcPr>
                </a:tc>
                <a:tc>
                  <a:txBody>
                    <a:bodyPr/>
                    <a:lstStyle/>
                    <a:p>
                      <a:pPr algn="ctr">
                        <a:lnSpc>
                          <a:spcPct val="107000"/>
                        </a:lnSpc>
                        <a:spcAft>
                          <a:spcPts val="800"/>
                        </a:spcAft>
                      </a:pPr>
                      <a:r>
                        <a:rPr lang="en-US" sz="1600" b="0" dirty="0">
                          <a:solidFill>
                            <a:schemeClr val="tx1"/>
                          </a:solidFill>
                          <a:effectLst/>
                          <a:latin typeface="+mj-lt"/>
                        </a:rPr>
                        <a:t>-</a:t>
                      </a:r>
                      <a:endParaRPr lang="en-US" sz="1600" b="0" dirty="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bg1"/>
                    </a:solidFill>
                  </a:tcPr>
                </a:tc>
                <a:tc>
                  <a:txBody>
                    <a:bodyPr/>
                    <a:lstStyle/>
                    <a:p>
                      <a:pPr algn="ctr">
                        <a:lnSpc>
                          <a:spcPct val="107000"/>
                        </a:lnSpc>
                        <a:spcAft>
                          <a:spcPts val="800"/>
                        </a:spcAft>
                      </a:pPr>
                      <a:r>
                        <a:rPr lang="en-US" sz="1600" b="1" dirty="0">
                          <a:solidFill>
                            <a:schemeClr val="tx1"/>
                          </a:solidFill>
                          <a:effectLst/>
                          <a:latin typeface="+mj-lt"/>
                        </a:rPr>
                        <a:t>67.31%</a:t>
                      </a:r>
                      <a:endParaRPr lang="en-US" sz="1600" b="1" dirty="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bg1"/>
                    </a:solidFill>
                  </a:tcPr>
                </a:tc>
                <a:extLst>
                  <a:ext uri="{0D108BD9-81ED-4DB2-BD59-A6C34878D82A}">
                    <a16:rowId xmlns:a16="http://schemas.microsoft.com/office/drawing/2014/main" val="1221742424"/>
                  </a:ext>
                </a:extLst>
              </a:tr>
              <a:tr h="161999">
                <a:tc>
                  <a:txBody>
                    <a:bodyPr/>
                    <a:lstStyle/>
                    <a:p>
                      <a:pPr algn="ctr">
                        <a:lnSpc>
                          <a:spcPct val="107000"/>
                        </a:lnSpc>
                        <a:spcAft>
                          <a:spcPts val="800"/>
                        </a:spcAft>
                      </a:pPr>
                      <a:r>
                        <a:rPr lang="en-US" sz="1600" b="0" dirty="0" err="1">
                          <a:solidFill>
                            <a:schemeClr val="tx1"/>
                          </a:solidFill>
                          <a:effectLst/>
                          <a:latin typeface="+mj-lt"/>
                        </a:rPr>
                        <a:t>Quinquenal</a:t>
                      </a:r>
                      <a:endParaRPr lang="en-US" sz="1600" b="0" dirty="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bg1"/>
                    </a:solidFill>
                  </a:tcPr>
                </a:tc>
                <a:tc>
                  <a:txBody>
                    <a:bodyPr/>
                    <a:lstStyle/>
                    <a:p>
                      <a:pPr>
                        <a:lnSpc>
                          <a:spcPct val="107000"/>
                        </a:lnSpc>
                        <a:spcAft>
                          <a:spcPts val="800"/>
                        </a:spcAft>
                      </a:pPr>
                      <a:r>
                        <a:rPr lang="en-US" sz="1600" b="0" dirty="0">
                          <a:solidFill>
                            <a:schemeClr val="tx1"/>
                          </a:solidFill>
                          <a:effectLst/>
                          <a:latin typeface="+mj-lt"/>
                        </a:rPr>
                        <a:t>ENUT</a:t>
                      </a:r>
                      <a:endParaRPr lang="en-US" sz="1600" b="0" dirty="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bg1"/>
                    </a:solidFill>
                  </a:tcPr>
                </a:tc>
                <a:tc>
                  <a:txBody>
                    <a:bodyPr/>
                    <a:lstStyle/>
                    <a:p>
                      <a:pPr algn="ctr">
                        <a:lnSpc>
                          <a:spcPct val="107000"/>
                        </a:lnSpc>
                        <a:spcAft>
                          <a:spcPts val="800"/>
                        </a:spcAft>
                      </a:pPr>
                      <a:r>
                        <a:rPr lang="en-US" sz="1600" b="0" dirty="0">
                          <a:solidFill>
                            <a:schemeClr val="tx1"/>
                          </a:solidFill>
                          <a:effectLst/>
                          <a:latin typeface="+mj-lt"/>
                        </a:rPr>
                        <a:t>-</a:t>
                      </a:r>
                      <a:endParaRPr lang="en-US" sz="1600" b="0" dirty="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bg1"/>
                    </a:solidFill>
                  </a:tcPr>
                </a:tc>
                <a:tc>
                  <a:txBody>
                    <a:bodyPr/>
                    <a:lstStyle/>
                    <a:p>
                      <a:pPr algn="ctr">
                        <a:lnSpc>
                          <a:spcPct val="107000"/>
                        </a:lnSpc>
                        <a:spcAft>
                          <a:spcPts val="800"/>
                        </a:spcAft>
                      </a:pPr>
                      <a:r>
                        <a:rPr lang="en-US" sz="1600" b="0" dirty="0">
                          <a:solidFill>
                            <a:schemeClr val="tx1"/>
                          </a:solidFill>
                          <a:effectLst/>
                          <a:latin typeface="+mj-lt"/>
                        </a:rPr>
                        <a:t>6.78</a:t>
                      </a:r>
                      <a:endParaRPr lang="en-US" sz="1600" b="0" dirty="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bg1"/>
                    </a:solidFill>
                  </a:tcPr>
                </a:tc>
                <a:tc>
                  <a:txBody>
                    <a:bodyPr/>
                    <a:lstStyle/>
                    <a:p>
                      <a:pPr algn="ctr">
                        <a:lnSpc>
                          <a:spcPct val="107000"/>
                        </a:lnSpc>
                        <a:spcAft>
                          <a:spcPts val="800"/>
                        </a:spcAft>
                      </a:pPr>
                      <a:r>
                        <a:rPr lang="en-US" sz="1600" b="0" dirty="0">
                          <a:solidFill>
                            <a:schemeClr val="tx1"/>
                          </a:solidFill>
                          <a:effectLst/>
                          <a:latin typeface="+mj-lt"/>
                        </a:rPr>
                        <a:t>-</a:t>
                      </a:r>
                      <a:endParaRPr lang="en-US" sz="1600" b="0" dirty="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bg1"/>
                    </a:solidFill>
                  </a:tcPr>
                </a:tc>
                <a:tc>
                  <a:txBody>
                    <a:bodyPr/>
                    <a:lstStyle/>
                    <a:p>
                      <a:pPr algn="ctr">
                        <a:lnSpc>
                          <a:spcPct val="107000"/>
                        </a:lnSpc>
                        <a:spcAft>
                          <a:spcPts val="800"/>
                        </a:spcAft>
                      </a:pPr>
                      <a:r>
                        <a:rPr lang="en-US" sz="1600" b="0" dirty="0">
                          <a:solidFill>
                            <a:schemeClr val="tx1"/>
                          </a:solidFill>
                          <a:effectLst/>
                          <a:latin typeface="+mj-lt"/>
                        </a:rPr>
                        <a:t>106.73%</a:t>
                      </a:r>
                      <a:endParaRPr lang="en-US" sz="1600" b="0" dirty="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bg1"/>
                    </a:solidFill>
                  </a:tcPr>
                </a:tc>
                <a:extLst>
                  <a:ext uri="{0D108BD9-81ED-4DB2-BD59-A6C34878D82A}">
                    <a16:rowId xmlns:a16="http://schemas.microsoft.com/office/drawing/2014/main" val="3878751633"/>
                  </a:ext>
                </a:extLst>
              </a:tr>
              <a:tr h="237691">
                <a:tc rowSpan="3">
                  <a:txBody>
                    <a:bodyPr/>
                    <a:lstStyle/>
                    <a:p>
                      <a:pPr algn="ctr">
                        <a:lnSpc>
                          <a:spcPct val="107000"/>
                        </a:lnSpc>
                        <a:spcAft>
                          <a:spcPts val="800"/>
                        </a:spcAft>
                      </a:pPr>
                      <a:r>
                        <a:rPr lang="en-US" sz="1600" b="0" dirty="0" err="1">
                          <a:solidFill>
                            <a:schemeClr val="tx1"/>
                          </a:solidFill>
                          <a:effectLst/>
                          <a:latin typeface="+mj-lt"/>
                        </a:rPr>
                        <a:t>Trienal</a:t>
                      </a:r>
                      <a:endParaRPr lang="en-US" sz="1600" b="0" dirty="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accent1">
                        <a:lumMod val="40000"/>
                        <a:lumOff val="60000"/>
                      </a:schemeClr>
                    </a:solidFill>
                  </a:tcPr>
                </a:tc>
                <a:tc>
                  <a:txBody>
                    <a:bodyPr/>
                    <a:lstStyle/>
                    <a:p>
                      <a:pPr>
                        <a:lnSpc>
                          <a:spcPct val="107000"/>
                        </a:lnSpc>
                        <a:spcAft>
                          <a:spcPts val="800"/>
                        </a:spcAft>
                      </a:pPr>
                      <a:r>
                        <a:rPr lang="en-US" sz="1600" b="0" dirty="0">
                          <a:solidFill>
                            <a:schemeClr val="tx1"/>
                          </a:solidFill>
                          <a:effectLst/>
                          <a:latin typeface="+mj-lt"/>
                        </a:rPr>
                        <a:t>ECRIGE-CDMX</a:t>
                      </a:r>
                      <a:endParaRPr lang="en-US" sz="1600" b="0" dirty="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accent1">
                        <a:lumMod val="40000"/>
                        <a:lumOff val="60000"/>
                      </a:schemeClr>
                    </a:solidFill>
                  </a:tcPr>
                </a:tc>
                <a:tc>
                  <a:txBody>
                    <a:bodyPr/>
                    <a:lstStyle/>
                    <a:p>
                      <a:pPr algn="ctr">
                        <a:lnSpc>
                          <a:spcPct val="107000"/>
                        </a:lnSpc>
                        <a:spcAft>
                          <a:spcPts val="800"/>
                        </a:spcAft>
                      </a:pPr>
                      <a:r>
                        <a:rPr lang="en-US" sz="1600" b="0" dirty="0">
                          <a:solidFill>
                            <a:schemeClr val="tx1"/>
                          </a:solidFill>
                          <a:effectLst/>
                          <a:latin typeface="+mj-lt"/>
                        </a:rPr>
                        <a:t>-</a:t>
                      </a:r>
                      <a:endParaRPr lang="en-US" sz="1600" b="0" dirty="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accent1">
                        <a:lumMod val="40000"/>
                        <a:lumOff val="60000"/>
                      </a:schemeClr>
                    </a:solidFill>
                  </a:tcPr>
                </a:tc>
                <a:tc>
                  <a:txBody>
                    <a:bodyPr/>
                    <a:lstStyle/>
                    <a:p>
                      <a:pPr algn="ctr">
                        <a:lnSpc>
                          <a:spcPct val="107000"/>
                        </a:lnSpc>
                        <a:spcAft>
                          <a:spcPts val="800"/>
                        </a:spcAft>
                      </a:pPr>
                      <a:r>
                        <a:rPr lang="en-US" sz="1600" b="0" dirty="0">
                          <a:solidFill>
                            <a:schemeClr val="tx1"/>
                          </a:solidFill>
                          <a:effectLst/>
                          <a:latin typeface="+mj-lt"/>
                        </a:rPr>
                        <a:t>25.50</a:t>
                      </a:r>
                      <a:endParaRPr lang="en-US" sz="1600" b="0" dirty="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accent1">
                        <a:lumMod val="40000"/>
                        <a:lumOff val="60000"/>
                      </a:schemeClr>
                    </a:solidFill>
                  </a:tcPr>
                </a:tc>
                <a:tc>
                  <a:txBody>
                    <a:bodyPr/>
                    <a:lstStyle/>
                    <a:p>
                      <a:pPr algn="ctr">
                        <a:lnSpc>
                          <a:spcPct val="107000"/>
                        </a:lnSpc>
                        <a:spcAft>
                          <a:spcPts val="800"/>
                        </a:spcAft>
                      </a:pPr>
                      <a:r>
                        <a:rPr lang="en-US" sz="1600" b="0">
                          <a:solidFill>
                            <a:schemeClr val="tx1"/>
                          </a:solidFill>
                          <a:effectLst/>
                          <a:latin typeface="+mj-lt"/>
                        </a:rPr>
                        <a:t>-</a:t>
                      </a:r>
                      <a:endParaRPr lang="en-US" sz="1600" b="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accent1">
                        <a:lumMod val="40000"/>
                        <a:lumOff val="60000"/>
                      </a:schemeClr>
                    </a:solidFill>
                  </a:tcPr>
                </a:tc>
                <a:tc>
                  <a:txBody>
                    <a:bodyPr/>
                    <a:lstStyle/>
                    <a:p>
                      <a:pPr algn="ctr">
                        <a:lnSpc>
                          <a:spcPct val="107000"/>
                        </a:lnSpc>
                        <a:spcAft>
                          <a:spcPts val="800"/>
                        </a:spcAft>
                      </a:pPr>
                      <a:r>
                        <a:rPr lang="en-US" sz="1600" b="0">
                          <a:solidFill>
                            <a:schemeClr val="tx1"/>
                          </a:solidFill>
                          <a:effectLst/>
                          <a:latin typeface="+mj-lt"/>
                        </a:rPr>
                        <a:t>96.49%</a:t>
                      </a:r>
                      <a:endParaRPr lang="en-US" sz="1600" b="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accent1">
                        <a:lumMod val="40000"/>
                        <a:lumOff val="60000"/>
                      </a:schemeClr>
                    </a:solidFill>
                  </a:tcPr>
                </a:tc>
                <a:extLst>
                  <a:ext uri="{0D108BD9-81ED-4DB2-BD59-A6C34878D82A}">
                    <a16:rowId xmlns:a16="http://schemas.microsoft.com/office/drawing/2014/main" val="350980398"/>
                  </a:ext>
                </a:extLst>
              </a:tr>
              <a:tr h="161999">
                <a:tc vMerge="1">
                  <a:txBody>
                    <a:bodyPr/>
                    <a:lstStyle/>
                    <a:p>
                      <a:endParaRPr lang="en-US"/>
                    </a:p>
                  </a:txBody>
                  <a:tcPr/>
                </a:tc>
                <a:tc>
                  <a:txBody>
                    <a:bodyPr/>
                    <a:lstStyle/>
                    <a:p>
                      <a:pPr>
                        <a:lnSpc>
                          <a:spcPct val="107000"/>
                        </a:lnSpc>
                        <a:spcAft>
                          <a:spcPts val="800"/>
                        </a:spcAft>
                      </a:pPr>
                      <a:r>
                        <a:rPr lang="en-US" sz="1600" b="0">
                          <a:solidFill>
                            <a:schemeClr val="tx1"/>
                          </a:solidFill>
                          <a:effectLst/>
                          <a:latin typeface="+mj-lt"/>
                        </a:rPr>
                        <a:t>ENAID</a:t>
                      </a:r>
                      <a:endParaRPr lang="en-US" sz="1600" b="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accent1">
                        <a:lumMod val="40000"/>
                        <a:lumOff val="60000"/>
                      </a:schemeClr>
                    </a:solidFill>
                  </a:tcPr>
                </a:tc>
                <a:tc>
                  <a:txBody>
                    <a:bodyPr/>
                    <a:lstStyle/>
                    <a:p>
                      <a:pPr algn="ctr">
                        <a:lnSpc>
                          <a:spcPct val="107000"/>
                        </a:lnSpc>
                        <a:spcAft>
                          <a:spcPts val="800"/>
                        </a:spcAft>
                      </a:pPr>
                      <a:r>
                        <a:rPr lang="en-US" sz="1600" b="0" dirty="0">
                          <a:solidFill>
                            <a:schemeClr val="tx1"/>
                          </a:solidFill>
                          <a:effectLst/>
                          <a:latin typeface="+mj-lt"/>
                        </a:rPr>
                        <a:t>-</a:t>
                      </a:r>
                      <a:endParaRPr lang="en-US" sz="1600" b="0" dirty="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accent1">
                        <a:lumMod val="40000"/>
                        <a:lumOff val="60000"/>
                      </a:schemeClr>
                    </a:solidFill>
                  </a:tcPr>
                </a:tc>
                <a:tc>
                  <a:txBody>
                    <a:bodyPr/>
                    <a:lstStyle/>
                    <a:p>
                      <a:pPr algn="ctr">
                        <a:lnSpc>
                          <a:spcPct val="107000"/>
                        </a:lnSpc>
                        <a:spcAft>
                          <a:spcPts val="800"/>
                        </a:spcAft>
                      </a:pPr>
                      <a:r>
                        <a:rPr lang="en-US" sz="1600" b="0" dirty="0">
                          <a:solidFill>
                            <a:schemeClr val="tx1"/>
                          </a:solidFill>
                          <a:effectLst/>
                          <a:latin typeface="+mj-lt"/>
                        </a:rPr>
                        <a:t>6.05</a:t>
                      </a:r>
                      <a:endParaRPr lang="en-US" sz="1600" b="0" dirty="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accent1">
                        <a:lumMod val="40000"/>
                        <a:lumOff val="60000"/>
                      </a:schemeClr>
                    </a:solidFill>
                  </a:tcPr>
                </a:tc>
                <a:tc>
                  <a:txBody>
                    <a:bodyPr/>
                    <a:lstStyle/>
                    <a:p>
                      <a:pPr algn="ctr">
                        <a:lnSpc>
                          <a:spcPct val="107000"/>
                        </a:lnSpc>
                        <a:spcAft>
                          <a:spcPts val="800"/>
                        </a:spcAft>
                      </a:pPr>
                      <a:r>
                        <a:rPr lang="en-US" sz="1600" b="0" dirty="0">
                          <a:solidFill>
                            <a:schemeClr val="tx1"/>
                          </a:solidFill>
                          <a:effectLst/>
                          <a:latin typeface="+mj-lt"/>
                        </a:rPr>
                        <a:t>-</a:t>
                      </a:r>
                      <a:endParaRPr lang="en-US" sz="1600" b="0" dirty="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accent1">
                        <a:lumMod val="40000"/>
                        <a:lumOff val="60000"/>
                      </a:schemeClr>
                    </a:solidFill>
                  </a:tcPr>
                </a:tc>
                <a:tc>
                  <a:txBody>
                    <a:bodyPr/>
                    <a:lstStyle/>
                    <a:p>
                      <a:pPr algn="ctr">
                        <a:lnSpc>
                          <a:spcPct val="107000"/>
                        </a:lnSpc>
                        <a:spcAft>
                          <a:spcPts val="800"/>
                        </a:spcAft>
                      </a:pPr>
                      <a:r>
                        <a:rPr lang="en-US" sz="1600" b="0" dirty="0">
                          <a:solidFill>
                            <a:schemeClr val="tx1"/>
                          </a:solidFill>
                          <a:effectLst/>
                          <a:latin typeface="+mj-lt"/>
                        </a:rPr>
                        <a:t>100.14%</a:t>
                      </a:r>
                      <a:endParaRPr lang="en-US" sz="1600" b="0" dirty="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accent1">
                        <a:lumMod val="40000"/>
                        <a:lumOff val="60000"/>
                      </a:schemeClr>
                    </a:solidFill>
                  </a:tcPr>
                </a:tc>
                <a:extLst>
                  <a:ext uri="{0D108BD9-81ED-4DB2-BD59-A6C34878D82A}">
                    <a16:rowId xmlns:a16="http://schemas.microsoft.com/office/drawing/2014/main" val="2680003438"/>
                  </a:ext>
                </a:extLst>
              </a:tr>
              <a:tr h="161999">
                <a:tc vMerge="1">
                  <a:txBody>
                    <a:bodyPr/>
                    <a:lstStyle/>
                    <a:p>
                      <a:endParaRPr lang="en-US"/>
                    </a:p>
                  </a:txBody>
                  <a:tcPr/>
                </a:tc>
                <a:tc>
                  <a:txBody>
                    <a:bodyPr/>
                    <a:lstStyle/>
                    <a:p>
                      <a:pPr>
                        <a:lnSpc>
                          <a:spcPct val="107000"/>
                        </a:lnSpc>
                        <a:spcAft>
                          <a:spcPts val="800"/>
                        </a:spcAft>
                      </a:pPr>
                      <a:r>
                        <a:rPr lang="en-US" sz="1600" b="0">
                          <a:solidFill>
                            <a:schemeClr val="tx1"/>
                          </a:solidFill>
                          <a:effectLst/>
                          <a:latin typeface="+mj-lt"/>
                        </a:rPr>
                        <a:t>ENASEM</a:t>
                      </a:r>
                      <a:endParaRPr lang="en-US" sz="1600" b="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accent1">
                        <a:lumMod val="40000"/>
                        <a:lumOff val="60000"/>
                      </a:schemeClr>
                    </a:solidFill>
                  </a:tcPr>
                </a:tc>
                <a:tc>
                  <a:txBody>
                    <a:bodyPr/>
                    <a:lstStyle/>
                    <a:p>
                      <a:pPr algn="ctr">
                        <a:lnSpc>
                          <a:spcPct val="107000"/>
                        </a:lnSpc>
                        <a:spcAft>
                          <a:spcPts val="800"/>
                        </a:spcAft>
                      </a:pPr>
                      <a:r>
                        <a:rPr lang="en-US" sz="1600" b="0">
                          <a:solidFill>
                            <a:schemeClr val="tx1"/>
                          </a:solidFill>
                          <a:effectLst/>
                          <a:latin typeface="+mj-lt"/>
                        </a:rPr>
                        <a:t>-</a:t>
                      </a:r>
                      <a:endParaRPr lang="en-US" sz="1600" b="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accent1">
                        <a:lumMod val="40000"/>
                        <a:lumOff val="60000"/>
                      </a:schemeClr>
                    </a:solidFill>
                  </a:tcPr>
                </a:tc>
                <a:tc>
                  <a:txBody>
                    <a:bodyPr/>
                    <a:lstStyle/>
                    <a:p>
                      <a:pPr algn="ctr">
                        <a:lnSpc>
                          <a:spcPct val="107000"/>
                        </a:lnSpc>
                        <a:spcAft>
                          <a:spcPts val="800"/>
                        </a:spcAft>
                      </a:pPr>
                      <a:r>
                        <a:rPr lang="en-US" sz="1600" b="0" dirty="0">
                          <a:solidFill>
                            <a:schemeClr val="tx1"/>
                          </a:solidFill>
                          <a:effectLst/>
                          <a:latin typeface="+mj-lt"/>
                        </a:rPr>
                        <a:t>3.42</a:t>
                      </a:r>
                      <a:endParaRPr lang="en-US" sz="1600" b="0" dirty="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accent1">
                        <a:lumMod val="40000"/>
                        <a:lumOff val="60000"/>
                      </a:schemeClr>
                    </a:solidFill>
                  </a:tcPr>
                </a:tc>
                <a:tc>
                  <a:txBody>
                    <a:bodyPr/>
                    <a:lstStyle/>
                    <a:p>
                      <a:pPr algn="ctr">
                        <a:lnSpc>
                          <a:spcPct val="107000"/>
                        </a:lnSpc>
                        <a:spcAft>
                          <a:spcPts val="800"/>
                        </a:spcAft>
                      </a:pPr>
                      <a:r>
                        <a:rPr lang="en-US" sz="1600" b="0" dirty="0">
                          <a:solidFill>
                            <a:schemeClr val="tx1"/>
                          </a:solidFill>
                          <a:effectLst/>
                          <a:latin typeface="+mj-lt"/>
                        </a:rPr>
                        <a:t>-</a:t>
                      </a:r>
                      <a:endParaRPr lang="en-US" sz="1600" b="0" dirty="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accent1">
                        <a:lumMod val="40000"/>
                        <a:lumOff val="60000"/>
                      </a:schemeClr>
                    </a:solidFill>
                  </a:tcPr>
                </a:tc>
                <a:tc>
                  <a:txBody>
                    <a:bodyPr/>
                    <a:lstStyle/>
                    <a:p>
                      <a:pPr algn="ctr">
                        <a:lnSpc>
                          <a:spcPct val="107000"/>
                        </a:lnSpc>
                        <a:spcAft>
                          <a:spcPts val="800"/>
                        </a:spcAft>
                      </a:pPr>
                      <a:r>
                        <a:rPr lang="en-US" sz="1600" b="0" dirty="0">
                          <a:solidFill>
                            <a:schemeClr val="tx1"/>
                          </a:solidFill>
                          <a:effectLst/>
                          <a:latin typeface="+mj-lt"/>
                        </a:rPr>
                        <a:t>95.24%</a:t>
                      </a:r>
                      <a:endParaRPr lang="en-US" sz="1600" b="0" dirty="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accent1">
                        <a:lumMod val="40000"/>
                        <a:lumOff val="60000"/>
                      </a:schemeClr>
                    </a:solidFill>
                  </a:tcPr>
                </a:tc>
                <a:extLst>
                  <a:ext uri="{0D108BD9-81ED-4DB2-BD59-A6C34878D82A}">
                    <a16:rowId xmlns:a16="http://schemas.microsoft.com/office/drawing/2014/main" val="3927117493"/>
                  </a:ext>
                </a:extLst>
              </a:tr>
              <a:tr h="161999">
                <a:tc>
                  <a:txBody>
                    <a:bodyPr/>
                    <a:lstStyle/>
                    <a:p>
                      <a:pPr algn="ctr">
                        <a:lnSpc>
                          <a:spcPct val="107000"/>
                        </a:lnSpc>
                        <a:spcAft>
                          <a:spcPts val="800"/>
                        </a:spcAft>
                      </a:pPr>
                      <a:r>
                        <a:rPr lang="en-US" sz="1600" b="0" dirty="0" err="1">
                          <a:solidFill>
                            <a:schemeClr val="tx1"/>
                          </a:solidFill>
                          <a:effectLst/>
                          <a:latin typeface="+mj-lt"/>
                        </a:rPr>
                        <a:t>Bienal</a:t>
                      </a:r>
                      <a:endParaRPr lang="en-US" sz="1600" b="0" dirty="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bg1"/>
                    </a:solidFill>
                  </a:tcPr>
                </a:tc>
                <a:tc>
                  <a:txBody>
                    <a:bodyPr/>
                    <a:lstStyle/>
                    <a:p>
                      <a:pPr>
                        <a:lnSpc>
                          <a:spcPct val="107000"/>
                        </a:lnSpc>
                        <a:spcAft>
                          <a:spcPts val="800"/>
                        </a:spcAft>
                      </a:pPr>
                      <a:r>
                        <a:rPr lang="en-US" sz="1600" b="0" dirty="0">
                          <a:solidFill>
                            <a:schemeClr val="tx1"/>
                          </a:solidFill>
                          <a:effectLst/>
                          <a:latin typeface="+mj-lt"/>
                        </a:rPr>
                        <a:t>ENCIG</a:t>
                      </a:r>
                      <a:endParaRPr lang="en-US" sz="1600" b="0" dirty="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bg1"/>
                    </a:solidFill>
                  </a:tcPr>
                </a:tc>
                <a:tc>
                  <a:txBody>
                    <a:bodyPr/>
                    <a:lstStyle/>
                    <a:p>
                      <a:pPr algn="ctr">
                        <a:lnSpc>
                          <a:spcPct val="107000"/>
                        </a:lnSpc>
                        <a:spcAft>
                          <a:spcPts val="800"/>
                        </a:spcAft>
                      </a:pPr>
                      <a:r>
                        <a:rPr lang="en-US" sz="1600" b="0" dirty="0">
                          <a:solidFill>
                            <a:schemeClr val="tx1"/>
                          </a:solidFill>
                          <a:effectLst/>
                          <a:latin typeface="+mj-lt"/>
                        </a:rPr>
                        <a:t>-</a:t>
                      </a:r>
                      <a:endParaRPr lang="en-US" sz="1600" b="0" dirty="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bg1"/>
                    </a:solidFill>
                  </a:tcPr>
                </a:tc>
                <a:tc>
                  <a:txBody>
                    <a:bodyPr/>
                    <a:lstStyle/>
                    <a:p>
                      <a:pPr algn="ctr">
                        <a:lnSpc>
                          <a:spcPct val="107000"/>
                        </a:lnSpc>
                        <a:spcAft>
                          <a:spcPts val="800"/>
                        </a:spcAft>
                      </a:pPr>
                      <a:r>
                        <a:rPr lang="en-US" sz="1600" b="0" dirty="0">
                          <a:solidFill>
                            <a:schemeClr val="tx1"/>
                          </a:solidFill>
                          <a:effectLst/>
                          <a:latin typeface="+mj-lt"/>
                        </a:rPr>
                        <a:t>6.16</a:t>
                      </a:r>
                      <a:endParaRPr lang="en-US" sz="1600" b="0" dirty="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bg1"/>
                    </a:solidFill>
                  </a:tcPr>
                </a:tc>
                <a:tc>
                  <a:txBody>
                    <a:bodyPr/>
                    <a:lstStyle/>
                    <a:p>
                      <a:pPr algn="ctr">
                        <a:lnSpc>
                          <a:spcPct val="107000"/>
                        </a:lnSpc>
                        <a:spcAft>
                          <a:spcPts val="800"/>
                        </a:spcAft>
                      </a:pPr>
                      <a:r>
                        <a:rPr lang="en-US" sz="1600" b="0" dirty="0">
                          <a:solidFill>
                            <a:schemeClr val="tx1"/>
                          </a:solidFill>
                          <a:effectLst/>
                          <a:latin typeface="+mj-lt"/>
                        </a:rPr>
                        <a:t>-</a:t>
                      </a:r>
                      <a:endParaRPr lang="en-US" sz="1600" b="0" dirty="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bg1"/>
                    </a:solidFill>
                  </a:tcPr>
                </a:tc>
                <a:tc>
                  <a:txBody>
                    <a:bodyPr/>
                    <a:lstStyle/>
                    <a:p>
                      <a:pPr algn="ctr">
                        <a:lnSpc>
                          <a:spcPct val="107000"/>
                        </a:lnSpc>
                        <a:spcAft>
                          <a:spcPts val="800"/>
                        </a:spcAft>
                      </a:pPr>
                      <a:r>
                        <a:rPr lang="en-US" sz="1600" b="0" dirty="0">
                          <a:solidFill>
                            <a:schemeClr val="tx1"/>
                          </a:solidFill>
                          <a:effectLst/>
                          <a:latin typeface="+mj-lt"/>
                        </a:rPr>
                        <a:t>101.27%</a:t>
                      </a:r>
                      <a:endParaRPr lang="en-US" sz="1600" b="0" dirty="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bg1"/>
                    </a:solidFill>
                  </a:tcPr>
                </a:tc>
                <a:extLst>
                  <a:ext uri="{0D108BD9-81ED-4DB2-BD59-A6C34878D82A}">
                    <a16:rowId xmlns:a16="http://schemas.microsoft.com/office/drawing/2014/main" val="214953893"/>
                  </a:ext>
                </a:extLst>
              </a:tr>
              <a:tr h="161999">
                <a:tc rowSpan="6">
                  <a:txBody>
                    <a:bodyPr/>
                    <a:lstStyle/>
                    <a:p>
                      <a:pPr algn="ctr">
                        <a:lnSpc>
                          <a:spcPct val="107000"/>
                        </a:lnSpc>
                        <a:spcAft>
                          <a:spcPts val="800"/>
                        </a:spcAft>
                      </a:pPr>
                      <a:r>
                        <a:rPr lang="en-US" sz="1600" b="0" dirty="0" err="1">
                          <a:solidFill>
                            <a:schemeClr val="tx1"/>
                          </a:solidFill>
                          <a:effectLst/>
                          <a:latin typeface="+mj-lt"/>
                        </a:rPr>
                        <a:t>Anual</a:t>
                      </a:r>
                      <a:endParaRPr lang="en-US" sz="1600" b="0" dirty="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accent1">
                        <a:lumMod val="40000"/>
                        <a:lumOff val="60000"/>
                      </a:schemeClr>
                    </a:solidFill>
                  </a:tcPr>
                </a:tc>
                <a:tc>
                  <a:txBody>
                    <a:bodyPr/>
                    <a:lstStyle/>
                    <a:p>
                      <a:pPr>
                        <a:lnSpc>
                          <a:spcPct val="107000"/>
                        </a:lnSpc>
                        <a:spcAft>
                          <a:spcPts val="800"/>
                        </a:spcAft>
                      </a:pPr>
                      <a:r>
                        <a:rPr lang="en-US" sz="1600" b="0" dirty="0">
                          <a:solidFill>
                            <a:schemeClr val="tx1"/>
                          </a:solidFill>
                          <a:effectLst/>
                          <a:latin typeface="+mj-lt"/>
                        </a:rPr>
                        <a:t>ENVIPE</a:t>
                      </a:r>
                      <a:endParaRPr lang="en-US" sz="1600" b="0" dirty="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accent1">
                        <a:lumMod val="40000"/>
                        <a:lumOff val="60000"/>
                      </a:schemeClr>
                    </a:solidFill>
                  </a:tcPr>
                </a:tc>
                <a:tc>
                  <a:txBody>
                    <a:bodyPr/>
                    <a:lstStyle/>
                    <a:p>
                      <a:pPr algn="ctr">
                        <a:lnSpc>
                          <a:spcPct val="107000"/>
                        </a:lnSpc>
                        <a:spcAft>
                          <a:spcPts val="800"/>
                        </a:spcAft>
                      </a:pPr>
                      <a:r>
                        <a:rPr lang="en-US" sz="1600" b="0" dirty="0">
                          <a:solidFill>
                            <a:schemeClr val="tx1"/>
                          </a:solidFill>
                          <a:effectLst/>
                          <a:latin typeface="+mj-lt"/>
                        </a:rPr>
                        <a:t>5.91%</a:t>
                      </a:r>
                      <a:endParaRPr lang="en-US" sz="1600" b="0" dirty="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accent1">
                        <a:lumMod val="40000"/>
                        <a:lumOff val="60000"/>
                      </a:schemeClr>
                    </a:solidFill>
                  </a:tcPr>
                </a:tc>
                <a:tc>
                  <a:txBody>
                    <a:bodyPr/>
                    <a:lstStyle/>
                    <a:p>
                      <a:pPr algn="ctr">
                        <a:lnSpc>
                          <a:spcPct val="107000"/>
                        </a:lnSpc>
                        <a:spcAft>
                          <a:spcPts val="800"/>
                        </a:spcAft>
                      </a:pPr>
                      <a:r>
                        <a:rPr lang="en-US" sz="1600" b="0" dirty="0">
                          <a:solidFill>
                            <a:schemeClr val="tx1"/>
                          </a:solidFill>
                          <a:effectLst/>
                          <a:latin typeface="+mj-lt"/>
                        </a:rPr>
                        <a:t>6.82</a:t>
                      </a:r>
                      <a:endParaRPr lang="en-US" sz="1600" b="0" dirty="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accent1">
                        <a:lumMod val="40000"/>
                        <a:lumOff val="60000"/>
                      </a:schemeClr>
                    </a:solidFill>
                  </a:tcPr>
                </a:tc>
                <a:tc>
                  <a:txBody>
                    <a:bodyPr/>
                    <a:lstStyle/>
                    <a:p>
                      <a:pPr algn="ctr">
                        <a:lnSpc>
                          <a:spcPct val="107000"/>
                        </a:lnSpc>
                        <a:spcAft>
                          <a:spcPts val="800"/>
                        </a:spcAft>
                      </a:pPr>
                      <a:r>
                        <a:rPr lang="en-US" sz="1600" b="0">
                          <a:solidFill>
                            <a:schemeClr val="tx1"/>
                          </a:solidFill>
                          <a:effectLst/>
                          <a:latin typeface="+mj-lt"/>
                        </a:rPr>
                        <a:t>105%</a:t>
                      </a:r>
                      <a:endParaRPr lang="en-US" sz="1600" b="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accent1">
                        <a:lumMod val="40000"/>
                        <a:lumOff val="60000"/>
                      </a:schemeClr>
                    </a:solidFill>
                  </a:tcPr>
                </a:tc>
                <a:tc>
                  <a:txBody>
                    <a:bodyPr/>
                    <a:lstStyle/>
                    <a:p>
                      <a:pPr algn="ctr">
                        <a:lnSpc>
                          <a:spcPct val="107000"/>
                        </a:lnSpc>
                        <a:spcAft>
                          <a:spcPts val="800"/>
                        </a:spcAft>
                      </a:pPr>
                      <a:r>
                        <a:rPr lang="en-US" sz="1600" b="0">
                          <a:solidFill>
                            <a:schemeClr val="tx1"/>
                          </a:solidFill>
                          <a:effectLst/>
                          <a:latin typeface="+mj-lt"/>
                        </a:rPr>
                        <a:t>105.48%</a:t>
                      </a:r>
                      <a:endParaRPr lang="en-US" sz="1600" b="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accent1">
                        <a:lumMod val="40000"/>
                        <a:lumOff val="60000"/>
                      </a:schemeClr>
                    </a:solidFill>
                  </a:tcPr>
                </a:tc>
                <a:extLst>
                  <a:ext uri="{0D108BD9-81ED-4DB2-BD59-A6C34878D82A}">
                    <a16:rowId xmlns:a16="http://schemas.microsoft.com/office/drawing/2014/main" val="229676477"/>
                  </a:ext>
                </a:extLst>
              </a:tr>
              <a:tr h="184788">
                <a:tc vMerge="1">
                  <a:txBody>
                    <a:bodyPr/>
                    <a:lstStyle/>
                    <a:p>
                      <a:endParaRPr lang="en-US"/>
                    </a:p>
                  </a:txBody>
                  <a:tcPr/>
                </a:tc>
                <a:tc>
                  <a:txBody>
                    <a:bodyPr/>
                    <a:lstStyle/>
                    <a:p>
                      <a:pPr>
                        <a:lnSpc>
                          <a:spcPct val="107000"/>
                        </a:lnSpc>
                        <a:spcAft>
                          <a:spcPts val="800"/>
                        </a:spcAft>
                      </a:pPr>
                      <a:r>
                        <a:rPr lang="en-US" sz="1600" b="0" dirty="0">
                          <a:solidFill>
                            <a:schemeClr val="tx1"/>
                          </a:solidFill>
                          <a:effectLst/>
                          <a:latin typeface="+mj-lt"/>
                        </a:rPr>
                        <a:t>MOPRADEF</a:t>
                      </a:r>
                      <a:endParaRPr lang="en-US" sz="1600" b="0" dirty="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accent1">
                        <a:lumMod val="40000"/>
                        <a:lumOff val="60000"/>
                      </a:schemeClr>
                    </a:solidFill>
                  </a:tcPr>
                </a:tc>
                <a:tc>
                  <a:txBody>
                    <a:bodyPr/>
                    <a:lstStyle/>
                    <a:p>
                      <a:pPr algn="ctr">
                        <a:lnSpc>
                          <a:spcPct val="107000"/>
                        </a:lnSpc>
                        <a:spcAft>
                          <a:spcPts val="800"/>
                        </a:spcAft>
                      </a:pPr>
                      <a:r>
                        <a:rPr lang="en-US" sz="1600" b="0" dirty="0">
                          <a:solidFill>
                            <a:schemeClr val="tx1"/>
                          </a:solidFill>
                          <a:effectLst/>
                          <a:latin typeface="+mj-lt"/>
                        </a:rPr>
                        <a:t>nr</a:t>
                      </a:r>
                      <a:endParaRPr lang="en-US" sz="1600" b="0" dirty="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accent1">
                        <a:lumMod val="40000"/>
                        <a:lumOff val="60000"/>
                      </a:schemeClr>
                    </a:solidFill>
                  </a:tcPr>
                </a:tc>
                <a:tc>
                  <a:txBody>
                    <a:bodyPr/>
                    <a:lstStyle/>
                    <a:p>
                      <a:pPr algn="ctr">
                        <a:lnSpc>
                          <a:spcPct val="107000"/>
                        </a:lnSpc>
                        <a:spcAft>
                          <a:spcPts val="800"/>
                        </a:spcAft>
                      </a:pPr>
                      <a:r>
                        <a:rPr lang="en-US" sz="1600" b="0" dirty="0">
                          <a:solidFill>
                            <a:schemeClr val="tx1"/>
                          </a:solidFill>
                          <a:effectLst/>
                          <a:latin typeface="+mj-lt"/>
                        </a:rPr>
                        <a:t>7.59</a:t>
                      </a:r>
                      <a:endParaRPr lang="en-US" sz="1600" b="0" dirty="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accent1">
                        <a:lumMod val="40000"/>
                        <a:lumOff val="60000"/>
                      </a:schemeClr>
                    </a:solidFill>
                  </a:tcPr>
                </a:tc>
                <a:tc>
                  <a:txBody>
                    <a:bodyPr/>
                    <a:lstStyle/>
                    <a:p>
                      <a:pPr algn="ctr">
                        <a:lnSpc>
                          <a:spcPct val="107000"/>
                        </a:lnSpc>
                        <a:spcAft>
                          <a:spcPts val="800"/>
                        </a:spcAft>
                      </a:pPr>
                      <a:r>
                        <a:rPr lang="en-US" sz="1600" b="0" dirty="0">
                          <a:solidFill>
                            <a:schemeClr val="tx1"/>
                          </a:solidFill>
                          <a:effectLst/>
                          <a:latin typeface="+mj-lt"/>
                        </a:rPr>
                        <a:t>nr</a:t>
                      </a:r>
                      <a:endParaRPr lang="en-US" sz="1600" b="0" dirty="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accent1">
                        <a:lumMod val="40000"/>
                        <a:lumOff val="60000"/>
                      </a:schemeClr>
                    </a:solidFill>
                  </a:tcPr>
                </a:tc>
                <a:tc>
                  <a:txBody>
                    <a:bodyPr/>
                    <a:lstStyle/>
                    <a:p>
                      <a:pPr algn="ctr">
                        <a:lnSpc>
                          <a:spcPct val="107000"/>
                        </a:lnSpc>
                        <a:spcAft>
                          <a:spcPts val="800"/>
                        </a:spcAft>
                      </a:pPr>
                      <a:r>
                        <a:rPr lang="en-US" sz="1600" b="0">
                          <a:solidFill>
                            <a:schemeClr val="tx1"/>
                          </a:solidFill>
                          <a:effectLst/>
                          <a:latin typeface="+mj-lt"/>
                        </a:rPr>
                        <a:t>100.12%</a:t>
                      </a:r>
                      <a:endParaRPr lang="en-US" sz="1600" b="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accent1">
                        <a:lumMod val="40000"/>
                        <a:lumOff val="60000"/>
                      </a:schemeClr>
                    </a:solidFill>
                  </a:tcPr>
                </a:tc>
                <a:extLst>
                  <a:ext uri="{0D108BD9-81ED-4DB2-BD59-A6C34878D82A}">
                    <a16:rowId xmlns:a16="http://schemas.microsoft.com/office/drawing/2014/main" val="3477876866"/>
                  </a:ext>
                </a:extLst>
              </a:tr>
              <a:tr h="161999">
                <a:tc vMerge="1">
                  <a:txBody>
                    <a:bodyPr/>
                    <a:lstStyle/>
                    <a:p>
                      <a:endParaRPr lang="en-US"/>
                    </a:p>
                  </a:txBody>
                  <a:tcPr/>
                </a:tc>
                <a:tc>
                  <a:txBody>
                    <a:bodyPr/>
                    <a:lstStyle/>
                    <a:p>
                      <a:pPr>
                        <a:lnSpc>
                          <a:spcPct val="107000"/>
                        </a:lnSpc>
                        <a:spcAft>
                          <a:spcPts val="800"/>
                        </a:spcAft>
                      </a:pPr>
                      <a:r>
                        <a:rPr lang="en-US" sz="1600" b="0">
                          <a:solidFill>
                            <a:schemeClr val="tx1"/>
                          </a:solidFill>
                          <a:effectLst/>
                          <a:latin typeface="+mj-lt"/>
                        </a:rPr>
                        <a:t>MODECULT</a:t>
                      </a:r>
                      <a:endParaRPr lang="en-US" sz="1600" b="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accent1">
                        <a:lumMod val="40000"/>
                        <a:lumOff val="60000"/>
                      </a:schemeClr>
                    </a:solidFill>
                  </a:tcPr>
                </a:tc>
                <a:tc>
                  <a:txBody>
                    <a:bodyPr/>
                    <a:lstStyle/>
                    <a:p>
                      <a:pPr algn="ctr">
                        <a:lnSpc>
                          <a:spcPct val="107000"/>
                        </a:lnSpc>
                        <a:spcAft>
                          <a:spcPts val="800"/>
                        </a:spcAft>
                      </a:pPr>
                      <a:r>
                        <a:rPr lang="en-US" sz="1600" b="0">
                          <a:solidFill>
                            <a:schemeClr val="tx1"/>
                          </a:solidFill>
                          <a:effectLst/>
                          <a:latin typeface="+mj-lt"/>
                        </a:rPr>
                        <a:t>8.22%</a:t>
                      </a:r>
                      <a:endParaRPr lang="en-US" sz="1600" b="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accent1">
                        <a:lumMod val="40000"/>
                        <a:lumOff val="60000"/>
                      </a:schemeClr>
                    </a:solidFill>
                  </a:tcPr>
                </a:tc>
                <a:tc>
                  <a:txBody>
                    <a:bodyPr/>
                    <a:lstStyle/>
                    <a:p>
                      <a:pPr algn="ctr">
                        <a:lnSpc>
                          <a:spcPct val="107000"/>
                        </a:lnSpc>
                        <a:spcAft>
                          <a:spcPts val="800"/>
                        </a:spcAft>
                      </a:pPr>
                      <a:r>
                        <a:rPr lang="en-US" sz="1600" b="0" dirty="0">
                          <a:solidFill>
                            <a:schemeClr val="tx1"/>
                          </a:solidFill>
                          <a:effectLst/>
                          <a:latin typeface="+mj-lt"/>
                        </a:rPr>
                        <a:t>8.61</a:t>
                      </a:r>
                      <a:endParaRPr lang="en-US" sz="1600" b="0" dirty="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accent1">
                        <a:lumMod val="40000"/>
                        <a:lumOff val="60000"/>
                      </a:schemeClr>
                    </a:solidFill>
                  </a:tcPr>
                </a:tc>
                <a:tc>
                  <a:txBody>
                    <a:bodyPr/>
                    <a:lstStyle/>
                    <a:p>
                      <a:pPr algn="ctr">
                        <a:lnSpc>
                          <a:spcPct val="107000"/>
                        </a:lnSpc>
                        <a:spcAft>
                          <a:spcPts val="800"/>
                        </a:spcAft>
                      </a:pPr>
                      <a:r>
                        <a:rPr lang="en-US" sz="1600" b="0" dirty="0">
                          <a:solidFill>
                            <a:schemeClr val="tx1"/>
                          </a:solidFill>
                          <a:effectLst/>
                          <a:latin typeface="+mj-lt"/>
                        </a:rPr>
                        <a:t>100%</a:t>
                      </a:r>
                      <a:endParaRPr lang="en-US" sz="1600" b="0" dirty="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accent1">
                        <a:lumMod val="40000"/>
                        <a:lumOff val="60000"/>
                      </a:schemeClr>
                    </a:solidFill>
                  </a:tcPr>
                </a:tc>
                <a:tc>
                  <a:txBody>
                    <a:bodyPr/>
                    <a:lstStyle/>
                    <a:p>
                      <a:pPr algn="ctr">
                        <a:lnSpc>
                          <a:spcPct val="107000"/>
                        </a:lnSpc>
                        <a:spcAft>
                          <a:spcPts val="800"/>
                        </a:spcAft>
                      </a:pPr>
                      <a:r>
                        <a:rPr lang="en-US" sz="1600" b="1" dirty="0">
                          <a:solidFill>
                            <a:schemeClr val="tx1"/>
                          </a:solidFill>
                          <a:effectLst/>
                          <a:latin typeface="+mj-lt"/>
                        </a:rPr>
                        <a:t>83.75%</a:t>
                      </a:r>
                      <a:endParaRPr lang="en-US" sz="1600" b="1" dirty="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accent1">
                        <a:lumMod val="40000"/>
                        <a:lumOff val="60000"/>
                      </a:schemeClr>
                    </a:solidFill>
                  </a:tcPr>
                </a:tc>
                <a:extLst>
                  <a:ext uri="{0D108BD9-81ED-4DB2-BD59-A6C34878D82A}">
                    <a16:rowId xmlns:a16="http://schemas.microsoft.com/office/drawing/2014/main" val="1671528432"/>
                  </a:ext>
                </a:extLst>
              </a:tr>
              <a:tr h="161999">
                <a:tc vMerge="1">
                  <a:txBody>
                    <a:bodyPr/>
                    <a:lstStyle/>
                    <a:p>
                      <a:endParaRPr lang="en-US"/>
                    </a:p>
                  </a:txBody>
                  <a:tcPr/>
                </a:tc>
                <a:tc>
                  <a:txBody>
                    <a:bodyPr/>
                    <a:lstStyle/>
                    <a:p>
                      <a:pPr>
                        <a:lnSpc>
                          <a:spcPct val="107000"/>
                        </a:lnSpc>
                        <a:spcAft>
                          <a:spcPts val="800"/>
                        </a:spcAft>
                      </a:pPr>
                      <a:r>
                        <a:rPr lang="en-US" sz="1600" b="0">
                          <a:solidFill>
                            <a:schemeClr val="tx1"/>
                          </a:solidFill>
                          <a:effectLst/>
                          <a:latin typeface="+mj-lt"/>
                        </a:rPr>
                        <a:t>MOLEC</a:t>
                      </a:r>
                      <a:endParaRPr lang="en-US" sz="1600" b="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accent1">
                        <a:lumMod val="40000"/>
                        <a:lumOff val="60000"/>
                      </a:schemeClr>
                    </a:solidFill>
                  </a:tcPr>
                </a:tc>
                <a:tc>
                  <a:txBody>
                    <a:bodyPr/>
                    <a:lstStyle/>
                    <a:p>
                      <a:pPr algn="ctr">
                        <a:lnSpc>
                          <a:spcPct val="107000"/>
                        </a:lnSpc>
                        <a:spcAft>
                          <a:spcPts val="800"/>
                        </a:spcAft>
                      </a:pPr>
                      <a:r>
                        <a:rPr lang="en-US" sz="1600" b="0">
                          <a:solidFill>
                            <a:schemeClr val="tx1"/>
                          </a:solidFill>
                          <a:effectLst/>
                          <a:latin typeface="+mj-lt"/>
                        </a:rPr>
                        <a:t>8.26%</a:t>
                      </a:r>
                      <a:endParaRPr lang="en-US" sz="1600" b="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accent1">
                        <a:lumMod val="40000"/>
                        <a:lumOff val="60000"/>
                      </a:schemeClr>
                    </a:solidFill>
                  </a:tcPr>
                </a:tc>
                <a:tc>
                  <a:txBody>
                    <a:bodyPr/>
                    <a:lstStyle/>
                    <a:p>
                      <a:pPr algn="ctr">
                        <a:lnSpc>
                          <a:spcPct val="107000"/>
                        </a:lnSpc>
                        <a:spcAft>
                          <a:spcPts val="800"/>
                        </a:spcAft>
                      </a:pPr>
                      <a:r>
                        <a:rPr lang="en-US" sz="1600" b="0">
                          <a:solidFill>
                            <a:schemeClr val="tx1"/>
                          </a:solidFill>
                          <a:effectLst/>
                          <a:latin typeface="+mj-lt"/>
                        </a:rPr>
                        <a:t>7.40</a:t>
                      </a:r>
                      <a:endParaRPr lang="en-US" sz="1600" b="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accent1">
                        <a:lumMod val="40000"/>
                        <a:lumOff val="60000"/>
                      </a:schemeClr>
                    </a:solidFill>
                  </a:tcPr>
                </a:tc>
                <a:tc>
                  <a:txBody>
                    <a:bodyPr/>
                    <a:lstStyle/>
                    <a:p>
                      <a:pPr algn="ctr">
                        <a:lnSpc>
                          <a:spcPct val="107000"/>
                        </a:lnSpc>
                        <a:spcAft>
                          <a:spcPts val="800"/>
                        </a:spcAft>
                      </a:pPr>
                      <a:r>
                        <a:rPr lang="en-US" sz="1600" b="0" dirty="0">
                          <a:solidFill>
                            <a:schemeClr val="tx1"/>
                          </a:solidFill>
                          <a:effectLst/>
                          <a:latin typeface="+mj-lt"/>
                        </a:rPr>
                        <a:t>100%</a:t>
                      </a:r>
                      <a:endParaRPr lang="en-US" sz="1600" b="0" dirty="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accent1">
                        <a:lumMod val="40000"/>
                        <a:lumOff val="60000"/>
                      </a:schemeClr>
                    </a:solidFill>
                  </a:tcPr>
                </a:tc>
                <a:tc>
                  <a:txBody>
                    <a:bodyPr/>
                    <a:lstStyle/>
                    <a:p>
                      <a:pPr algn="ctr">
                        <a:lnSpc>
                          <a:spcPct val="107000"/>
                        </a:lnSpc>
                        <a:spcAft>
                          <a:spcPts val="800"/>
                        </a:spcAft>
                      </a:pPr>
                      <a:r>
                        <a:rPr lang="en-US" sz="1600" b="0" dirty="0">
                          <a:solidFill>
                            <a:schemeClr val="tx1"/>
                          </a:solidFill>
                          <a:effectLst/>
                          <a:latin typeface="+mj-lt"/>
                        </a:rPr>
                        <a:t>101.23%</a:t>
                      </a:r>
                      <a:endParaRPr lang="en-US" sz="1600" b="0" dirty="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accent1">
                        <a:lumMod val="40000"/>
                        <a:lumOff val="60000"/>
                      </a:schemeClr>
                    </a:solidFill>
                  </a:tcPr>
                </a:tc>
                <a:extLst>
                  <a:ext uri="{0D108BD9-81ED-4DB2-BD59-A6C34878D82A}">
                    <a16:rowId xmlns:a16="http://schemas.microsoft.com/office/drawing/2014/main" val="3615420623"/>
                  </a:ext>
                </a:extLst>
              </a:tr>
              <a:tr h="161999">
                <a:tc vMerge="1">
                  <a:txBody>
                    <a:bodyPr/>
                    <a:lstStyle/>
                    <a:p>
                      <a:endParaRPr lang="en-US"/>
                    </a:p>
                  </a:txBody>
                  <a:tcPr/>
                </a:tc>
                <a:tc>
                  <a:txBody>
                    <a:bodyPr/>
                    <a:lstStyle/>
                    <a:p>
                      <a:pPr>
                        <a:lnSpc>
                          <a:spcPct val="107000"/>
                        </a:lnSpc>
                        <a:spcAft>
                          <a:spcPts val="800"/>
                        </a:spcAft>
                      </a:pPr>
                      <a:r>
                        <a:rPr lang="en-US" sz="1600" b="0">
                          <a:solidFill>
                            <a:schemeClr val="tx1"/>
                          </a:solidFill>
                          <a:effectLst/>
                          <a:latin typeface="+mj-lt"/>
                        </a:rPr>
                        <a:t>EAEC</a:t>
                      </a:r>
                      <a:endParaRPr lang="en-US" sz="1600" b="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accent1">
                        <a:lumMod val="40000"/>
                        <a:lumOff val="60000"/>
                      </a:schemeClr>
                    </a:solidFill>
                  </a:tcPr>
                </a:tc>
                <a:tc>
                  <a:txBody>
                    <a:bodyPr/>
                    <a:lstStyle/>
                    <a:p>
                      <a:pPr algn="ctr">
                        <a:lnSpc>
                          <a:spcPct val="107000"/>
                        </a:lnSpc>
                        <a:spcAft>
                          <a:spcPts val="800"/>
                        </a:spcAft>
                      </a:pPr>
                      <a:r>
                        <a:rPr lang="en-US" sz="1600" b="0">
                          <a:solidFill>
                            <a:schemeClr val="tx1"/>
                          </a:solidFill>
                          <a:effectLst/>
                          <a:latin typeface="+mj-lt"/>
                        </a:rPr>
                        <a:t>-</a:t>
                      </a:r>
                      <a:endParaRPr lang="en-US" sz="1600" b="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accent1">
                        <a:lumMod val="40000"/>
                        <a:lumOff val="60000"/>
                      </a:schemeClr>
                    </a:solidFill>
                  </a:tcPr>
                </a:tc>
                <a:tc>
                  <a:txBody>
                    <a:bodyPr/>
                    <a:lstStyle/>
                    <a:p>
                      <a:pPr algn="ctr">
                        <a:lnSpc>
                          <a:spcPct val="107000"/>
                        </a:lnSpc>
                        <a:spcAft>
                          <a:spcPts val="800"/>
                        </a:spcAft>
                      </a:pPr>
                      <a:r>
                        <a:rPr lang="en-US" sz="1600" b="0">
                          <a:solidFill>
                            <a:schemeClr val="tx1"/>
                          </a:solidFill>
                          <a:effectLst/>
                          <a:latin typeface="+mj-lt"/>
                        </a:rPr>
                        <a:t>0%</a:t>
                      </a:r>
                      <a:endParaRPr lang="en-US" sz="1600" b="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accent1">
                        <a:lumMod val="40000"/>
                        <a:lumOff val="60000"/>
                      </a:schemeClr>
                    </a:solidFill>
                  </a:tcPr>
                </a:tc>
                <a:tc>
                  <a:txBody>
                    <a:bodyPr/>
                    <a:lstStyle/>
                    <a:p>
                      <a:pPr algn="ctr">
                        <a:lnSpc>
                          <a:spcPct val="107000"/>
                        </a:lnSpc>
                        <a:spcAft>
                          <a:spcPts val="800"/>
                        </a:spcAft>
                      </a:pPr>
                      <a:r>
                        <a:rPr lang="en-US" sz="1600" b="0">
                          <a:solidFill>
                            <a:schemeClr val="tx1"/>
                          </a:solidFill>
                          <a:effectLst/>
                          <a:latin typeface="+mj-lt"/>
                        </a:rPr>
                        <a:t>-</a:t>
                      </a:r>
                      <a:endParaRPr lang="en-US" sz="1600" b="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accent1">
                        <a:lumMod val="40000"/>
                        <a:lumOff val="60000"/>
                      </a:schemeClr>
                    </a:solidFill>
                  </a:tcPr>
                </a:tc>
                <a:tc>
                  <a:txBody>
                    <a:bodyPr/>
                    <a:lstStyle/>
                    <a:p>
                      <a:pPr algn="ctr">
                        <a:lnSpc>
                          <a:spcPct val="107000"/>
                        </a:lnSpc>
                        <a:spcAft>
                          <a:spcPts val="800"/>
                        </a:spcAft>
                      </a:pPr>
                      <a:r>
                        <a:rPr lang="en-US" sz="1600" b="0" dirty="0">
                          <a:solidFill>
                            <a:schemeClr val="tx1"/>
                          </a:solidFill>
                          <a:effectLst/>
                          <a:latin typeface="+mj-lt"/>
                        </a:rPr>
                        <a:t>98.06%</a:t>
                      </a:r>
                      <a:endParaRPr lang="en-US" sz="1600" b="0" dirty="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accent1">
                        <a:lumMod val="40000"/>
                        <a:lumOff val="60000"/>
                      </a:schemeClr>
                    </a:solidFill>
                  </a:tcPr>
                </a:tc>
                <a:extLst>
                  <a:ext uri="{0D108BD9-81ED-4DB2-BD59-A6C34878D82A}">
                    <a16:rowId xmlns:a16="http://schemas.microsoft.com/office/drawing/2014/main" val="370585461"/>
                  </a:ext>
                </a:extLst>
              </a:tr>
              <a:tr h="161999">
                <a:tc vMerge="1">
                  <a:txBody>
                    <a:bodyPr/>
                    <a:lstStyle/>
                    <a:p>
                      <a:endParaRPr lang="en-US"/>
                    </a:p>
                  </a:txBody>
                  <a:tcPr/>
                </a:tc>
                <a:tc>
                  <a:txBody>
                    <a:bodyPr/>
                    <a:lstStyle/>
                    <a:p>
                      <a:pPr>
                        <a:lnSpc>
                          <a:spcPct val="107000"/>
                        </a:lnSpc>
                        <a:spcAft>
                          <a:spcPts val="800"/>
                        </a:spcAft>
                      </a:pPr>
                      <a:r>
                        <a:rPr lang="en-US" sz="1600" b="0">
                          <a:solidFill>
                            <a:schemeClr val="tx1"/>
                          </a:solidFill>
                          <a:effectLst/>
                          <a:latin typeface="+mj-lt"/>
                        </a:rPr>
                        <a:t>EAIM</a:t>
                      </a:r>
                      <a:endParaRPr lang="en-US" sz="1600" b="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accent1">
                        <a:lumMod val="40000"/>
                        <a:lumOff val="60000"/>
                      </a:schemeClr>
                    </a:solidFill>
                  </a:tcPr>
                </a:tc>
                <a:tc>
                  <a:txBody>
                    <a:bodyPr/>
                    <a:lstStyle/>
                    <a:p>
                      <a:pPr algn="ctr">
                        <a:lnSpc>
                          <a:spcPct val="107000"/>
                        </a:lnSpc>
                        <a:spcAft>
                          <a:spcPts val="800"/>
                        </a:spcAft>
                      </a:pPr>
                      <a:r>
                        <a:rPr lang="en-US" sz="1600" b="0">
                          <a:solidFill>
                            <a:schemeClr val="tx1"/>
                          </a:solidFill>
                          <a:effectLst/>
                          <a:latin typeface="+mj-lt"/>
                        </a:rPr>
                        <a:t>-</a:t>
                      </a:r>
                      <a:endParaRPr lang="en-US" sz="1600" b="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accent1">
                        <a:lumMod val="40000"/>
                        <a:lumOff val="60000"/>
                      </a:schemeClr>
                    </a:solidFill>
                  </a:tcPr>
                </a:tc>
                <a:tc>
                  <a:txBody>
                    <a:bodyPr/>
                    <a:lstStyle/>
                    <a:p>
                      <a:pPr algn="ctr">
                        <a:lnSpc>
                          <a:spcPct val="107000"/>
                        </a:lnSpc>
                        <a:spcAft>
                          <a:spcPts val="800"/>
                        </a:spcAft>
                      </a:pPr>
                      <a:r>
                        <a:rPr lang="en-US" sz="1600" b="0">
                          <a:solidFill>
                            <a:schemeClr val="tx1"/>
                          </a:solidFill>
                          <a:effectLst/>
                          <a:latin typeface="+mj-lt"/>
                        </a:rPr>
                        <a:t>0%</a:t>
                      </a:r>
                      <a:endParaRPr lang="en-US" sz="1600" b="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accent1">
                        <a:lumMod val="40000"/>
                        <a:lumOff val="60000"/>
                      </a:schemeClr>
                    </a:solidFill>
                  </a:tcPr>
                </a:tc>
                <a:tc>
                  <a:txBody>
                    <a:bodyPr/>
                    <a:lstStyle/>
                    <a:p>
                      <a:pPr algn="ctr">
                        <a:lnSpc>
                          <a:spcPct val="107000"/>
                        </a:lnSpc>
                        <a:spcAft>
                          <a:spcPts val="800"/>
                        </a:spcAft>
                      </a:pPr>
                      <a:r>
                        <a:rPr lang="en-US" sz="1600" b="0">
                          <a:solidFill>
                            <a:schemeClr val="tx1"/>
                          </a:solidFill>
                          <a:effectLst/>
                          <a:latin typeface="+mj-lt"/>
                        </a:rPr>
                        <a:t>-</a:t>
                      </a:r>
                      <a:endParaRPr lang="en-US" sz="1600" b="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accent1">
                        <a:lumMod val="40000"/>
                        <a:lumOff val="60000"/>
                      </a:schemeClr>
                    </a:solidFill>
                  </a:tcPr>
                </a:tc>
                <a:tc>
                  <a:txBody>
                    <a:bodyPr/>
                    <a:lstStyle/>
                    <a:p>
                      <a:pPr algn="ctr">
                        <a:lnSpc>
                          <a:spcPct val="107000"/>
                        </a:lnSpc>
                        <a:spcAft>
                          <a:spcPts val="800"/>
                        </a:spcAft>
                      </a:pPr>
                      <a:r>
                        <a:rPr lang="en-US" sz="1600" b="0" dirty="0">
                          <a:solidFill>
                            <a:schemeClr val="tx1"/>
                          </a:solidFill>
                          <a:effectLst/>
                          <a:latin typeface="+mj-lt"/>
                        </a:rPr>
                        <a:t>97.08%</a:t>
                      </a:r>
                      <a:endParaRPr lang="en-US" sz="1600" b="0" dirty="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accent1">
                        <a:lumMod val="40000"/>
                        <a:lumOff val="60000"/>
                      </a:schemeClr>
                    </a:solidFill>
                  </a:tcPr>
                </a:tc>
                <a:extLst>
                  <a:ext uri="{0D108BD9-81ED-4DB2-BD59-A6C34878D82A}">
                    <a16:rowId xmlns:a16="http://schemas.microsoft.com/office/drawing/2014/main" val="2981321232"/>
                  </a:ext>
                </a:extLst>
              </a:tr>
            </a:tbl>
          </a:graphicData>
        </a:graphic>
      </p:graphicFrame>
      <p:graphicFrame>
        <p:nvGraphicFramePr>
          <p:cNvPr id="9" name="Tabla 8">
            <a:extLst>
              <a:ext uri="{FF2B5EF4-FFF2-40B4-BE49-F238E27FC236}">
                <a16:creationId xmlns:a16="http://schemas.microsoft.com/office/drawing/2014/main" id="{0A21466F-B2FE-43C3-B7A4-962637AB1A77}"/>
              </a:ext>
            </a:extLst>
          </p:cNvPr>
          <p:cNvGraphicFramePr>
            <a:graphicFrameLocks noGrp="1"/>
          </p:cNvGraphicFramePr>
          <p:nvPr>
            <p:extLst>
              <p:ext uri="{D42A27DB-BD31-4B8C-83A1-F6EECF244321}">
                <p14:modId xmlns:p14="http://schemas.microsoft.com/office/powerpoint/2010/main" val="1152103519"/>
              </p:ext>
            </p:extLst>
          </p:nvPr>
        </p:nvGraphicFramePr>
        <p:xfrm>
          <a:off x="6459838" y="1103123"/>
          <a:ext cx="5548544" cy="4023678"/>
        </p:xfrm>
        <a:graphic>
          <a:graphicData uri="http://schemas.openxmlformats.org/drawingml/2006/table">
            <a:tbl>
              <a:tblPr firstRow="1" firstCol="1" bandRow="1">
                <a:tableStyleId>{5C22544A-7EE6-4342-B048-85BDC9FD1C3A}</a:tableStyleId>
              </a:tblPr>
              <a:tblGrid>
                <a:gridCol w="1221198">
                  <a:extLst>
                    <a:ext uri="{9D8B030D-6E8A-4147-A177-3AD203B41FA5}">
                      <a16:colId xmlns:a16="http://schemas.microsoft.com/office/drawing/2014/main" val="3008550230"/>
                    </a:ext>
                  </a:extLst>
                </a:gridCol>
                <a:gridCol w="1161123">
                  <a:extLst>
                    <a:ext uri="{9D8B030D-6E8A-4147-A177-3AD203B41FA5}">
                      <a16:colId xmlns:a16="http://schemas.microsoft.com/office/drawing/2014/main" val="1519949012"/>
                    </a:ext>
                  </a:extLst>
                </a:gridCol>
                <a:gridCol w="651179">
                  <a:extLst>
                    <a:ext uri="{9D8B030D-6E8A-4147-A177-3AD203B41FA5}">
                      <a16:colId xmlns:a16="http://schemas.microsoft.com/office/drawing/2014/main" val="2948291726"/>
                    </a:ext>
                  </a:extLst>
                </a:gridCol>
                <a:gridCol w="838348">
                  <a:extLst>
                    <a:ext uri="{9D8B030D-6E8A-4147-A177-3AD203B41FA5}">
                      <a16:colId xmlns:a16="http://schemas.microsoft.com/office/drawing/2014/main" val="640199589"/>
                    </a:ext>
                  </a:extLst>
                </a:gridCol>
                <a:gridCol w="838348">
                  <a:extLst>
                    <a:ext uri="{9D8B030D-6E8A-4147-A177-3AD203B41FA5}">
                      <a16:colId xmlns:a16="http://schemas.microsoft.com/office/drawing/2014/main" val="3118227090"/>
                    </a:ext>
                  </a:extLst>
                </a:gridCol>
                <a:gridCol w="838348">
                  <a:extLst>
                    <a:ext uri="{9D8B030D-6E8A-4147-A177-3AD203B41FA5}">
                      <a16:colId xmlns:a16="http://schemas.microsoft.com/office/drawing/2014/main" val="1246277541"/>
                    </a:ext>
                  </a:extLst>
                </a:gridCol>
              </a:tblGrid>
              <a:tr h="328646">
                <a:tc rowSpan="2">
                  <a:txBody>
                    <a:bodyPr/>
                    <a:lstStyle/>
                    <a:p>
                      <a:pPr>
                        <a:lnSpc>
                          <a:spcPct val="107000"/>
                        </a:lnSpc>
                        <a:spcAft>
                          <a:spcPts val="800"/>
                        </a:spcAft>
                      </a:pPr>
                      <a:r>
                        <a:rPr lang="es-MX" sz="1600" dirty="0">
                          <a:effectLst/>
                          <a:latin typeface="+mj-lt"/>
                        </a:rPr>
                        <a:t>Periodicidad</a:t>
                      </a:r>
                      <a:endParaRPr lang="en-US" sz="1600" dirty="0">
                        <a:effectLst/>
                        <a:latin typeface="+mj-lt"/>
                        <a:ea typeface="Calibri" panose="020F0502020204030204" pitchFamily="34" charset="0"/>
                        <a:cs typeface="Times New Roman" panose="02020603050405020304" pitchFamily="18" charset="0"/>
                      </a:endParaRPr>
                    </a:p>
                  </a:txBody>
                  <a:tcPr marL="60331" marR="60331" marT="0" marB="0" anchor="ctr">
                    <a:solidFill>
                      <a:schemeClr val="accent1">
                        <a:lumMod val="50000"/>
                      </a:schemeClr>
                    </a:solidFill>
                  </a:tcPr>
                </a:tc>
                <a:tc rowSpan="2">
                  <a:txBody>
                    <a:bodyPr/>
                    <a:lstStyle/>
                    <a:p>
                      <a:pPr>
                        <a:lnSpc>
                          <a:spcPct val="107000"/>
                        </a:lnSpc>
                        <a:spcAft>
                          <a:spcPts val="800"/>
                        </a:spcAft>
                      </a:pPr>
                      <a:r>
                        <a:rPr lang="es-MX" sz="1600" dirty="0">
                          <a:effectLst/>
                          <a:latin typeface="+mj-lt"/>
                        </a:rPr>
                        <a:t>Programa</a:t>
                      </a:r>
                      <a:endParaRPr lang="en-US" sz="1600" dirty="0">
                        <a:effectLst/>
                        <a:latin typeface="+mj-lt"/>
                        <a:ea typeface="Calibri" panose="020F0502020204030204" pitchFamily="34" charset="0"/>
                        <a:cs typeface="Times New Roman" panose="02020603050405020304" pitchFamily="18" charset="0"/>
                      </a:endParaRPr>
                    </a:p>
                  </a:txBody>
                  <a:tcPr marL="60331" marR="60331" marT="0" marB="0" anchor="ctr">
                    <a:solidFill>
                      <a:schemeClr val="accent1">
                        <a:lumMod val="50000"/>
                      </a:schemeClr>
                    </a:solidFill>
                  </a:tcPr>
                </a:tc>
                <a:tc gridSpan="2">
                  <a:txBody>
                    <a:bodyPr/>
                    <a:lstStyle/>
                    <a:p>
                      <a:pPr algn="ctr">
                        <a:lnSpc>
                          <a:spcPct val="107000"/>
                        </a:lnSpc>
                        <a:spcAft>
                          <a:spcPts val="800"/>
                        </a:spcAft>
                      </a:pPr>
                      <a:r>
                        <a:rPr lang="en-US" sz="1600" dirty="0">
                          <a:effectLst/>
                          <a:latin typeface="+mj-lt"/>
                        </a:rPr>
                        <a:t>Tasa de </a:t>
                      </a:r>
                      <a:r>
                        <a:rPr lang="en-US" sz="1600" dirty="0" err="1">
                          <a:effectLst/>
                          <a:latin typeface="+mj-lt"/>
                        </a:rPr>
                        <a:t>sobrecobertura</a:t>
                      </a:r>
                      <a:r>
                        <a:rPr lang="en-US" sz="1600" dirty="0">
                          <a:effectLst/>
                          <a:latin typeface="+mj-lt"/>
                        </a:rPr>
                        <a:t> (</a:t>
                      </a:r>
                      <a:r>
                        <a:rPr lang="en-US" sz="1600" dirty="0" err="1">
                          <a:effectLst/>
                          <a:latin typeface="+mj-lt"/>
                        </a:rPr>
                        <a:t>ponderadas</a:t>
                      </a:r>
                      <a:r>
                        <a:rPr lang="en-US" sz="1600" dirty="0">
                          <a:effectLst/>
                          <a:latin typeface="+mj-lt"/>
                        </a:rPr>
                        <a:t>)</a:t>
                      </a:r>
                      <a:endParaRPr lang="en-US" sz="1600" dirty="0">
                        <a:effectLst/>
                        <a:latin typeface="+mj-lt"/>
                        <a:ea typeface="Calibri" panose="020F0502020204030204" pitchFamily="34" charset="0"/>
                        <a:cs typeface="Times New Roman" panose="02020603050405020304" pitchFamily="18" charset="0"/>
                      </a:endParaRPr>
                    </a:p>
                  </a:txBody>
                  <a:tcPr marL="60331" marR="60331" marT="0" marB="0" anchor="ctr">
                    <a:solidFill>
                      <a:schemeClr val="accent1">
                        <a:lumMod val="50000"/>
                      </a:schemeClr>
                    </a:solidFill>
                  </a:tcPr>
                </a:tc>
                <a:tc hMerge="1">
                  <a:txBody>
                    <a:bodyPr/>
                    <a:lstStyle/>
                    <a:p>
                      <a:endParaRPr lang="en-US"/>
                    </a:p>
                  </a:txBody>
                  <a:tcPr/>
                </a:tc>
                <a:tc gridSpan="2">
                  <a:txBody>
                    <a:bodyPr/>
                    <a:lstStyle/>
                    <a:p>
                      <a:pPr algn="ctr">
                        <a:lnSpc>
                          <a:spcPct val="107000"/>
                        </a:lnSpc>
                        <a:spcAft>
                          <a:spcPts val="800"/>
                        </a:spcAft>
                      </a:pPr>
                      <a:r>
                        <a:rPr lang="es-MX" sz="1600" dirty="0">
                          <a:effectLst/>
                          <a:latin typeface="+mj-lt"/>
                        </a:rPr>
                        <a:t>Tasa de Cumplimiento Mínimo de la Muestra</a:t>
                      </a:r>
                      <a:endParaRPr lang="en-US" sz="1600" dirty="0">
                        <a:effectLst/>
                        <a:latin typeface="+mj-lt"/>
                        <a:ea typeface="Calibri" panose="020F0502020204030204" pitchFamily="34" charset="0"/>
                        <a:cs typeface="Times New Roman" panose="02020603050405020304" pitchFamily="18" charset="0"/>
                      </a:endParaRPr>
                    </a:p>
                  </a:txBody>
                  <a:tcPr marL="60331" marR="60331" marT="0" marB="0" anchor="ctr">
                    <a:solidFill>
                      <a:schemeClr val="accent1">
                        <a:lumMod val="50000"/>
                      </a:schemeClr>
                    </a:solidFill>
                  </a:tcPr>
                </a:tc>
                <a:tc hMerge="1">
                  <a:txBody>
                    <a:bodyPr/>
                    <a:lstStyle/>
                    <a:p>
                      <a:endParaRPr lang="en-US"/>
                    </a:p>
                  </a:txBody>
                  <a:tcPr/>
                </a:tc>
                <a:extLst>
                  <a:ext uri="{0D108BD9-81ED-4DB2-BD59-A6C34878D82A}">
                    <a16:rowId xmlns:a16="http://schemas.microsoft.com/office/drawing/2014/main" val="3202870281"/>
                  </a:ext>
                </a:extLst>
              </a:tr>
              <a:tr h="205945">
                <a:tc vMerge="1">
                  <a:txBody>
                    <a:bodyPr/>
                    <a:lstStyle/>
                    <a:p>
                      <a:endParaRPr lang="en-US"/>
                    </a:p>
                  </a:txBody>
                  <a:tcPr/>
                </a:tc>
                <a:tc vMerge="1">
                  <a:txBody>
                    <a:bodyPr/>
                    <a:lstStyle/>
                    <a:p>
                      <a:endParaRPr lang="en-US"/>
                    </a:p>
                  </a:txBody>
                  <a:tcPr/>
                </a:tc>
                <a:tc>
                  <a:txBody>
                    <a:bodyPr/>
                    <a:lstStyle/>
                    <a:p>
                      <a:pPr algn="ctr">
                        <a:lnSpc>
                          <a:spcPct val="107000"/>
                        </a:lnSpc>
                        <a:spcAft>
                          <a:spcPts val="800"/>
                        </a:spcAft>
                      </a:pPr>
                      <a:r>
                        <a:rPr lang="en-US" sz="1600" b="1" dirty="0">
                          <a:solidFill>
                            <a:schemeClr val="bg1"/>
                          </a:solidFill>
                          <a:effectLst/>
                          <a:latin typeface="+mj-lt"/>
                        </a:rPr>
                        <a:t>2019</a:t>
                      </a:r>
                      <a:endParaRPr lang="en-US" sz="1600" b="1" dirty="0">
                        <a:solidFill>
                          <a:schemeClr val="bg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accent1">
                        <a:lumMod val="50000"/>
                      </a:schemeClr>
                    </a:solidFill>
                  </a:tcPr>
                </a:tc>
                <a:tc>
                  <a:txBody>
                    <a:bodyPr/>
                    <a:lstStyle/>
                    <a:p>
                      <a:pPr algn="ctr">
                        <a:lnSpc>
                          <a:spcPct val="107000"/>
                        </a:lnSpc>
                        <a:spcAft>
                          <a:spcPts val="800"/>
                        </a:spcAft>
                      </a:pPr>
                      <a:r>
                        <a:rPr lang="en-US" sz="1600" b="1" dirty="0">
                          <a:solidFill>
                            <a:schemeClr val="bg1"/>
                          </a:solidFill>
                          <a:effectLst/>
                          <a:latin typeface="+mj-lt"/>
                        </a:rPr>
                        <a:t>2020</a:t>
                      </a:r>
                      <a:endParaRPr lang="en-US" sz="1600" b="1" dirty="0">
                        <a:solidFill>
                          <a:schemeClr val="bg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accent1">
                        <a:lumMod val="50000"/>
                      </a:schemeClr>
                    </a:solidFill>
                  </a:tcPr>
                </a:tc>
                <a:tc>
                  <a:txBody>
                    <a:bodyPr/>
                    <a:lstStyle/>
                    <a:p>
                      <a:pPr algn="ctr">
                        <a:lnSpc>
                          <a:spcPct val="107000"/>
                        </a:lnSpc>
                        <a:spcAft>
                          <a:spcPts val="800"/>
                        </a:spcAft>
                      </a:pPr>
                      <a:r>
                        <a:rPr lang="en-US" sz="1600" b="1" dirty="0">
                          <a:solidFill>
                            <a:schemeClr val="bg1"/>
                          </a:solidFill>
                          <a:effectLst/>
                          <a:latin typeface="+mj-lt"/>
                        </a:rPr>
                        <a:t>2019</a:t>
                      </a:r>
                      <a:endParaRPr lang="en-US" sz="1600" b="1" dirty="0">
                        <a:solidFill>
                          <a:schemeClr val="bg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accent1">
                        <a:lumMod val="50000"/>
                      </a:schemeClr>
                    </a:solidFill>
                  </a:tcPr>
                </a:tc>
                <a:tc>
                  <a:txBody>
                    <a:bodyPr/>
                    <a:lstStyle/>
                    <a:p>
                      <a:pPr algn="ctr">
                        <a:lnSpc>
                          <a:spcPct val="107000"/>
                        </a:lnSpc>
                        <a:spcAft>
                          <a:spcPts val="800"/>
                        </a:spcAft>
                      </a:pPr>
                      <a:r>
                        <a:rPr lang="en-US" sz="1600" b="1" dirty="0">
                          <a:solidFill>
                            <a:schemeClr val="bg1"/>
                          </a:solidFill>
                          <a:effectLst/>
                          <a:latin typeface="+mj-lt"/>
                        </a:rPr>
                        <a:t>2020</a:t>
                      </a:r>
                      <a:endParaRPr lang="en-US" sz="1600" b="1" dirty="0">
                        <a:solidFill>
                          <a:schemeClr val="bg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accent1">
                        <a:lumMod val="50000"/>
                      </a:schemeClr>
                    </a:solidFill>
                  </a:tcPr>
                </a:tc>
                <a:extLst>
                  <a:ext uri="{0D108BD9-81ED-4DB2-BD59-A6C34878D82A}">
                    <a16:rowId xmlns:a16="http://schemas.microsoft.com/office/drawing/2014/main" val="2993389976"/>
                  </a:ext>
                </a:extLst>
              </a:tr>
              <a:tr h="192658">
                <a:tc rowSpan="3">
                  <a:txBody>
                    <a:bodyPr/>
                    <a:lstStyle/>
                    <a:p>
                      <a:pPr algn="ctr">
                        <a:lnSpc>
                          <a:spcPct val="107000"/>
                        </a:lnSpc>
                        <a:spcAft>
                          <a:spcPts val="800"/>
                        </a:spcAft>
                      </a:pPr>
                      <a:r>
                        <a:rPr lang="en-US" sz="1600" b="0" dirty="0">
                          <a:solidFill>
                            <a:schemeClr val="tx1"/>
                          </a:solidFill>
                          <a:effectLst/>
                          <a:latin typeface="+mj-lt"/>
                        </a:rPr>
                        <a:t>Trimestral</a:t>
                      </a:r>
                      <a:endParaRPr lang="en-US" sz="1600" b="0" dirty="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bg1"/>
                    </a:solidFill>
                  </a:tcPr>
                </a:tc>
                <a:tc>
                  <a:txBody>
                    <a:bodyPr/>
                    <a:lstStyle/>
                    <a:p>
                      <a:pPr>
                        <a:lnSpc>
                          <a:spcPct val="107000"/>
                        </a:lnSpc>
                        <a:spcAft>
                          <a:spcPts val="800"/>
                        </a:spcAft>
                      </a:pPr>
                      <a:r>
                        <a:rPr lang="en-US" sz="1600" dirty="0">
                          <a:solidFill>
                            <a:schemeClr val="tx1"/>
                          </a:solidFill>
                          <a:effectLst/>
                          <a:latin typeface="+mj-lt"/>
                        </a:rPr>
                        <a:t>ENCO</a:t>
                      </a:r>
                      <a:endParaRPr lang="en-US" sz="1600" dirty="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bg1"/>
                    </a:solidFill>
                  </a:tcPr>
                </a:tc>
                <a:tc>
                  <a:txBody>
                    <a:bodyPr/>
                    <a:lstStyle/>
                    <a:p>
                      <a:pPr algn="ctr">
                        <a:lnSpc>
                          <a:spcPct val="107000"/>
                        </a:lnSpc>
                        <a:spcAft>
                          <a:spcPts val="800"/>
                        </a:spcAft>
                      </a:pPr>
                      <a:r>
                        <a:rPr lang="en-US" sz="1600">
                          <a:solidFill>
                            <a:schemeClr val="tx1"/>
                          </a:solidFill>
                          <a:effectLst/>
                          <a:latin typeface="+mj-lt"/>
                        </a:rPr>
                        <a:t>7.67%</a:t>
                      </a:r>
                      <a:endParaRPr lang="en-US" sz="160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bg1"/>
                    </a:solidFill>
                  </a:tcPr>
                </a:tc>
                <a:tc>
                  <a:txBody>
                    <a:bodyPr/>
                    <a:lstStyle/>
                    <a:p>
                      <a:pPr algn="ctr">
                        <a:lnSpc>
                          <a:spcPct val="107000"/>
                        </a:lnSpc>
                        <a:spcAft>
                          <a:spcPts val="800"/>
                        </a:spcAft>
                      </a:pPr>
                      <a:r>
                        <a:rPr lang="en-US" sz="1600">
                          <a:solidFill>
                            <a:schemeClr val="tx1"/>
                          </a:solidFill>
                          <a:effectLst/>
                          <a:latin typeface="+mj-lt"/>
                        </a:rPr>
                        <a:t>7.61</a:t>
                      </a:r>
                      <a:endParaRPr lang="en-US" sz="160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bg1"/>
                    </a:solidFill>
                  </a:tcPr>
                </a:tc>
                <a:tc>
                  <a:txBody>
                    <a:bodyPr/>
                    <a:lstStyle/>
                    <a:p>
                      <a:pPr algn="ctr">
                        <a:lnSpc>
                          <a:spcPct val="107000"/>
                        </a:lnSpc>
                        <a:spcAft>
                          <a:spcPts val="800"/>
                        </a:spcAft>
                      </a:pPr>
                      <a:r>
                        <a:rPr lang="en-US" sz="1600">
                          <a:solidFill>
                            <a:schemeClr val="tx1"/>
                          </a:solidFill>
                          <a:effectLst/>
                          <a:latin typeface="+mj-lt"/>
                        </a:rPr>
                        <a:t>101%</a:t>
                      </a:r>
                      <a:endParaRPr lang="en-US" sz="160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bg1"/>
                    </a:solidFill>
                  </a:tcPr>
                </a:tc>
                <a:tc>
                  <a:txBody>
                    <a:bodyPr/>
                    <a:lstStyle/>
                    <a:p>
                      <a:pPr algn="ctr">
                        <a:lnSpc>
                          <a:spcPct val="107000"/>
                        </a:lnSpc>
                        <a:spcAft>
                          <a:spcPts val="800"/>
                        </a:spcAft>
                      </a:pPr>
                      <a:r>
                        <a:rPr lang="en-US" sz="1600" dirty="0">
                          <a:solidFill>
                            <a:schemeClr val="tx1"/>
                          </a:solidFill>
                          <a:effectLst/>
                          <a:latin typeface="+mj-lt"/>
                        </a:rPr>
                        <a:t>92.47%</a:t>
                      </a:r>
                      <a:endParaRPr lang="en-US" sz="1600" dirty="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bg1"/>
                    </a:solidFill>
                  </a:tcPr>
                </a:tc>
                <a:extLst>
                  <a:ext uri="{0D108BD9-81ED-4DB2-BD59-A6C34878D82A}">
                    <a16:rowId xmlns:a16="http://schemas.microsoft.com/office/drawing/2014/main" val="3573936791"/>
                  </a:ext>
                </a:extLst>
              </a:tr>
              <a:tr h="192658">
                <a:tc vMerge="1">
                  <a:txBody>
                    <a:bodyPr/>
                    <a:lstStyle/>
                    <a:p>
                      <a:endParaRPr lang="en-US"/>
                    </a:p>
                  </a:txBody>
                  <a:tcPr/>
                </a:tc>
                <a:tc>
                  <a:txBody>
                    <a:bodyPr/>
                    <a:lstStyle/>
                    <a:p>
                      <a:pPr>
                        <a:lnSpc>
                          <a:spcPct val="107000"/>
                        </a:lnSpc>
                        <a:spcAft>
                          <a:spcPts val="800"/>
                        </a:spcAft>
                      </a:pPr>
                      <a:r>
                        <a:rPr lang="en-US" sz="1600">
                          <a:solidFill>
                            <a:schemeClr val="tx1"/>
                          </a:solidFill>
                          <a:effectLst/>
                          <a:latin typeface="+mj-lt"/>
                        </a:rPr>
                        <a:t>ENSU</a:t>
                      </a:r>
                      <a:endParaRPr lang="en-US" sz="160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bg1"/>
                    </a:solidFill>
                  </a:tcPr>
                </a:tc>
                <a:tc>
                  <a:txBody>
                    <a:bodyPr/>
                    <a:lstStyle/>
                    <a:p>
                      <a:pPr algn="ctr">
                        <a:lnSpc>
                          <a:spcPct val="107000"/>
                        </a:lnSpc>
                        <a:spcAft>
                          <a:spcPts val="800"/>
                        </a:spcAft>
                      </a:pPr>
                      <a:r>
                        <a:rPr lang="en-US" sz="1600" dirty="0">
                          <a:solidFill>
                            <a:schemeClr val="tx1"/>
                          </a:solidFill>
                          <a:effectLst/>
                          <a:latin typeface="+mj-lt"/>
                        </a:rPr>
                        <a:t>5.56%</a:t>
                      </a:r>
                      <a:endParaRPr lang="en-US" sz="1600" dirty="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bg1"/>
                    </a:solidFill>
                  </a:tcPr>
                </a:tc>
                <a:tc>
                  <a:txBody>
                    <a:bodyPr/>
                    <a:lstStyle/>
                    <a:p>
                      <a:pPr algn="ctr">
                        <a:lnSpc>
                          <a:spcPct val="107000"/>
                        </a:lnSpc>
                        <a:spcAft>
                          <a:spcPts val="800"/>
                        </a:spcAft>
                      </a:pPr>
                      <a:r>
                        <a:rPr lang="en-US" sz="1600">
                          <a:solidFill>
                            <a:schemeClr val="tx1"/>
                          </a:solidFill>
                          <a:effectLst/>
                          <a:latin typeface="+mj-lt"/>
                        </a:rPr>
                        <a:t>5.64</a:t>
                      </a:r>
                      <a:endParaRPr lang="en-US" sz="160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bg1"/>
                    </a:solidFill>
                  </a:tcPr>
                </a:tc>
                <a:tc>
                  <a:txBody>
                    <a:bodyPr/>
                    <a:lstStyle/>
                    <a:p>
                      <a:pPr algn="ctr">
                        <a:lnSpc>
                          <a:spcPct val="107000"/>
                        </a:lnSpc>
                        <a:spcAft>
                          <a:spcPts val="800"/>
                        </a:spcAft>
                      </a:pPr>
                      <a:r>
                        <a:rPr lang="en-US" sz="1600">
                          <a:solidFill>
                            <a:schemeClr val="tx1"/>
                          </a:solidFill>
                          <a:effectLst/>
                          <a:latin typeface="+mj-lt"/>
                        </a:rPr>
                        <a:t>104%</a:t>
                      </a:r>
                      <a:endParaRPr lang="en-US" sz="160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bg1"/>
                    </a:solidFill>
                  </a:tcPr>
                </a:tc>
                <a:tc>
                  <a:txBody>
                    <a:bodyPr/>
                    <a:lstStyle/>
                    <a:p>
                      <a:pPr algn="ctr">
                        <a:lnSpc>
                          <a:spcPct val="107000"/>
                        </a:lnSpc>
                        <a:spcAft>
                          <a:spcPts val="800"/>
                        </a:spcAft>
                      </a:pPr>
                      <a:r>
                        <a:rPr lang="en-US" sz="1600">
                          <a:solidFill>
                            <a:schemeClr val="tx1"/>
                          </a:solidFill>
                          <a:effectLst/>
                          <a:latin typeface="+mj-lt"/>
                        </a:rPr>
                        <a:t>104.62%</a:t>
                      </a:r>
                      <a:endParaRPr lang="en-US" sz="160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bg1"/>
                    </a:solidFill>
                  </a:tcPr>
                </a:tc>
                <a:extLst>
                  <a:ext uri="{0D108BD9-81ED-4DB2-BD59-A6C34878D82A}">
                    <a16:rowId xmlns:a16="http://schemas.microsoft.com/office/drawing/2014/main" val="635988749"/>
                  </a:ext>
                </a:extLst>
              </a:tr>
              <a:tr h="192658">
                <a:tc vMerge="1">
                  <a:txBody>
                    <a:bodyPr/>
                    <a:lstStyle/>
                    <a:p>
                      <a:endParaRPr lang="en-US"/>
                    </a:p>
                  </a:txBody>
                  <a:tcPr/>
                </a:tc>
                <a:tc>
                  <a:txBody>
                    <a:bodyPr/>
                    <a:lstStyle/>
                    <a:p>
                      <a:pPr>
                        <a:lnSpc>
                          <a:spcPct val="107000"/>
                        </a:lnSpc>
                        <a:spcAft>
                          <a:spcPts val="800"/>
                        </a:spcAft>
                      </a:pPr>
                      <a:r>
                        <a:rPr lang="en-US" sz="1600">
                          <a:solidFill>
                            <a:schemeClr val="tx1"/>
                          </a:solidFill>
                          <a:effectLst/>
                          <a:latin typeface="+mj-lt"/>
                        </a:rPr>
                        <a:t>ENOE</a:t>
                      </a:r>
                      <a:endParaRPr lang="en-US" sz="160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bg1"/>
                    </a:solidFill>
                  </a:tcPr>
                </a:tc>
                <a:tc>
                  <a:txBody>
                    <a:bodyPr/>
                    <a:lstStyle/>
                    <a:p>
                      <a:pPr algn="ctr">
                        <a:lnSpc>
                          <a:spcPct val="107000"/>
                        </a:lnSpc>
                        <a:spcAft>
                          <a:spcPts val="800"/>
                        </a:spcAft>
                      </a:pPr>
                      <a:r>
                        <a:rPr lang="en-US" sz="1600" dirty="0">
                          <a:solidFill>
                            <a:schemeClr val="tx1"/>
                          </a:solidFill>
                          <a:effectLst/>
                          <a:latin typeface="+mj-lt"/>
                        </a:rPr>
                        <a:t>7.21%</a:t>
                      </a:r>
                      <a:endParaRPr lang="en-US" sz="1600" dirty="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bg1"/>
                    </a:solidFill>
                  </a:tcPr>
                </a:tc>
                <a:tc>
                  <a:txBody>
                    <a:bodyPr/>
                    <a:lstStyle/>
                    <a:p>
                      <a:pPr algn="ctr">
                        <a:lnSpc>
                          <a:spcPct val="107000"/>
                        </a:lnSpc>
                        <a:spcAft>
                          <a:spcPts val="800"/>
                        </a:spcAft>
                      </a:pPr>
                      <a:r>
                        <a:rPr lang="en-US" sz="1600" dirty="0">
                          <a:solidFill>
                            <a:schemeClr val="tx1"/>
                          </a:solidFill>
                          <a:effectLst/>
                          <a:latin typeface="+mj-lt"/>
                        </a:rPr>
                        <a:t>7.20</a:t>
                      </a:r>
                      <a:endParaRPr lang="en-US" sz="1600" dirty="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bg1"/>
                    </a:solidFill>
                  </a:tcPr>
                </a:tc>
                <a:tc>
                  <a:txBody>
                    <a:bodyPr/>
                    <a:lstStyle/>
                    <a:p>
                      <a:pPr algn="ctr">
                        <a:lnSpc>
                          <a:spcPct val="107000"/>
                        </a:lnSpc>
                        <a:spcAft>
                          <a:spcPts val="800"/>
                        </a:spcAft>
                      </a:pPr>
                      <a:r>
                        <a:rPr lang="en-US" sz="1600" dirty="0">
                          <a:solidFill>
                            <a:schemeClr val="tx1"/>
                          </a:solidFill>
                          <a:effectLst/>
                          <a:latin typeface="+mj-lt"/>
                        </a:rPr>
                        <a:t>103%</a:t>
                      </a:r>
                      <a:endParaRPr lang="en-US" sz="1600" dirty="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bg1"/>
                    </a:solidFill>
                  </a:tcPr>
                </a:tc>
                <a:tc>
                  <a:txBody>
                    <a:bodyPr/>
                    <a:lstStyle/>
                    <a:p>
                      <a:pPr algn="ctr">
                        <a:lnSpc>
                          <a:spcPct val="107000"/>
                        </a:lnSpc>
                        <a:spcAft>
                          <a:spcPts val="800"/>
                        </a:spcAft>
                      </a:pPr>
                      <a:r>
                        <a:rPr lang="en-US" sz="1600" dirty="0">
                          <a:solidFill>
                            <a:schemeClr val="tx1"/>
                          </a:solidFill>
                          <a:effectLst/>
                          <a:latin typeface="+mj-lt"/>
                        </a:rPr>
                        <a:t>103.12%</a:t>
                      </a:r>
                      <a:endParaRPr lang="en-US" sz="1600" dirty="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bg1"/>
                    </a:solidFill>
                  </a:tcPr>
                </a:tc>
                <a:extLst>
                  <a:ext uri="{0D108BD9-81ED-4DB2-BD59-A6C34878D82A}">
                    <a16:rowId xmlns:a16="http://schemas.microsoft.com/office/drawing/2014/main" val="3092065850"/>
                  </a:ext>
                </a:extLst>
              </a:tr>
              <a:tr h="192658">
                <a:tc rowSpan="8">
                  <a:txBody>
                    <a:bodyPr/>
                    <a:lstStyle/>
                    <a:p>
                      <a:pPr algn="ctr">
                        <a:lnSpc>
                          <a:spcPct val="107000"/>
                        </a:lnSpc>
                        <a:spcAft>
                          <a:spcPts val="800"/>
                        </a:spcAft>
                      </a:pPr>
                      <a:r>
                        <a:rPr lang="en-US" sz="1600" b="0" dirty="0" err="1">
                          <a:solidFill>
                            <a:schemeClr val="tx1"/>
                          </a:solidFill>
                          <a:effectLst/>
                          <a:latin typeface="+mj-lt"/>
                        </a:rPr>
                        <a:t>Mensual</a:t>
                      </a:r>
                      <a:endParaRPr lang="en-US" sz="1600" b="0" dirty="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accent1">
                        <a:lumMod val="20000"/>
                        <a:lumOff val="80000"/>
                      </a:schemeClr>
                    </a:solidFill>
                  </a:tcPr>
                </a:tc>
                <a:tc>
                  <a:txBody>
                    <a:bodyPr/>
                    <a:lstStyle/>
                    <a:p>
                      <a:pPr>
                        <a:lnSpc>
                          <a:spcPct val="107000"/>
                        </a:lnSpc>
                        <a:spcAft>
                          <a:spcPts val="800"/>
                        </a:spcAft>
                      </a:pPr>
                      <a:r>
                        <a:rPr lang="en-US" sz="1600" dirty="0">
                          <a:solidFill>
                            <a:schemeClr val="tx1"/>
                          </a:solidFill>
                          <a:effectLst/>
                          <a:latin typeface="+mj-lt"/>
                        </a:rPr>
                        <a:t>EMIM</a:t>
                      </a:r>
                      <a:endParaRPr lang="en-US" sz="1600" dirty="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accent1">
                        <a:lumMod val="20000"/>
                        <a:lumOff val="80000"/>
                      </a:schemeClr>
                    </a:solidFill>
                  </a:tcPr>
                </a:tc>
                <a:tc>
                  <a:txBody>
                    <a:bodyPr/>
                    <a:lstStyle/>
                    <a:p>
                      <a:pPr algn="ctr">
                        <a:lnSpc>
                          <a:spcPct val="107000"/>
                        </a:lnSpc>
                        <a:spcAft>
                          <a:spcPts val="800"/>
                        </a:spcAft>
                      </a:pPr>
                      <a:r>
                        <a:rPr lang="en-US" sz="1600" dirty="0">
                          <a:solidFill>
                            <a:schemeClr val="tx1"/>
                          </a:solidFill>
                          <a:effectLst/>
                          <a:latin typeface="+mj-lt"/>
                        </a:rPr>
                        <a:t>0%</a:t>
                      </a:r>
                      <a:endParaRPr lang="en-US" sz="1600" dirty="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accent1">
                        <a:lumMod val="20000"/>
                        <a:lumOff val="80000"/>
                      </a:schemeClr>
                    </a:solidFill>
                  </a:tcPr>
                </a:tc>
                <a:tc>
                  <a:txBody>
                    <a:bodyPr/>
                    <a:lstStyle/>
                    <a:p>
                      <a:pPr algn="ctr">
                        <a:lnSpc>
                          <a:spcPct val="107000"/>
                        </a:lnSpc>
                        <a:spcAft>
                          <a:spcPts val="800"/>
                        </a:spcAft>
                      </a:pPr>
                      <a:r>
                        <a:rPr lang="en-US" sz="1600" b="1" dirty="0">
                          <a:solidFill>
                            <a:schemeClr val="tx1"/>
                          </a:solidFill>
                          <a:effectLst/>
                          <a:latin typeface="+mj-lt"/>
                        </a:rPr>
                        <a:t>0%</a:t>
                      </a:r>
                      <a:endParaRPr lang="en-US" sz="1600" b="1" dirty="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accent1">
                        <a:lumMod val="20000"/>
                        <a:lumOff val="80000"/>
                      </a:schemeClr>
                    </a:solidFill>
                  </a:tcPr>
                </a:tc>
                <a:tc>
                  <a:txBody>
                    <a:bodyPr/>
                    <a:lstStyle/>
                    <a:p>
                      <a:pPr algn="ctr">
                        <a:lnSpc>
                          <a:spcPct val="107000"/>
                        </a:lnSpc>
                        <a:spcAft>
                          <a:spcPts val="800"/>
                        </a:spcAft>
                      </a:pPr>
                      <a:r>
                        <a:rPr lang="en-US" sz="1600">
                          <a:solidFill>
                            <a:schemeClr val="tx1"/>
                          </a:solidFill>
                          <a:effectLst/>
                          <a:latin typeface="+mj-lt"/>
                        </a:rPr>
                        <a:t>106%</a:t>
                      </a:r>
                      <a:endParaRPr lang="en-US" sz="160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accent1">
                        <a:lumMod val="20000"/>
                        <a:lumOff val="80000"/>
                      </a:schemeClr>
                    </a:solidFill>
                  </a:tcPr>
                </a:tc>
                <a:tc>
                  <a:txBody>
                    <a:bodyPr/>
                    <a:lstStyle/>
                    <a:p>
                      <a:pPr algn="ctr">
                        <a:lnSpc>
                          <a:spcPct val="107000"/>
                        </a:lnSpc>
                        <a:spcAft>
                          <a:spcPts val="800"/>
                        </a:spcAft>
                      </a:pPr>
                      <a:r>
                        <a:rPr lang="en-US" sz="1600">
                          <a:solidFill>
                            <a:schemeClr val="tx1"/>
                          </a:solidFill>
                          <a:effectLst/>
                          <a:latin typeface="+mj-lt"/>
                        </a:rPr>
                        <a:t>92.89%</a:t>
                      </a:r>
                      <a:endParaRPr lang="en-US" sz="160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accent1">
                        <a:lumMod val="20000"/>
                        <a:lumOff val="80000"/>
                      </a:schemeClr>
                    </a:solidFill>
                  </a:tcPr>
                </a:tc>
                <a:extLst>
                  <a:ext uri="{0D108BD9-81ED-4DB2-BD59-A6C34878D82A}">
                    <a16:rowId xmlns:a16="http://schemas.microsoft.com/office/drawing/2014/main" val="2156236085"/>
                  </a:ext>
                </a:extLst>
              </a:tr>
              <a:tr h="192658">
                <a:tc vMerge="1">
                  <a:txBody>
                    <a:bodyPr/>
                    <a:lstStyle/>
                    <a:p>
                      <a:endParaRPr lang="en-US"/>
                    </a:p>
                  </a:txBody>
                  <a:tcPr/>
                </a:tc>
                <a:tc>
                  <a:txBody>
                    <a:bodyPr/>
                    <a:lstStyle/>
                    <a:p>
                      <a:pPr>
                        <a:lnSpc>
                          <a:spcPct val="107000"/>
                        </a:lnSpc>
                        <a:spcAft>
                          <a:spcPts val="800"/>
                        </a:spcAft>
                      </a:pPr>
                      <a:r>
                        <a:rPr lang="en-US" sz="1600">
                          <a:solidFill>
                            <a:schemeClr val="tx1"/>
                          </a:solidFill>
                          <a:effectLst/>
                          <a:latin typeface="+mj-lt"/>
                        </a:rPr>
                        <a:t>EMEC</a:t>
                      </a:r>
                      <a:endParaRPr lang="en-US" sz="160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accent1">
                        <a:lumMod val="20000"/>
                        <a:lumOff val="80000"/>
                      </a:schemeClr>
                    </a:solidFill>
                  </a:tcPr>
                </a:tc>
                <a:tc>
                  <a:txBody>
                    <a:bodyPr/>
                    <a:lstStyle/>
                    <a:p>
                      <a:pPr algn="ctr">
                        <a:lnSpc>
                          <a:spcPct val="107000"/>
                        </a:lnSpc>
                        <a:spcAft>
                          <a:spcPts val="800"/>
                        </a:spcAft>
                      </a:pPr>
                      <a:r>
                        <a:rPr lang="en-US" sz="1600">
                          <a:solidFill>
                            <a:schemeClr val="tx1"/>
                          </a:solidFill>
                          <a:effectLst/>
                          <a:latin typeface="+mj-lt"/>
                        </a:rPr>
                        <a:t>0%</a:t>
                      </a:r>
                      <a:endParaRPr lang="en-US" sz="160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accent1">
                        <a:lumMod val="20000"/>
                        <a:lumOff val="80000"/>
                      </a:schemeClr>
                    </a:solidFill>
                  </a:tcPr>
                </a:tc>
                <a:tc>
                  <a:txBody>
                    <a:bodyPr/>
                    <a:lstStyle/>
                    <a:p>
                      <a:pPr algn="ctr">
                        <a:lnSpc>
                          <a:spcPct val="107000"/>
                        </a:lnSpc>
                        <a:spcAft>
                          <a:spcPts val="800"/>
                        </a:spcAft>
                      </a:pPr>
                      <a:r>
                        <a:rPr lang="en-US" sz="1600" b="1" dirty="0">
                          <a:solidFill>
                            <a:schemeClr val="tx1"/>
                          </a:solidFill>
                          <a:effectLst/>
                          <a:latin typeface="+mj-lt"/>
                        </a:rPr>
                        <a:t>0%</a:t>
                      </a:r>
                      <a:endParaRPr lang="en-US" sz="1600" b="1" dirty="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accent1">
                        <a:lumMod val="20000"/>
                        <a:lumOff val="80000"/>
                      </a:schemeClr>
                    </a:solidFill>
                  </a:tcPr>
                </a:tc>
                <a:tc>
                  <a:txBody>
                    <a:bodyPr/>
                    <a:lstStyle/>
                    <a:p>
                      <a:pPr algn="ctr">
                        <a:lnSpc>
                          <a:spcPct val="107000"/>
                        </a:lnSpc>
                        <a:spcAft>
                          <a:spcPts val="800"/>
                        </a:spcAft>
                      </a:pPr>
                      <a:r>
                        <a:rPr lang="en-US" sz="1600" dirty="0">
                          <a:solidFill>
                            <a:schemeClr val="tx1"/>
                          </a:solidFill>
                          <a:effectLst/>
                          <a:latin typeface="+mj-lt"/>
                        </a:rPr>
                        <a:t>106%</a:t>
                      </a:r>
                      <a:endParaRPr lang="en-US" sz="1600" dirty="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accent1">
                        <a:lumMod val="20000"/>
                        <a:lumOff val="80000"/>
                      </a:schemeClr>
                    </a:solidFill>
                  </a:tcPr>
                </a:tc>
                <a:tc>
                  <a:txBody>
                    <a:bodyPr/>
                    <a:lstStyle/>
                    <a:p>
                      <a:pPr algn="ctr">
                        <a:lnSpc>
                          <a:spcPct val="107000"/>
                        </a:lnSpc>
                        <a:spcAft>
                          <a:spcPts val="800"/>
                        </a:spcAft>
                      </a:pPr>
                      <a:r>
                        <a:rPr lang="en-US" sz="1600">
                          <a:solidFill>
                            <a:schemeClr val="tx1"/>
                          </a:solidFill>
                          <a:effectLst/>
                          <a:latin typeface="+mj-lt"/>
                        </a:rPr>
                        <a:t>101.35%</a:t>
                      </a:r>
                      <a:endParaRPr lang="en-US" sz="160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accent1">
                        <a:lumMod val="20000"/>
                        <a:lumOff val="80000"/>
                      </a:schemeClr>
                    </a:solidFill>
                  </a:tcPr>
                </a:tc>
                <a:extLst>
                  <a:ext uri="{0D108BD9-81ED-4DB2-BD59-A6C34878D82A}">
                    <a16:rowId xmlns:a16="http://schemas.microsoft.com/office/drawing/2014/main" val="2668771641"/>
                  </a:ext>
                </a:extLst>
              </a:tr>
              <a:tr h="192658">
                <a:tc vMerge="1">
                  <a:txBody>
                    <a:bodyPr/>
                    <a:lstStyle/>
                    <a:p>
                      <a:endParaRPr lang="en-US"/>
                    </a:p>
                  </a:txBody>
                  <a:tcPr/>
                </a:tc>
                <a:tc>
                  <a:txBody>
                    <a:bodyPr/>
                    <a:lstStyle/>
                    <a:p>
                      <a:pPr>
                        <a:lnSpc>
                          <a:spcPct val="107000"/>
                        </a:lnSpc>
                        <a:spcAft>
                          <a:spcPts val="800"/>
                        </a:spcAft>
                      </a:pPr>
                      <a:r>
                        <a:rPr lang="en-US" sz="1600">
                          <a:solidFill>
                            <a:schemeClr val="tx1"/>
                          </a:solidFill>
                          <a:effectLst/>
                          <a:latin typeface="+mj-lt"/>
                        </a:rPr>
                        <a:t>EMS</a:t>
                      </a:r>
                      <a:endParaRPr lang="en-US" sz="160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accent1">
                        <a:lumMod val="20000"/>
                        <a:lumOff val="80000"/>
                      </a:schemeClr>
                    </a:solidFill>
                  </a:tcPr>
                </a:tc>
                <a:tc>
                  <a:txBody>
                    <a:bodyPr/>
                    <a:lstStyle/>
                    <a:p>
                      <a:pPr algn="ctr">
                        <a:lnSpc>
                          <a:spcPct val="107000"/>
                        </a:lnSpc>
                        <a:spcAft>
                          <a:spcPts val="800"/>
                        </a:spcAft>
                      </a:pPr>
                      <a:r>
                        <a:rPr lang="en-US" sz="1600">
                          <a:solidFill>
                            <a:schemeClr val="tx1"/>
                          </a:solidFill>
                          <a:effectLst/>
                          <a:latin typeface="+mj-lt"/>
                        </a:rPr>
                        <a:t>0%</a:t>
                      </a:r>
                      <a:endParaRPr lang="en-US" sz="160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accent1">
                        <a:lumMod val="20000"/>
                        <a:lumOff val="80000"/>
                      </a:schemeClr>
                    </a:solidFill>
                  </a:tcPr>
                </a:tc>
                <a:tc>
                  <a:txBody>
                    <a:bodyPr/>
                    <a:lstStyle/>
                    <a:p>
                      <a:pPr algn="ctr">
                        <a:lnSpc>
                          <a:spcPct val="107000"/>
                        </a:lnSpc>
                        <a:spcAft>
                          <a:spcPts val="800"/>
                        </a:spcAft>
                      </a:pPr>
                      <a:r>
                        <a:rPr lang="en-US" sz="1600" b="1">
                          <a:solidFill>
                            <a:schemeClr val="tx1"/>
                          </a:solidFill>
                          <a:effectLst/>
                          <a:latin typeface="+mj-lt"/>
                        </a:rPr>
                        <a:t>0%</a:t>
                      </a:r>
                      <a:endParaRPr lang="en-US" sz="1600" b="1">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accent1">
                        <a:lumMod val="20000"/>
                        <a:lumOff val="80000"/>
                      </a:schemeClr>
                    </a:solidFill>
                  </a:tcPr>
                </a:tc>
                <a:tc>
                  <a:txBody>
                    <a:bodyPr/>
                    <a:lstStyle/>
                    <a:p>
                      <a:pPr algn="ctr">
                        <a:lnSpc>
                          <a:spcPct val="107000"/>
                        </a:lnSpc>
                        <a:spcAft>
                          <a:spcPts val="800"/>
                        </a:spcAft>
                      </a:pPr>
                      <a:r>
                        <a:rPr lang="en-US" sz="1600" dirty="0">
                          <a:solidFill>
                            <a:schemeClr val="tx1"/>
                          </a:solidFill>
                          <a:effectLst/>
                          <a:latin typeface="+mj-lt"/>
                        </a:rPr>
                        <a:t>99%</a:t>
                      </a:r>
                      <a:endParaRPr lang="en-US" sz="1600" dirty="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accent1">
                        <a:lumMod val="20000"/>
                        <a:lumOff val="80000"/>
                      </a:schemeClr>
                    </a:solidFill>
                  </a:tcPr>
                </a:tc>
                <a:tc>
                  <a:txBody>
                    <a:bodyPr/>
                    <a:lstStyle/>
                    <a:p>
                      <a:pPr algn="ctr">
                        <a:lnSpc>
                          <a:spcPct val="107000"/>
                        </a:lnSpc>
                        <a:spcAft>
                          <a:spcPts val="800"/>
                        </a:spcAft>
                      </a:pPr>
                      <a:r>
                        <a:rPr lang="en-US" sz="1600" dirty="0">
                          <a:solidFill>
                            <a:schemeClr val="tx1"/>
                          </a:solidFill>
                          <a:effectLst/>
                          <a:latin typeface="+mj-lt"/>
                        </a:rPr>
                        <a:t>96.87%</a:t>
                      </a:r>
                      <a:endParaRPr lang="en-US" sz="1600" dirty="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accent1">
                        <a:lumMod val="20000"/>
                        <a:lumOff val="80000"/>
                      </a:schemeClr>
                    </a:solidFill>
                  </a:tcPr>
                </a:tc>
                <a:extLst>
                  <a:ext uri="{0D108BD9-81ED-4DB2-BD59-A6C34878D82A}">
                    <a16:rowId xmlns:a16="http://schemas.microsoft.com/office/drawing/2014/main" val="415532756"/>
                  </a:ext>
                </a:extLst>
              </a:tr>
              <a:tr h="192658">
                <a:tc vMerge="1">
                  <a:txBody>
                    <a:bodyPr/>
                    <a:lstStyle/>
                    <a:p>
                      <a:endParaRPr lang="en-US"/>
                    </a:p>
                  </a:txBody>
                  <a:tcPr/>
                </a:tc>
                <a:tc>
                  <a:txBody>
                    <a:bodyPr/>
                    <a:lstStyle/>
                    <a:p>
                      <a:pPr>
                        <a:lnSpc>
                          <a:spcPct val="107000"/>
                        </a:lnSpc>
                        <a:spcAft>
                          <a:spcPts val="800"/>
                        </a:spcAft>
                      </a:pPr>
                      <a:r>
                        <a:rPr lang="en-US" sz="1600" dirty="0">
                          <a:solidFill>
                            <a:schemeClr val="tx1"/>
                          </a:solidFill>
                          <a:effectLst/>
                          <a:latin typeface="+mj-lt"/>
                        </a:rPr>
                        <a:t>ENEC</a:t>
                      </a:r>
                      <a:endParaRPr lang="en-US" sz="1600" dirty="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accent1">
                        <a:lumMod val="40000"/>
                        <a:lumOff val="60000"/>
                      </a:schemeClr>
                    </a:solidFill>
                  </a:tcPr>
                </a:tc>
                <a:tc>
                  <a:txBody>
                    <a:bodyPr/>
                    <a:lstStyle/>
                    <a:p>
                      <a:pPr algn="ctr">
                        <a:lnSpc>
                          <a:spcPct val="107000"/>
                        </a:lnSpc>
                        <a:spcAft>
                          <a:spcPts val="800"/>
                        </a:spcAft>
                      </a:pPr>
                      <a:r>
                        <a:rPr lang="en-US" sz="1600" dirty="0">
                          <a:solidFill>
                            <a:schemeClr val="tx1"/>
                          </a:solidFill>
                          <a:effectLst/>
                          <a:latin typeface="+mj-lt"/>
                        </a:rPr>
                        <a:t>0%</a:t>
                      </a:r>
                      <a:endParaRPr lang="en-US" sz="1600" dirty="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accent1">
                        <a:lumMod val="40000"/>
                        <a:lumOff val="60000"/>
                      </a:schemeClr>
                    </a:solidFill>
                  </a:tcPr>
                </a:tc>
                <a:tc>
                  <a:txBody>
                    <a:bodyPr/>
                    <a:lstStyle/>
                    <a:p>
                      <a:pPr algn="ctr">
                        <a:lnSpc>
                          <a:spcPct val="107000"/>
                        </a:lnSpc>
                        <a:spcAft>
                          <a:spcPts val="800"/>
                        </a:spcAft>
                      </a:pPr>
                      <a:r>
                        <a:rPr lang="en-US" sz="1600" b="1">
                          <a:solidFill>
                            <a:schemeClr val="tx1"/>
                          </a:solidFill>
                          <a:effectLst/>
                          <a:latin typeface="+mj-lt"/>
                        </a:rPr>
                        <a:t>0%</a:t>
                      </a:r>
                      <a:endParaRPr lang="en-US" sz="1600" b="1">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accent1">
                        <a:lumMod val="40000"/>
                        <a:lumOff val="60000"/>
                      </a:schemeClr>
                    </a:solidFill>
                  </a:tcPr>
                </a:tc>
                <a:tc>
                  <a:txBody>
                    <a:bodyPr/>
                    <a:lstStyle/>
                    <a:p>
                      <a:pPr algn="ctr">
                        <a:lnSpc>
                          <a:spcPct val="107000"/>
                        </a:lnSpc>
                        <a:spcAft>
                          <a:spcPts val="800"/>
                        </a:spcAft>
                      </a:pPr>
                      <a:r>
                        <a:rPr lang="en-US" sz="1600">
                          <a:solidFill>
                            <a:schemeClr val="tx1"/>
                          </a:solidFill>
                          <a:effectLst/>
                          <a:latin typeface="+mj-lt"/>
                        </a:rPr>
                        <a:t>nr</a:t>
                      </a:r>
                      <a:endParaRPr lang="en-US" sz="160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accent1">
                        <a:lumMod val="40000"/>
                        <a:lumOff val="60000"/>
                      </a:schemeClr>
                    </a:solidFill>
                  </a:tcPr>
                </a:tc>
                <a:tc>
                  <a:txBody>
                    <a:bodyPr/>
                    <a:lstStyle/>
                    <a:p>
                      <a:pPr algn="ctr">
                        <a:lnSpc>
                          <a:spcPct val="107000"/>
                        </a:lnSpc>
                        <a:spcAft>
                          <a:spcPts val="800"/>
                        </a:spcAft>
                      </a:pPr>
                      <a:r>
                        <a:rPr lang="en-US" sz="1600" dirty="0">
                          <a:solidFill>
                            <a:schemeClr val="tx1"/>
                          </a:solidFill>
                          <a:effectLst/>
                          <a:latin typeface="+mj-lt"/>
                        </a:rPr>
                        <a:t>95.24%</a:t>
                      </a:r>
                      <a:endParaRPr lang="en-US" sz="1600" dirty="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accent1">
                        <a:lumMod val="40000"/>
                        <a:lumOff val="60000"/>
                      </a:schemeClr>
                    </a:solidFill>
                  </a:tcPr>
                </a:tc>
                <a:extLst>
                  <a:ext uri="{0D108BD9-81ED-4DB2-BD59-A6C34878D82A}">
                    <a16:rowId xmlns:a16="http://schemas.microsoft.com/office/drawing/2014/main" val="1935375977"/>
                  </a:ext>
                </a:extLst>
              </a:tr>
              <a:tr h="192658">
                <a:tc vMerge="1">
                  <a:txBody>
                    <a:bodyPr/>
                    <a:lstStyle/>
                    <a:p>
                      <a:endParaRPr lang="en-US"/>
                    </a:p>
                  </a:txBody>
                  <a:tcPr/>
                </a:tc>
                <a:tc>
                  <a:txBody>
                    <a:bodyPr/>
                    <a:lstStyle/>
                    <a:p>
                      <a:pPr>
                        <a:lnSpc>
                          <a:spcPct val="107000"/>
                        </a:lnSpc>
                        <a:spcAft>
                          <a:spcPts val="800"/>
                        </a:spcAft>
                      </a:pPr>
                      <a:r>
                        <a:rPr lang="en-US" sz="1600" dirty="0">
                          <a:solidFill>
                            <a:schemeClr val="tx1"/>
                          </a:solidFill>
                          <a:effectLst/>
                          <a:latin typeface="+mj-lt"/>
                        </a:rPr>
                        <a:t>EMOE MAN</a:t>
                      </a:r>
                      <a:endParaRPr lang="en-US" sz="1600" dirty="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accent1">
                        <a:lumMod val="40000"/>
                        <a:lumOff val="60000"/>
                      </a:schemeClr>
                    </a:solidFill>
                  </a:tcPr>
                </a:tc>
                <a:tc>
                  <a:txBody>
                    <a:bodyPr/>
                    <a:lstStyle/>
                    <a:p>
                      <a:pPr algn="ctr">
                        <a:lnSpc>
                          <a:spcPct val="107000"/>
                        </a:lnSpc>
                        <a:spcAft>
                          <a:spcPts val="800"/>
                        </a:spcAft>
                      </a:pPr>
                      <a:r>
                        <a:rPr lang="en-US" sz="1600">
                          <a:solidFill>
                            <a:schemeClr val="tx1"/>
                          </a:solidFill>
                          <a:effectLst/>
                          <a:latin typeface="+mj-lt"/>
                        </a:rPr>
                        <a:t>0%</a:t>
                      </a:r>
                      <a:endParaRPr lang="en-US" sz="160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accent1">
                        <a:lumMod val="40000"/>
                        <a:lumOff val="60000"/>
                      </a:schemeClr>
                    </a:solidFill>
                  </a:tcPr>
                </a:tc>
                <a:tc>
                  <a:txBody>
                    <a:bodyPr/>
                    <a:lstStyle/>
                    <a:p>
                      <a:pPr algn="ctr">
                        <a:lnSpc>
                          <a:spcPct val="107000"/>
                        </a:lnSpc>
                        <a:spcAft>
                          <a:spcPts val="800"/>
                        </a:spcAft>
                      </a:pPr>
                      <a:r>
                        <a:rPr lang="en-US" sz="1600" b="1">
                          <a:solidFill>
                            <a:schemeClr val="tx1"/>
                          </a:solidFill>
                          <a:effectLst/>
                          <a:latin typeface="+mj-lt"/>
                        </a:rPr>
                        <a:t>0%</a:t>
                      </a:r>
                      <a:endParaRPr lang="en-US" sz="1600" b="1">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accent1">
                        <a:lumMod val="40000"/>
                        <a:lumOff val="60000"/>
                      </a:schemeClr>
                    </a:solidFill>
                  </a:tcPr>
                </a:tc>
                <a:tc>
                  <a:txBody>
                    <a:bodyPr/>
                    <a:lstStyle/>
                    <a:p>
                      <a:pPr algn="ctr">
                        <a:lnSpc>
                          <a:spcPct val="107000"/>
                        </a:lnSpc>
                        <a:spcAft>
                          <a:spcPts val="800"/>
                        </a:spcAft>
                      </a:pPr>
                      <a:r>
                        <a:rPr lang="en-US" sz="1600">
                          <a:solidFill>
                            <a:schemeClr val="tx1"/>
                          </a:solidFill>
                          <a:effectLst/>
                          <a:latin typeface="+mj-lt"/>
                        </a:rPr>
                        <a:t>nr</a:t>
                      </a:r>
                      <a:endParaRPr lang="en-US" sz="160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accent1">
                        <a:lumMod val="40000"/>
                        <a:lumOff val="60000"/>
                      </a:schemeClr>
                    </a:solidFill>
                  </a:tcPr>
                </a:tc>
                <a:tc>
                  <a:txBody>
                    <a:bodyPr/>
                    <a:lstStyle/>
                    <a:p>
                      <a:pPr algn="ctr">
                        <a:lnSpc>
                          <a:spcPct val="107000"/>
                        </a:lnSpc>
                        <a:spcAft>
                          <a:spcPts val="800"/>
                        </a:spcAft>
                      </a:pPr>
                      <a:r>
                        <a:rPr lang="en-US" sz="1600" dirty="0">
                          <a:solidFill>
                            <a:schemeClr val="tx1"/>
                          </a:solidFill>
                          <a:effectLst/>
                          <a:latin typeface="+mj-lt"/>
                        </a:rPr>
                        <a:t>96.18%</a:t>
                      </a:r>
                      <a:endParaRPr lang="en-US" sz="1600" dirty="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accent1">
                        <a:lumMod val="40000"/>
                        <a:lumOff val="60000"/>
                      </a:schemeClr>
                    </a:solidFill>
                  </a:tcPr>
                </a:tc>
                <a:extLst>
                  <a:ext uri="{0D108BD9-81ED-4DB2-BD59-A6C34878D82A}">
                    <a16:rowId xmlns:a16="http://schemas.microsoft.com/office/drawing/2014/main" val="3431707282"/>
                  </a:ext>
                </a:extLst>
              </a:tr>
              <a:tr h="192658">
                <a:tc vMerge="1">
                  <a:txBody>
                    <a:bodyPr/>
                    <a:lstStyle/>
                    <a:p>
                      <a:endParaRPr lang="en-US"/>
                    </a:p>
                  </a:txBody>
                  <a:tcPr/>
                </a:tc>
                <a:tc>
                  <a:txBody>
                    <a:bodyPr/>
                    <a:lstStyle/>
                    <a:p>
                      <a:pPr>
                        <a:lnSpc>
                          <a:spcPct val="107000"/>
                        </a:lnSpc>
                        <a:spcAft>
                          <a:spcPts val="800"/>
                        </a:spcAft>
                      </a:pPr>
                      <a:r>
                        <a:rPr lang="en-US" sz="1600" dirty="0">
                          <a:solidFill>
                            <a:schemeClr val="tx1"/>
                          </a:solidFill>
                          <a:effectLst/>
                          <a:latin typeface="+mj-lt"/>
                        </a:rPr>
                        <a:t>EMOE CONS</a:t>
                      </a:r>
                      <a:endParaRPr lang="en-US" sz="1600" dirty="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accent1">
                        <a:lumMod val="40000"/>
                        <a:lumOff val="60000"/>
                      </a:schemeClr>
                    </a:solidFill>
                  </a:tcPr>
                </a:tc>
                <a:tc>
                  <a:txBody>
                    <a:bodyPr/>
                    <a:lstStyle/>
                    <a:p>
                      <a:pPr algn="ctr">
                        <a:lnSpc>
                          <a:spcPct val="107000"/>
                        </a:lnSpc>
                        <a:spcAft>
                          <a:spcPts val="800"/>
                        </a:spcAft>
                      </a:pPr>
                      <a:r>
                        <a:rPr lang="en-US" sz="1600" dirty="0">
                          <a:solidFill>
                            <a:schemeClr val="tx1"/>
                          </a:solidFill>
                          <a:effectLst/>
                          <a:latin typeface="+mj-lt"/>
                        </a:rPr>
                        <a:t>4.82%</a:t>
                      </a:r>
                      <a:endParaRPr lang="en-US" sz="1600" dirty="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accent1">
                        <a:lumMod val="40000"/>
                        <a:lumOff val="60000"/>
                      </a:schemeClr>
                    </a:solidFill>
                  </a:tcPr>
                </a:tc>
                <a:tc>
                  <a:txBody>
                    <a:bodyPr/>
                    <a:lstStyle/>
                    <a:p>
                      <a:pPr algn="ctr">
                        <a:lnSpc>
                          <a:spcPct val="107000"/>
                        </a:lnSpc>
                        <a:spcAft>
                          <a:spcPts val="800"/>
                        </a:spcAft>
                      </a:pPr>
                      <a:r>
                        <a:rPr lang="en-US" sz="1600" b="1" dirty="0">
                          <a:solidFill>
                            <a:schemeClr val="tx1"/>
                          </a:solidFill>
                          <a:effectLst/>
                          <a:latin typeface="+mj-lt"/>
                        </a:rPr>
                        <a:t>0%</a:t>
                      </a:r>
                      <a:endParaRPr lang="en-US" sz="1600" b="1" dirty="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accent1">
                        <a:lumMod val="40000"/>
                        <a:lumOff val="60000"/>
                      </a:schemeClr>
                    </a:solidFill>
                  </a:tcPr>
                </a:tc>
                <a:tc>
                  <a:txBody>
                    <a:bodyPr/>
                    <a:lstStyle/>
                    <a:p>
                      <a:pPr algn="ctr">
                        <a:lnSpc>
                          <a:spcPct val="107000"/>
                        </a:lnSpc>
                        <a:spcAft>
                          <a:spcPts val="800"/>
                        </a:spcAft>
                      </a:pPr>
                      <a:r>
                        <a:rPr lang="en-US" sz="1600" dirty="0">
                          <a:solidFill>
                            <a:schemeClr val="tx1"/>
                          </a:solidFill>
                          <a:effectLst/>
                          <a:latin typeface="+mj-lt"/>
                        </a:rPr>
                        <a:t>nr</a:t>
                      </a:r>
                      <a:endParaRPr lang="en-US" sz="1600" dirty="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accent1">
                        <a:lumMod val="40000"/>
                        <a:lumOff val="60000"/>
                      </a:schemeClr>
                    </a:solidFill>
                  </a:tcPr>
                </a:tc>
                <a:tc>
                  <a:txBody>
                    <a:bodyPr/>
                    <a:lstStyle/>
                    <a:p>
                      <a:pPr algn="ctr">
                        <a:lnSpc>
                          <a:spcPct val="107000"/>
                        </a:lnSpc>
                        <a:spcAft>
                          <a:spcPts val="800"/>
                        </a:spcAft>
                      </a:pPr>
                      <a:r>
                        <a:rPr lang="en-US" sz="1600" dirty="0">
                          <a:solidFill>
                            <a:schemeClr val="tx1"/>
                          </a:solidFill>
                          <a:effectLst/>
                          <a:latin typeface="+mj-lt"/>
                        </a:rPr>
                        <a:t>92.64%</a:t>
                      </a:r>
                      <a:endParaRPr lang="en-US" sz="1600" dirty="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accent1">
                        <a:lumMod val="40000"/>
                        <a:lumOff val="60000"/>
                      </a:schemeClr>
                    </a:solidFill>
                  </a:tcPr>
                </a:tc>
                <a:extLst>
                  <a:ext uri="{0D108BD9-81ED-4DB2-BD59-A6C34878D82A}">
                    <a16:rowId xmlns:a16="http://schemas.microsoft.com/office/drawing/2014/main" val="2712050243"/>
                  </a:ext>
                </a:extLst>
              </a:tr>
              <a:tr h="192658">
                <a:tc vMerge="1">
                  <a:txBody>
                    <a:bodyPr/>
                    <a:lstStyle/>
                    <a:p>
                      <a:endParaRPr lang="en-US"/>
                    </a:p>
                  </a:txBody>
                  <a:tcPr/>
                </a:tc>
                <a:tc>
                  <a:txBody>
                    <a:bodyPr/>
                    <a:lstStyle/>
                    <a:p>
                      <a:pPr>
                        <a:lnSpc>
                          <a:spcPct val="107000"/>
                        </a:lnSpc>
                        <a:spcAft>
                          <a:spcPts val="800"/>
                        </a:spcAft>
                      </a:pPr>
                      <a:r>
                        <a:rPr lang="en-US" sz="1600">
                          <a:solidFill>
                            <a:schemeClr val="tx1"/>
                          </a:solidFill>
                          <a:effectLst/>
                          <a:latin typeface="+mj-lt"/>
                        </a:rPr>
                        <a:t>EMOE COM</a:t>
                      </a:r>
                      <a:endParaRPr lang="en-US" sz="160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accent1">
                        <a:lumMod val="20000"/>
                        <a:lumOff val="80000"/>
                      </a:schemeClr>
                    </a:solidFill>
                  </a:tcPr>
                </a:tc>
                <a:tc>
                  <a:txBody>
                    <a:bodyPr/>
                    <a:lstStyle/>
                    <a:p>
                      <a:pPr algn="ctr">
                        <a:lnSpc>
                          <a:spcPct val="107000"/>
                        </a:lnSpc>
                        <a:spcAft>
                          <a:spcPts val="800"/>
                        </a:spcAft>
                      </a:pPr>
                      <a:r>
                        <a:rPr lang="en-US" sz="1600" dirty="0">
                          <a:solidFill>
                            <a:schemeClr val="tx1"/>
                          </a:solidFill>
                          <a:effectLst/>
                          <a:latin typeface="+mj-lt"/>
                        </a:rPr>
                        <a:t>5.09%</a:t>
                      </a:r>
                      <a:endParaRPr lang="en-US" sz="1600" dirty="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accent1">
                        <a:lumMod val="20000"/>
                        <a:lumOff val="80000"/>
                      </a:schemeClr>
                    </a:solidFill>
                  </a:tcPr>
                </a:tc>
                <a:tc>
                  <a:txBody>
                    <a:bodyPr/>
                    <a:lstStyle/>
                    <a:p>
                      <a:pPr algn="ctr">
                        <a:lnSpc>
                          <a:spcPct val="107000"/>
                        </a:lnSpc>
                        <a:spcAft>
                          <a:spcPts val="800"/>
                        </a:spcAft>
                      </a:pPr>
                      <a:r>
                        <a:rPr lang="en-US" sz="1600" b="1" dirty="0">
                          <a:solidFill>
                            <a:schemeClr val="tx1"/>
                          </a:solidFill>
                          <a:effectLst/>
                          <a:latin typeface="+mj-lt"/>
                        </a:rPr>
                        <a:t>0%</a:t>
                      </a:r>
                      <a:endParaRPr lang="en-US" sz="1600" b="1" dirty="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accent1">
                        <a:lumMod val="20000"/>
                        <a:lumOff val="80000"/>
                      </a:schemeClr>
                    </a:solidFill>
                  </a:tcPr>
                </a:tc>
                <a:tc>
                  <a:txBody>
                    <a:bodyPr/>
                    <a:lstStyle/>
                    <a:p>
                      <a:pPr algn="ctr">
                        <a:lnSpc>
                          <a:spcPct val="107000"/>
                        </a:lnSpc>
                        <a:spcAft>
                          <a:spcPts val="800"/>
                        </a:spcAft>
                      </a:pPr>
                      <a:r>
                        <a:rPr lang="en-US" sz="1600">
                          <a:solidFill>
                            <a:schemeClr val="tx1"/>
                          </a:solidFill>
                          <a:effectLst/>
                          <a:latin typeface="+mj-lt"/>
                        </a:rPr>
                        <a:t>nr</a:t>
                      </a:r>
                      <a:endParaRPr lang="en-US" sz="160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accent1">
                        <a:lumMod val="20000"/>
                        <a:lumOff val="80000"/>
                      </a:schemeClr>
                    </a:solidFill>
                  </a:tcPr>
                </a:tc>
                <a:tc>
                  <a:txBody>
                    <a:bodyPr/>
                    <a:lstStyle/>
                    <a:p>
                      <a:pPr algn="ctr">
                        <a:lnSpc>
                          <a:spcPct val="107000"/>
                        </a:lnSpc>
                        <a:spcAft>
                          <a:spcPts val="800"/>
                        </a:spcAft>
                      </a:pPr>
                      <a:r>
                        <a:rPr lang="en-US" sz="1600" dirty="0">
                          <a:solidFill>
                            <a:schemeClr val="tx1"/>
                          </a:solidFill>
                          <a:effectLst/>
                          <a:latin typeface="+mj-lt"/>
                        </a:rPr>
                        <a:t>98.71%</a:t>
                      </a:r>
                      <a:endParaRPr lang="en-US" sz="1600" dirty="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accent1">
                        <a:lumMod val="20000"/>
                        <a:lumOff val="80000"/>
                      </a:schemeClr>
                    </a:solidFill>
                  </a:tcPr>
                </a:tc>
                <a:extLst>
                  <a:ext uri="{0D108BD9-81ED-4DB2-BD59-A6C34878D82A}">
                    <a16:rowId xmlns:a16="http://schemas.microsoft.com/office/drawing/2014/main" val="3298296538"/>
                  </a:ext>
                </a:extLst>
              </a:tr>
              <a:tr h="192658">
                <a:tc vMerge="1">
                  <a:txBody>
                    <a:bodyPr/>
                    <a:lstStyle/>
                    <a:p>
                      <a:endParaRPr lang="en-US"/>
                    </a:p>
                  </a:txBody>
                  <a:tcPr/>
                </a:tc>
                <a:tc>
                  <a:txBody>
                    <a:bodyPr/>
                    <a:lstStyle/>
                    <a:p>
                      <a:pPr>
                        <a:lnSpc>
                          <a:spcPct val="107000"/>
                        </a:lnSpc>
                        <a:spcAft>
                          <a:spcPts val="800"/>
                        </a:spcAft>
                      </a:pPr>
                      <a:r>
                        <a:rPr lang="en-US" sz="1600">
                          <a:solidFill>
                            <a:schemeClr val="tx1"/>
                          </a:solidFill>
                          <a:effectLst/>
                          <a:latin typeface="+mj-lt"/>
                        </a:rPr>
                        <a:t>EMOE SER</a:t>
                      </a:r>
                      <a:endParaRPr lang="en-US" sz="160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accent1">
                        <a:lumMod val="20000"/>
                        <a:lumOff val="80000"/>
                      </a:schemeClr>
                    </a:solidFill>
                  </a:tcPr>
                </a:tc>
                <a:tc>
                  <a:txBody>
                    <a:bodyPr/>
                    <a:lstStyle/>
                    <a:p>
                      <a:pPr algn="ctr">
                        <a:lnSpc>
                          <a:spcPct val="107000"/>
                        </a:lnSpc>
                        <a:spcAft>
                          <a:spcPts val="800"/>
                        </a:spcAft>
                      </a:pPr>
                      <a:r>
                        <a:rPr lang="en-US" sz="1600">
                          <a:solidFill>
                            <a:schemeClr val="tx1"/>
                          </a:solidFill>
                          <a:effectLst/>
                          <a:latin typeface="+mj-lt"/>
                        </a:rPr>
                        <a:t>0%</a:t>
                      </a:r>
                      <a:endParaRPr lang="en-US" sz="160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accent1">
                        <a:lumMod val="20000"/>
                        <a:lumOff val="80000"/>
                      </a:schemeClr>
                    </a:solidFill>
                  </a:tcPr>
                </a:tc>
                <a:tc>
                  <a:txBody>
                    <a:bodyPr/>
                    <a:lstStyle/>
                    <a:p>
                      <a:pPr algn="ctr">
                        <a:lnSpc>
                          <a:spcPct val="107000"/>
                        </a:lnSpc>
                        <a:spcAft>
                          <a:spcPts val="800"/>
                        </a:spcAft>
                      </a:pPr>
                      <a:r>
                        <a:rPr lang="en-US" sz="1600" b="1" dirty="0">
                          <a:solidFill>
                            <a:schemeClr val="tx1"/>
                          </a:solidFill>
                          <a:effectLst/>
                          <a:latin typeface="+mj-lt"/>
                        </a:rPr>
                        <a:t>0%</a:t>
                      </a:r>
                      <a:endParaRPr lang="en-US" sz="1600" b="1" dirty="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accent1">
                        <a:lumMod val="20000"/>
                        <a:lumOff val="80000"/>
                      </a:schemeClr>
                    </a:solidFill>
                  </a:tcPr>
                </a:tc>
                <a:tc>
                  <a:txBody>
                    <a:bodyPr/>
                    <a:lstStyle/>
                    <a:p>
                      <a:pPr algn="ctr">
                        <a:lnSpc>
                          <a:spcPct val="107000"/>
                        </a:lnSpc>
                        <a:spcAft>
                          <a:spcPts val="800"/>
                        </a:spcAft>
                      </a:pPr>
                      <a:r>
                        <a:rPr lang="en-US" sz="1600">
                          <a:solidFill>
                            <a:schemeClr val="tx1"/>
                          </a:solidFill>
                          <a:effectLst/>
                          <a:latin typeface="+mj-lt"/>
                        </a:rPr>
                        <a:t>nr</a:t>
                      </a:r>
                      <a:endParaRPr lang="en-US" sz="160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accent1">
                        <a:lumMod val="20000"/>
                        <a:lumOff val="80000"/>
                      </a:schemeClr>
                    </a:solidFill>
                  </a:tcPr>
                </a:tc>
                <a:tc>
                  <a:txBody>
                    <a:bodyPr/>
                    <a:lstStyle/>
                    <a:p>
                      <a:pPr algn="ctr">
                        <a:lnSpc>
                          <a:spcPct val="107000"/>
                        </a:lnSpc>
                        <a:spcAft>
                          <a:spcPts val="800"/>
                        </a:spcAft>
                      </a:pPr>
                      <a:r>
                        <a:rPr lang="en-US" sz="1600" dirty="0">
                          <a:solidFill>
                            <a:schemeClr val="tx1"/>
                          </a:solidFill>
                          <a:effectLst/>
                          <a:latin typeface="+mj-lt"/>
                        </a:rPr>
                        <a:t>91.76%</a:t>
                      </a:r>
                      <a:endParaRPr lang="en-US" sz="1600" dirty="0">
                        <a:solidFill>
                          <a:schemeClr val="tx1"/>
                        </a:solidFill>
                        <a:effectLst/>
                        <a:latin typeface="+mj-lt"/>
                        <a:ea typeface="Calibri" panose="020F0502020204030204" pitchFamily="34" charset="0"/>
                        <a:cs typeface="Times New Roman" panose="02020603050405020304" pitchFamily="18" charset="0"/>
                      </a:endParaRPr>
                    </a:p>
                  </a:txBody>
                  <a:tcPr marL="60331" marR="60331" marT="0" marB="0" anchor="ctr">
                    <a:solidFill>
                      <a:schemeClr val="accent1">
                        <a:lumMod val="20000"/>
                        <a:lumOff val="80000"/>
                      </a:schemeClr>
                    </a:solidFill>
                  </a:tcPr>
                </a:tc>
                <a:extLst>
                  <a:ext uri="{0D108BD9-81ED-4DB2-BD59-A6C34878D82A}">
                    <a16:rowId xmlns:a16="http://schemas.microsoft.com/office/drawing/2014/main" val="3385294281"/>
                  </a:ext>
                </a:extLst>
              </a:tr>
            </a:tbl>
          </a:graphicData>
        </a:graphic>
      </p:graphicFrame>
      <p:sp>
        <p:nvSpPr>
          <p:cNvPr id="6" name="Flecha: hacia abajo 5">
            <a:extLst>
              <a:ext uri="{FF2B5EF4-FFF2-40B4-BE49-F238E27FC236}">
                <a16:creationId xmlns:a16="http://schemas.microsoft.com/office/drawing/2014/main" id="{E7A8A502-5206-4411-AD5C-CD0027FB993C}"/>
              </a:ext>
            </a:extLst>
          </p:cNvPr>
          <p:cNvSpPr/>
          <p:nvPr/>
        </p:nvSpPr>
        <p:spPr>
          <a:xfrm rot="5145223">
            <a:off x="6050916" y="2399559"/>
            <a:ext cx="204186" cy="235347"/>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echa: hacia abajo 9">
            <a:extLst>
              <a:ext uri="{FF2B5EF4-FFF2-40B4-BE49-F238E27FC236}">
                <a16:creationId xmlns:a16="http://schemas.microsoft.com/office/drawing/2014/main" id="{52E36AD5-D0D9-489C-B8DE-059125E0F19D}"/>
              </a:ext>
            </a:extLst>
          </p:cNvPr>
          <p:cNvSpPr/>
          <p:nvPr/>
        </p:nvSpPr>
        <p:spPr>
          <a:xfrm rot="5217032">
            <a:off x="6113384" y="4654487"/>
            <a:ext cx="204186" cy="235347"/>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Elipse 10">
            <a:extLst>
              <a:ext uri="{FF2B5EF4-FFF2-40B4-BE49-F238E27FC236}">
                <a16:creationId xmlns:a16="http://schemas.microsoft.com/office/drawing/2014/main" id="{7141D02A-7259-4AFF-9CF0-708EBBE6A3E7}"/>
              </a:ext>
            </a:extLst>
          </p:cNvPr>
          <p:cNvSpPr/>
          <p:nvPr/>
        </p:nvSpPr>
        <p:spPr>
          <a:xfrm>
            <a:off x="8629095" y="3114962"/>
            <a:ext cx="1660125" cy="221270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1214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contenido 5"/>
          <p:cNvSpPr txBox="1">
            <a:spLocks/>
          </p:cNvSpPr>
          <p:nvPr/>
        </p:nvSpPr>
        <p:spPr>
          <a:xfrm>
            <a:off x="345871" y="1467771"/>
            <a:ext cx="11500258" cy="372141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2" indent="-342900" algn="just">
              <a:spcBef>
                <a:spcPts val="1200"/>
              </a:spcBef>
              <a:spcAft>
                <a:spcPts val="600"/>
              </a:spcAft>
            </a:pPr>
            <a:endParaRPr lang="es-MX" sz="2200" dirty="0">
              <a:solidFill>
                <a:schemeClr val="tx1">
                  <a:lumMod val="65000"/>
                  <a:lumOff val="35000"/>
                </a:schemeClr>
              </a:solidFill>
            </a:endParaRPr>
          </a:p>
          <a:p>
            <a:pPr marL="457200" lvl="1" indent="0" algn="just">
              <a:buNone/>
            </a:pPr>
            <a:endParaRPr lang="es-MX" sz="2200" dirty="0">
              <a:solidFill>
                <a:schemeClr val="tx1">
                  <a:lumMod val="65000"/>
                  <a:lumOff val="35000"/>
                </a:schemeClr>
              </a:solidFill>
            </a:endParaRPr>
          </a:p>
        </p:txBody>
      </p:sp>
      <p:sp>
        <p:nvSpPr>
          <p:cNvPr id="5" name="CuadroTexto 4">
            <a:extLst>
              <a:ext uri="{FF2B5EF4-FFF2-40B4-BE49-F238E27FC236}">
                <a16:creationId xmlns:a16="http://schemas.microsoft.com/office/drawing/2014/main" id="{A55C6264-8672-4B74-B863-F7C2303BEF6D}"/>
              </a:ext>
            </a:extLst>
          </p:cNvPr>
          <p:cNvSpPr txBox="1"/>
          <p:nvPr/>
        </p:nvSpPr>
        <p:spPr>
          <a:xfrm>
            <a:off x="0" y="0"/>
            <a:ext cx="12192000" cy="369332"/>
          </a:xfrm>
          <a:prstGeom prst="rect">
            <a:avLst/>
          </a:prstGeom>
          <a:solidFill>
            <a:schemeClr val="tx2"/>
          </a:solidFill>
        </p:spPr>
        <p:txBody>
          <a:bodyPr wrap="square">
            <a:spAutoFit/>
          </a:bodyPr>
          <a:lstStyle/>
          <a:p>
            <a:pPr algn="ctr"/>
            <a:r>
              <a:rPr lang="es-MX" sz="1800" dirty="0">
                <a:solidFill>
                  <a:schemeClr val="bg1"/>
                </a:solidFill>
                <a:effectLst/>
                <a:ea typeface="Calibri" panose="020F0502020204030204" pitchFamily="34" charset="0"/>
                <a:cs typeface="Times New Roman" panose="02020603050405020304" pitchFamily="18" charset="0"/>
              </a:rPr>
              <a:t>Actualización Normativa: Principios y Directrices de Calidad</a:t>
            </a:r>
            <a:endParaRPr lang="en-US" dirty="0">
              <a:solidFill>
                <a:schemeClr val="bg1"/>
              </a:solidFill>
            </a:endParaRPr>
          </a:p>
        </p:txBody>
      </p:sp>
      <p:pic>
        <p:nvPicPr>
          <p:cNvPr id="6" name="Imagen 5">
            <a:extLst>
              <a:ext uri="{FF2B5EF4-FFF2-40B4-BE49-F238E27FC236}">
                <a16:creationId xmlns:a16="http://schemas.microsoft.com/office/drawing/2014/main" id="{10F32727-1286-4559-8128-5DD9593410D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4357" y="1156855"/>
            <a:ext cx="8190372" cy="4684651"/>
          </a:xfrm>
          <a:prstGeom prst="rect">
            <a:avLst/>
          </a:prstGeom>
          <a:noFill/>
          <a:ln>
            <a:noFill/>
          </a:ln>
        </p:spPr>
      </p:pic>
    </p:spTree>
    <p:extLst>
      <p:ext uri="{BB962C8B-B14F-4D97-AF65-F5344CB8AC3E}">
        <p14:creationId xmlns:p14="http://schemas.microsoft.com/office/powerpoint/2010/main" val="19100511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contenido 5"/>
          <p:cNvSpPr txBox="1">
            <a:spLocks/>
          </p:cNvSpPr>
          <p:nvPr/>
        </p:nvSpPr>
        <p:spPr>
          <a:xfrm>
            <a:off x="325882" y="1441138"/>
            <a:ext cx="11500258" cy="372141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2" indent="-342900" algn="just">
              <a:spcBef>
                <a:spcPts val="1200"/>
              </a:spcBef>
              <a:spcAft>
                <a:spcPts val="600"/>
              </a:spcAft>
            </a:pPr>
            <a:endParaRPr lang="es-MX" sz="2200" dirty="0">
              <a:solidFill>
                <a:schemeClr val="tx1">
                  <a:lumMod val="65000"/>
                  <a:lumOff val="35000"/>
                </a:schemeClr>
              </a:solidFill>
            </a:endParaRPr>
          </a:p>
          <a:p>
            <a:pPr marL="457200" lvl="1" indent="0" algn="just">
              <a:buNone/>
            </a:pPr>
            <a:endParaRPr lang="es-MX" sz="2200" dirty="0">
              <a:solidFill>
                <a:schemeClr val="tx1">
                  <a:lumMod val="65000"/>
                  <a:lumOff val="35000"/>
                </a:schemeClr>
              </a:solidFill>
            </a:endParaRPr>
          </a:p>
        </p:txBody>
      </p:sp>
      <p:sp>
        <p:nvSpPr>
          <p:cNvPr id="5" name="CuadroTexto 4">
            <a:extLst>
              <a:ext uri="{FF2B5EF4-FFF2-40B4-BE49-F238E27FC236}">
                <a16:creationId xmlns:a16="http://schemas.microsoft.com/office/drawing/2014/main" id="{A55C6264-8672-4B74-B863-F7C2303BEF6D}"/>
              </a:ext>
            </a:extLst>
          </p:cNvPr>
          <p:cNvSpPr txBox="1"/>
          <p:nvPr/>
        </p:nvSpPr>
        <p:spPr>
          <a:xfrm>
            <a:off x="0" y="0"/>
            <a:ext cx="12192000" cy="369332"/>
          </a:xfrm>
          <a:prstGeom prst="rect">
            <a:avLst/>
          </a:prstGeom>
          <a:solidFill>
            <a:schemeClr val="tx2"/>
          </a:solidFill>
        </p:spPr>
        <p:txBody>
          <a:bodyPr wrap="square">
            <a:spAutoFit/>
          </a:bodyPr>
          <a:lstStyle/>
          <a:p>
            <a:pPr algn="ctr"/>
            <a:r>
              <a:rPr lang="es-MX" sz="1800" dirty="0">
                <a:solidFill>
                  <a:schemeClr val="bg1"/>
                </a:solidFill>
                <a:effectLst/>
                <a:ea typeface="Calibri" panose="020F0502020204030204" pitchFamily="34" charset="0"/>
                <a:cs typeface="Times New Roman" panose="02020603050405020304" pitchFamily="18" charset="0"/>
              </a:rPr>
              <a:t>Conclusio</a:t>
            </a:r>
            <a:r>
              <a:rPr lang="es-MX" dirty="0">
                <a:solidFill>
                  <a:schemeClr val="bg1"/>
                </a:solidFill>
                <a:ea typeface="Calibri" panose="020F0502020204030204" pitchFamily="34" charset="0"/>
                <a:cs typeface="Times New Roman" panose="02020603050405020304" pitchFamily="18" charset="0"/>
              </a:rPr>
              <a:t>nes</a:t>
            </a:r>
            <a:endParaRPr lang="en-US" dirty="0">
              <a:solidFill>
                <a:schemeClr val="bg1"/>
              </a:solidFill>
            </a:endParaRPr>
          </a:p>
        </p:txBody>
      </p:sp>
      <p:sp>
        <p:nvSpPr>
          <p:cNvPr id="9" name="CuadroTexto 8">
            <a:extLst>
              <a:ext uri="{FF2B5EF4-FFF2-40B4-BE49-F238E27FC236}">
                <a16:creationId xmlns:a16="http://schemas.microsoft.com/office/drawing/2014/main" id="{808C43C6-D1AB-4308-8B95-9FD35B5F70AE}"/>
              </a:ext>
            </a:extLst>
          </p:cNvPr>
          <p:cNvSpPr txBox="1"/>
          <p:nvPr/>
        </p:nvSpPr>
        <p:spPr>
          <a:xfrm>
            <a:off x="365860" y="778209"/>
            <a:ext cx="11460280" cy="5380319"/>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s-MX" sz="1600" dirty="0">
                <a:effectLst/>
                <a:ea typeface="Calibri" panose="020F0502020204030204" pitchFamily="34" charset="0"/>
                <a:cs typeface="Times New Roman" panose="02020603050405020304" pitchFamily="18" charset="0"/>
              </a:rPr>
              <a:t>El informe de resultados del Programa de Aseguramiento de la Calidad </a:t>
            </a:r>
            <a:r>
              <a:rPr lang="es-MX" sz="1600" u="sng" dirty="0">
                <a:effectLst/>
                <a:ea typeface="Calibri" panose="020F0502020204030204" pitchFamily="34" charset="0"/>
                <a:cs typeface="Times New Roman" panose="02020603050405020304" pitchFamily="18" charset="0"/>
              </a:rPr>
              <a:t>da cuent</a:t>
            </a:r>
            <a:r>
              <a:rPr lang="es-MX" sz="1600" dirty="0">
                <a:effectLst/>
                <a:ea typeface="Calibri" panose="020F0502020204030204" pitchFamily="34" charset="0"/>
                <a:cs typeface="Times New Roman" panose="02020603050405020304" pitchFamily="18" charset="0"/>
              </a:rPr>
              <a:t>a de nuestros progresos, pero también de nuestras debilidades o insuficiencias y de los impactos ocasionados por la pandemia a las actividades de producción y difusión de la información estadística y geográfica.</a:t>
            </a:r>
          </a:p>
          <a:p>
            <a:pPr marL="285750" indent="-285750" algn="just">
              <a:lnSpc>
                <a:spcPct val="107000"/>
              </a:lnSpc>
              <a:spcAft>
                <a:spcPts val="800"/>
              </a:spcAft>
              <a:buFont typeface="Arial" panose="020B0604020202020204" pitchFamily="34" charset="0"/>
              <a:buChar char="•"/>
            </a:pPr>
            <a:endParaRPr lang="en-US" sz="1600" dirty="0">
              <a:effectLst/>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s-MX" sz="1600" dirty="0">
                <a:effectLst/>
                <a:ea typeface="Calibri" panose="020F0502020204030204" pitchFamily="34" charset="0"/>
                <a:cs typeface="Times New Roman" panose="02020603050405020304" pitchFamily="18" charset="0"/>
              </a:rPr>
              <a:t>La madurez de una organización también se aprecia en su capacidad de ser </a:t>
            </a:r>
            <a:r>
              <a:rPr lang="es-MX" sz="1600" u="sng" dirty="0">
                <a:effectLst/>
                <a:ea typeface="Calibri" panose="020F0502020204030204" pitchFamily="34" charset="0"/>
                <a:cs typeface="Times New Roman" panose="02020603050405020304" pitchFamily="18" charset="0"/>
              </a:rPr>
              <a:t>transparent</a:t>
            </a:r>
            <a:r>
              <a:rPr lang="es-MX" sz="1600" dirty="0">
                <a:effectLst/>
                <a:ea typeface="Calibri" panose="020F0502020204030204" pitchFamily="34" charset="0"/>
                <a:cs typeface="Times New Roman" panose="02020603050405020304" pitchFamily="18" charset="0"/>
              </a:rPr>
              <a:t>e en sus resultados y </a:t>
            </a:r>
            <a:r>
              <a:rPr lang="es-MX" sz="1600" u="sng" dirty="0">
                <a:effectLst/>
                <a:ea typeface="Calibri" panose="020F0502020204030204" pitchFamily="34" charset="0"/>
                <a:cs typeface="Times New Roman" panose="02020603050405020304" pitchFamily="18" charset="0"/>
              </a:rPr>
              <a:t>aprender</a:t>
            </a:r>
            <a:r>
              <a:rPr lang="es-MX" sz="1600" dirty="0">
                <a:effectLst/>
                <a:ea typeface="Calibri" panose="020F0502020204030204" pitchFamily="34" charset="0"/>
                <a:cs typeface="Times New Roman" panose="02020603050405020304" pitchFamily="18" charset="0"/>
              </a:rPr>
              <a:t> sistemáticamente de sus fallas y detectar las insuficiencias para establecer acciones, innovaciones y rutinas que le permitan adecuar sus procesos para generar productos aún más confiables y apreciados por la sociedad.</a:t>
            </a:r>
          </a:p>
          <a:p>
            <a:pPr marL="285750" indent="-285750" algn="just">
              <a:lnSpc>
                <a:spcPct val="107000"/>
              </a:lnSpc>
              <a:spcAft>
                <a:spcPts val="800"/>
              </a:spcAft>
              <a:buFont typeface="Arial" panose="020B0604020202020204" pitchFamily="34" charset="0"/>
              <a:buChar char="•"/>
            </a:pPr>
            <a:endParaRPr lang="en-US" sz="1600" dirty="0">
              <a:effectLst/>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s-MX" sz="1600" dirty="0">
                <a:effectLst/>
                <a:ea typeface="Calibri" panose="020F0502020204030204" pitchFamily="34" charset="0"/>
                <a:cs typeface="Times New Roman" panose="02020603050405020304" pitchFamily="18" charset="0"/>
              </a:rPr>
              <a:t>La </a:t>
            </a:r>
            <a:r>
              <a:rPr lang="es-MX" sz="1600" u="sng" dirty="0">
                <a:effectLst/>
                <a:ea typeface="Calibri" panose="020F0502020204030204" pitchFamily="34" charset="0"/>
                <a:cs typeface="Times New Roman" panose="02020603050405020304" pitchFamily="18" charset="0"/>
              </a:rPr>
              <a:t>pandemia</a:t>
            </a:r>
            <a:r>
              <a:rPr lang="es-MX" sz="1600" dirty="0">
                <a:effectLst/>
                <a:ea typeface="Calibri" panose="020F0502020204030204" pitchFamily="34" charset="0"/>
                <a:cs typeface="Times New Roman" panose="02020603050405020304" pitchFamily="18" charset="0"/>
              </a:rPr>
              <a:t> tuvo un impacto inevitable en la precisión, la puntualidad y en la oportunidad, pero el desequilibrio en los procesos (quizá a raíz de ese fenómeno, pero no necesariamente) tuvo un efecto colateral en la accesibilidad perder sincronía en la publicación de resultados y de los metadatos que deben acompañarlos al mismo tiempo de comunicar los resultados. </a:t>
            </a:r>
          </a:p>
          <a:p>
            <a:pPr marL="285750" indent="-285750" algn="just">
              <a:lnSpc>
                <a:spcPct val="107000"/>
              </a:lnSpc>
              <a:spcAft>
                <a:spcPts val="800"/>
              </a:spcAft>
              <a:buFont typeface="Arial" panose="020B0604020202020204" pitchFamily="34" charset="0"/>
              <a:buChar char="•"/>
            </a:pPr>
            <a:endParaRPr lang="es-MX" sz="1600" dirty="0">
              <a:effectLst/>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s-MX" sz="1600" dirty="0">
                <a:effectLst/>
                <a:ea typeface="Calibri" panose="020F0502020204030204" pitchFamily="34" charset="0"/>
                <a:cs typeface="Times New Roman" panose="02020603050405020304" pitchFamily="18" charset="0"/>
              </a:rPr>
              <a:t>A pesar de </a:t>
            </a:r>
            <a:r>
              <a:rPr lang="es-MX" sz="1600" dirty="0">
                <a:ea typeface="Calibri" panose="020F0502020204030204" pitchFamily="34" charset="0"/>
                <a:cs typeface="Times New Roman" panose="02020603050405020304" pitchFamily="18" charset="0"/>
              </a:rPr>
              <a:t>estos contratiempos es de resaltar el gran esfuerzo realizado por no disminuir la precisión estadística.</a:t>
            </a:r>
          </a:p>
          <a:p>
            <a:pPr marL="285750" indent="-285750" algn="just">
              <a:lnSpc>
                <a:spcPct val="107000"/>
              </a:lnSpc>
              <a:spcAft>
                <a:spcPts val="800"/>
              </a:spcAft>
              <a:buFont typeface="Arial" panose="020B0604020202020204" pitchFamily="34" charset="0"/>
              <a:buChar char="•"/>
            </a:pPr>
            <a:endParaRPr lang="es-MX" sz="1600" dirty="0">
              <a:effectLst/>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s-MX" sz="1600" dirty="0">
                <a:effectLst/>
                <a:ea typeface="Calibri" panose="020F0502020204030204" pitchFamily="34" charset="0"/>
                <a:cs typeface="Times New Roman" panose="02020603050405020304" pitchFamily="18" charset="0"/>
              </a:rPr>
              <a:t>Cabe señalar que en 2020 la pertinencia quedó mejor evidenciada debido a que se presentaron la mayoría de los Programas Sectoriales derivados del Plan Nacional de Desarrollo, en ellos se puede apreciar el mayor uso que se hace de la información del INEGI para la definición de sus políticas y la medición de avances y resultados.</a:t>
            </a:r>
            <a:endParaRPr lang="en-US" sz="1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177333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12309191" cy="6945200"/>
          </a:xfrm>
          <a:prstGeom prst="rect">
            <a:avLst/>
          </a:prstGeom>
        </p:spPr>
      </p:pic>
      <p:sp>
        <p:nvSpPr>
          <p:cNvPr id="6" name="CuadroTexto 5">
            <a:extLst>
              <a:ext uri="{FF2B5EF4-FFF2-40B4-BE49-F238E27FC236}">
                <a16:creationId xmlns:a16="http://schemas.microsoft.com/office/drawing/2014/main" id="{8CFF9D36-4E81-4C57-8E81-2572FC0F6EFE}"/>
              </a:ext>
            </a:extLst>
          </p:cNvPr>
          <p:cNvSpPr txBox="1"/>
          <p:nvPr/>
        </p:nvSpPr>
        <p:spPr>
          <a:xfrm>
            <a:off x="2808079" y="2399535"/>
            <a:ext cx="6693031" cy="1938992"/>
          </a:xfrm>
          <a:prstGeom prst="rect">
            <a:avLst/>
          </a:prstGeom>
          <a:noFill/>
        </p:spPr>
        <p:txBody>
          <a:bodyPr wrap="square" rtlCol="0">
            <a:spAutoFit/>
          </a:bodyPr>
          <a:lstStyle/>
          <a:p>
            <a:pPr algn="ctr"/>
            <a:r>
              <a:rPr lang="es-MX" sz="12000" dirty="0">
                <a:solidFill>
                  <a:schemeClr val="bg1"/>
                </a:solidFill>
                <a:latin typeface="Bradley Hand ITC" panose="03070402050302030203" pitchFamily="66" charset="0"/>
              </a:rPr>
              <a:t>FIN</a:t>
            </a: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7716" y="410738"/>
            <a:ext cx="4616246" cy="1559972"/>
          </a:xfrm>
          <a:prstGeom prst="rect">
            <a:avLst/>
          </a:prstGeom>
        </p:spPr>
      </p:pic>
    </p:spTree>
    <p:extLst>
      <p:ext uri="{BB962C8B-B14F-4D97-AF65-F5344CB8AC3E}">
        <p14:creationId xmlns:p14="http://schemas.microsoft.com/office/powerpoint/2010/main" val="1046413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contenido 5"/>
          <p:cNvSpPr txBox="1">
            <a:spLocks/>
          </p:cNvSpPr>
          <p:nvPr/>
        </p:nvSpPr>
        <p:spPr>
          <a:xfrm>
            <a:off x="345871" y="1467771"/>
            <a:ext cx="11500258" cy="372141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2" indent="-342900" algn="just">
              <a:spcBef>
                <a:spcPts val="1200"/>
              </a:spcBef>
              <a:spcAft>
                <a:spcPts val="600"/>
              </a:spcAft>
            </a:pPr>
            <a:endParaRPr lang="es-MX" sz="2200" dirty="0">
              <a:solidFill>
                <a:schemeClr val="tx1">
                  <a:lumMod val="65000"/>
                  <a:lumOff val="35000"/>
                </a:schemeClr>
              </a:solidFill>
            </a:endParaRPr>
          </a:p>
          <a:p>
            <a:pPr marL="457200" lvl="1" indent="0" algn="just">
              <a:buNone/>
            </a:pPr>
            <a:endParaRPr lang="es-MX" sz="2200" dirty="0">
              <a:solidFill>
                <a:schemeClr val="tx1">
                  <a:lumMod val="65000"/>
                  <a:lumOff val="35000"/>
                </a:schemeClr>
              </a:solidFill>
            </a:endParaRPr>
          </a:p>
        </p:txBody>
      </p:sp>
      <p:sp>
        <p:nvSpPr>
          <p:cNvPr id="5" name="CuadroTexto 4">
            <a:extLst>
              <a:ext uri="{FF2B5EF4-FFF2-40B4-BE49-F238E27FC236}">
                <a16:creationId xmlns:a16="http://schemas.microsoft.com/office/drawing/2014/main" id="{A55C6264-8672-4B74-B863-F7C2303BEF6D}"/>
              </a:ext>
            </a:extLst>
          </p:cNvPr>
          <p:cNvSpPr txBox="1"/>
          <p:nvPr/>
        </p:nvSpPr>
        <p:spPr>
          <a:xfrm>
            <a:off x="0" y="0"/>
            <a:ext cx="12192000" cy="369332"/>
          </a:xfrm>
          <a:prstGeom prst="rect">
            <a:avLst/>
          </a:prstGeom>
          <a:solidFill>
            <a:schemeClr val="tx2"/>
          </a:solidFill>
        </p:spPr>
        <p:txBody>
          <a:bodyPr wrap="square">
            <a:spAutoFit/>
          </a:bodyPr>
          <a:lstStyle/>
          <a:p>
            <a:pPr algn="ctr"/>
            <a:r>
              <a:rPr lang="es-MX" sz="1800" dirty="0">
                <a:solidFill>
                  <a:schemeClr val="bg1"/>
                </a:solidFill>
                <a:effectLst/>
                <a:ea typeface="Calibri" panose="020F0502020204030204" pitchFamily="34" charset="0"/>
                <a:cs typeface="Times New Roman" panose="02020603050405020304" pitchFamily="18" charset="0"/>
              </a:rPr>
              <a:t>Actualización Normativa: Norma de Aseguramiento de la Calidad</a:t>
            </a:r>
            <a:endParaRPr lang="en-US" dirty="0">
              <a:solidFill>
                <a:schemeClr val="bg1"/>
              </a:solidFill>
            </a:endParaRPr>
          </a:p>
        </p:txBody>
      </p:sp>
      <p:pic>
        <p:nvPicPr>
          <p:cNvPr id="7" name="Imagen 6">
            <a:extLst>
              <a:ext uri="{FF2B5EF4-FFF2-40B4-BE49-F238E27FC236}">
                <a16:creationId xmlns:a16="http://schemas.microsoft.com/office/drawing/2014/main" id="{336557E2-7094-44AB-8583-741E9E0DF91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355" y="616061"/>
            <a:ext cx="11114841" cy="5997804"/>
          </a:xfrm>
          <a:prstGeom prst="rect">
            <a:avLst/>
          </a:prstGeom>
          <a:noFill/>
          <a:ln>
            <a:noFill/>
          </a:ln>
        </p:spPr>
      </p:pic>
    </p:spTree>
    <p:extLst>
      <p:ext uri="{BB962C8B-B14F-4D97-AF65-F5344CB8AC3E}">
        <p14:creationId xmlns:p14="http://schemas.microsoft.com/office/powerpoint/2010/main" val="2181425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A55C6264-8672-4B74-B863-F7C2303BEF6D}"/>
              </a:ext>
            </a:extLst>
          </p:cNvPr>
          <p:cNvSpPr txBox="1"/>
          <p:nvPr/>
        </p:nvSpPr>
        <p:spPr>
          <a:xfrm>
            <a:off x="0" y="0"/>
            <a:ext cx="12192000" cy="369332"/>
          </a:xfrm>
          <a:prstGeom prst="rect">
            <a:avLst/>
          </a:prstGeom>
          <a:solidFill>
            <a:schemeClr val="tx2"/>
          </a:solidFill>
        </p:spPr>
        <p:txBody>
          <a:bodyPr wrap="square">
            <a:spAutoFit/>
          </a:bodyPr>
          <a:lstStyle/>
          <a:p>
            <a:pPr algn="ctr"/>
            <a:r>
              <a:rPr lang="es-MX" sz="1800" dirty="0">
                <a:solidFill>
                  <a:schemeClr val="bg1"/>
                </a:solidFill>
                <a:effectLst/>
                <a:ea typeface="Calibri" panose="020F0502020204030204" pitchFamily="34" charset="0"/>
                <a:cs typeface="Times New Roman" panose="02020603050405020304" pitchFamily="18" charset="0"/>
              </a:rPr>
              <a:t>Estrategia 1: Establecer controles de calidad en procesos estandarizados y documentados</a:t>
            </a:r>
            <a:endParaRPr lang="en-US" dirty="0">
              <a:solidFill>
                <a:schemeClr val="bg1"/>
              </a:solidFill>
            </a:endParaRPr>
          </a:p>
        </p:txBody>
      </p:sp>
      <p:sp>
        <p:nvSpPr>
          <p:cNvPr id="7" name="CuadroTexto 6">
            <a:extLst>
              <a:ext uri="{FF2B5EF4-FFF2-40B4-BE49-F238E27FC236}">
                <a16:creationId xmlns:a16="http://schemas.microsoft.com/office/drawing/2014/main" id="{70166292-DC2B-43AD-8BDA-92A2D2EEEDD5}"/>
              </a:ext>
            </a:extLst>
          </p:cNvPr>
          <p:cNvSpPr txBox="1"/>
          <p:nvPr/>
        </p:nvSpPr>
        <p:spPr>
          <a:xfrm>
            <a:off x="930285" y="384442"/>
            <a:ext cx="10291452" cy="1231106"/>
          </a:xfrm>
          <a:prstGeom prst="rect">
            <a:avLst/>
          </a:prstGeom>
          <a:solidFill>
            <a:schemeClr val="accent1">
              <a:lumMod val="20000"/>
              <a:lumOff val="80000"/>
            </a:schemeClr>
          </a:solidFill>
        </p:spPr>
        <p:txBody>
          <a:bodyPr wrap="square">
            <a:spAutoFit/>
          </a:bodyPr>
          <a:lstStyle/>
          <a:p>
            <a:pPr algn="ctr">
              <a:spcAft>
                <a:spcPts val="600"/>
              </a:spcAft>
            </a:pPr>
            <a:r>
              <a:rPr lang="es-MX" sz="1600" b="1" dirty="0">
                <a:solidFill>
                  <a:srgbClr val="404040"/>
                </a:solidFill>
                <a:effectLst/>
                <a:ea typeface="Calibri" panose="020F0502020204030204" pitchFamily="34" charset="0"/>
              </a:rPr>
              <a:t>Metas 2020-2022: </a:t>
            </a:r>
            <a:endParaRPr lang="en-US" sz="1600" dirty="0">
              <a:solidFill>
                <a:srgbClr val="000000"/>
              </a:solidFill>
              <a:effectLst/>
              <a:ea typeface="Calibri" panose="020F0502020204030204" pitchFamily="34" charset="0"/>
            </a:endParaRPr>
          </a:p>
          <a:p>
            <a:pPr marL="113030" indent="-113030">
              <a:spcAft>
                <a:spcPts val="600"/>
              </a:spcAft>
            </a:pPr>
            <a:r>
              <a:rPr lang="es-MX" sz="1600" dirty="0">
                <a:solidFill>
                  <a:srgbClr val="404040"/>
                </a:solidFill>
                <a:effectLst/>
                <a:ea typeface="Calibri" panose="020F0502020204030204" pitchFamily="34" charset="0"/>
              </a:rPr>
              <a:t>• El 100% de las evidencias del MPEG son recopiladas de forma estandarizada, dependiendo de la naturaleza de cada fase. </a:t>
            </a:r>
            <a:endParaRPr lang="en-US" sz="1600" dirty="0">
              <a:solidFill>
                <a:srgbClr val="000000"/>
              </a:solidFill>
              <a:effectLst/>
              <a:ea typeface="Calibri" panose="020F0502020204030204" pitchFamily="34" charset="0"/>
            </a:endParaRPr>
          </a:p>
          <a:p>
            <a:r>
              <a:rPr lang="es-MX" sz="1600" dirty="0">
                <a:solidFill>
                  <a:srgbClr val="404040"/>
                </a:solidFill>
                <a:effectLst/>
                <a:ea typeface="Calibri" panose="020F0502020204030204" pitchFamily="34" charset="0"/>
                <a:cs typeface="Times New Roman" panose="02020603050405020304" pitchFamily="18" charset="0"/>
              </a:rPr>
              <a:t>•Se cuenta con indicadores operativos y tableros con el fin de apoyar el control de calidad en el proceso del 100% de los programas de información.</a:t>
            </a:r>
            <a:endParaRPr lang="en-US" sz="1600" dirty="0"/>
          </a:p>
        </p:txBody>
      </p:sp>
      <p:graphicFrame>
        <p:nvGraphicFramePr>
          <p:cNvPr id="6" name="Tabla 5">
            <a:extLst>
              <a:ext uri="{FF2B5EF4-FFF2-40B4-BE49-F238E27FC236}">
                <a16:creationId xmlns:a16="http://schemas.microsoft.com/office/drawing/2014/main" id="{829E4B2F-EBC5-488E-BE63-2683D85AA275}"/>
              </a:ext>
            </a:extLst>
          </p:cNvPr>
          <p:cNvGraphicFramePr>
            <a:graphicFrameLocks noGrp="1"/>
          </p:cNvGraphicFramePr>
          <p:nvPr>
            <p:extLst>
              <p:ext uri="{D42A27DB-BD31-4B8C-83A1-F6EECF244321}">
                <p14:modId xmlns:p14="http://schemas.microsoft.com/office/powerpoint/2010/main" val="2173863141"/>
              </p:ext>
            </p:extLst>
          </p:nvPr>
        </p:nvGraphicFramePr>
        <p:xfrm>
          <a:off x="1651247" y="1985765"/>
          <a:ext cx="10085034" cy="903034"/>
        </p:xfrm>
        <a:graphic>
          <a:graphicData uri="http://schemas.openxmlformats.org/drawingml/2006/table">
            <a:tbl>
              <a:tblPr firstRow="1" firstCol="1" bandRow="1">
                <a:tableStyleId>{5C22544A-7EE6-4342-B048-85BDC9FD1C3A}</a:tableStyleId>
              </a:tblPr>
              <a:tblGrid>
                <a:gridCol w="4602255">
                  <a:extLst>
                    <a:ext uri="{9D8B030D-6E8A-4147-A177-3AD203B41FA5}">
                      <a16:colId xmlns:a16="http://schemas.microsoft.com/office/drawing/2014/main" val="335896182"/>
                    </a:ext>
                  </a:extLst>
                </a:gridCol>
                <a:gridCol w="1382545">
                  <a:extLst>
                    <a:ext uri="{9D8B030D-6E8A-4147-A177-3AD203B41FA5}">
                      <a16:colId xmlns:a16="http://schemas.microsoft.com/office/drawing/2014/main" val="2354830759"/>
                    </a:ext>
                  </a:extLst>
                </a:gridCol>
                <a:gridCol w="4100234">
                  <a:extLst>
                    <a:ext uri="{9D8B030D-6E8A-4147-A177-3AD203B41FA5}">
                      <a16:colId xmlns:a16="http://schemas.microsoft.com/office/drawing/2014/main" val="1706946633"/>
                    </a:ext>
                  </a:extLst>
                </a:gridCol>
              </a:tblGrid>
              <a:tr h="735222">
                <a:tc>
                  <a:txBody>
                    <a:bodyPr/>
                    <a:lstStyle/>
                    <a:p>
                      <a:pPr marL="234315" algn="ctr">
                        <a:lnSpc>
                          <a:spcPct val="107000"/>
                        </a:lnSpc>
                        <a:spcAft>
                          <a:spcPts val="0"/>
                        </a:spcAft>
                      </a:pPr>
                      <a:r>
                        <a:rPr lang="es-MX" sz="1400">
                          <a:effectLst/>
                        </a:rPr>
                        <a:t>El</a:t>
                      </a:r>
                      <a:r>
                        <a:rPr lang="es-MX" sz="2800">
                          <a:effectLst/>
                        </a:rPr>
                        <a:t> </a:t>
                      </a:r>
                      <a:r>
                        <a:rPr lang="es-MX" sz="2000">
                          <a:effectLst/>
                        </a:rPr>
                        <a:t>97%</a:t>
                      </a:r>
                      <a:r>
                        <a:rPr lang="es-MX" sz="2800">
                          <a:effectLst/>
                        </a:rPr>
                        <a:t> </a:t>
                      </a:r>
                      <a:br>
                        <a:rPr lang="es-MX" sz="3600">
                          <a:effectLst/>
                        </a:rPr>
                      </a:br>
                      <a:r>
                        <a:rPr lang="es-MX" sz="1400">
                          <a:effectLst/>
                        </a:rPr>
                        <a:t>de los programas de información del INEGI almacenó sus evidencias en el Sistema P-Tracking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05105" algn="ctr">
                        <a:lnSpc>
                          <a:spcPct val="107000"/>
                        </a:lnSpc>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205105" algn="ctr">
                        <a:lnSpc>
                          <a:spcPct val="107000"/>
                        </a:lnSpc>
                        <a:spcAft>
                          <a:spcPts val="0"/>
                        </a:spcAft>
                      </a:pPr>
                      <a:r>
                        <a:rPr lang="es-MX" sz="1400" dirty="0">
                          <a:effectLst/>
                        </a:rPr>
                        <a:t>El</a:t>
                      </a:r>
                      <a:r>
                        <a:rPr lang="es-MX" sz="2800" dirty="0">
                          <a:effectLst/>
                        </a:rPr>
                        <a:t> </a:t>
                      </a:r>
                      <a:r>
                        <a:rPr lang="es-MX" sz="2000" dirty="0">
                          <a:effectLst/>
                        </a:rPr>
                        <a:t>100%</a:t>
                      </a:r>
                      <a:r>
                        <a:rPr lang="es-MX" sz="2800" dirty="0">
                          <a:effectLst/>
                        </a:rPr>
                        <a:t> </a:t>
                      </a:r>
                      <a:br>
                        <a:rPr lang="es-MX" sz="3600" dirty="0">
                          <a:effectLst/>
                        </a:rPr>
                      </a:br>
                      <a:r>
                        <a:rPr lang="es-MX" sz="1400" dirty="0">
                          <a:effectLst/>
                        </a:rPr>
                        <a:t>de los Programas de Información dispone del reporte de Costos por Fase del MPEG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28332565"/>
                  </a:ext>
                </a:extLst>
              </a:tr>
            </a:tbl>
          </a:graphicData>
        </a:graphic>
      </p:graphicFrame>
      <p:sp>
        <p:nvSpPr>
          <p:cNvPr id="10" name="CuadroTexto 9">
            <a:extLst>
              <a:ext uri="{FF2B5EF4-FFF2-40B4-BE49-F238E27FC236}">
                <a16:creationId xmlns:a16="http://schemas.microsoft.com/office/drawing/2014/main" id="{BAFBE8B0-6805-489E-B4F2-793AADDAF17C}"/>
              </a:ext>
            </a:extLst>
          </p:cNvPr>
          <p:cNvSpPr txBox="1"/>
          <p:nvPr/>
        </p:nvSpPr>
        <p:spPr>
          <a:xfrm>
            <a:off x="165716" y="1759809"/>
            <a:ext cx="11860567" cy="5098191"/>
          </a:xfrm>
          <a:prstGeom prst="rect">
            <a:avLst/>
          </a:prstGeom>
          <a:noFill/>
        </p:spPr>
        <p:txBody>
          <a:bodyPr wrap="square">
            <a:spAutoFit/>
          </a:bodyPr>
          <a:lstStyle/>
          <a:p>
            <a:pPr>
              <a:lnSpc>
                <a:spcPct val="107000"/>
              </a:lnSpc>
              <a:spcBef>
                <a:spcPts val="600"/>
              </a:spcBef>
              <a:spcAft>
                <a:spcPts val="600"/>
              </a:spcAft>
            </a:pPr>
            <a:r>
              <a:rPr lang="es-MX" sz="1600" dirty="0">
                <a:effectLst/>
                <a:ea typeface="Calibri" panose="020F0502020204030204" pitchFamily="34" charset="0"/>
                <a:cs typeface="Times New Roman" panose="02020603050405020304" pitchFamily="18" charset="0"/>
              </a:rPr>
              <a:t>Avances:</a:t>
            </a:r>
            <a:endParaRPr lang="en-US" sz="1600" dirty="0">
              <a:effectLst/>
              <a:ea typeface="Calibri" panose="020F0502020204030204" pitchFamily="34" charset="0"/>
              <a:cs typeface="Times New Roman" panose="02020603050405020304" pitchFamily="18" charset="0"/>
            </a:endParaRPr>
          </a:p>
          <a:p>
            <a:pPr marL="742950" lvl="1" indent="-285750" algn="just">
              <a:lnSpc>
                <a:spcPct val="107000"/>
              </a:lnSpc>
              <a:spcAft>
                <a:spcPts val="300"/>
              </a:spcAft>
              <a:buSzPts val="1400"/>
              <a:buFont typeface="Arial" panose="020B0604020202020204" pitchFamily="34" charset="0"/>
              <a:buChar char="•"/>
              <a:tabLst>
                <a:tab pos="180340" algn="l"/>
              </a:tabLst>
            </a:pPr>
            <a:endParaRPr lang="es-MX" sz="1600" dirty="0">
              <a:effectLst/>
              <a:ea typeface="Calibri" panose="020F0502020204030204" pitchFamily="34" charset="0"/>
              <a:cs typeface="Times New Roman" panose="02020603050405020304" pitchFamily="18" charset="0"/>
            </a:endParaRPr>
          </a:p>
          <a:p>
            <a:pPr marL="742950" lvl="1" indent="-285750" algn="just">
              <a:lnSpc>
                <a:spcPct val="107000"/>
              </a:lnSpc>
              <a:spcAft>
                <a:spcPts val="300"/>
              </a:spcAft>
              <a:buSzPts val="1400"/>
              <a:buFont typeface="Arial" panose="020B0604020202020204" pitchFamily="34" charset="0"/>
              <a:buChar char="•"/>
              <a:tabLst>
                <a:tab pos="180340" algn="l"/>
              </a:tabLst>
            </a:pPr>
            <a:endParaRPr lang="es-MX" sz="1600" dirty="0">
              <a:ea typeface="Calibri" panose="020F0502020204030204" pitchFamily="34" charset="0"/>
              <a:cs typeface="Times New Roman" panose="02020603050405020304" pitchFamily="18" charset="0"/>
            </a:endParaRPr>
          </a:p>
          <a:p>
            <a:pPr marL="742950" lvl="1" indent="-285750" algn="just">
              <a:lnSpc>
                <a:spcPct val="107000"/>
              </a:lnSpc>
              <a:spcAft>
                <a:spcPts val="300"/>
              </a:spcAft>
              <a:buSzPts val="1400"/>
              <a:buFont typeface="Arial" panose="020B0604020202020204" pitchFamily="34" charset="0"/>
              <a:buChar char="•"/>
              <a:tabLst>
                <a:tab pos="180340" algn="l"/>
              </a:tabLst>
            </a:pPr>
            <a:endParaRPr lang="es-MX" sz="1600" dirty="0">
              <a:effectLst/>
              <a:ea typeface="Calibri" panose="020F0502020204030204" pitchFamily="34" charset="0"/>
              <a:cs typeface="Times New Roman" panose="02020603050405020304" pitchFamily="18" charset="0"/>
            </a:endParaRPr>
          </a:p>
          <a:p>
            <a:pPr marL="742950" lvl="1" indent="-285750" algn="just">
              <a:lnSpc>
                <a:spcPct val="107000"/>
              </a:lnSpc>
              <a:spcAft>
                <a:spcPts val="300"/>
              </a:spcAft>
              <a:buSzPts val="1400"/>
              <a:buFont typeface="Arial" panose="020B0604020202020204" pitchFamily="34" charset="0"/>
              <a:buChar char="•"/>
              <a:tabLst>
                <a:tab pos="180340" algn="l"/>
              </a:tabLst>
            </a:pPr>
            <a:r>
              <a:rPr lang="es-MX" sz="1600" dirty="0">
                <a:effectLst/>
                <a:ea typeface="Calibri" panose="020F0502020204030204" pitchFamily="34" charset="0"/>
                <a:cs typeface="Times New Roman" panose="02020603050405020304" pitchFamily="18" charset="0"/>
              </a:rPr>
              <a:t>Se elaboraron los Lineamientos para la Integración y Mantenimiento del Inventario de Programas de Información del INEGI, con los cuales se contribuirá a la interoperabilidad entre los ámbitos que requieran utilizar el Inventario, como pueden ser el programático, presupuestal, costos, gestión documental, gestión de la calidad, resguardo de evidencias, administración de riesgos, entre otros.</a:t>
            </a:r>
            <a:endParaRPr lang="en-US" sz="1600" dirty="0">
              <a:effectLst/>
              <a:ea typeface="Calibri" panose="020F0502020204030204" pitchFamily="34" charset="0"/>
              <a:cs typeface="Times New Roman" panose="02020603050405020304" pitchFamily="18" charset="0"/>
            </a:endParaRPr>
          </a:p>
          <a:p>
            <a:pPr marL="742950" lvl="1" indent="-285750" algn="just">
              <a:lnSpc>
                <a:spcPct val="107000"/>
              </a:lnSpc>
              <a:spcAft>
                <a:spcPts val="300"/>
              </a:spcAft>
              <a:buSzPts val="1400"/>
              <a:buFont typeface="Arial" panose="020B0604020202020204" pitchFamily="34" charset="0"/>
              <a:buChar char="•"/>
              <a:tabLst>
                <a:tab pos="180340" algn="l"/>
              </a:tabLst>
            </a:pPr>
            <a:endParaRPr lang="es-MX" sz="1600" dirty="0">
              <a:effectLst/>
              <a:ea typeface="Calibri" panose="020F0502020204030204" pitchFamily="34" charset="0"/>
              <a:cs typeface="Times New Roman" panose="02020603050405020304" pitchFamily="18" charset="0"/>
            </a:endParaRPr>
          </a:p>
          <a:p>
            <a:pPr marL="742950" lvl="1" indent="-285750" algn="just">
              <a:lnSpc>
                <a:spcPct val="107000"/>
              </a:lnSpc>
              <a:spcAft>
                <a:spcPts val="300"/>
              </a:spcAft>
              <a:buSzPts val="1400"/>
              <a:buFont typeface="Arial" panose="020B0604020202020204" pitchFamily="34" charset="0"/>
              <a:buChar char="•"/>
              <a:tabLst>
                <a:tab pos="180340" algn="l"/>
              </a:tabLst>
            </a:pPr>
            <a:r>
              <a:rPr lang="es-MX" sz="1600" dirty="0">
                <a:effectLst/>
                <a:ea typeface="Calibri" panose="020F0502020204030204" pitchFamily="34" charset="0"/>
                <a:cs typeface="Times New Roman" panose="02020603050405020304" pitchFamily="18" charset="0"/>
              </a:rPr>
              <a:t>En la última sesión del Comité de Aseguramiento de la Calidad de 2020 se presentaron los avances de cada Unidad Administrativa en la elaboración de indicadores operativos y se decidió que es necesario estandarizar este tipo de indicadores, por lo que se creó un grupo de trabajo para 2021.</a:t>
            </a:r>
            <a:endParaRPr lang="en-US" sz="1600" dirty="0">
              <a:effectLst/>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r>
              <a:rPr lang="es-MX" sz="1600" dirty="0">
                <a:effectLst/>
                <a:ea typeface="Calibri" panose="020F0502020204030204" pitchFamily="34" charset="0"/>
                <a:cs typeface="Times New Roman" panose="02020603050405020304" pitchFamily="18" charset="0"/>
              </a:rPr>
              <a:t>Retos:</a:t>
            </a:r>
            <a:endParaRPr lang="en-US" sz="1600" dirty="0">
              <a:effectLst/>
              <a:ea typeface="Calibri" panose="020F0502020204030204" pitchFamily="34" charset="0"/>
              <a:cs typeface="Times New Roman" panose="02020603050405020304" pitchFamily="18" charset="0"/>
            </a:endParaRPr>
          </a:p>
          <a:p>
            <a:pPr marL="742950" lvl="1" indent="-285750" algn="just">
              <a:lnSpc>
                <a:spcPct val="107000"/>
              </a:lnSpc>
              <a:spcAft>
                <a:spcPts val="300"/>
              </a:spcAft>
              <a:buSzPts val="1400"/>
              <a:buFont typeface="Arial" panose="020B0604020202020204" pitchFamily="34" charset="0"/>
              <a:buChar char="•"/>
              <a:tabLst>
                <a:tab pos="180340" algn="l"/>
              </a:tabLst>
            </a:pPr>
            <a:r>
              <a:rPr lang="es-MX" sz="1600" dirty="0">
                <a:effectLst/>
                <a:ea typeface="Calibri" panose="020F0502020204030204" pitchFamily="34" charset="0"/>
                <a:cs typeface="Times New Roman" panose="02020603050405020304" pitchFamily="18" charset="0"/>
              </a:rPr>
              <a:t>Registrar las evidencias a través de plantillas que permitan homologar los contenidos y la gestión de la información y conocimiento a partir de las evidencias depositadas. </a:t>
            </a:r>
            <a:endParaRPr lang="en-US" sz="1600" dirty="0">
              <a:effectLst/>
              <a:ea typeface="Calibri" panose="020F0502020204030204" pitchFamily="34" charset="0"/>
              <a:cs typeface="Times New Roman" panose="02020603050405020304" pitchFamily="18" charset="0"/>
            </a:endParaRPr>
          </a:p>
          <a:p>
            <a:pPr marL="742950" lvl="1" indent="-285750" algn="just">
              <a:lnSpc>
                <a:spcPct val="107000"/>
              </a:lnSpc>
              <a:spcAft>
                <a:spcPts val="300"/>
              </a:spcAft>
              <a:buSzPts val="1400"/>
              <a:buFont typeface="Arial" panose="020B0604020202020204" pitchFamily="34" charset="0"/>
              <a:buChar char="•"/>
              <a:tabLst>
                <a:tab pos="180340" algn="l"/>
              </a:tabLst>
            </a:pPr>
            <a:endParaRPr lang="es-MX" sz="1600" dirty="0">
              <a:effectLst/>
              <a:ea typeface="Calibri" panose="020F0502020204030204" pitchFamily="34" charset="0"/>
              <a:cs typeface="Times New Roman" panose="02020603050405020304" pitchFamily="18" charset="0"/>
            </a:endParaRPr>
          </a:p>
          <a:p>
            <a:pPr marL="742950" lvl="1" indent="-285750" algn="just">
              <a:lnSpc>
                <a:spcPct val="107000"/>
              </a:lnSpc>
              <a:spcAft>
                <a:spcPts val="300"/>
              </a:spcAft>
              <a:buSzPts val="1400"/>
              <a:buFont typeface="Arial" panose="020B0604020202020204" pitchFamily="34" charset="0"/>
              <a:buChar char="•"/>
              <a:tabLst>
                <a:tab pos="180340" algn="l"/>
              </a:tabLst>
            </a:pPr>
            <a:r>
              <a:rPr lang="es-MX" sz="1600" dirty="0">
                <a:effectLst/>
                <a:ea typeface="Calibri" panose="020F0502020204030204" pitchFamily="34" charset="0"/>
                <a:cs typeface="Times New Roman" panose="02020603050405020304" pitchFamily="18" charset="0"/>
              </a:rPr>
              <a:t>Definición de indicadores operativos y tableros para reforzar los controles de calidad y hacer más eficiente la gestión del proceso de producción.</a:t>
            </a:r>
            <a:endParaRPr lang="en-US" sz="1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46866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A55C6264-8672-4B74-B863-F7C2303BEF6D}"/>
              </a:ext>
            </a:extLst>
          </p:cNvPr>
          <p:cNvSpPr txBox="1"/>
          <p:nvPr/>
        </p:nvSpPr>
        <p:spPr>
          <a:xfrm>
            <a:off x="0" y="0"/>
            <a:ext cx="12192000" cy="369332"/>
          </a:xfrm>
          <a:prstGeom prst="rect">
            <a:avLst/>
          </a:prstGeom>
          <a:solidFill>
            <a:schemeClr val="tx2"/>
          </a:solidFill>
        </p:spPr>
        <p:txBody>
          <a:bodyPr wrap="square">
            <a:spAutoFit/>
          </a:bodyPr>
          <a:lstStyle/>
          <a:p>
            <a:pPr algn="ctr"/>
            <a:r>
              <a:rPr lang="es-MX" sz="1800" dirty="0">
                <a:solidFill>
                  <a:schemeClr val="bg1"/>
                </a:solidFill>
                <a:effectLst/>
                <a:ea typeface="Calibri" panose="020F0502020204030204" pitchFamily="34" charset="0"/>
                <a:cs typeface="Times New Roman" panose="02020603050405020304" pitchFamily="18" charset="0"/>
              </a:rPr>
              <a:t>Estrategia 2: </a:t>
            </a:r>
            <a:r>
              <a:rPr lang="es-ES" sz="1800" dirty="0">
                <a:solidFill>
                  <a:schemeClr val="bg1"/>
                </a:solidFill>
                <a:effectLst/>
                <a:ea typeface="Calibri" panose="020F0502020204030204" pitchFamily="34" charset="0"/>
                <a:cs typeface="Times New Roman" panose="02020603050405020304" pitchFamily="18" charset="0"/>
              </a:rPr>
              <a:t>Evaluar de forma sistemática la calidad de la información</a:t>
            </a:r>
            <a:endParaRPr lang="en-US" dirty="0">
              <a:solidFill>
                <a:schemeClr val="bg1"/>
              </a:solidFill>
            </a:endParaRPr>
          </a:p>
        </p:txBody>
      </p:sp>
      <p:graphicFrame>
        <p:nvGraphicFramePr>
          <p:cNvPr id="2" name="Tabla 1">
            <a:extLst>
              <a:ext uri="{FF2B5EF4-FFF2-40B4-BE49-F238E27FC236}">
                <a16:creationId xmlns:a16="http://schemas.microsoft.com/office/drawing/2014/main" id="{6B1FD958-9ECA-4D00-8CE9-50D2DA5B89C0}"/>
              </a:ext>
            </a:extLst>
          </p:cNvPr>
          <p:cNvGraphicFramePr>
            <a:graphicFrameLocks noGrp="1"/>
          </p:cNvGraphicFramePr>
          <p:nvPr>
            <p:extLst>
              <p:ext uri="{D42A27DB-BD31-4B8C-83A1-F6EECF244321}">
                <p14:modId xmlns:p14="http://schemas.microsoft.com/office/powerpoint/2010/main" val="3592778862"/>
              </p:ext>
            </p:extLst>
          </p:nvPr>
        </p:nvGraphicFramePr>
        <p:xfrm>
          <a:off x="1935333" y="369332"/>
          <a:ext cx="7910003" cy="1071806"/>
        </p:xfrm>
        <a:graphic>
          <a:graphicData uri="http://schemas.openxmlformats.org/drawingml/2006/table">
            <a:tbl>
              <a:tblPr firstRow="1" firstCol="1" bandRow="1">
                <a:tableStyleId>{5C22544A-7EE6-4342-B048-85BDC9FD1C3A}</a:tableStyleId>
              </a:tblPr>
              <a:tblGrid>
                <a:gridCol w="7910003">
                  <a:extLst>
                    <a:ext uri="{9D8B030D-6E8A-4147-A177-3AD203B41FA5}">
                      <a16:colId xmlns:a16="http://schemas.microsoft.com/office/drawing/2014/main" val="253309462"/>
                    </a:ext>
                  </a:extLst>
                </a:gridCol>
              </a:tblGrid>
              <a:tr h="1071806">
                <a:tc>
                  <a:txBody>
                    <a:bodyPr/>
                    <a:lstStyle/>
                    <a:p>
                      <a:pPr algn="ctr">
                        <a:lnSpc>
                          <a:spcPct val="107000"/>
                        </a:lnSpc>
                        <a:spcAft>
                          <a:spcPts val="600"/>
                        </a:spcAft>
                      </a:pPr>
                      <a:r>
                        <a:rPr lang="es-MX" sz="1600" b="0" dirty="0">
                          <a:solidFill>
                            <a:schemeClr val="tx1"/>
                          </a:solidFill>
                          <a:effectLst/>
                          <a:latin typeface="+mn-lt"/>
                        </a:rPr>
                        <a:t>Metas 2020-2022: </a:t>
                      </a:r>
                      <a:endParaRPr lang="en-US" sz="1600" b="0" dirty="0">
                        <a:solidFill>
                          <a:schemeClr val="tx1"/>
                        </a:solidFill>
                        <a:effectLst/>
                        <a:latin typeface="+mn-lt"/>
                      </a:endParaRPr>
                    </a:p>
                    <a:p>
                      <a:pPr marL="113030" indent="-113030">
                        <a:lnSpc>
                          <a:spcPct val="107000"/>
                        </a:lnSpc>
                        <a:spcAft>
                          <a:spcPts val="600"/>
                        </a:spcAft>
                      </a:pPr>
                      <a:r>
                        <a:rPr lang="es-MX" sz="1600" b="0" dirty="0">
                          <a:solidFill>
                            <a:schemeClr val="tx1"/>
                          </a:solidFill>
                          <a:effectLst/>
                          <a:latin typeface="+mn-lt"/>
                        </a:rPr>
                        <a:t>•100% de los programas del INEGI incluye en sus metadatos indicadores de calidad. </a:t>
                      </a:r>
                      <a:endParaRPr lang="en-US" sz="1600" b="0" dirty="0">
                        <a:solidFill>
                          <a:schemeClr val="tx1"/>
                        </a:solidFill>
                        <a:effectLst/>
                        <a:latin typeface="+mn-lt"/>
                      </a:endParaRPr>
                    </a:p>
                    <a:p>
                      <a:pPr marL="112395" indent="-112395">
                        <a:lnSpc>
                          <a:spcPct val="107000"/>
                        </a:lnSpc>
                        <a:spcAft>
                          <a:spcPts val="600"/>
                        </a:spcAft>
                      </a:pPr>
                      <a:r>
                        <a:rPr lang="es-MX" sz="1600" b="0" dirty="0">
                          <a:solidFill>
                            <a:schemeClr val="tx1"/>
                          </a:solidFill>
                          <a:effectLst/>
                          <a:latin typeface="+mn-lt"/>
                        </a:rPr>
                        <a:t>•	Existe un catálogo de evaluaciones para el 100% de los tipos de programas de información.</a:t>
                      </a:r>
                      <a:endParaRPr lang="en-US" sz="16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4060344161"/>
                  </a:ext>
                </a:extLst>
              </a:tr>
            </a:tbl>
          </a:graphicData>
        </a:graphic>
      </p:graphicFrame>
      <p:sp>
        <p:nvSpPr>
          <p:cNvPr id="13" name="Marcador de contenido 5">
            <a:extLst>
              <a:ext uri="{FF2B5EF4-FFF2-40B4-BE49-F238E27FC236}">
                <a16:creationId xmlns:a16="http://schemas.microsoft.com/office/drawing/2014/main" id="{DED2EBCA-CC2F-4DE6-9A76-33A89854EADD}"/>
              </a:ext>
            </a:extLst>
          </p:cNvPr>
          <p:cNvSpPr txBox="1">
            <a:spLocks/>
          </p:cNvSpPr>
          <p:nvPr/>
        </p:nvSpPr>
        <p:spPr>
          <a:xfrm>
            <a:off x="325882" y="1441138"/>
            <a:ext cx="11500258" cy="372141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2" indent="-342900" algn="just">
              <a:spcBef>
                <a:spcPts val="1200"/>
              </a:spcBef>
              <a:spcAft>
                <a:spcPts val="600"/>
              </a:spcAft>
            </a:pPr>
            <a:endParaRPr lang="es-MX" sz="2200" dirty="0">
              <a:solidFill>
                <a:schemeClr val="tx1">
                  <a:lumMod val="65000"/>
                  <a:lumOff val="35000"/>
                </a:schemeClr>
              </a:solidFill>
            </a:endParaRPr>
          </a:p>
          <a:p>
            <a:pPr marL="457200" lvl="1" indent="0" algn="just">
              <a:buNone/>
            </a:pPr>
            <a:endParaRPr lang="es-MX" sz="2200" dirty="0">
              <a:solidFill>
                <a:schemeClr val="tx1">
                  <a:lumMod val="65000"/>
                  <a:lumOff val="35000"/>
                </a:schemeClr>
              </a:solidFill>
            </a:endParaRPr>
          </a:p>
        </p:txBody>
      </p:sp>
      <p:graphicFrame>
        <p:nvGraphicFramePr>
          <p:cNvPr id="14" name="Tabla 13">
            <a:extLst>
              <a:ext uri="{FF2B5EF4-FFF2-40B4-BE49-F238E27FC236}">
                <a16:creationId xmlns:a16="http://schemas.microsoft.com/office/drawing/2014/main" id="{F659104C-39C7-40F3-B175-AAD83A9BC4A5}"/>
              </a:ext>
            </a:extLst>
          </p:cNvPr>
          <p:cNvGraphicFramePr>
            <a:graphicFrameLocks noGrp="1"/>
          </p:cNvGraphicFramePr>
          <p:nvPr>
            <p:extLst>
              <p:ext uri="{D42A27DB-BD31-4B8C-83A1-F6EECF244321}">
                <p14:modId xmlns:p14="http://schemas.microsoft.com/office/powerpoint/2010/main" val="2456960622"/>
              </p:ext>
            </p:extLst>
          </p:nvPr>
        </p:nvGraphicFramePr>
        <p:xfrm>
          <a:off x="62144" y="1591496"/>
          <a:ext cx="12038118" cy="4212983"/>
        </p:xfrm>
        <a:graphic>
          <a:graphicData uri="http://schemas.openxmlformats.org/drawingml/2006/table">
            <a:tbl>
              <a:tblPr firstRow="1" firstCol="1" bandRow="1">
                <a:tableStyleId>{5C22544A-7EE6-4342-B048-85BDC9FD1C3A}</a:tableStyleId>
              </a:tblPr>
              <a:tblGrid>
                <a:gridCol w="1491448">
                  <a:extLst>
                    <a:ext uri="{9D8B030D-6E8A-4147-A177-3AD203B41FA5}">
                      <a16:colId xmlns:a16="http://schemas.microsoft.com/office/drawing/2014/main" val="1275544608"/>
                    </a:ext>
                  </a:extLst>
                </a:gridCol>
                <a:gridCol w="9223899">
                  <a:extLst>
                    <a:ext uri="{9D8B030D-6E8A-4147-A177-3AD203B41FA5}">
                      <a16:colId xmlns:a16="http://schemas.microsoft.com/office/drawing/2014/main" val="2604910232"/>
                    </a:ext>
                  </a:extLst>
                </a:gridCol>
                <a:gridCol w="665826">
                  <a:extLst>
                    <a:ext uri="{9D8B030D-6E8A-4147-A177-3AD203B41FA5}">
                      <a16:colId xmlns:a16="http://schemas.microsoft.com/office/drawing/2014/main" val="4170060686"/>
                    </a:ext>
                  </a:extLst>
                </a:gridCol>
                <a:gridCol w="656945">
                  <a:extLst>
                    <a:ext uri="{9D8B030D-6E8A-4147-A177-3AD203B41FA5}">
                      <a16:colId xmlns:a16="http://schemas.microsoft.com/office/drawing/2014/main" val="1808328208"/>
                    </a:ext>
                  </a:extLst>
                </a:gridCol>
              </a:tblGrid>
              <a:tr h="279500">
                <a:tc>
                  <a:txBody>
                    <a:bodyPr/>
                    <a:lstStyle/>
                    <a:p>
                      <a:pPr>
                        <a:lnSpc>
                          <a:spcPct val="107000"/>
                        </a:lnSpc>
                        <a:spcAft>
                          <a:spcPts val="600"/>
                        </a:spcAft>
                      </a:pPr>
                      <a:r>
                        <a:rPr lang="es-MX" sz="1600" dirty="0">
                          <a:effectLst/>
                          <a:latin typeface="+mn-lt"/>
                        </a:rPr>
                        <a:t> </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50165" marR="32385" algn="just">
                        <a:lnSpc>
                          <a:spcPct val="115000"/>
                        </a:lnSpc>
                        <a:spcAft>
                          <a:spcPts val="800"/>
                        </a:spcAft>
                      </a:pPr>
                      <a:r>
                        <a:rPr lang="es-MX" sz="1600" dirty="0">
                          <a:effectLst/>
                          <a:latin typeface="+mn-lt"/>
                        </a:rPr>
                        <a:t> </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s-MX" sz="1600">
                          <a:effectLst/>
                          <a:latin typeface="+mn-lt"/>
                        </a:rPr>
                        <a:t>2019</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s-MX" sz="1600">
                          <a:effectLst/>
                          <a:latin typeface="+mn-lt"/>
                        </a:rPr>
                        <a:t>2020</a:t>
                      </a:r>
                      <a:endParaRPr lang="en-US" sz="16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13232064"/>
                  </a:ext>
                </a:extLst>
              </a:tr>
              <a:tr h="576485">
                <a:tc>
                  <a:txBody>
                    <a:bodyPr/>
                    <a:lstStyle/>
                    <a:p>
                      <a:pPr>
                        <a:lnSpc>
                          <a:spcPct val="107000"/>
                        </a:lnSpc>
                        <a:spcAft>
                          <a:spcPts val="600"/>
                        </a:spcAft>
                      </a:pPr>
                      <a:r>
                        <a:rPr lang="es-MX" sz="1600">
                          <a:effectLst/>
                          <a:latin typeface="+mn-lt"/>
                        </a:rPr>
                        <a:t>Accesibilidad</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50165" marR="32385" algn="just">
                        <a:lnSpc>
                          <a:spcPct val="115000"/>
                        </a:lnSpc>
                        <a:spcAft>
                          <a:spcPts val="800"/>
                        </a:spcAft>
                      </a:pPr>
                      <a:r>
                        <a:rPr lang="es-MX" sz="1600" dirty="0">
                          <a:effectLst/>
                          <a:latin typeface="+mn-lt"/>
                        </a:rPr>
                        <a:t>Porcentaje de ciclos de programas que publicaron metadatos documentados con base en un estándar internacional.</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s-MX" sz="1600">
                          <a:effectLst/>
                          <a:latin typeface="+mn-lt"/>
                        </a:rPr>
                        <a:t>92%</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s-MX" sz="1600" dirty="0">
                          <a:solidFill>
                            <a:schemeClr val="accent6"/>
                          </a:solidFill>
                          <a:effectLst/>
                          <a:latin typeface="+mn-lt"/>
                        </a:rPr>
                        <a:t>82%</a:t>
                      </a:r>
                      <a:endParaRPr lang="en-US" sz="1600" dirty="0">
                        <a:solidFill>
                          <a:schemeClr val="accent6"/>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17531565"/>
                  </a:ext>
                </a:extLst>
              </a:tr>
              <a:tr h="576485">
                <a:tc rowSpan="2">
                  <a:txBody>
                    <a:bodyPr/>
                    <a:lstStyle/>
                    <a:p>
                      <a:pPr>
                        <a:lnSpc>
                          <a:spcPct val="107000"/>
                        </a:lnSpc>
                        <a:spcAft>
                          <a:spcPts val="800"/>
                        </a:spcAft>
                      </a:pPr>
                      <a:r>
                        <a:rPr lang="es-MX" sz="1600" dirty="0">
                          <a:effectLst/>
                          <a:latin typeface="+mn-lt"/>
                        </a:rPr>
                        <a:t>Puntualidad</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50165" marR="32385" algn="just">
                        <a:lnSpc>
                          <a:spcPct val="115000"/>
                        </a:lnSpc>
                        <a:spcAft>
                          <a:spcPts val="800"/>
                        </a:spcAft>
                      </a:pPr>
                      <a:r>
                        <a:rPr lang="es-MX" sz="1600" dirty="0">
                          <a:effectLst/>
                          <a:latin typeface="+mn-lt"/>
                        </a:rPr>
                        <a:t>Porcentaje de programas publicados en el sitio del INEGI cuya fecha de publicación se comprometió en el Calendario de difusión aprobado en diciembre del año anterior.</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s-MX" sz="1600">
                          <a:effectLst/>
                          <a:latin typeface="+mn-lt"/>
                        </a:rPr>
                        <a:t>97%</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s-MX" sz="1600">
                          <a:effectLst/>
                          <a:latin typeface="+mn-lt"/>
                        </a:rPr>
                        <a:t>96%</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26117557"/>
                  </a:ext>
                </a:extLst>
              </a:tr>
              <a:tr h="402815">
                <a:tc vMerge="1">
                  <a:txBody>
                    <a:bodyPr/>
                    <a:lstStyle/>
                    <a:p>
                      <a:endParaRPr lang="en-US"/>
                    </a:p>
                  </a:txBody>
                  <a:tcPr/>
                </a:tc>
                <a:tc>
                  <a:txBody>
                    <a:bodyPr/>
                    <a:lstStyle/>
                    <a:p>
                      <a:pPr marL="50165" marR="32385" algn="just">
                        <a:lnSpc>
                          <a:spcPct val="115000"/>
                        </a:lnSpc>
                        <a:spcAft>
                          <a:spcPts val="800"/>
                        </a:spcAft>
                      </a:pPr>
                      <a:r>
                        <a:rPr lang="es-MX" sz="1600" dirty="0">
                          <a:effectLst/>
                          <a:latin typeface="+mn-lt"/>
                        </a:rPr>
                        <a:t>Porcentaje de programas incluidos en el Calendario de difusión que fueron publicados puntualmente.</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s-MX" sz="1600" dirty="0">
                          <a:effectLst/>
                          <a:latin typeface="+mn-lt"/>
                        </a:rPr>
                        <a:t>99.8%</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s-MX" sz="1600" dirty="0">
                          <a:effectLst/>
                          <a:latin typeface="+mn-lt"/>
                        </a:rPr>
                        <a:t>95.5%</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92434576"/>
                  </a:ext>
                </a:extLst>
              </a:tr>
              <a:tr h="435005">
                <a:tc>
                  <a:txBody>
                    <a:bodyPr/>
                    <a:lstStyle/>
                    <a:p>
                      <a:pPr>
                        <a:lnSpc>
                          <a:spcPct val="107000"/>
                        </a:lnSpc>
                        <a:spcAft>
                          <a:spcPts val="600"/>
                        </a:spcAft>
                      </a:pPr>
                      <a:r>
                        <a:rPr lang="es-MX" sz="1600">
                          <a:effectLst/>
                          <a:latin typeface="+mn-lt"/>
                        </a:rPr>
                        <a:t>Oportunidad</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50165" marR="32385" algn="just">
                        <a:lnSpc>
                          <a:spcPct val="115000"/>
                        </a:lnSpc>
                        <a:spcAft>
                          <a:spcPts val="800"/>
                        </a:spcAft>
                      </a:pPr>
                      <a:r>
                        <a:rPr lang="es-MX" sz="1600">
                          <a:effectLst/>
                          <a:latin typeface="+mn-lt"/>
                        </a:rPr>
                        <a:t>Porcentaje de productos de información publicados que cumplen con el parámetro de oportunidad definido.</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s-MX" sz="1600">
                          <a:effectLst/>
                          <a:latin typeface="+mn-lt"/>
                        </a:rPr>
                        <a:t>70%</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s-MX" sz="1600" dirty="0">
                          <a:solidFill>
                            <a:schemeClr val="accent6"/>
                          </a:solidFill>
                          <a:effectLst/>
                          <a:latin typeface="+mn-lt"/>
                        </a:rPr>
                        <a:t>66%</a:t>
                      </a:r>
                      <a:endParaRPr lang="en-US" sz="1600" dirty="0">
                        <a:solidFill>
                          <a:schemeClr val="accent6"/>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94830157"/>
                  </a:ext>
                </a:extLst>
              </a:tr>
              <a:tr h="576485">
                <a:tc>
                  <a:txBody>
                    <a:bodyPr/>
                    <a:lstStyle/>
                    <a:p>
                      <a:pPr>
                        <a:lnSpc>
                          <a:spcPct val="107000"/>
                        </a:lnSpc>
                        <a:spcAft>
                          <a:spcPts val="600"/>
                        </a:spcAft>
                      </a:pPr>
                      <a:r>
                        <a:rPr lang="es-MX" sz="1600">
                          <a:effectLst/>
                          <a:latin typeface="+mn-lt"/>
                        </a:rPr>
                        <a:t>Pertinencia</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50165" marR="32385" algn="just">
                        <a:lnSpc>
                          <a:spcPct val="115000"/>
                        </a:lnSpc>
                        <a:spcAft>
                          <a:spcPts val="800"/>
                        </a:spcAft>
                      </a:pPr>
                      <a:r>
                        <a:rPr lang="es-MX" sz="1600" dirty="0">
                          <a:effectLst/>
                          <a:latin typeface="+mn-lt"/>
                        </a:rPr>
                        <a:t>Porcentaje de Programas de información estadística y geográfica del INEGI utilizados en la atención de disposiciones legales y medición del Desarrollo Nacional.</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s-MX" sz="1600">
                          <a:effectLst/>
                          <a:latin typeface="+mn-lt"/>
                        </a:rPr>
                        <a:t>76%</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s-MX" sz="1600" dirty="0">
                          <a:effectLst/>
                          <a:latin typeface="+mn-lt"/>
                        </a:rPr>
                        <a:t>83%</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55676525"/>
                  </a:ext>
                </a:extLst>
              </a:tr>
              <a:tr h="341635">
                <a:tc>
                  <a:txBody>
                    <a:bodyPr/>
                    <a:lstStyle/>
                    <a:p>
                      <a:pPr>
                        <a:lnSpc>
                          <a:spcPct val="107000"/>
                        </a:lnSpc>
                        <a:spcAft>
                          <a:spcPts val="600"/>
                        </a:spcAft>
                      </a:pPr>
                      <a:r>
                        <a:rPr lang="es-MX" sz="1600" b="1">
                          <a:solidFill>
                            <a:schemeClr val="bg1"/>
                          </a:solidFill>
                          <a:effectLst/>
                          <a:latin typeface="+mn-lt"/>
                          <a:ea typeface="Calibri" panose="020F0502020204030204" pitchFamily="34" charset="0"/>
                          <a:cs typeface="Times New Roman" panose="02020603050405020304" pitchFamily="18" charset="0"/>
                        </a:rPr>
                        <a:t>Registros Administrativos</a:t>
                      </a:r>
                      <a:endParaRPr lang="en-US" sz="160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50165" marR="32385" algn="just">
                        <a:lnSpc>
                          <a:spcPct val="115000"/>
                        </a:lnSpc>
                        <a:spcAft>
                          <a:spcPts val="800"/>
                        </a:spcAft>
                      </a:pPr>
                      <a:r>
                        <a:rPr lang="es-MX" sz="1600">
                          <a:solidFill>
                            <a:srgbClr val="1F3864"/>
                          </a:solidFill>
                          <a:effectLst/>
                          <a:latin typeface="+mn-lt"/>
                          <a:ea typeface="Calibri" panose="020F0502020204030204" pitchFamily="34" charset="0"/>
                          <a:cs typeface="Times New Roman" panose="02020603050405020304" pitchFamily="18" charset="0"/>
                        </a:rPr>
                        <a:t>Promedio de las tasas de no respuesta por unidad</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s-MX" sz="1600" b="0">
                          <a:solidFill>
                            <a:srgbClr val="1F3864"/>
                          </a:solidFill>
                          <a:effectLst/>
                          <a:latin typeface="+mn-lt"/>
                          <a:ea typeface="Calibri" panose="020F0502020204030204" pitchFamily="34" charset="0"/>
                          <a:cs typeface="Times New Roman" panose="02020603050405020304" pitchFamily="18" charset="0"/>
                        </a:rPr>
                        <a:t>1.0%</a:t>
                      </a:r>
                      <a:endParaRPr lang="en-US" sz="16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s-MX" sz="1600" b="0">
                          <a:solidFill>
                            <a:srgbClr val="1F3864"/>
                          </a:solidFill>
                          <a:effectLst/>
                          <a:latin typeface="+mn-lt"/>
                          <a:ea typeface="Calibri" panose="020F0502020204030204" pitchFamily="34" charset="0"/>
                          <a:cs typeface="Times New Roman" panose="02020603050405020304" pitchFamily="18" charset="0"/>
                        </a:rPr>
                        <a:t>1.4%</a:t>
                      </a:r>
                      <a:endParaRPr lang="en-US" sz="1600" b="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84213599"/>
                  </a:ext>
                </a:extLst>
              </a:tr>
              <a:tr h="576485">
                <a:tc rowSpan="2">
                  <a:txBody>
                    <a:bodyPr/>
                    <a:lstStyle/>
                    <a:p>
                      <a:pPr>
                        <a:lnSpc>
                          <a:spcPct val="107000"/>
                        </a:lnSpc>
                        <a:spcAft>
                          <a:spcPts val="600"/>
                        </a:spcAft>
                      </a:pPr>
                      <a:r>
                        <a:rPr lang="es-MX" sz="1600" b="1" dirty="0">
                          <a:solidFill>
                            <a:schemeClr val="bg1"/>
                          </a:solidFill>
                          <a:effectLst/>
                          <a:latin typeface="+mn-lt"/>
                          <a:ea typeface="Calibri" panose="020F0502020204030204" pitchFamily="34" charset="0"/>
                          <a:cs typeface="Times New Roman" panose="02020603050405020304" pitchFamily="18" charset="0"/>
                        </a:rPr>
                        <a:t>Encuestas probabilísticas</a:t>
                      </a:r>
                      <a:endParaRPr lang="en-US" sz="16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50165" marR="32385" algn="just">
                        <a:lnSpc>
                          <a:spcPct val="115000"/>
                        </a:lnSpc>
                        <a:spcAft>
                          <a:spcPts val="800"/>
                        </a:spcAft>
                      </a:pPr>
                      <a:r>
                        <a:rPr lang="es-MX" sz="1600">
                          <a:solidFill>
                            <a:srgbClr val="1F3864"/>
                          </a:solidFill>
                          <a:effectLst/>
                          <a:latin typeface="+mn-lt"/>
                          <a:ea typeface="Calibri" panose="020F0502020204030204" pitchFamily="34" charset="0"/>
                          <a:cs typeface="Times New Roman" panose="02020603050405020304" pitchFamily="18" charset="0"/>
                        </a:rPr>
                        <a:t>Porcentaje de encuestas con muestreo probabilístico cuyo máximo coeficiente de variación refleja un nivel de precisión alto o moderado (coeficiente de variación menor a 30).</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s-MX" sz="1600" b="0" dirty="0">
                          <a:solidFill>
                            <a:srgbClr val="1F3864"/>
                          </a:solidFill>
                          <a:effectLst/>
                          <a:latin typeface="+mn-lt"/>
                          <a:ea typeface="Calibri" panose="020F0502020204030204" pitchFamily="34" charset="0"/>
                          <a:cs typeface="Times New Roman" panose="02020603050405020304" pitchFamily="18" charset="0"/>
                        </a:rPr>
                        <a:t>80%</a:t>
                      </a:r>
                      <a:endParaRPr lang="en-US" sz="16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s-MX" sz="1600" b="0" dirty="0">
                          <a:solidFill>
                            <a:srgbClr val="1F3864"/>
                          </a:solidFill>
                          <a:effectLst/>
                          <a:latin typeface="+mn-lt"/>
                          <a:ea typeface="Calibri" panose="020F0502020204030204" pitchFamily="34" charset="0"/>
                          <a:cs typeface="Times New Roman" panose="02020603050405020304" pitchFamily="18" charset="0"/>
                        </a:rPr>
                        <a:t>81%</a:t>
                      </a:r>
                      <a:endParaRPr lang="en-US" sz="16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9194768"/>
                  </a:ext>
                </a:extLst>
              </a:tr>
              <a:tr h="279500">
                <a:tc vMerge="1">
                  <a:txBody>
                    <a:bodyPr/>
                    <a:lstStyle/>
                    <a:p>
                      <a:endParaRPr lang="en-US"/>
                    </a:p>
                  </a:txBody>
                  <a:tcPr/>
                </a:tc>
                <a:tc>
                  <a:txBody>
                    <a:bodyPr/>
                    <a:lstStyle/>
                    <a:p>
                      <a:pPr marL="50165" marR="32385" algn="just">
                        <a:lnSpc>
                          <a:spcPct val="115000"/>
                        </a:lnSpc>
                        <a:spcAft>
                          <a:spcPts val="800"/>
                        </a:spcAft>
                      </a:pPr>
                      <a:r>
                        <a:rPr lang="es-MX" sz="1600">
                          <a:solidFill>
                            <a:srgbClr val="1F3864"/>
                          </a:solidFill>
                          <a:effectLst/>
                          <a:latin typeface="+mn-lt"/>
                          <a:ea typeface="Calibri" panose="020F0502020204030204" pitchFamily="34" charset="0"/>
                          <a:cs typeface="Times New Roman" panose="02020603050405020304" pitchFamily="18" charset="0"/>
                        </a:rPr>
                        <a:t>Promedio de las tasas de no respuesta antes de imputación (ponderadas)</a:t>
                      </a:r>
                      <a:endParaRPr lang="en-US" sz="16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s-MX" sz="1600" b="0">
                          <a:solidFill>
                            <a:srgbClr val="1F3864"/>
                          </a:solidFill>
                          <a:effectLst/>
                          <a:latin typeface="+mn-lt"/>
                          <a:ea typeface="Calibri" panose="020F0502020204030204" pitchFamily="34" charset="0"/>
                          <a:cs typeface="Times New Roman" panose="02020603050405020304" pitchFamily="18" charset="0"/>
                        </a:rPr>
                        <a:t>12%</a:t>
                      </a:r>
                      <a:endParaRPr lang="en-US" sz="16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600"/>
                        </a:spcAft>
                      </a:pPr>
                      <a:r>
                        <a:rPr lang="es-MX" sz="1600" b="0" dirty="0">
                          <a:solidFill>
                            <a:srgbClr val="1F3864"/>
                          </a:solidFill>
                          <a:effectLst/>
                          <a:latin typeface="+mn-lt"/>
                          <a:ea typeface="Calibri" panose="020F0502020204030204" pitchFamily="34" charset="0"/>
                          <a:cs typeface="Times New Roman" panose="02020603050405020304" pitchFamily="18" charset="0"/>
                        </a:rPr>
                        <a:t>15%</a:t>
                      </a:r>
                      <a:endParaRPr lang="en-US" sz="16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17191321"/>
                  </a:ext>
                </a:extLst>
              </a:tr>
            </a:tbl>
          </a:graphicData>
        </a:graphic>
      </p:graphicFrame>
      <p:sp>
        <p:nvSpPr>
          <p:cNvPr id="15" name="CuadroTexto 14">
            <a:extLst>
              <a:ext uri="{FF2B5EF4-FFF2-40B4-BE49-F238E27FC236}">
                <a16:creationId xmlns:a16="http://schemas.microsoft.com/office/drawing/2014/main" id="{AEB9F0EE-CB58-4374-8DA1-FABEF49CA9A2}"/>
              </a:ext>
            </a:extLst>
          </p:cNvPr>
          <p:cNvSpPr txBox="1"/>
          <p:nvPr/>
        </p:nvSpPr>
        <p:spPr>
          <a:xfrm>
            <a:off x="455350" y="5954837"/>
            <a:ext cx="10002915" cy="523220"/>
          </a:xfrm>
          <a:prstGeom prst="rect">
            <a:avLst/>
          </a:prstGeom>
          <a:noFill/>
        </p:spPr>
        <p:txBody>
          <a:bodyPr wrap="square">
            <a:spAutoFit/>
          </a:bodyPr>
          <a:lstStyle/>
          <a:p>
            <a:r>
              <a:rPr lang="es-MX" sz="1400" dirty="0">
                <a:effectLst/>
                <a:ea typeface="Calibri" panose="020F0502020204030204" pitchFamily="34" charset="0"/>
                <a:cs typeface="Times New Roman" panose="02020603050405020304" pitchFamily="18" charset="0"/>
              </a:rPr>
              <a:t>*En 2020 no se avanzó en la medición del error medio cuadrático planimétrico y el error medio cuadrático vertical.</a:t>
            </a:r>
          </a:p>
          <a:p>
            <a:endParaRPr lang="en-US" sz="1400" dirty="0"/>
          </a:p>
        </p:txBody>
      </p:sp>
      <p:sp>
        <p:nvSpPr>
          <p:cNvPr id="16" name="CuadroTexto 15">
            <a:extLst>
              <a:ext uri="{FF2B5EF4-FFF2-40B4-BE49-F238E27FC236}">
                <a16:creationId xmlns:a16="http://schemas.microsoft.com/office/drawing/2014/main" id="{59B65A6E-F385-4DA6-B424-301E946A7C48}"/>
              </a:ext>
            </a:extLst>
          </p:cNvPr>
          <p:cNvSpPr txBox="1"/>
          <p:nvPr/>
        </p:nvSpPr>
        <p:spPr>
          <a:xfrm>
            <a:off x="455350" y="6327699"/>
            <a:ext cx="11370790" cy="523220"/>
          </a:xfrm>
          <a:prstGeom prst="rect">
            <a:avLst/>
          </a:prstGeom>
          <a:noFill/>
        </p:spPr>
        <p:txBody>
          <a:bodyPr wrap="square" rtlCol="0">
            <a:spAutoFit/>
          </a:bodyPr>
          <a:lstStyle/>
          <a:p>
            <a:r>
              <a:rPr lang="es-MX" sz="1400" dirty="0">
                <a:solidFill>
                  <a:schemeClr val="accent6"/>
                </a:solidFill>
              </a:rPr>
              <a:t>* * Se excluyó del cálculo de accesibilidad y de oportunidad lo relativo al programa Registro Administrativo de la Industria Automotriz de Vehículos Ligeros</a:t>
            </a:r>
          </a:p>
          <a:p>
            <a:endParaRPr lang="en-US" sz="1400" dirty="0">
              <a:solidFill>
                <a:schemeClr val="accent6"/>
              </a:solidFill>
            </a:endParaRPr>
          </a:p>
        </p:txBody>
      </p:sp>
    </p:spTree>
    <p:extLst>
      <p:ext uri="{BB962C8B-B14F-4D97-AF65-F5344CB8AC3E}">
        <p14:creationId xmlns:p14="http://schemas.microsoft.com/office/powerpoint/2010/main" val="2745931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contenido 5"/>
          <p:cNvSpPr txBox="1">
            <a:spLocks/>
          </p:cNvSpPr>
          <p:nvPr/>
        </p:nvSpPr>
        <p:spPr>
          <a:xfrm>
            <a:off x="325882" y="1441138"/>
            <a:ext cx="11500258" cy="372141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2" indent="-342900" algn="just">
              <a:spcBef>
                <a:spcPts val="1200"/>
              </a:spcBef>
              <a:spcAft>
                <a:spcPts val="600"/>
              </a:spcAft>
            </a:pPr>
            <a:endParaRPr lang="es-MX" sz="2200" dirty="0">
              <a:solidFill>
                <a:schemeClr val="tx1">
                  <a:lumMod val="65000"/>
                  <a:lumOff val="35000"/>
                </a:schemeClr>
              </a:solidFill>
            </a:endParaRPr>
          </a:p>
          <a:p>
            <a:pPr marL="457200" lvl="1" indent="0" algn="just">
              <a:buNone/>
            </a:pPr>
            <a:endParaRPr lang="es-MX" sz="2200" dirty="0">
              <a:solidFill>
                <a:schemeClr val="tx1">
                  <a:lumMod val="65000"/>
                  <a:lumOff val="35000"/>
                </a:schemeClr>
              </a:solidFill>
            </a:endParaRPr>
          </a:p>
        </p:txBody>
      </p:sp>
      <p:sp>
        <p:nvSpPr>
          <p:cNvPr id="5" name="CuadroTexto 4">
            <a:extLst>
              <a:ext uri="{FF2B5EF4-FFF2-40B4-BE49-F238E27FC236}">
                <a16:creationId xmlns:a16="http://schemas.microsoft.com/office/drawing/2014/main" id="{A55C6264-8672-4B74-B863-F7C2303BEF6D}"/>
              </a:ext>
            </a:extLst>
          </p:cNvPr>
          <p:cNvSpPr txBox="1"/>
          <p:nvPr/>
        </p:nvSpPr>
        <p:spPr>
          <a:xfrm>
            <a:off x="0" y="0"/>
            <a:ext cx="12192000" cy="369332"/>
          </a:xfrm>
          <a:prstGeom prst="rect">
            <a:avLst/>
          </a:prstGeom>
          <a:solidFill>
            <a:schemeClr val="tx2"/>
          </a:solidFill>
        </p:spPr>
        <p:txBody>
          <a:bodyPr wrap="square">
            <a:spAutoFit/>
          </a:bodyPr>
          <a:lstStyle/>
          <a:p>
            <a:pPr algn="ctr"/>
            <a:r>
              <a:rPr lang="es-MX" sz="1800" dirty="0">
                <a:solidFill>
                  <a:schemeClr val="bg1"/>
                </a:solidFill>
                <a:effectLst/>
                <a:ea typeface="Calibri" panose="020F0502020204030204" pitchFamily="34" charset="0"/>
                <a:cs typeface="Times New Roman" panose="02020603050405020304" pitchFamily="18" charset="0"/>
              </a:rPr>
              <a:t>Estrategia 3: </a:t>
            </a:r>
            <a:r>
              <a:rPr lang="es-ES" sz="1800" dirty="0">
                <a:solidFill>
                  <a:schemeClr val="bg1"/>
                </a:solidFill>
                <a:effectLst/>
                <a:ea typeface="Calibri" panose="020F0502020204030204" pitchFamily="34" charset="0"/>
                <a:cs typeface="Times New Roman" panose="02020603050405020304" pitchFamily="18" charset="0"/>
              </a:rPr>
              <a:t>Desarrollar protocolos para medir y documentar el impacto de las mejoras</a:t>
            </a:r>
            <a:endParaRPr lang="en-US" dirty="0">
              <a:solidFill>
                <a:schemeClr val="bg1"/>
              </a:solidFill>
            </a:endParaRPr>
          </a:p>
        </p:txBody>
      </p:sp>
      <p:graphicFrame>
        <p:nvGraphicFramePr>
          <p:cNvPr id="2" name="Tabla 1">
            <a:extLst>
              <a:ext uri="{FF2B5EF4-FFF2-40B4-BE49-F238E27FC236}">
                <a16:creationId xmlns:a16="http://schemas.microsoft.com/office/drawing/2014/main" id="{42484346-71B9-4E54-A49C-8EB69F0775C2}"/>
              </a:ext>
            </a:extLst>
          </p:cNvPr>
          <p:cNvGraphicFramePr>
            <a:graphicFrameLocks noGrp="1"/>
          </p:cNvGraphicFramePr>
          <p:nvPr>
            <p:extLst>
              <p:ext uri="{D42A27DB-BD31-4B8C-83A1-F6EECF244321}">
                <p14:modId xmlns:p14="http://schemas.microsoft.com/office/powerpoint/2010/main" val="3478062408"/>
              </p:ext>
            </p:extLst>
          </p:nvPr>
        </p:nvGraphicFramePr>
        <p:xfrm>
          <a:off x="753848" y="369332"/>
          <a:ext cx="10644326" cy="923544"/>
        </p:xfrm>
        <a:graphic>
          <a:graphicData uri="http://schemas.openxmlformats.org/drawingml/2006/table">
            <a:tbl>
              <a:tblPr firstRow="1" firstCol="1" bandRow="1">
                <a:tableStyleId>{5C22544A-7EE6-4342-B048-85BDC9FD1C3A}</a:tableStyleId>
              </a:tblPr>
              <a:tblGrid>
                <a:gridCol w="10644326">
                  <a:extLst>
                    <a:ext uri="{9D8B030D-6E8A-4147-A177-3AD203B41FA5}">
                      <a16:colId xmlns:a16="http://schemas.microsoft.com/office/drawing/2014/main" val="2180688867"/>
                    </a:ext>
                  </a:extLst>
                </a:gridCol>
              </a:tblGrid>
              <a:tr h="0">
                <a:tc>
                  <a:txBody>
                    <a:bodyPr/>
                    <a:lstStyle/>
                    <a:p>
                      <a:pPr algn="ctr">
                        <a:lnSpc>
                          <a:spcPct val="107000"/>
                        </a:lnSpc>
                        <a:spcAft>
                          <a:spcPts val="600"/>
                        </a:spcAft>
                      </a:pPr>
                      <a:r>
                        <a:rPr lang="es-MX" sz="1600" b="0" dirty="0">
                          <a:solidFill>
                            <a:schemeClr val="tx1"/>
                          </a:solidFill>
                          <a:effectLst/>
                          <a:latin typeface="+mn-lt"/>
                        </a:rPr>
                        <a:t>Metas 2020-2022: </a:t>
                      </a:r>
                      <a:endParaRPr lang="en-US" sz="1600" b="0" dirty="0">
                        <a:solidFill>
                          <a:schemeClr val="tx1"/>
                        </a:solidFill>
                        <a:effectLst/>
                        <a:latin typeface="+mn-lt"/>
                      </a:endParaRPr>
                    </a:p>
                    <a:p>
                      <a:pPr marL="114300" indent="-114300">
                        <a:lnSpc>
                          <a:spcPct val="107000"/>
                        </a:lnSpc>
                        <a:spcAft>
                          <a:spcPts val="600"/>
                        </a:spcAft>
                      </a:pPr>
                      <a:r>
                        <a:rPr lang="es-MX" sz="1600" b="0" dirty="0">
                          <a:solidFill>
                            <a:schemeClr val="tx1"/>
                          </a:solidFill>
                          <a:effectLst/>
                          <a:latin typeface="+mn-lt"/>
                        </a:rPr>
                        <a:t>•100% de los programas del INEGI documentan sus mejoras a través del Sistema de Seguimiento de Cambios (P-Tracking).</a:t>
                      </a:r>
                      <a:endParaRPr lang="en-US" sz="1600" b="0" dirty="0">
                        <a:solidFill>
                          <a:schemeClr val="tx1"/>
                        </a:solidFill>
                        <a:effectLst/>
                        <a:latin typeface="+mn-lt"/>
                      </a:endParaRPr>
                    </a:p>
                    <a:p>
                      <a:pPr marL="114300" indent="-114300">
                        <a:lnSpc>
                          <a:spcPct val="107000"/>
                        </a:lnSpc>
                        <a:spcAft>
                          <a:spcPts val="600"/>
                        </a:spcAft>
                      </a:pPr>
                      <a:r>
                        <a:rPr lang="es-MX" sz="1600" b="0" dirty="0">
                          <a:solidFill>
                            <a:schemeClr val="tx1"/>
                          </a:solidFill>
                          <a:effectLst/>
                          <a:latin typeface="+mn-lt"/>
                        </a:rPr>
                        <a:t>•	Existen cursos de capacitación para el 100% de las iniciativas aprobadas por el Comité de Aseguramiento de la Calidad.</a:t>
                      </a:r>
                      <a:endParaRPr lang="en-US" sz="16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521010984"/>
                  </a:ext>
                </a:extLst>
              </a:tr>
            </a:tbl>
          </a:graphicData>
        </a:graphic>
      </p:graphicFrame>
      <p:sp>
        <p:nvSpPr>
          <p:cNvPr id="6" name="CuadroTexto 5">
            <a:extLst>
              <a:ext uri="{FF2B5EF4-FFF2-40B4-BE49-F238E27FC236}">
                <a16:creationId xmlns:a16="http://schemas.microsoft.com/office/drawing/2014/main" id="{192FE816-93FE-44B2-8C02-CD31D11BA95D}"/>
              </a:ext>
            </a:extLst>
          </p:cNvPr>
          <p:cNvSpPr txBox="1"/>
          <p:nvPr/>
        </p:nvSpPr>
        <p:spPr>
          <a:xfrm>
            <a:off x="2221421" y="1725572"/>
            <a:ext cx="7384026" cy="646331"/>
          </a:xfrm>
          <a:prstGeom prst="rect">
            <a:avLst/>
          </a:prstGeom>
          <a:noFill/>
        </p:spPr>
        <p:txBody>
          <a:bodyPr wrap="square" rtlCol="0">
            <a:spAutoFit/>
          </a:bodyPr>
          <a:lstStyle/>
          <a:p>
            <a:pPr algn="ctr"/>
            <a:r>
              <a:rPr lang="es-MX" dirty="0"/>
              <a:t>CAMBIOS REGISTRADOS EN EL SISTEMA DE SEGUIMIENTO DE CAMBIOS</a:t>
            </a:r>
          </a:p>
          <a:p>
            <a:pPr algn="ctr"/>
            <a:r>
              <a:rPr lang="es-MX" dirty="0"/>
              <a:t>Datos al 23 de febrero de 2021</a:t>
            </a:r>
          </a:p>
        </p:txBody>
      </p:sp>
      <p:graphicFrame>
        <p:nvGraphicFramePr>
          <p:cNvPr id="7" name="Tabla 6">
            <a:extLst>
              <a:ext uri="{FF2B5EF4-FFF2-40B4-BE49-F238E27FC236}">
                <a16:creationId xmlns:a16="http://schemas.microsoft.com/office/drawing/2014/main" id="{FAC21152-54D0-4967-9CF6-BA596810BC29}"/>
              </a:ext>
            </a:extLst>
          </p:cNvPr>
          <p:cNvGraphicFramePr>
            <a:graphicFrameLocks noGrp="1"/>
          </p:cNvGraphicFramePr>
          <p:nvPr>
            <p:extLst>
              <p:ext uri="{D42A27DB-BD31-4B8C-83A1-F6EECF244321}">
                <p14:modId xmlns:p14="http://schemas.microsoft.com/office/powerpoint/2010/main" val="866082620"/>
              </p:ext>
            </p:extLst>
          </p:nvPr>
        </p:nvGraphicFramePr>
        <p:xfrm>
          <a:off x="1371771" y="2371903"/>
          <a:ext cx="8941283" cy="3931920"/>
        </p:xfrm>
        <a:graphic>
          <a:graphicData uri="http://schemas.openxmlformats.org/drawingml/2006/table">
            <a:tbl>
              <a:tblPr firstRow="1" bandRow="1">
                <a:tableStyleId>{5C22544A-7EE6-4342-B048-85BDC9FD1C3A}</a:tableStyleId>
              </a:tblPr>
              <a:tblGrid>
                <a:gridCol w="1375361">
                  <a:extLst>
                    <a:ext uri="{9D8B030D-6E8A-4147-A177-3AD203B41FA5}">
                      <a16:colId xmlns:a16="http://schemas.microsoft.com/office/drawing/2014/main" val="1369260957"/>
                    </a:ext>
                  </a:extLst>
                </a:gridCol>
                <a:gridCol w="4905418">
                  <a:extLst>
                    <a:ext uri="{9D8B030D-6E8A-4147-A177-3AD203B41FA5}">
                      <a16:colId xmlns:a16="http://schemas.microsoft.com/office/drawing/2014/main" val="3701772386"/>
                    </a:ext>
                  </a:extLst>
                </a:gridCol>
                <a:gridCol w="1211974">
                  <a:extLst>
                    <a:ext uri="{9D8B030D-6E8A-4147-A177-3AD203B41FA5}">
                      <a16:colId xmlns:a16="http://schemas.microsoft.com/office/drawing/2014/main" val="2002081835"/>
                    </a:ext>
                  </a:extLst>
                </a:gridCol>
                <a:gridCol w="1448530">
                  <a:extLst>
                    <a:ext uri="{9D8B030D-6E8A-4147-A177-3AD203B41FA5}">
                      <a16:colId xmlns:a16="http://schemas.microsoft.com/office/drawing/2014/main" val="1872447427"/>
                    </a:ext>
                  </a:extLst>
                </a:gridCol>
              </a:tblGrid>
              <a:tr h="237668">
                <a:tc>
                  <a:txBody>
                    <a:bodyPr/>
                    <a:lstStyle/>
                    <a:p>
                      <a:pPr algn="ctr"/>
                      <a:r>
                        <a:rPr lang="es-MX" sz="1600" dirty="0"/>
                        <a:t>DIRECCIÓN GENERAL</a:t>
                      </a:r>
                    </a:p>
                  </a:txBody>
                  <a:tcPr anchor="ctr">
                    <a:solidFill>
                      <a:schemeClr val="tx2"/>
                    </a:solidFill>
                  </a:tcPr>
                </a:tc>
                <a:tc>
                  <a:txBody>
                    <a:bodyPr/>
                    <a:lstStyle/>
                    <a:p>
                      <a:pPr algn="ctr"/>
                      <a:r>
                        <a:rPr lang="es-MX" sz="1600" dirty="0"/>
                        <a:t>PROGRAMA</a:t>
                      </a:r>
                    </a:p>
                  </a:txBody>
                  <a:tcPr anchor="ctr">
                    <a:solidFill>
                      <a:schemeClr val="tx2"/>
                    </a:solidFill>
                  </a:tcPr>
                </a:tc>
                <a:tc>
                  <a:txBody>
                    <a:bodyPr/>
                    <a:lstStyle/>
                    <a:p>
                      <a:pPr algn="ctr"/>
                      <a:r>
                        <a:rPr lang="es-MX" sz="1600" dirty="0"/>
                        <a:t>No de propuestas</a:t>
                      </a:r>
                    </a:p>
                  </a:txBody>
                  <a:tcPr anchor="ctr">
                    <a:solidFill>
                      <a:schemeClr val="tx2"/>
                    </a:solidFill>
                  </a:tcPr>
                </a:tc>
                <a:tc>
                  <a:txBody>
                    <a:bodyPr/>
                    <a:lstStyle/>
                    <a:p>
                      <a:pPr algn="ctr"/>
                      <a:r>
                        <a:rPr lang="es-MX" sz="1600" dirty="0"/>
                        <a:t>Tipo de propuesta</a:t>
                      </a:r>
                    </a:p>
                  </a:txBody>
                  <a:tcPr anchor="ctr">
                    <a:solidFill>
                      <a:schemeClr val="tx2"/>
                    </a:solidFill>
                  </a:tcPr>
                </a:tc>
                <a:extLst>
                  <a:ext uri="{0D108BD9-81ED-4DB2-BD59-A6C34878D82A}">
                    <a16:rowId xmlns:a16="http://schemas.microsoft.com/office/drawing/2014/main" val="2593737277"/>
                  </a:ext>
                </a:extLst>
              </a:tr>
              <a:tr h="137597">
                <a:tc rowSpan="2">
                  <a:txBody>
                    <a:bodyPr/>
                    <a:lstStyle/>
                    <a:p>
                      <a:r>
                        <a:rPr lang="es-MX" sz="1600" dirty="0"/>
                        <a:t>DGEGSPJ</a:t>
                      </a:r>
                    </a:p>
                  </a:txBody>
                  <a:tcPr anchor="ctr">
                    <a:solidFill>
                      <a:schemeClr val="bg2">
                        <a:lumMod val="90000"/>
                      </a:schemeClr>
                    </a:solidFill>
                  </a:tcPr>
                </a:tc>
                <a:tc>
                  <a:txBody>
                    <a:bodyPr/>
                    <a:lstStyle/>
                    <a:p>
                      <a:r>
                        <a:rPr lang="es-MX" sz="1600" dirty="0"/>
                        <a:t>ENVIPE</a:t>
                      </a:r>
                    </a:p>
                  </a:txBody>
                  <a:tcPr anchor="ctr">
                    <a:solidFill>
                      <a:schemeClr val="bg2">
                        <a:lumMod val="90000"/>
                      </a:schemeClr>
                    </a:solidFill>
                  </a:tcPr>
                </a:tc>
                <a:tc>
                  <a:txBody>
                    <a:bodyPr/>
                    <a:lstStyle/>
                    <a:p>
                      <a:pPr algn="ctr"/>
                      <a:r>
                        <a:rPr lang="es-MX" sz="1600" dirty="0"/>
                        <a:t>3</a:t>
                      </a:r>
                    </a:p>
                  </a:txBody>
                  <a:tcPr anchor="ctr">
                    <a:solidFill>
                      <a:schemeClr val="bg2">
                        <a:lumMod val="90000"/>
                      </a:schemeClr>
                    </a:solidFill>
                  </a:tcPr>
                </a:tc>
                <a:tc>
                  <a:txBody>
                    <a:bodyPr/>
                    <a:lstStyle/>
                    <a:p>
                      <a:r>
                        <a:rPr lang="es-MX" sz="1600" dirty="0"/>
                        <a:t>Previstas</a:t>
                      </a:r>
                    </a:p>
                  </a:txBody>
                  <a:tcPr anchor="ctr">
                    <a:solidFill>
                      <a:schemeClr val="bg2">
                        <a:lumMod val="90000"/>
                      </a:schemeClr>
                    </a:solidFill>
                  </a:tcPr>
                </a:tc>
                <a:extLst>
                  <a:ext uri="{0D108BD9-81ED-4DB2-BD59-A6C34878D82A}">
                    <a16:rowId xmlns:a16="http://schemas.microsoft.com/office/drawing/2014/main" val="2805089748"/>
                  </a:ext>
                </a:extLst>
              </a:tr>
              <a:tr h="137597">
                <a:tc vMerge="1">
                  <a:txBody>
                    <a:bodyPr/>
                    <a:lstStyle/>
                    <a:p>
                      <a:endParaRPr lang="es-MX" dirty="0"/>
                    </a:p>
                  </a:txBody>
                  <a:tcPr>
                    <a:noFill/>
                  </a:tcPr>
                </a:tc>
                <a:tc>
                  <a:txBody>
                    <a:bodyPr/>
                    <a:lstStyle/>
                    <a:p>
                      <a:r>
                        <a:rPr lang="es-MX" sz="1600" dirty="0"/>
                        <a:t>ENSU</a:t>
                      </a:r>
                    </a:p>
                  </a:txBody>
                  <a:tcPr anchor="ctr">
                    <a:noFill/>
                  </a:tcPr>
                </a:tc>
                <a:tc>
                  <a:txBody>
                    <a:bodyPr/>
                    <a:lstStyle/>
                    <a:p>
                      <a:pPr algn="ctr"/>
                      <a:r>
                        <a:rPr lang="es-MX" sz="1600" dirty="0"/>
                        <a:t>1</a:t>
                      </a:r>
                    </a:p>
                  </a:txBody>
                  <a:tcPr anchor="ctr">
                    <a:noFill/>
                  </a:tcPr>
                </a:tc>
                <a:tc>
                  <a:txBody>
                    <a:bodyPr/>
                    <a:lstStyle/>
                    <a:p>
                      <a:r>
                        <a:rPr lang="es-MX" sz="1600" dirty="0"/>
                        <a:t>Prevista</a:t>
                      </a:r>
                    </a:p>
                  </a:txBody>
                  <a:tcPr anchor="ctr">
                    <a:noFill/>
                  </a:tcPr>
                </a:tc>
                <a:extLst>
                  <a:ext uri="{0D108BD9-81ED-4DB2-BD59-A6C34878D82A}">
                    <a16:rowId xmlns:a16="http://schemas.microsoft.com/office/drawing/2014/main" val="3378465789"/>
                  </a:ext>
                </a:extLst>
              </a:tr>
              <a:tr h="137597">
                <a:tc rowSpan="2">
                  <a:txBody>
                    <a:bodyPr/>
                    <a:lstStyle/>
                    <a:p>
                      <a:r>
                        <a:rPr lang="es-MX" sz="1600" dirty="0"/>
                        <a:t>DGES</a:t>
                      </a:r>
                    </a:p>
                  </a:txBody>
                  <a:tcPr anchor="ctr">
                    <a:solidFill>
                      <a:schemeClr val="bg1"/>
                    </a:solidFill>
                  </a:tcPr>
                </a:tc>
                <a:tc>
                  <a:txBody>
                    <a:bodyPr/>
                    <a:lstStyle/>
                    <a:p>
                      <a:r>
                        <a:rPr lang="es-MX" sz="1600" dirty="0"/>
                        <a:t>Estadística de Museos</a:t>
                      </a:r>
                    </a:p>
                  </a:txBody>
                  <a:tcPr anchor="ctr">
                    <a:solidFill>
                      <a:schemeClr val="bg2">
                        <a:lumMod val="90000"/>
                      </a:schemeClr>
                    </a:solidFill>
                  </a:tcPr>
                </a:tc>
                <a:tc>
                  <a:txBody>
                    <a:bodyPr/>
                    <a:lstStyle/>
                    <a:p>
                      <a:pPr algn="ctr"/>
                      <a:r>
                        <a:rPr lang="es-MX" sz="1600" dirty="0"/>
                        <a:t>1</a:t>
                      </a:r>
                    </a:p>
                  </a:txBody>
                  <a:tcPr anchor="ctr">
                    <a:solidFill>
                      <a:schemeClr val="bg2">
                        <a:lumMod val="90000"/>
                      </a:schemeClr>
                    </a:solidFill>
                  </a:tcPr>
                </a:tc>
                <a:tc>
                  <a:txBody>
                    <a:bodyPr/>
                    <a:lstStyle/>
                    <a:p>
                      <a:r>
                        <a:rPr lang="es-MX" sz="1600" dirty="0"/>
                        <a:t>No prevista</a:t>
                      </a:r>
                    </a:p>
                  </a:txBody>
                  <a:tcPr anchor="ctr">
                    <a:solidFill>
                      <a:schemeClr val="bg2">
                        <a:lumMod val="90000"/>
                      </a:schemeClr>
                    </a:solidFill>
                  </a:tcPr>
                </a:tc>
                <a:extLst>
                  <a:ext uri="{0D108BD9-81ED-4DB2-BD59-A6C34878D82A}">
                    <a16:rowId xmlns:a16="http://schemas.microsoft.com/office/drawing/2014/main" val="569740542"/>
                  </a:ext>
                </a:extLst>
              </a:tr>
              <a:tr h="137597">
                <a:tc vMerge="1">
                  <a:txBody>
                    <a:bodyPr/>
                    <a:lstStyle/>
                    <a:p>
                      <a:endParaRPr lang="es-MX" dirty="0"/>
                    </a:p>
                  </a:txBody>
                  <a:tcPr>
                    <a:noFill/>
                  </a:tcPr>
                </a:tc>
                <a:tc>
                  <a:txBody>
                    <a:bodyPr/>
                    <a:lstStyle/>
                    <a:p>
                      <a:r>
                        <a:rPr lang="es-MX" sz="1600" dirty="0"/>
                        <a:t>Censo de Población y Vivienda</a:t>
                      </a:r>
                    </a:p>
                  </a:txBody>
                  <a:tcPr anchor="ctr">
                    <a:noFill/>
                  </a:tcPr>
                </a:tc>
                <a:tc>
                  <a:txBody>
                    <a:bodyPr/>
                    <a:lstStyle/>
                    <a:p>
                      <a:pPr algn="ctr"/>
                      <a:r>
                        <a:rPr lang="es-MX" sz="1600" dirty="0"/>
                        <a:t>1</a:t>
                      </a:r>
                    </a:p>
                  </a:txBody>
                  <a:tcPr anchor="ctr">
                    <a:noFill/>
                  </a:tcPr>
                </a:tc>
                <a:tc>
                  <a:txBody>
                    <a:bodyPr/>
                    <a:lstStyle/>
                    <a:p>
                      <a:r>
                        <a:rPr lang="es-MX" sz="1600" dirty="0"/>
                        <a:t>Prevista</a:t>
                      </a:r>
                    </a:p>
                  </a:txBody>
                  <a:tcPr anchor="ctr">
                    <a:noFill/>
                  </a:tcPr>
                </a:tc>
                <a:extLst>
                  <a:ext uri="{0D108BD9-81ED-4DB2-BD59-A6C34878D82A}">
                    <a16:rowId xmlns:a16="http://schemas.microsoft.com/office/drawing/2014/main" val="1805477066"/>
                  </a:ext>
                </a:extLst>
              </a:tr>
              <a:tr h="137597">
                <a:tc>
                  <a:txBody>
                    <a:bodyPr/>
                    <a:lstStyle/>
                    <a:p>
                      <a:r>
                        <a:rPr lang="es-MX" sz="1600" dirty="0"/>
                        <a:t>DGGMA</a:t>
                      </a:r>
                    </a:p>
                  </a:txBody>
                  <a:tcPr anchor="ctr">
                    <a:solidFill>
                      <a:schemeClr val="bg2">
                        <a:lumMod val="90000"/>
                      </a:schemeClr>
                    </a:solidFill>
                  </a:tcPr>
                </a:tc>
                <a:tc>
                  <a:txBody>
                    <a:bodyPr/>
                    <a:lstStyle/>
                    <a:p>
                      <a:r>
                        <a:rPr lang="es-MX" sz="1600" dirty="0"/>
                        <a:t>Marco geoestadístico</a:t>
                      </a:r>
                    </a:p>
                  </a:txBody>
                  <a:tcPr anchor="ctr">
                    <a:solidFill>
                      <a:schemeClr val="bg2">
                        <a:lumMod val="90000"/>
                      </a:schemeClr>
                    </a:solidFill>
                  </a:tcPr>
                </a:tc>
                <a:tc>
                  <a:txBody>
                    <a:bodyPr/>
                    <a:lstStyle/>
                    <a:p>
                      <a:pPr algn="ctr"/>
                      <a:r>
                        <a:rPr lang="es-MX" sz="1600" dirty="0"/>
                        <a:t>2</a:t>
                      </a:r>
                    </a:p>
                  </a:txBody>
                  <a:tcPr anchor="ctr">
                    <a:solidFill>
                      <a:schemeClr val="bg2">
                        <a:lumMod val="90000"/>
                      </a:schemeClr>
                    </a:solidFill>
                  </a:tcPr>
                </a:tc>
                <a:tc>
                  <a:txBody>
                    <a:bodyPr/>
                    <a:lstStyle/>
                    <a:p>
                      <a:r>
                        <a:rPr lang="es-MX" sz="1600" dirty="0"/>
                        <a:t>Previstas</a:t>
                      </a:r>
                    </a:p>
                  </a:txBody>
                  <a:tcPr anchor="ctr">
                    <a:solidFill>
                      <a:schemeClr val="bg2">
                        <a:lumMod val="90000"/>
                      </a:schemeClr>
                    </a:solidFill>
                  </a:tcPr>
                </a:tc>
                <a:extLst>
                  <a:ext uri="{0D108BD9-81ED-4DB2-BD59-A6C34878D82A}">
                    <a16:rowId xmlns:a16="http://schemas.microsoft.com/office/drawing/2014/main" val="639945951"/>
                  </a:ext>
                </a:extLst>
              </a:tr>
              <a:tr h="137597">
                <a:tc rowSpan="3">
                  <a:txBody>
                    <a:bodyPr/>
                    <a:lstStyle/>
                    <a:p>
                      <a:r>
                        <a:rPr lang="es-MX" sz="1600" dirty="0"/>
                        <a:t>DGEE</a:t>
                      </a:r>
                    </a:p>
                  </a:txBody>
                  <a:tcPr anchor="ctr">
                    <a:solidFill>
                      <a:schemeClr val="bg1"/>
                    </a:solidFill>
                  </a:tcPr>
                </a:tc>
                <a:tc>
                  <a:txBody>
                    <a:bodyPr/>
                    <a:lstStyle/>
                    <a:p>
                      <a:r>
                        <a:rPr lang="es-MX" sz="1600" dirty="0"/>
                        <a:t>Índice Nacional de Precios Productor </a:t>
                      </a:r>
                    </a:p>
                  </a:txBody>
                  <a:tcPr anchor="ctr">
                    <a:noFill/>
                  </a:tcPr>
                </a:tc>
                <a:tc>
                  <a:txBody>
                    <a:bodyPr/>
                    <a:lstStyle/>
                    <a:p>
                      <a:pPr algn="ctr"/>
                      <a:r>
                        <a:rPr lang="es-MX" sz="1600" dirty="0"/>
                        <a:t>1</a:t>
                      </a:r>
                    </a:p>
                  </a:txBody>
                  <a:tcPr anchor="ctr">
                    <a:noFill/>
                  </a:tcPr>
                </a:tc>
                <a:tc>
                  <a:txBody>
                    <a:bodyPr/>
                    <a:lstStyle/>
                    <a:p>
                      <a:r>
                        <a:rPr lang="es-MX" sz="1600" dirty="0"/>
                        <a:t>No prevista</a:t>
                      </a:r>
                    </a:p>
                  </a:txBody>
                  <a:tcPr anchor="ctr">
                    <a:noFill/>
                  </a:tcPr>
                </a:tc>
                <a:extLst>
                  <a:ext uri="{0D108BD9-81ED-4DB2-BD59-A6C34878D82A}">
                    <a16:rowId xmlns:a16="http://schemas.microsoft.com/office/drawing/2014/main" val="1840617463"/>
                  </a:ext>
                </a:extLst>
              </a:tr>
              <a:tr h="137597">
                <a:tc vMerge="1">
                  <a:txBody>
                    <a:bodyPr/>
                    <a:lstStyle/>
                    <a:p>
                      <a:endParaRPr lang="es-MX" dirty="0"/>
                    </a:p>
                  </a:txBody>
                  <a:tcPr>
                    <a:solidFill>
                      <a:schemeClr val="accent6">
                        <a:lumMod val="40000"/>
                        <a:lumOff val="60000"/>
                      </a:schemeClr>
                    </a:solidFill>
                  </a:tcPr>
                </a:tc>
                <a:tc>
                  <a:txBody>
                    <a:bodyPr/>
                    <a:lstStyle/>
                    <a:p>
                      <a:r>
                        <a:rPr lang="es-MX" sz="1600" dirty="0"/>
                        <a:t>Índice Nacional de Precios al Consumidor / Mensual</a:t>
                      </a:r>
                    </a:p>
                  </a:txBody>
                  <a:tcPr anchor="ctr">
                    <a:solidFill>
                      <a:schemeClr val="bg2">
                        <a:lumMod val="90000"/>
                      </a:schemeClr>
                    </a:solidFill>
                  </a:tcPr>
                </a:tc>
                <a:tc>
                  <a:txBody>
                    <a:bodyPr/>
                    <a:lstStyle/>
                    <a:p>
                      <a:pPr algn="ctr"/>
                      <a:r>
                        <a:rPr lang="es-MX" sz="1600" dirty="0"/>
                        <a:t>1</a:t>
                      </a:r>
                    </a:p>
                  </a:txBody>
                  <a:tcPr anchor="ctr">
                    <a:solidFill>
                      <a:schemeClr val="bg2">
                        <a:lumMod val="90000"/>
                      </a:schemeClr>
                    </a:solidFill>
                  </a:tcPr>
                </a:tc>
                <a:tc>
                  <a:txBody>
                    <a:bodyPr/>
                    <a:lstStyle/>
                    <a:p>
                      <a:r>
                        <a:rPr lang="es-MX" sz="1600" dirty="0"/>
                        <a:t>No prevista</a:t>
                      </a:r>
                    </a:p>
                  </a:txBody>
                  <a:tcPr anchor="ctr">
                    <a:solidFill>
                      <a:schemeClr val="bg2">
                        <a:lumMod val="90000"/>
                      </a:schemeClr>
                    </a:solidFill>
                  </a:tcPr>
                </a:tc>
                <a:extLst>
                  <a:ext uri="{0D108BD9-81ED-4DB2-BD59-A6C34878D82A}">
                    <a16:rowId xmlns:a16="http://schemas.microsoft.com/office/drawing/2014/main" val="2983612066"/>
                  </a:ext>
                </a:extLst>
              </a:tr>
              <a:tr h="237668">
                <a:tc vMerge="1">
                  <a:txBody>
                    <a:bodyPr/>
                    <a:lstStyle/>
                    <a:p>
                      <a:endParaRPr lang="es-MX"/>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600" dirty="0"/>
                        <a:t>Índice Nacional de Precios al Consumidor / Cada 15 días</a:t>
                      </a:r>
                    </a:p>
                  </a:txBody>
                  <a:tcPr anchor="ctr">
                    <a:noFill/>
                  </a:tcPr>
                </a:tc>
                <a:tc>
                  <a:txBody>
                    <a:bodyPr/>
                    <a:lstStyle/>
                    <a:p>
                      <a:pPr algn="ctr"/>
                      <a:r>
                        <a:rPr lang="es-MX" sz="1600" dirty="0"/>
                        <a:t>1</a:t>
                      </a:r>
                    </a:p>
                  </a:txBody>
                  <a:tcPr anchor="ctr">
                    <a:noFill/>
                  </a:tcPr>
                </a:tc>
                <a:tc>
                  <a:txBody>
                    <a:bodyPr/>
                    <a:lstStyle/>
                    <a:p>
                      <a:r>
                        <a:rPr lang="es-MX" sz="1600" dirty="0"/>
                        <a:t>No prevista</a:t>
                      </a:r>
                    </a:p>
                  </a:txBody>
                  <a:tcPr anchor="ctr">
                    <a:noFill/>
                  </a:tcPr>
                </a:tc>
                <a:extLst>
                  <a:ext uri="{0D108BD9-81ED-4DB2-BD59-A6C34878D82A}">
                    <a16:rowId xmlns:a16="http://schemas.microsoft.com/office/drawing/2014/main" val="3078904555"/>
                  </a:ext>
                </a:extLst>
              </a:tr>
              <a:tr h="137597">
                <a:tc rowSpan="2" gridSpan="2">
                  <a:txBody>
                    <a:bodyPr/>
                    <a:lstStyle/>
                    <a:p>
                      <a:pPr algn="ctr"/>
                      <a:r>
                        <a:rPr lang="es-MX" sz="1600" b="1" dirty="0">
                          <a:solidFill>
                            <a:schemeClr val="bg1"/>
                          </a:solidFill>
                        </a:rPr>
                        <a:t>                                                                              TOTAL</a:t>
                      </a:r>
                    </a:p>
                  </a:txBody>
                  <a:tcPr anchor="ctr">
                    <a:solidFill>
                      <a:schemeClr val="tx2"/>
                    </a:solidFill>
                  </a:tcPr>
                </a:tc>
                <a:tc rowSpan="2" hMerge="1">
                  <a:txBody>
                    <a:bodyPr/>
                    <a:lstStyle/>
                    <a:p>
                      <a:endParaRPr lang="es-MX" dirty="0"/>
                    </a:p>
                  </a:txBody>
                  <a:tcPr>
                    <a:noFill/>
                  </a:tcPr>
                </a:tc>
                <a:tc rowSpan="2">
                  <a:txBody>
                    <a:bodyPr/>
                    <a:lstStyle/>
                    <a:p>
                      <a:pPr algn="ctr"/>
                      <a:r>
                        <a:rPr lang="es-MX" sz="1600" b="1" dirty="0">
                          <a:solidFill>
                            <a:schemeClr val="bg1"/>
                          </a:solidFill>
                        </a:rPr>
                        <a:t>11</a:t>
                      </a:r>
                    </a:p>
                  </a:txBody>
                  <a:tcPr anchor="ctr">
                    <a:solidFill>
                      <a:schemeClr val="tx2"/>
                    </a:solidFill>
                  </a:tcPr>
                </a:tc>
                <a:tc>
                  <a:txBody>
                    <a:bodyPr/>
                    <a:lstStyle/>
                    <a:p>
                      <a:r>
                        <a:rPr lang="es-MX" sz="1600" b="1" dirty="0">
                          <a:solidFill>
                            <a:schemeClr val="bg1"/>
                          </a:solidFill>
                        </a:rPr>
                        <a:t>7 previstas</a:t>
                      </a:r>
                    </a:p>
                  </a:txBody>
                  <a:tcPr anchor="ctr">
                    <a:solidFill>
                      <a:schemeClr val="tx2"/>
                    </a:solidFill>
                  </a:tcPr>
                </a:tc>
                <a:extLst>
                  <a:ext uri="{0D108BD9-81ED-4DB2-BD59-A6C34878D82A}">
                    <a16:rowId xmlns:a16="http://schemas.microsoft.com/office/drawing/2014/main" val="1165728821"/>
                  </a:ext>
                </a:extLst>
              </a:tr>
              <a:tr h="137597">
                <a:tc gridSpan="2" vMerge="1">
                  <a:txBody>
                    <a:bodyPr/>
                    <a:lstStyle/>
                    <a:p>
                      <a:endParaRPr lang="es-MX" dirty="0"/>
                    </a:p>
                  </a:txBody>
                  <a:tcPr>
                    <a:solidFill>
                      <a:schemeClr val="bg2">
                        <a:lumMod val="90000"/>
                      </a:schemeClr>
                    </a:solidFill>
                  </a:tcPr>
                </a:tc>
                <a:tc hMerge="1" vMerge="1">
                  <a:txBody>
                    <a:bodyPr/>
                    <a:lstStyle/>
                    <a:p>
                      <a:endParaRPr lang="es-MX" dirty="0"/>
                    </a:p>
                  </a:txBody>
                  <a:tcPr>
                    <a:solidFill>
                      <a:schemeClr val="bg2">
                        <a:lumMod val="90000"/>
                      </a:schemeClr>
                    </a:solidFill>
                  </a:tcPr>
                </a:tc>
                <a:tc vMerge="1">
                  <a:txBody>
                    <a:bodyPr/>
                    <a:lstStyle/>
                    <a:p>
                      <a:endParaRPr lang="es-MX" dirty="0"/>
                    </a:p>
                  </a:txBody>
                  <a:tcPr>
                    <a:solidFill>
                      <a:schemeClr val="bg2">
                        <a:lumMod val="90000"/>
                      </a:schemeClr>
                    </a:solidFill>
                  </a:tcPr>
                </a:tc>
                <a:tc>
                  <a:txBody>
                    <a:bodyPr/>
                    <a:lstStyle/>
                    <a:p>
                      <a:r>
                        <a:rPr lang="es-MX" sz="1600" b="1" dirty="0">
                          <a:solidFill>
                            <a:schemeClr val="bg1"/>
                          </a:solidFill>
                        </a:rPr>
                        <a:t>4 no previstas</a:t>
                      </a:r>
                    </a:p>
                  </a:txBody>
                  <a:tcPr anchor="ctr">
                    <a:solidFill>
                      <a:schemeClr val="tx2"/>
                    </a:solidFill>
                  </a:tcPr>
                </a:tc>
                <a:extLst>
                  <a:ext uri="{0D108BD9-81ED-4DB2-BD59-A6C34878D82A}">
                    <a16:rowId xmlns:a16="http://schemas.microsoft.com/office/drawing/2014/main" val="57131418"/>
                  </a:ext>
                </a:extLst>
              </a:tr>
            </a:tbl>
          </a:graphicData>
        </a:graphic>
      </p:graphicFrame>
    </p:spTree>
    <p:extLst>
      <p:ext uri="{BB962C8B-B14F-4D97-AF65-F5344CB8AC3E}">
        <p14:creationId xmlns:p14="http://schemas.microsoft.com/office/powerpoint/2010/main" val="1371775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contenido 5"/>
          <p:cNvSpPr txBox="1">
            <a:spLocks/>
          </p:cNvSpPr>
          <p:nvPr/>
        </p:nvSpPr>
        <p:spPr>
          <a:xfrm>
            <a:off x="325882" y="1441138"/>
            <a:ext cx="11500258" cy="372141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2" indent="-342900" algn="just">
              <a:spcBef>
                <a:spcPts val="1200"/>
              </a:spcBef>
              <a:spcAft>
                <a:spcPts val="600"/>
              </a:spcAft>
            </a:pPr>
            <a:endParaRPr lang="es-MX" sz="2200" dirty="0">
              <a:solidFill>
                <a:schemeClr val="tx1">
                  <a:lumMod val="65000"/>
                  <a:lumOff val="35000"/>
                </a:schemeClr>
              </a:solidFill>
            </a:endParaRPr>
          </a:p>
          <a:p>
            <a:pPr marL="457200" lvl="1" indent="0" algn="just">
              <a:buNone/>
            </a:pPr>
            <a:endParaRPr lang="es-MX" sz="2200" dirty="0">
              <a:solidFill>
                <a:schemeClr val="tx1">
                  <a:lumMod val="65000"/>
                  <a:lumOff val="35000"/>
                </a:schemeClr>
              </a:solidFill>
            </a:endParaRPr>
          </a:p>
        </p:txBody>
      </p:sp>
      <p:sp>
        <p:nvSpPr>
          <p:cNvPr id="5" name="CuadroTexto 4">
            <a:extLst>
              <a:ext uri="{FF2B5EF4-FFF2-40B4-BE49-F238E27FC236}">
                <a16:creationId xmlns:a16="http://schemas.microsoft.com/office/drawing/2014/main" id="{A55C6264-8672-4B74-B863-F7C2303BEF6D}"/>
              </a:ext>
            </a:extLst>
          </p:cNvPr>
          <p:cNvSpPr txBox="1"/>
          <p:nvPr/>
        </p:nvSpPr>
        <p:spPr>
          <a:xfrm>
            <a:off x="0" y="0"/>
            <a:ext cx="12192000" cy="369332"/>
          </a:xfrm>
          <a:prstGeom prst="rect">
            <a:avLst/>
          </a:prstGeom>
          <a:solidFill>
            <a:schemeClr val="tx2"/>
          </a:solidFill>
        </p:spPr>
        <p:txBody>
          <a:bodyPr wrap="square">
            <a:spAutoFit/>
          </a:bodyPr>
          <a:lstStyle/>
          <a:p>
            <a:pPr algn="ctr"/>
            <a:r>
              <a:rPr lang="es-MX" sz="1800" dirty="0">
                <a:solidFill>
                  <a:schemeClr val="bg1"/>
                </a:solidFill>
                <a:effectLst/>
                <a:ea typeface="Calibri" panose="020F0502020204030204" pitchFamily="34" charset="0"/>
                <a:cs typeface="Times New Roman" panose="02020603050405020304" pitchFamily="18" charset="0"/>
              </a:rPr>
              <a:t>Estrategia 3: </a:t>
            </a:r>
            <a:r>
              <a:rPr lang="es-ES" sz="1800" dirty="0">
                <a:solidFill>
                  <a:schemeClr val="bg1"/>
                </a:solidFill>
                <a:effectLst/>
                <a:ea typeface="Calibri" panose="020F0502020204030204" pitchFamily="34" charset="0"/>
                <a:cs typeface="Times New Roman" panose="02020603050405020304" pitchFamily="18" charset="0"/>
              </a:rPr>
              <a:t>Desarrollar protocolos para medir y documentar el impacto de las mejoras</a:t>
            </a:r>
            <a:endParaRPr lang="en-US" dirty="0">
              <a:solidFill>
                <a:schemeClr val="bg1"/>
              </a:solidFill>
            </a:endParaRPr>
          </a:p>
        </p:txBody>
      </p:sp>
      <p:graphicFrame>
        <p:nvGraphicFramePr>
          <p:cNvPr id="2" name="Tabla 1">
            <a:extLst>
              <a:ext uri="{FF2B5EF4-FFF2-40B4-BE49-F238E27FC236}">
                <a16:creationId xmlns:a16="http://schemas.microsoft.com/office/drawing/2014/main" id="{42484346-71B9-4E54-A49C-8EB69F0775C2}"/>
              </a:ext>
            </a:extLst>
          </p:cNvPr>
          <p:cNvGraphicFramePr>
            <a:graphicFrameLocks noGrp="1"/>
          </p:cNvGraphicFramePr>
          <p:nvPr/>
        </p:nvGraphicFramePr>
        <p:xfrm>
          <a:off x="753848" y="369332"/>
          <a:ext cx="10644326" cy="923544"/>
        </p:xfrm>
        <a:graphic>
          <a:graphicData uri="http://schemas.openxmlformats.org/drawingml/2006/table">
            <a:tbl>
              <a:tblPr firstRow="1" firstCol="1" bandRow="1">
                <a:tableStyleId>{5C22544A-7EE6-4342-B048-85BDC9FD1C3A}</a:tableStyleId>
              </a:tblPr>
              <a:tblGrid>
                <a:gridCol w="10644326">
                  <a:extLst>
                    <a:ext uri="{9D8B030D-6E8A-4147-A177-3AD203B41FA5}">
                      <a16:colId xmlns:a16="http://schemas.microsoft.com/office/drawing/2014/main" val="2180688867"/>
                    </a:ext>
                  </a:extLst>
                </a:gridCol>
              </a:tblGrid>
              <a:tr h="0">
                <a:tc>
                  <a:txBody>
                    <a:bodyPr/>
                    <a:lstStyle/>
                    <a:p>
                      <a:pPr algn="ctr">
                        <a:lnSpc>
                          <a:spcPct val="107000"/>
                        </a:lnSpc>
                        <a:spcAft>
                          <a:spcPts val="600"/>
                        </a:spcAft>
                      </a:pPr>
                      <a:r>
                        <a:rPr lang="es-MX" sz="1600" b="0" dirty="0">
                          <a:solidFill>
                            <a:schemeClr val="tx1"/>
                          </a:solidFill>
                          <a:effectLst/>
                          <a:latin typeface="+mn-lt"/>
                        </a:rPr>
                        <a:t>Metas 2020-2022: </a:t>
                      </a:r>
                      <a:endParaRPr lang="en-US" sz="1600" b="0" dirty="0">
                        <a:solidFill>
                          <a:schemeClr val="tx1"/>
                        </a:solidFill>
                        <a:effectLst/>
                        <a:latin typeface="+mn-lt"/>
                      </a:endParaRPr>
                    </a:p>
                    <a:p>
                      <a:pPr marL="114300" indent="-114300">
                        <a:lnSpc>
                          <a:spcPct val="107000"/>
                        </a:lnSpc>
                        <a:spcAft>
                          <a:spcPts val="600"/>
                        </a:spcAft>
                      </a:pPr>
                      <a:r>
                        <a:rPr lang="es-MX" sz="1600" b="0" dirty="0">
                          <a:solidFill>
                            <a:schemeClr val="tx1"/>
                          </a:solidFill>
                          <a:effectLst/>
                          <a:latin typeface="+mn-lt"/>
                        </a:rPr>
                        <a:t>•100% de los programas del INEGI documentan sus mejoras a través del Sistema de Seguimiento de Cambios (P-Tracking).</a:t>
                      </a:r>
                      <a:endParaRPr lang="en-US" sz="1600" b="0" dirty="0">
                        <a:solidFill>
                          <a:schemeClr val="tx1"/>
                        </a:solidFill>
                        <a:effectLst/>
                        <a:latin typeface="+mn-lt"/>
                      </a:endParaRPr>
                    </a:p>
                    <a:p>
                      <a:pPr marL="114300" indent="-114300">
                        <a:lnSpc>
                          <a:spcPct val="107000"/>
                        </a:lnSpc>
                        <a:spcAft>
                          <a:spcPts val="600"/>
                        </a:spcAft>
                      </a:pPr>
                      <a:r>
                        <a:rPr lang="es-MX" sz="1600" b="0" dirty="0">
                          <a:solidFill>
                            <a:schemeClr val="tx1"/>
                          </a:solidFill>
                          <a:effectLst/>
                          <a:latin typeface="+mn-lt"/>
                        </a:rPr>
                        <a:t>•	Existen cursos de capacitación para el 100% de las iniciativas aprobadas por el Comité de Aseguramiento de la Calidad.</a:t>
                      </a:r>
                      <a:endParaRPr lang="en-US" sz="16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521010984"/>
                  </a:ext>
                </a:extLst>
              </a:tr>
            </a:tbl>
          </a:graphicData>
        </a:graphic>
      </p:graphicFrame>
      <p:graphicFrame>
        <p:nvGraphicFramePr>
          <p:cNvPr id="3" name="Tabla 2">
            <a:extLst>
              <a:ext uri="{FF2B5EF4-FFF2-40B4-BE49-F238E27FC236}">
                <a16:creationId xmlns:a16="http://schemas.microsoft.com/office/drawing/2014/main" id="{8EB8331B-D7B5-4AC0-BB08-FD3356C0B96A}"/>
              </a:ext>
            </a:extLst>
          </p:cNvPr>
          <p:cNvGraphicFramePr>
            <a:graphicFrameLocks noGrp="1"/>
          </p:cNvGraphicFramePr>
          <p:nvPr>
            <p:extLst>
              <p:ext uri="{D42A27DB-BD31-4B8C-83A1-F6EECF244321}">
                <p14:modId xmlns:p14="http://schemas.microsoft.com/office/powerpoint/2010/main" val="2232063383"/>
              </p:ext>
            </p:extLst>
          </p:nvPr>
        </p:nvGraphicFramePr>
        <p:xfrm>
          <a:off x="365860" y="1662208"/>
          <a:ext cx="11500258" cy="3495276"/>
        </p:xfrm>
        <a:graphic>
          <a:graphicData uri="http://schemas.openxmlformats.org/drawingml/2006/table">
            <a:tbl>
              <a:tblPr firstRow="1" firstCol="1" bandRow="1">
                <a:effectLst>
                  <a:outerShdw blurRad="50800" dist="38100" dir="5400000" algn="t" rotWithShape="0">
                    <a:prstClr val="black">
                      <a:alpha val="40000"/>
                    </a:prstClr>
                  </a:outerShdw>
                </a:effectLst>
                <a:tableStyleId>{5C22544A-7EE6-4342-B048-85BDC9FD1C3A}</a:tableStyleId>
              </a:tblPr>
              <a:tblGrid>
                <a:gridCol w="6135081">
                  <a:extLst>
                    <a:ext uri="{9D8B030D-6E8A-4147-A177-3AD203B41FA5}">
                      <a16:colId xmlns:a16="http://schemas.microsoft.com/office/drawing/2014/main" val="508110438"/>
                    </a:ext>
                  </a:extLst>
                </a:gridCol>
                <a:gridCol w="5365177">
                  <a:extLst>
                    <a:ext uri="{9D8B030D-6E8A-4147-A177-3AD203B41FA5}">
                      <a16:colId xmlns:a16="http://schemas.microsoft.com/office/drawing/2014/main" val="19126279"/>
                    </a:ext>
                  </a:extLst>
                </a:gridCol>
              </a:tblGrid>
              <a:tr h="388364">
                <a:tc>
                  <a:txBody>
                    <a:bodyPr/>
                    <a:lstStyle/>
                    <a:p>
                      <a:pPr algn="ctr">
                        <a:lnSpc>
                          <a:spcPct val="107000"/>
                        </a:lnSpc>
                        <a:spcAft>
                          <a:spcPts val="800"/>
                        </a:spcAft>
                      </a:pPr>
                      <a:r>
                        <a:rPr lang="es-MX" sz="1600" kern="1200" dirty="0">
                          <a:effectLst/>
                        </a:rPr>
                        <a:t>CURSO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solidFill>
                  </a:tcPr>
                </a:tc>
                <a:tc>
                  <a:txBody>
                    <a:bodyPr/>
                    <a:lstStyle/>
                    <a:p>
                      <a:pPr algn="ctr">
                        <a:lnSpc>
                          <a:spcPct val="107000"/>
                        </a:lnSpc>
                        <a:spcAft>
                          <a:spcPts val="800"/>
                        </a:spcAft>
                      </a:pPr>
                      <a:r>
                        <a:rPr lang="es-MX" sz="1600" kern="1200" dirty="0">
                          <a:effectLst/>
                        </a:rPr>
                        <a:t>Número de Personas  Capacitadas en 2020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solidFill>
                  </a:tcPr>
                </a:tc>
                <a:extLst>
                  <a:ext uri="{0D108BD9-81ED-4DB2-BD59-A6C34878D82A}">
                    <a16:rowId xmlns:a16="http://schemas.microsoft.com/office/drawing/2014/main" val="2626399980"/>
                  </a:ext>
                </a:extLst>
              </a:tr>
              <a:tr h="388364">
                <a:tc>
                  <a:txBody>
                    <a:bodyPr/>
                    <a:lstStyle/>
                    <a:p>
                      <a:pPr algn="l">
                        <a:lnSpc>
                          <a:spcPct val="107000"/>
                        </a:lnSpc>
                        <a:spcBef>
                          <a:spcPts val="200"/>
                        </a:spcBef>
                        <a:spcAft>
                          <a:spcPts val="200"/>
                        </a:spcAft>
                      </a:pPr>
                      <a:r>
                        <a:rPr lang="es-MX" sz="1600" b="0" kern="1200" dirty="0">
                          <a:solidFill>
                            <a:schemeClr val="tx1"/>
                          </a:solidFill>
                          <a:effectLst/>
                        </a:rPr>
                        <a:t>Indicadores de precisión para Registros Administrativos</a:t>
                      </a:r>
                      <a:endParaRPr lang="en-US" sz="1600" b="0" dirty="0">
                        <a:solidFill>
                          <a:schemeClr val="tx1"/>
                        </a:solidFill>
                        <a:effectLst/>
                        <a:latin typeface="Calibri" panose="020F0502020204030204" pitchFamily="34" charset="0"/>
                        <a:ea typeface="+mn-ea"/>
                        <a:cs typeface="Times New Roman" panose="02020603050405020304" pitchFamily="18" charset="0"/>
                      </a:endParaRPr>
                    </a:p>
                  </a:txBody>
                  <a:tcPr marL="68580" marR="68580" marT="0" marB="0" anchor="ctr">
                    <a:noFill/>
                  </a:tcPr>
                </a:tc>
                <a:tc>
                  <a:txBody>
                    <a:bodyPr/>
                    <a:lstStyle/>
                    <a:p>
                      <a:pPr algn="ctr">
                        <a:lnSpc>
                          <a:spcPct val="107000"/>
                        </a:lnSpc>
                        <a:spcBef>
                          <a:spcPts val="200"/>
                        </a:spcBef>
                        <a:spcAft>
                          <a:spcPts val="200"/>
                        </a:spcAft>
                      </a:pPr>
                      <a:r>
                        <a:rPr lang="es-MX" sz="1600" b="0" kern="1200" dirty="0">
                          <a:solidFill>
                            <a:schemeClr val="tx1"/>
                          </a:solidFill>
                          <a:effectLst/>
                        </a:rPr>
                        <a:t>404 (111 del ámbito central y 293 del ámbito regional y estatal)</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2004630176"/>
                  </a:ext>
                </a:extLst>
              </a:tr>
              <a:tr h="388364">
                <a:tc>
                  <a:txBody>
                    <a:bodyPr/>
                    <a:lstStyle/>
                    <a:p>
                      <a:pPr algn="l">
                        <a:lnSpc>
                          <a:spcPct val="107000"/>
                        </a:lnSpc>
                        <a:spcBef>
                          <a:spcPts val="200"/>
                        </a:spcBef>
                        <a:spcAft>
                          <a:spcPts val="200"/>
                        </a:spcAft>
                      </a:pPr>
                      <a:r>
                        <a:rPr lang="es-MX" sz="1600" b="0" kern="1200" dirty="0">
                          <a:solidFill>
                            <a:schemeClr val="tx1"/>
                          </a:solidFill>
                          <a:effectLst/>
                        </a:rPr>
                        <a:t>Aplicación de los indicadores de precisión para Registros Administrativos </a:t>
                      </a:r>
                      <a:endParaRPr lang="en-US" sz="1600" b="0" dirty="0">
                        <a:solidFill>
                          <a:schemeClr val="tx1"/>
                        </a:solidFill>
                        <a:effectLst/>
                        <a:latin typeface="Calibri" panose="020F0502020204030204" pitchFamily="34" charset="0"/>
                        <a:ea typeface="+mn-ea"/>
                        <a:cs typeface="Times New Roman" panose="02020603050405020304" pitchFamily="18" charset="0"/>
                      </a:endParaRPr>
                    </a:p>
                  </a:txBody>
                  <a:tcPr marL="68580" marR="68580" marT="0" marB="0" anchor="ctr">
                    <a:solidFill>
                      <a:schemeClr val="bg1">
                        <a:lumMod val="85000"/>
                      </a:schemeClr>
                    </a:solidFill>
                  </a:tcPr>
                </a:tc>
                <a:tc>
                  <a:txBody>
                    <a:bodyPr/>
                    <a:lstStyle/>
                    <a:p>
                      <a:pPr algn="ctr">
                        <a:lnSpc>
                          <a:spcPct val="107000"/>
                        </a:lnSpc>
                        <a:spcBef>
                          <a:spcPts val="200"/>
                        </a:spcBef>
                        <a:spcAft>
                          <a:spcPts val="200"/>
                        </a:spcAft>
                      </a:pPr>
                      <a:r>
                        <a:rPr lang="es-MX" sz="1600" b="0" kern="1200" dirty="0">
                          <a:solidFill>
                            <a:schemeClr val="tx1"/>
                          </a:solidFill>
                          <a:effectLst/>
                        </a:rPr>
                        <a:t>11 en prueba piloto</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a16="http://schemas.microsoft.com/office/drawing/2014/main" val="1707157828"/>
                  </a:ext>
                </a:extLst>
              </a:tr>
              <a:tr h="388364">
                <a:tc>
                  <a:txBody>
                    <a:bodyPr/>
                    <a:lstStyle/>
                    <a:p>
                      <a:pPr algn="l">
                        <a:lnSpc>
                          <a:spcPct val="107000"/>
                        </a:lnSpc>
                        <a:spcBef>
                          <a:spcPts val="200"/>
                        </a:spcBef>
                        <a:spcAft>
                          <a:spcPts val="200"/>
                        </a:spcAft>
                      </a:pPr>
                      <a:r>
                        <a:rPr lang="es-MX" sz="1600" b="0" kern="1200" dirty="0">
                          <a:solidFill>
                            <a:schemeClr val="tx1"/>
                          </a:solidFill>
                          <a:effectLst/>
                        </a:rPr>
                        <a:t>Herramienta de Evaluación de la Calidad de los Registros Administrativos  </a:t>
                      </a:r>
                      <a:endParaRPr lang="en-US" sz="1600" b="0" dirty="0">
                        <a:solidFill>
                          <a:schemeClr val="tx1"/>
                        </a:solidFill>
                        <a:effectLst/>
                        <a:latin typeface="Calibri" panose="020F0502020204030204" pitchFamily="34" charset="0"/>
                        <a:ea typeface="+mn-ea"/>
                        <a:cs typeface="Times New Roman" panose="02020603050405020304" pitchFamily="18" charset="0"/>
                      </a:endParaRPr>
                    </a:p>
                  </a:txBody>
                  <a:tcPr marL="68580" marR="68580" marT="0" marB="0" anchor="ctr">
                    <a:noFill/>
                  </a:tcPr>
                </a:tc>
                <a:tc>
                  <a:txBody>
                    <a:bodyPr/>
                    <a:lstStyle/>
                    <a:p>
                      <a:pPr algn="ctr">
                        <a:lnSpc>
                          <a:spcPct val="107000"/>
                        </a:lnSpc>
                        <a:spcBef>
                          <a:spcPts val="200"/>
                        </a:spcBef>
                        <a:spcAft>
                          <a:spcPts val="200"/>
                        </a:spcAft>
                      </a:pPr>
                      <a:r>
                        <a:rPr lang="es-MX" sz="1600" b="0" kern="1200" dirty="0">
                          <a:solidFill>
                            <a:schemeClr val="tx1"/>
                          </a:solidFill>
                          <a:effectLst/>
                        </a:rPr>
                        <a:t>142 atendidos y 15 en prueba piloto</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455983071"/>
                  </a:ext>
                </a:extLst>
              </a:tr>
              <a:tr h="388364">
                <a:tc>
                  <a:txBody>
                    <a:bodyPr/>
                    <a:lstStyle/>
                    <a:p>
                      <a:pPr algn="l">
                        <a:lnSpc>
                          <a:spcPct val="107000"/>
                        </a:lnSpc>
                        <a:spcBef>
                          <a:spcPts val="200"/>
                        </a:spcBef>
                        <a:spcAft>
                          <a:spcPts val="200"/>
                        </a:spcAft>
                      </a:pPr>
                      <a:r>
                        <a:rPr lang="es-MX" sz="1600" b="0" kern="1200" dirty="0">
                          <a:solidFill>
                            <a:schemeClr val="tx1"/>
                          </a:solidFill>
                          <a:effectLst/>
                        </a:rPr>
                        <a:t>Nuestra información. Nuestra calidad</a:t>
                      </a:r>
                      <a:endParaRPr lang="en-US" sz="1600" b="0" dirty="0">
                        <a:solidFill>
                          <a:schemeClr val="tx1"/>
                        </a:solidFill>
                        <a:effectLst/>
                        <a:latin typeface="Calibri" panose="020F0502020204030204" pitchFamily="34" charset="0"/>
                        <a:ea typeface="+mn-ea"/>
                        <a:cs typeface="Times New Roman" panose="02020603050405020304" pitchFamily="18" charset="0"/>
                      </a:endParaRPr>
                    </a:p>
                  </a:txBody>
                  <a:tcPr marL="68580" marR="68580" marT="0" marB="0" anchor="ctr">
                    <a:solidFill>
                      <a:schemeClr val="bg1">
                        <a:lumMod val="85000"/>
                      </a:schemeClr>
                    </a:solidFill>
                  </a:tcPr>
                </a:tc>
                <a:tc>
                  <a:txBody>
                    <a:bodyPr/>
                    <a:lstStyle/>
                    <a:p>
                      <a:pPr algn="ctr">
                        <a:lnSpc>
                          <a:spcPct val="107000"/>
                        </a:lnSpc>
                        <a:spcBef>
                          <a:spcPts val="200"/>
                        </a:spcBef>
                        <a:spcAft>
                          <a:spcPts val="200"/>
                        </a:spcAft>
                      </a:pPr>
                      <a:r>
                        <a:rPr lang="es-MX" sz="1600" b="0" kern="1200" dirty="0">
                          <a:solidFill>
                            <a:schemeClr val="tx1"/>
                          </a:solidFill>
                          <a:effectLst/>
                        </a:rPr>
                        <a:t>2,697</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a16="http://schemas.microsoft.com/office/drawing/2014/main" val="1803418571"/>
                  </a:ext>
                </a:extLst>
              </a:tr>
              <a:tr h="388364">
                <a:tc>
                  <a:txBody>
                    <a:bodyPr/>
                    <a:lstStyle/>
                    <a:p>
                      <a:pPr algn="l">
                        <a:lnSpc>
                          <a:spcPct val="107000"/>
                        </a:lnSpc>
                        <a:spcBef>
                          <a:spcPts val="200"/>
                        </a:spcBef>
                        <a:spcAft>
                          <a:spcPts val="200"/>
                        </a:spcAft>
                      </a:pPr>
                      <a:r>
                        <a:rPr lang="es-MX" sz="1600" b="0" kern="1200" dirty="0">
                          <a:solidFill>
                            <a:schemeClr val="tx1"/>
                          </a:solidFill>
                          <a:effectLst/>
                        </a:rPr>
                        <a:t>Introducción a la norma del MPEG</a:t>
                      </a:r>
                      <a:endParaRPr lang="en-US" sz="1600" b="0" dirty="0">
                        <a:solidFill>
                          <a:schemeClr val="tx1"/>
                        </a:solidFill>
                        <a:effectLst/>
                        <a:latin typeface="Calibri" panose="020F0502020204030204" pitchFamily="34" charset="0"/>
                        <a:ea typeface="+mn-ea"/>
                        <a:cs typeface="Times New Roman" panose="02020603050405020304" pitchFamily="18" charset="0"/>
                      </a:endParaRPr>
                    </a:p>
                  </a:txBody>
                  <a:tcPr marL="68580" marR="68580" marT="0" marB="0" anchor="ctr">
                    <a:noFill/>
                  </a:tcPr>
                </a:tc>
                <a:tc>
                  <a:txBody>
                    <a:bodyPr/>
                    <a:lstStyle/>
                    <a:p>
                      <a:pPr algn="ctr">
                        <a:lnSpc>
                          <a:spcPct val="107000"/>
                        </a:lnSpc>
                        <a:spcBef>
                          <a:spcPts val="200"/>
                        </a:spcBef>
                        <a:spcAft>
                          <a:spcPts val="200"/>
                        </a:spcAft>
                      </a:pPr>
                      <a:r>
                        <a:rPr lang="es-MX" sz="1600" b="0" kern="1200" dirty="0">
                          <a:solidFill>
                            <a:schemeClr val="tx1"/>
                          </a:solidFill>
                          <a:effectLst/>
                        </a:rPr>
                        <a:t>2,386</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605256690"/>
                  </a:ext>
                </a:extLst>
              </a:tr>
              <a:tr h="388364">
                <a:tc>
                  <a:txBody>
                    <a:bodyPr/>
                    <a:lstStyle/>
                    <a:p>
                      <a:pPr algn="l">
                        <a:lnSpc>
                          <a:spcPct val="107000"/>
                        </a:lnSpc>
                        <a:spcBef>
                          <a:spcPts val="200"/>
                        </a:spcBef>
                        <a:spcAft>
                          <a:spcPts val="200"/>
                        </a:spcAft>
                      </a:pPr>
                      <a:r>
                        <a:rPr lang="es-MX" sz="1600" b="0" kern="1200" dirty="0">
                          <a:solidFill>
                            <a:schemeClr val="tx1"/>
                          </a:solidFill>
                          <a:effectLst/>
                        </a:rPr>
                        <a:t>Rally de la ruta 8</a:t>
                      </a:r>
                      <a:endParaRPr lang="en-US" sz="1600" b="0" dirty="0">
                        <a:solidFill>
                          <a:schemeClr val="tx1"/>
                        </a:solidFill>
                        <a:effectLst/>
                        <a:latin typeface="Calibri" panose="020F0502020204030204" pitchFamily="34" charset="0"/>
                        <a:ea typeface="+mn-ea"/>
                        <a:cs typeface="Times New Roman" panose="02020603050405020304" pitchFamily="18" charset="0"/>
                      </a:endParaRPr>
                    </a:p>
                  </a:txBody>
                  <a:tcPr marL="68580" marR="68580" marT="0" marB="0" anchor="ctr">
                    <a:solidFill>
                      <a:schemeClr val="bg1">
                        <a:lumMod val="85000"/>
                      </a:schemeClr>
                    </a:solidFill>
                  </a:tcPr>
                </a:tc>
                <a:tc>
                  <a:txBody>
                    <a:bodyPr/>
                    <a:lstStyle/>
                    <a:p>
                      <a:pPr algn="ctr">
                        <a:lnSpc>
                          <a:spcPct val="107000"/>
                        </a:lnSpc>
                        <a:spcBef>
                          <a:spcPts val="200"/>
                        </a:spcBef>
                        <a:spcAft>
                          <a:spcPts val="200"/>
                        </a:spcAft>
                      </a:pPr>
                      <a:r>
                        <a:rPr lang="es-MX" sz="1600" b="0" kern="1200" dirty="0">
                          <a:solidFill>
                            <a:schemeClr val="tx1"/>
                          </a:solidFill>
                          <a:effectLst/>
                        </a:rPr>
                        <a:t>1,879</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a16="http://schemas.microsoft.com/office/drawing/2014/main" val="2611736440"/>
                  </a:ext>
                </a:extLst>
              </a:tr>
              <a:tr h="388364">
                <a:tc>
                  <a:txBody>
                    <a:bodyPr/>
                    <a:lstStyle/>
                    <a:p>
                      <a:pPr algn="l">
                        <a:lnSpc>
                          <a:spcPct val="107000"/>
                        </a:lnSpc>
                        <a:spcBef>
                          <a:spcPts val="200"/>
                        </a:spcBef>
                        <a:spcAft>
                          <a:spcPts val="200"/>
                        </a:spcAft>
                      </a:pPr>
                      <a:r>
                        <a:rPr lang="es-MX" sz="1600" b="0" kern="1200" dirty="0">
                          <a:solidFill>
                            <a:schemeClr val="tx1"/>
                          </a:solidFill>
                          <a:effectLst/>
                        </a:rPr>
                        <a:t>P-Tracking</a:t>
                      </a:r>
                      <a:endParaRPr lang="en-US" sz="1600" b="0" dirty="0">
                        <a:solidFill>
                          <a:schemeClr val="tx1"/>
                        </a:solidFill>
                        <a:effectLst/>
                        <a:latin typeface="Calibri" panose="020F0502020204030204" pitchFamily="34" charset="0"/>
                        <a:ea typeface="+mn-ea"/>
                        <a:cs typeface="Times New Roman" panose="02020603050405020304" pitchFamily="18" charset="0"/>
                      </a:endParaRPr>
                    </a:p>
                  </a:txBody>
                  <a:tcPr marL="68580" marR="68580" marT="0" marB="0" anchor="ctr">
                    <a:noFill/>
                  </a:tcPr>
                </a:tc>
                <a:tc>
                  <a:txBody>
                    <a:bodyPr/>
                    <a:lstStyle/>
                    <a:p>
                      <a:pPr algn="ctr">
                        <a:lnSpc>
                          <a:spcPct val="107000"/>
                        </a:lnSpc>
                        <a:spcBef>
                          <a:spcPts val="200"/>
                        </a:spcBef>
                        <a:spcAft>
                          <a:spcPts val="200"/>
                        </a:spcAft>
                      </a:pPr>
                      <a:r>
                        <a:rPr lang="es-MX" sz="1600" b="0" kern="1200" dirty="0">
                          <a:solidFill>
                            <a:schemeClr val="tx1"/>
                          </a:solidFill>
                          <a:effectLst/>
                        </a:rPr>
                        <a:t>197</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2594902426"/>
                  </a:ext>
                </a:extLst>
              </a:tr>
              <a:tr h="388364">
                <a:tc>
                  <a:txBody>
                    <a:bodyPr/>
                    <a:lstStyle/>
                    <a:p>
                      <a:pPr algn="l">
                        <a:lnSpc>
                          <a:spcPct val="107000"/>
                        </a:lnSpc>
                        <a:spcBef>
                          <a:spcPts val="200"/>
                        </a:spcBef>
                        <a:spcAft>
                          <a:spcPts val="200"/>
                        </a:spcAft>
                      </a:pPr>
                      <a:r>
                        <a:rPr lang="es-MX" sz="1600" b="0" kern="1200" dirty="0">
                          <a:solidFill>
                            <a:schemeClr val="tx1"/>
                          </a:solidFill>
                          <a:effectLst/>
                        </a:rPr>
                        <a:t>Taller de verificación MPEG</a:t>
                      </a:r>
                      <a:endParaRPr lang="en-US" sz="1600" b="0" dirty="0">
                        <a:solidFill>
                          <a:schemeClr val="tx1"/>
                        </a:solidFill>
                        <a:effectLst/>
                        <a:latin typeface="Calibri" panose="020F0502020204030204" pitchFamily="34" charset="0"/>
                        <a:ea typeface="+mn-ea"/>
                        <a:cs typeface="Times New Roman" panose="02020603050405020304" pitchFamily="18" charset="0"/>
                      </a:endParaRPr>
                    </a:p>
                  </a:txBody>
                  <a:tcPr marL="68580" marR="68580" marT="0" marB="0" anchor="ctr">
                    <a:solidFill>
                      <a:schemeClr val="bg1">
                        <a:lumMod val="85000"/>
                      </a:schemeClr>
                    </a:solidFill>
                  </a:tcPr>
                </a:tc>
                <a:tc>
                  <a:txBody>
                    <a:bodyPr/>
                    <a:lstStyle/>
                    <a:p>
                      <a:pPr algn="ctr">
                        <a:lnSpc>
                          <a:spcPct val="107000"/>
                        </a:lnSpc>
                        <a:spcBef>
                          <a:spcPts val="200"/>
                        </a:spcBef>
                        <a:spcAft>
                          <a:spcPts val="200"/>
                        </a:spcAft>
                      </a:pPr>
                      <a:r>
                        <a:rPr lang="es-MX" sz="1600" b="0" kern="1200" dirty="0">
                          <a:solidFill>
                            <a:schemeClr val="tx1"/>
                          </a:solidFill>
                          <a:effectLst/>
                        </a:rPr>
                        <a:t>213</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a16="http://schemas.microsoft.com/office/drawing/2014/main" val="1045143236"/>
                  </a:ext>
                </a:extLst>
              </a:tr>
            </a:tbl>
          </a:graphicData>
        </a:graphic>
      </p:graphicFrame>
      <p:sp>
        <p:nvSpPr>
          <p:cNvPr id="13" name="CuadroTexto 12">
            <a:extLst>
              <a:ext uri="{FF2B5EF4-FFF2-40B4-BE49-F238E27FC236}">
                <a16:creationId xmlns:a16="http://schemas.microsoft.com/office/drawing/2014/main" id="{52C5906A-16B7-4743-969D-C2D466958C0E}"/>
              </a:ext>
            </a:extLst>
          </p:cNvPr>
          <p:cNvSpPr txBox="1"/>
          <p:nvPr/>
        </p:nvSpPr>
        <p:spPr>
          <a:xfrm>
            <a:off x="453116" y="5378554"/>
            <a:ext cx="11245789" cy="1288366"/>
          </a:xfrm>
          <a:prstGeom prst="rect">
            <a:avLst/>
          </a:prstGeom>
          <a:noFill/>
        </p:spPr>
        <p:txBody>
          <a:bodyPr wrap="square">
            <a:spAutoFit/>
          </a:bodyPr>
          <a:lstStyle/>
          <a:p>
            <a:pPr algn="just">
              <a:lnSpc>
                <a:spcPct val="107000"/>
              </a:lnSpc>
              <a:spcAft>
                <a:spcPts val="600"/>
              </a:spcAft>
            </a:pPr>
            <a:r>
              <a:rPr lang="es-MX" sz="1600" dirty="0">
                <a:effectLst/>
                <a:latin typeface="Calibri" panose="020F0502020204030204" pitchFamily="34" charset="0"/>
                <a:ea typeface="Calibri" panose="020F0502020204030204" pitchFamily="34" charset="0"/>
                <a:cs typeface="Calibri" panose="020F0502020204030204" pitchFamily="34" charset="0"/>
              </a:rPr>
              <a:t>Retos:</a:t>
            </a:r>
          </a:p>
          <a:p>
            <a:pPr marL="285750" indent="-285750" algn="just">
              <a:lnSpc>
                <a:spcPct val="107000"/>
              </a:lnSpc>
              <a:spcAft>
                <a:spcPts val="600"/>
              </a:spcAft>
              <a:buFont typeface="Arial" panose="020B0604020202020204" pitchFamily="34" charset="0"/>
              <a:buChar char="•"/>
            </a:pPr>
            <a:r>
              <a:rPr lang="es-MX" sz="1600" dirty="0">
                <a:effectLst/>
                <a:latin typeface="Calibri" panose="020F0502020204030204" pitchFamily="34" charset="0"/>
                <a:ea typeface="Calibri" panose="020F0502020204030204" pitchFamily="34" charset="0"/>
                <a:cs typeface="Calibri" panose="020F0502020204030204" pitchFamily="34" charset="0"/>
              </a:rPr>
              <a:t>Continuar desarrollando cursos de capacitación para todas las iniciativas aprobadas por el </a:t>
            </a:r>
            <a:r>
              <a:rPr lang="es-MX" sz="1600" dirty="0" err="1">
                <a:effectLst/>
                <a:latin typeface="Calibri" panose="020F0502020204030204" pitchFamily="34" charset="0"/>
                <a:ea typeface="Calibri" panose="020F0502020204030204" pitchFamily="34" charset="0"/>
                <a:cs typeface="Calibri" panose="020F0502020204030204" pitchFamily="34" charset="0"/>
              </a:rPr>
              <a:t>CoAC</a:t>
            </a:r>
            <a:endParaRPr lang="es-MX" sz="1600" dirty="0">
              <a:latin typeface="Calibri" panose="020F0502020204030204" pitchFamily="34" charset="0"/>
              <a:ea typeface="Calibri" panose="020F0502020204030204" pitchFamily="34" charset="0"/>
              <a:cs typeface="Calibri" panose="020F0502020204030204" pitchFamily="34" charset="0"/>
            </a:endParaRPr>
          </a:p>
          <a:p>
            <a:pPr marL="285750" indent="-285750" algn="just">
              <a:lnSpc>
                <a:spcPct val="107000"/>
              </a:lnSpc>
              <a:spcAft>
                <a:spcPts val="600"/>
              </a:spcAft>
              <a:buFont typeface="Arial" panose="020B0604020202020204" pitchFamily="34" charset="0"/>
              <a:buChar char="•"/>
            </a:pPr>
            <a:r>
              <a:rPr lang="es-MX" sz="1600" dirty="0">
                <a:effectLst/>
                <a:latin typeface="Calibri" panose="020F0502020204030204" pitchFamily="34" charset="0"/>
                <a:ea typeface="Calibri" panose="020F0502020204030204" pitchFamily="34" charset="0"/>
                <a:cs typeface="Calibri" panose="020F0502020204030204" pitchFamily="34" charset="0"/>
              </a:rPr>
              <a:t>Asegurar que los cambios realizados al diseño de los programas se registren oportunamente en el sistema de seguimiento de cambios</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50675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12309191" cy="6945200"/>
          </a:xfrm>
          <a:prstGeom prst="rect">
            <a:avLst/>
          </a:prstGeom>
        </p:spPr>
      </p:pic>
      <p:sp>
        <p:nvSpPr>
          <p:cNvPr id="6" name="CuadroTexto 5">
            <a:extLst>
              <a:ext uri="{FF2B5EF4-FFF2-40B4-BE49-F238E27FC236}">
                <a16:creationId xmlns:a16="http://schemas.microsoft.com/office/drawing/2014/main" id="{8CFF9D36-4E81-4C57-8E81-2572FC0F6EFE}"/>
              </a:ext>
            </a:extLst>
          </p:cNvPr>
          <p:cNvSpPr txBox="1"/>
          <p:nvPr/>
        </p:nvSpPr>
        <p:spPr>
          <a:xfrm>
            <a:off x="2808079" y="2399535"/>
            <a:ext cx="6693031" cy="1938992"/>
          </a:xfrm>
          <a:prstGeom prst="rect">
            <a:avLst/>
          </a:prstGeom>
          <a:noFill/>
        </p:spPr>
        <p:txBody>
          <a:bodyPr wrap="square" rtlCol="0">
            <a:spAutoFit/>
          </a:bodyPr>
          <a:lstStyle/>
          <a:p>
            <a:pPr algn="ctr"/>
            <a:r>
              <a:rPr lang="es-MX" sz="12000" dirty="0">
                <a:solidFill>
                  <a:schemeClr val="bg1"/>
                </a:solidFill>
                <a:latin typeface="Bradley Hand ITC" panose="03070402050302030203" pitchFamily="66" charset="0"/>
              </a:rPr>
              <a:t>Anexos</a:t>
            </a: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7716" y="410738"/>
            <a:ext cx="4616246" cy="1559972"/>
          </a:xfrm>
          <a:prstGeom prst="rect">
            <a:avLst/>
          </a:prstGeom>
        </p:spPr>
      </p:pic>
    </p:spTree>
    <p:extLst>
      <p:ext uri="{BB962C8B-B14F-4D97-AF65-F5344CB8AC3E}">
        <p14:creationId xmlns:p14="http://schemas.microsoft.com/office/powerpoint/2010/main" val="250356007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NIEG" id="{FBAF24E8-D3F2-43BF-8247-D882E5CAF13D}" vid="{56A5BCB7-2AA3-40E9-A59A-3C610314866B}"/>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DAC</Template>
  <TotalTime>16458</TotalTime>
  <Words>2816</Words>
  <Application>Microsoft Office PowerPoint</Application>
  <PresentationFormat>Panorámica</PresentationFormat>
  <Paragraphs>511</Paragraphs>
  <Slides>31</Slides>
  <Notes>25</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31</vt:i4>
      </vt:variant>
    </vt:vector>
  </HeadingPairs>
  <TitlesOfParts>
    <vt:vector size="37" baseType="lpstr">
      <vt:lpstr>Arial</vt:lpstr>
      <vt:lpstr>Bradley Hand ITC</vt:lpstr>
      <vt:lpstr>Calibri</vt:lpstr>
      <vt:lpstr>Calibri Light</vt:lpstr>
      <vt:lpstr>Century Gothic</vt:lpstr>
      <vt:lpstr>Tema de Office</vt:lpstr>
      <vt:lpstr>Informe Anual de Resultados del Comité de Aseguramiento de la Calidad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GUTIERREZ ROMERO MARCO ANTONIO</dc:creator>
  <cp:lastModifiedBy>Nuria Torroja Mateu</cp:lastModifiedBy>
  <cp:revision>1200</cp:revision>
  <cp:lastPrinted>2019-07-23T13:48:03Z</cp:lastPrinted>
  <dcterms:created xsi:type="dcterms:W3CDTF">2017-08-22T14:19:52Z</dcterms:created>
  <dcterms:modified xsi:type="dcterms:W3CDTF">2021-02-25T16:57:11Z</dcterms:modified>
</cp:coreProperties>
</file>