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1085" r:id="rId2"/>
    <p:sldId id="1087" r:id="rId3"/>
    <p:sldId id="276" r:id="rId4"/>
    <p:sldId id="1086" r:id="rId5"/>
    <p:sldId id="1088" r:id="rId6"/>
    <p:sldId id="1089" r:id="rId7"/>
    <p:sldId id="1092" r:id="rId8"/>
    <p:sldId id="1090" r:id="rId9"/>
    <p:sldId id="1091" r:id="rId10"/>
    <p:sldId id="1017" r:id="rId11"/>
    <p:sldId id="953"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10" autoAdjust="0"/>
    <p:restoredTop sz="82746" autoAdjust="0"/>
  </p:normalViewPr>
  <p:slideViewPr>
    <p:cSldViewPr snapToGrid="0">
      <p:cViewPr varScale="1">
        <p:scale>
          <a:sx n="76" d="100"/>
          <a:sy n="76" d="100"/>
        </p:scale>
        <p:origin x="16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442CA-747F-4D66-A7B6-CAFE34643DE6}" type="datetimeFigureOut">
              <a:rPr lang="es-MX" smtClean="0"/>
              <a:t>13/09/2021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39384-764D-44CE-9B58-10C68978E1EF}" type="slidenum">
              <a:rPr lang="es-MX" smtClean="0"/>
              <a:t>‹Nº›</a:t>
            </a:fld>
            <a:endParaRPr lang="es-MX"/>
          </a:p>
        </p:txBody>
      </p:sp>
    </p:spTree>
    <p:extLst>
      <p:ext uri="{BB962C8B-B14F-4D97-AF65-F5344CB8AC3E}">
        <p14:creationId xmlns:p14="http://schemas.microsoft.com/office/powerpoint/2010/main" val="406532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puntos a los que referimos en la presentación son inquietudes que se tuvieron en las reuniones de trabajo con el equipo del Dr. De Alba en el punto 1.1.2 y se consideró de acuerdo a las escalas que se manejan en los datos catastrales incluirlo como posible uso de aplicación, así como en la información de uso de suelo</a:t>
            </a:r>
          </a:p>
        </p:txBody>
      </p:sp>
      <p:sp>
        <p:nvSpPr>
          <p:cNvPr id="4" name="Marcador de número de diapositiva 3"/>
          <p:cNvSpPr>
            <a:spLocks noGrp="1"/>
          </p:cNvSpPr>
          <p:nvPr>
            <p:ph type="sldNum" sz="quarter" idx="5"/>
          </p:nvPr>
        </p:nvSpPr>
        <p:spPr/>
        <p:txBody>
          <a:bodyPr/>
          <a:lstStyle/>
          <a:p>
            <a:fld id="{80339384-764D-44CE-9B58-10C68978E1EF}" type="slidenum">
              <a:rPr lang="es-MX" smtClean="0"/>
              <a:t>2</a:t>
            </a:fld>
            <a:endParaRPr lang="es-MX"/>
          </a:p>
        </p:txBody>
      </p:sp>
    </p:spTree>
    <p:extLst>
      <p:ext uri="{BB962C8B-B14F-4D97-AF65-F5344CB8AC3E}">
        <p14:creationId xmlns:p14="http://schemas.microsoft.com/office/powerpoint/2010/main" val="21314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un principio se tenia un objetivo general con la descripción del estándar, se menciona que está basado el criterio de la  medición del Error cuadrado medio y decidimos incluir dos propósitos </a:t>
            </a:r>
          </a:p>
          <a:p>
            <a:r>
              <a:rPr lang="es-MX" dirty="0"/>
              <a:t> determinar la precisión posicional de un producto generado a partir de los insumos Estimar una cota de confianza</a:t>
            </a:r>
          </a:p>
        </p:txBody>
      </p:sp>
      <p:sp>
        <p:nvSpPr>
          <p:cNvPr id="4" name="Marcador de número de diapositiva 3"/>
          <p:cNvSpPr>
            <a:spLocks noGrp="1"/>
          </p:cNvSpPr>
          <p:nvPr>
            <p:ph type="sldNum" sz="quarter" idx="5"/>
          </p:nvPr>
        </p:nvSpPr>
        <p:spPr/>
        <p:txBody>
          <a:bodyPr/>
          <a:lstStyle/>
          <a:p>
            <a:fld id="{80339384-764D-44CE-9B58-10C68978E1EF}" type="slidenum">
              <a:rPr lang="es-MX" smtClean="0"/>
              <a:t>3</a:t>
            </a:fld>
            <a:endParaRPr lang="es-MX"/>
          </a:p>
        </p:txBody>
      </p:sp>
    </p:spTree>
    <p:extLst>
      <p:ext uri="{BB962C8B-B14F-4D97-AF65-F5344CB8AC3E}">
        <p14:creationId xmlns:p14="http://schemas.microsoft.com/office/powerpoint/2010/main" val="204856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el apartado 1.1.4 el principio de la política de calidad, el formato tenia exactitud posicional, termino que ya se cambio por el de precisión mismo que ya fue aceptado en este comité </a:t>
            </a:r>
          </a:p>
        </p:txBody>
      </p:sp>
      <p:sp>
        <p:nvSpPr>
          <p:cNvPr id="4" name="Marcador de número de diapositiva 3"/>
          <p:cNvSpPr>
            <a:spLocks noGrp="1"/>
          </p:cNvSpPr>
          <p:nvPr>
            <p:ph type="sldNum" sz="quarter" idx="5"/>
          </p:nvPr>
        </p:nvSpPr>
        <p:spPr/>
        <p:txBody>
          <a:bodyPr/>
          <a:lstStyle/>
          <a:p>
            <a:fld id="{80339384-764D-44CE-9B58-10C68978E1EF}" type="slidenum">
              <a:rPr lang="es-MX" smtClean="0"/>
              <a:t>4</a:t>
            </a:fld>
            <a:endParaRPr lang="es-MX"/>
          </a:p>
        </p:txBody>
      </p:sp>
    </p:spTree>
    <p:extLst>
      <p:ext uri="{BB962C8B-B14F-4D97-AF65-F5344CB8AC3E}">
        <p14:creationId xmlns:p14="http://schemas.microsoft.com/office/powerpoint/2010/main" val="67239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t>10</a:t>
            </a:fld>
            <a:endParaRPr lang="es-MX"/>
          </a:p>
        </p:txBody>
      </p:sp>
    </p:spTree>
    <p:extLst>
      <p:ext uri="{BB962C8B-B14F-4D97-AF65-F5344CB8AC3E}">
        <p14:creationId xmlns:p14="http://schemas.microsoft.com/office/powerpoint/2010/main" val="61037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7C10BE-79BC-4AAC-B899-3BD7E10006D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38D5E8F3-1C62-4DAA-A31B-333934C87B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8596C5A4-D3F0-4BF9-91FE-480F093E0276}"/>
              </a:ext>
            </a:extLst>
          </p:cNvPr>
          <p:cNvSpPr>
            <a:spLocks noGrp="1"/>
          </p:cNvSpPr>
          <p:nvPr>
            <p:ph type="dt" sz="half" idx="10"/>
          </p:nvPr>
        </p:nvSpPr>
        <p:spPr/>
        <p:txBody>
          <a:bodyPr/>
          <a:lstStyle/>
          <a:p>
            <a:fld id="{B7F36FA8-253B-4873-B4B8-4EB0264A117D}" type="datetimeFigureOut">
              <a:rPr lang="es-MX" smtClean="0"/>
              <a:t>13/09/2021</a:t>
            </a:fld>
            <a:endParaRPr lang="es-MX"/>
          </a:p>
        </p:txBody>
      </p:sp>
      <p:sp>
        <p:nvSpPr>
          <p:cNvPr id="5" name="Marcador de pie de página 4">
            <a:extLst>
              <a:ext uri="{FF2B5EF4-FFF2-40B4-BE49-F238E27FC236}">
                <a16:creationId xmlns:a16="http://schemas.microsoft.com/office/drawing/2014/main" id="{6E984C8A-AB49-4BE3-A920-DD1A94BE56F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9426794-6E4D-49FE-8FEF-B1015C330EB6}"/>
              </a:ext>
            </a:extLst>
          </p:cNvPr>
          <p:cNvSpPr>
            <a:spLocks noGrp="1"/>
          </p:cNvSpPr>
          <p:nvPr>
            <p:ph type="sldNum" sz="quarter" idx="12"/>
          </p:nvPr>
        </p:nvSpPr>
        <p:spPr/>
        <p:txBody>
          <a:bodyPr/>
          <a:lstStyle/>
          <a:p>
            <a:fld id="{9C361323-FCCD-4E72-A0E9-89E3B74FA7F4}" type="slidenum">
              <a:rPr lang="es-MX" smtClean="0"/>
              <a:t>‹Nº›</a:t>
            </a:fld>
            <a:endParaRPr lang="es-MX"/>
          </a:p>
        </p:txBody>
      </p:sp>
    </p:spTree>
    <p:extLst>
      <p:ext uri="{BB962C8B-B14F-4D97-AF65-F5344CB8AC3E}">
        <p14:creationId xmlns:p14="http://schemas.microsoft.com/office/powerpoint/2010/main" val="171067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DB1BB8-F9B7-4A1B-8FB2-A13D966DC97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5B134AB-44E1-4ED8-BE8C-15812A9373E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182605F-486D-4FC5-8398-3AD670484BEB}"/>
              </a:ext>
            </a:extLst>
          </p:cNvPr>
          <p:cNvSpPr>
            <a:spLocks noGrp="1"/>
          </p:cNvSpPr>
          <p:nvPr>
            <p:ph type="dt" sz="half" idx="10"/>
          </p:nvPr>
        </p:nvSpPr>
        <p:spPr/>
        <p:txBody>
          <a:bodyPr/>
          <a:lstStyle/>
          <a:p>
            <a:fld id="{B7F36FA8-253B-4873-B4B8-4EB0264A117D}" type="datetimeFigureOut">
              <a:rPr lang="es-MX" smtClean="0"/>
              <a:t>13/09/2021</a:t>
            </a:fld>
            <a:endParaRPr lang="es-MX"/>
          </a:p>
        </p:txBody>
      </p:sp>
      <p:sp>
        <p:nvSpPr>
          <p:cNvPr id="5" name="Marcador de pie de página 4">
            <a:extLst>
              <a:ext uri="{FF2B5EF4-FFF2-40B4-BE49-F238E27FC236}">
                <a16:creationId xmlns:a16="http://schemas.microsoft.com/office/drawing/2014/main" id="{F286DA6D-42AA-4F49-AA74-7E82D756A62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C400A9-6612-4EE4-8EE3-2CAEAA01ABBF}"/>
              </a:ext>
            </a:extLst>
          </p:cNvPr>
          <p:cNvSpPr>
            <a:spLocks noGrp="1"/>
          </p:cNvSpPr>
          <p:nvPr>
            <p:ph type="sldNum" sz="quarter" idx="12"/>
          </p:nvPr>
        </p:nvSpPr>
        <p:spPr/>
        <p:txBody>
          <a:bodyPr/>
          <a:lstStyle/>
          <a:p>
            <a:fld id="{9C361323-FCCD-4E72-A0E9-89E3B74FA7F4}" type="slidenum">
              <a:rPr lang="es-MX" smtClean="0"/>
              <a:t>‹Nº›</a:t>
            </a:fld>
            <a:endParaRPr lang="es-MX"/>
          </a:p>
        </p:txBody>
      </p:sp>
    </p:spTree>
    <p:extLst>
      <p:ext uri="{BB962C8B-B14F-4D97-AF65-F5344CB8AC3E}">
        <p14:creationId xmlns:p14="http://schemas.microsoft.com/office/powerpoint/2010/main" val="124798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59A4FA9-7EFC-4309-881C-BDB26973133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6168D4F-1079-450D-87D8-69329E2A2C6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7DBAC16-6D06-478F-B588-1E9F32882C74}"/>
              </a:ext>
            </a:extLst>
          </p:cNvPr>
          <p:cNvSpPr>
            <a:spLocks noGrp="1"/>
          </p:cNvSpPr>
          <p:nvPr>
            <p:ph type="dt" sz="half" idx="10"/>
          </p:nvPr>
        </p:nvSpPr>
        <p:spPr/>
        <p:txBody>
          <a:bodyPr/>
          <a:lstStyle/>
          <a:p>
            <a:fld id="{B7F36FA8-253B-4873-B4B8-4EB0264A117D}" type="datetimeFigureOut">
              <a:rPr lang="es-MX" smtClean="0"/>
              <a:t>13/09/2021</a:t>
            </a:fld>
            <a:endParaRPr lang="es-MX"/>
          </a:p>
        </p:txBody>
      </p:sp>
      <p:sp>
        <p:nvSpPr>
          <p:cNvPr id="5" name="Marcador de pie de página 4">
            <a:extLst>
              <a:ext uri="{FF2B5EF4-FFF2-40B4-BE49-F238E27FC236}">
                <a16:creationId xmlns:a16="http://schemas.microsoft.com/office/drawing/2014/main" id="{DF7C5F06-0CE5-4385-9266-7FF8665DD1A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0B1862C-CDF0-46C2-9C77-9BF71B670CB8}"/>
              </a:ext>
            </a:extLst>
          </p:cNvPr>
          <p:cNvSpPr>
            <a:spLocks noGrp="1"/>
          </p:cNvSpPr>
          <p:nvPr>
            <p:ph type="sldNum" sz="quarter" idx="12"/>
          </p:nvPr>
        </p:nvSpPr>
        <p:spPr/>
        <p:txBody>
          <a:bodyPr/>
          <a:lstStyle/>
          <a:p>
            <a:fld id="{9C361323-FCCD-4E72-A0E9-89E3B74FA7F4}" type="slidenum">
              <a:rPr lang="es-MX" smtClean="0"/>
              <a:t>‹Nº›</a:t>
            </a:fld>
            <a:endParaRPr lang="es-MX"/>
          </a:p>
        </p:txBody>
      </p:sp>
    </p:spTree>
    <p:extLst>
      <p:ext uri="{BB962C8B-B14F-4D97-AF65-F5344CB8AC3E}">
        <p14:creationId xmlns:p14="http://schemas.microsoft.com/office/powerpoint/2010/main" val="197902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ada_1">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18CF22F-66B4-B24C-B54F-3457EEB9232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04168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ondo blanco_1">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9B7BB6AA-6009-A04F-BB29-CEE94B10B4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8570" y="6146800"/>
            <a:ext cx="1756229" cy="349250"/>
          </a:xfrm>
          <a:prstGeom prst="rect">
            <a:avLst/>
          </a:prstGeom>
        </p:spPr>
      </p:pic>
      <p:sp>
        <p:nvSpPr>
          <p:cNvPr id="4" name="Marcador de número de diapositiva 4">
            <a:extLst>
              <a:ext uri="{FF2B5EF4-FFF2-40B4-BE49-F238E27FC236}">
                <a16:creationId xmlns:a16="http://schemas.microsoft.com/office/drawing/2014/main" id="{0AFDBB41-A0C9-344A-997D-20C0ADE36E38}"/>
              </a:ext>
            </a:extLst>
          </p:cNvPr>
          <p:cNvSpPr>
            <a:spLocks noGrp="1"/>
          </p:cNvSpPr>
          <p:nvPr>
            <p:ph type="sldNum" sz="quarter" idx="12"/>
          </p:nvPr>
        </p:nvSpPr>
        <p:spPr>
          <a:xfrm>
            <a:off x="9271000" y="171450"/>
            <a:ext cx="27432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015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ierre_2">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41A786B-7C17-3B42-B0E0-38CFD2F322A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251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8F618E-A757-47E2-B0F8-FD678EEB25A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72B37D2-0EC7-44E8-807D-01D63C91FA6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7DFA194-E2C7-43E9-86FE-C5D5B9774EB4}"/>
              </a:ext>
            </a:extLst>
          </p:cNvPr>
          <p:cNvSpPr>
            <a:spLocks noGrp="1"/>
          </p:cNvSpPr>
          <p:nvPr>
            <p:ph type="dt" sz="half" idx="10"/>
          </p:nvPr>
        </p:nvSpPr>
        <p:spPr/>
        <p:txBody>
          <a:bodyPr/>
          <a:lstStyle/>
          <a:p>
            <a:fld id="{B7F36FA8-253B-4873-B4B8-4EB0264A117D}" type="datetimeFigureOut">
              <a:rPr lang="es-MX" smtClean="0"/>
              <a:t>13/09/2021</a:t>
            </a:fld>
            <a:endParaRPr lang="es-MX"/>
          </a:p>
        </p:txBody>
      </p:sp>
      <p:sp>
        <p:nvSpPr>
          <p:cNvPr id="5" name="Marcador de pie de página 4">
            <a:extLst>
              <a:ext uri="{FF2B5EF4-FFF2-40B4-BE49-F238E27FC236}">
                <a16:creationId xmlns:a16="http://schemas.microsoft.com/office/drawing/2014/main" id="{17F6524E-014A-494B-AA04-1C4262C82CB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4A5514A-8024-40BD-B794-BF72059BBC8E}"/>
              </a:ext>
            </a:extLst>
          </p:cNvPr>
          <p:cNvSpPr>
            <a:spLocks noGrp="1"/>
          </p:cNvSpPr>
          <p:nvPr>
            <p:ph type="sldNum" sz="quarter" idx="12"/>
          </p:nvPr>
        </p:nvSpPr>
        <p:spPr/>
        <p:txBody>
          <a:bodyPr/>
          <a:lstStyle/>
          <a:p>
            <a:fld id="{9C361323-FCCD-4E72-A0E9-89E3B74FA7F4}" type="slidenum">
              <a:rPr lang="es-MX" smtClean="0"/>
              <a:t>‹Nº›</a:t>
            </a:fld>
            <a:endParaRPr lang="es-MX"/>
          </a:p>
        </p:txBody>
      </p:sp>
    </p:spTree>
    <p:extLst>
      <p:ext uri="{BB962C8B-B14F-4D97-AF65-F5344CB8AC3E}">
        <p14:creationId xmlns:p14="http://schemas.microsoft.com/office/powerpoint/2010/main" val="1508169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157A4-A915-4A39-8076-7EC3901F68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85CBB79-1B7E-4AF1-9801-9A2048A707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C75C199-8346-4500-8502-2B47CF945676}"/>
              </a:ext>
            </a:extLst>
          </p:cNvPr>
          <p:cNvSpPr>
            <a:spLocks noGrp="1"/>
          </p:cNvSpPr>
          <p:nvPr>
            <p:ph type="dt" sz="half" idx="10"/>
          </p:nvPr>
        </p:nvSpPr>
        <p:spPr/>
        <p:txBody>
          <a:bodyPr/>
          <a:lstStyle/>
          <a:p>
            <a:fld id="{B7F36FA8-253B-4873-B4B8-4EB0264A117D}" type="datetimeFigureOut">
              <a:rPr lang="es-MX" smtClean="0"/>
              <a:t>13/09/2021</a:t>
            </a:fld>
            <a:endParaRPr lang="es-MX"/>
          </a:p>
        </p:txBody>
      </p:sp>
      <p:sp>
        <p:nvSpPr>
          <p:cNvPr id="5" name="Marcador de pie de página 4">
            <a:extLst>
              <a:ext uri="{FF2B5EF4-FFF2-40B4-BE49-F238E27FC236}">
                <a16:creationId xmlns:a16="http://schemas.microsoft.com/office/drawing/2014/main" id="{0C69E84C-5E08-4094-8D21-27BFF123099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CF0B34F-AC1B-4A08-80C4-9366748DE6F4}"/>
              </a:ext>
            </a:extLst>
          </p:cNvPr>
          <p:cNvSpPr>
            <a:spLocks noGrp="1"/>
          </p:cNvSpPr>
          <p:nvPr>
            <p:ph type="sldNum" sz="quarter" idx="12"/>
          </p:nvPr>
        </p:nvSpPr>
        <p:spPr/>
        <p:txBody>
          <a:bodyPr/>
          <a:lstStyle/>
          <a:p>
            <a:fld id="{9C361323-FCCD-4E72-A0E9-89E3B74FA7F4}" type="slidenum">
              <a:rPr lang="es-MX" smtClean="0"/>
              <a:t>‹Nº›</a:t>
            </a:fld>
            <a:endParaRPr lang="es-MX"/>
          </a:p>
        </p:txBody>
      </p:sp>
    </p:spTree>
    <p:extLst>
      <p:ext uri="{BB962C8B-B14F-4D97-AF65-F5344CB8AC3E}">
        <p14:creationId xmlns:p14="http://schemas.microsoft.com/office/powerpoint/2010/main" val="87652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F35B3F-568D-42E3-8406-713DA3CFAFB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1B651BA-C2A5-4C12-B91A-527D2BA4611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23A135C-6D93-4512-9C9D-4D905D8D820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E09F29EE-FDE0-4445-8BBB-863DCE6CAF39}"/>
              </a:ext>
            </a:extLst>
          </p:cNvPr>
          <p:cNvSpPr>
            <a:spLocks noGrp="1"/>
          </p:cNvSpPr>
          <p:nvPr>
            <p:ph type="dt" sz="half" idx="10"/>
          </p:nvPr>
        </p:nvSpPr>
        <p:spPr/>
        <p:txBody>
          <a:bodyPr/>
          <a:lstStyle/>
          <a:p>
            <a:fld id="{B7F36FA8-253B-4873-B4B8-4EB0264A117D}" type="datetimeFigureOut">
              <a:rPr lang="es-MX" smtClean="0"/>
              <a:t>13/09/2021</a:t>
            </a:fld>
            <a:endParaRPr lang="es-MX"/>
          </a:p>
        </p:txBody>
      </p:sp>
      <p:sp>
        <p:nvSpPr>
          <p:cNvPr id="6" name="Marcador de pie de página 5">
            <a:extLst>
              <a:ext uri="{FF2B5EF4-FFF2-40B4-BE49-F238E27FC236}">
                <a16:creationId xmlns:a16="http://schemas.microsoft.com/office/drawing/2014/main" id="{D0D79203-C8C8-457D-A755-5A589050FC1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C33026E-0E09-4DA0-A70D-AD24CD86D026}"/>
              </a:ext>
            </a:extLst>
          </p:cNvPr>
          <p:cNvSpPr>
            <a:spLocks noGrp="1"/>
          </p:cNvSpPr>
          <p:nvPr>
            <p:ph type="sldNum" sz="quarter" idx="12"/>
          </p:nvPr>
        </p:nvSpPr>
        <p:spPr/>
        <p:txBody>
          <a:bodyPr/>
          <a:lstStyle/>
          <a:p>
            <a:fld id="{9C361323-FCCD-4E72-A0E9-89E3B74FA7F4}" type="slidenum">
              <a:rPr lang="es-MX" smtClean="0"/>
              <a:t>‹Nº›</a:t>
            </a:fld>
            <a:endParaRPr lang="es-MX"/>
          </a:p>
        </p:txBody>
      </p:sp>
    </p:spTree>
    <p:extLst>
      <p:ext uri="{BB962C8B-B14F-4D97-AF65-F5344CB8AC3E}">
        <p14:creationId xmlns:p14="http://schemas.microsoft.com/office/powerpoint/2010/main" val="3637760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7567D-6B64-4155-A2B8-70AB4408A46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397CE50-2899-4E18-A205-9B63780035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34FE9A8-5AAC-4C2F-AB65-298B9BE18BD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1D73907F-6CD5-468A-A34D-A6AF1FE22A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60D1ADF-4574-4BBF-A1E3-A712CDDEDB6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6BF74995-6FA1-42B5-9B3F-3A6F71CCC464}"/>
              </a:ext>
            </a:extLst>
          </p:cNvPr>
          <p:cNvSpPr>
            <a:spLocks noGrp="1"/>
          </p:cNvSpPr>
          <p:nvPr>
            <p:ph type="dt" sz="half" idx="10"/>
          </p:nvPr>
        </p:nvSpPr>
        <p:spPr/>
        <p:txBody>
          <a:bodyPr/>
          <a:lstStyle/>
          <a:p>
            <a:fld id="{B7F36FA8-253B-4873-B4B8-4EB0264A117D}" type="datetimeFigureOut">
              <a:rPr lang="es-MX" smtClean="0"/>
              <a:t>13/09/2021</a:t>
            </a:fld>
            <a:endParaRPr lang="es-MX"/>
          </a:p>
        </p:txBody>
      </p:sp>
      <p:sp>
        <p:nvSpPr>
          <p:cNvPr id="8" name="Marcador de pie de página 7">
            <a:extLst>
              <a:ext uri="{FF2B5EF4-FFF2-40B4-BE49-F238E27FC236}">
                <a16:creationId xmlns:a16="http://schemas.microsoft.com/office/drawing/2014/main" id="{BF88438B-CA97-4F88-86B6-41CE1AF319C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C4AE2CE5-446C-4609-8F8F-2E0D9BCCE296}"/>
              </a:ext>
            </a:extLst>
          </p:cNvPr>
          <p:cNvSpPr>
            <a:spLocks noGrp="1"/>
          </p:cNvSpPr>
          <p:nvPr>
            <p:ph type="sldNum" sz="quarter" idx="12"/>
          </p:nvPr>
        </p:nvSpPr>
        <p:spPr/>
        <p:txBody>
          <a:bodyPr/>
          <a:lstStyle/>
          <a:p>
            <a:fld id="{9C361323-FCCD-4E72-A0E9-89E3B74FA7F4}" type="slidenum">
              <a:rPr lang="es-MX" smtClean="0"/>
              <a:t>‹Nº›</a:t>
            </a:fld>
            <a:endParaRPr lang="es-MX"/>
          </a:p>
        </p:txBody>
      </p:sp>
    </p:spTree>
    <p:extLst>
      <p:ext uri="{BB962C8B-B14F-4D97-AF65-F5344CB8AC3E}">
        <p14:creationId xmlns:p14="http://schemas.microsoft.com/office/powerpoint/2010/main" val="378125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CFB865-E9C3-45F0-B29C-0D550DC0BDF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E5E53CF3-CD47-481B-B31C-BC565F0A45EF}"/>
              </a:ext>
            </a:extLst>
          </p:cNvPr>
          <p:cNvSpPr>
            <a:spLocks noGrp="1"/>
          </p:cNvSpPr>
          <p:nvPr>
            <p:ph type="dt" sz="half" idx="10"/>
          </p:nvPr>
        </p:nvSpPr>
        <p:spPr/>
        <p:txBody>
          <a:bodyPr/>
          <a:lstStyle/>
          <a:p>
            <a:fld id="{B7F36FA8-253B-4873-B4B8-4EB0264A117D}" type="datetimeFigureOut">
              <a:rPr lang="es-MX" smtClean="0"/>
              <a:t>13/09/2021</a:t>
            </a:fld>
            <a:endParaRPr lang="es-MX"/>
          </a:p>
        </p:txBody>
      </p:sp>
      <p:sp>
        <p:nvSpPr>
          <p:cNvPr id="4" name="Marcador de pie de página 3">
            <a:extLst>
              <a:ext uri="{FF2B5EF4-FFF2-40B4-BE49-F238E27FC236}">
                <a16:creationId xmlns:a16="http://schemas.microsoft.com/office/drawing/2014/main" id="{A8BB3F79-C23F-40C9-A8A3-F000713F3E8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E2631CBC-29E5-4E8F-9C4E-B80E8573E1A4}"/>
              </a:ext>
            </a:extLst>
          </p:cNvPr>
          <p:cNvSpPr>
            <a:spLocks noGrp="1"/>
          </p:cNvSpPr>
          <p:nvPr>
            <p:ph type="sldNum" sz="quarter" idx="12"/>
          </p:nvPr>
        </p:nvSpPr>
        <p:spPr/>
        <p:txBody>
          <a:bodyPr/>
          <a:lstStyle/>
          <a:p>
            <a:fld id="{9C361323-FCCD-4E72-A0E9-89E3B74FA7F4}" type="slidenum">
              <a:rPr lang="es-MX" smtClean="0"/>
              <a:t>‹Nº›</a:t>
            </a:fld>
            <a:endParaRPr lang="es-MX"/>
          </a:p>
        </p:txBody>
      </p:sp>
    </p:spTree>
    <p:extLst>
      <p:ext uri="{BB962C8B-B14F-4D97-AF65-F5344CB8AC3E}">
        <p14:creationId xmlns:p14="http://schemas.microsoft.com/office/powerpoint/2010/main" val="298232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3C38E6C-6878-4C9D-B96C-6BF2A971320A}"/>
              </a:ext>
            </a:extLst>
          </p:cNvPr>
          <p:cNvSpPr>
            <a:spLocks noGrp="1"/>
          </p:cNvSpPr>
          <p:nvPr>
            <p:ph type="dt" sz="half" idx="10"/>
          </p:nvPr>
        </p:nvSpPr>
        <p:spPr/>
        <p:txBody>
          <a:bodyPr/>
          <a:lstStyle/>
          <a:p>
            <a:fld id="{B7F36FA8-253B-4873-B4B8-4EB0264A117D}" type="datetimeFigureOut">
              <a:rPr lang="es-MX" smtClean="0"/>
              <a:t>13/09/2021</a:t>
            </a:fld>
            <a:endParaRPr lang="es-MX"/>
          </a:p>
        </p:txBody>
      </p:sp>
      <p:sp>
        <p:nvSpPr>
          <p:cNvPr id="3" name="Marcador de pie de página 2">
            <a:extLst>
              <a:ext uri="{FF2B5EF4-FFF2-40B4-BE49-F238E27FC236}">
                <a16:creationId xmlns:a16="http://schemas.microsoft.com/office/drawing/2014/main" id="{CA89C847-B854-4718-8890-DD12B333ED0C}"/>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26ACB8D2-D0DC-4ADB-A44A-2C5E41F17185}"/>
              </a:ext>
            </a:extLst>
          </p:cNvPr>
          <p:cNvSpPr>
            <a:spLocks noGrp="1"/>
          </p:cNvSpPr>
          <p:nvPr>
            <p:ph type="sldNum" sz="quarter" idx="12"/>
          </p:nvPr>
        </p:nvSpPr>
        <p:spPr/>
        <p:txBody>
          <a:bodyPr/>
          <a:lstStyle/>
          <a:p>
            <a:fld id="{9C361323-FCCD-4E72-A0E9-89E3B74FA7F4}" type="slidenum">
              <a:rPr lang="es-MX" smtClean="0"/>
              <a:t>‹Nº›</a:t>
            </a:fld>
            <a:endParaRPr lang="es-MX"/>
          </a:p>
        </p:txBody>
      </p:sp>
    </p:spTree>
    <p:extLst>
      <p:ext uri="{BB962C8B-B14F-4D97-AF65-F5344CB8AC3E}">
        <p14:creationId xmlns:p14="http://schemas.microsoft.com/office/powerpoint/2010/main" val="57483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471BF-2394-4C3B-A05D-9A36365388D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7109649-1905-4DA8-B58E-6B7580406A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12423A3-A1E9-435A-B7A3-DA65BF5A1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0B1104D-E185-49F6-87BB-864A99F6D98F}"/>
              </a:ext>
            </a:extLst>
          </p:cNvPr>
          <p:cNvSpPr>
            <a:spLocks noGrp="1"/>
          </p:cNvSpPr>
          <p:nvPr>
            <p:ph type="dt" sz="half" idx="10"/>
          </p:nvPr>
        </p:nvSpPr>
        <p:spPr/>
        <p:txBody>
          <a:bodyPr/>
          <a:lstStyle/>
          <a:p>
            <a:fld id="{B7F36FA8-253B-4873-B4B8-4EB0264A117D}" type="datetimeFigureOut">
              <a:rPr lang="es-MX" smtClean="0"/>
              <a:t>13/09/2021</a:t>
            </a:fld>
            <a:endParaRPr lang="es-MX"/>
          </a:p>
        </p:txBody>
      </p:sp>
      <p:sp>
        <p:nvSpPr>
          <p:cNvPr id="6" name="Marcador de pie de página 5">
            <a:extLst>
              <a:ext uri="{FF2B5EF4-FFF2-40B4-BE49-F238E27FC236}">
                <a16:creationId xmlns:a16="http://schemas.microsoft.com/office/drawing/2014/main" id="{00068E0D-D66B-4E2A-8D3D-301456A319A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2508C18-1B07-421E-9D53-C1E90994FA8D}"/>
              </a:ext>
            </a:extLst>
          </p:cNvPr>
          <p:cNvSpPr>
            <a:spLocks noGrp="1"/>
          </p:cNvSpPr>
          <p:nvPr>
            <p:ph type="sldNum" sz="quarter" idx="12"/>
          </p:nvPr>
        </p:nvSpPr>
        <p:spPr/>
        <p:txBody>
          <a:bodyPr/>
          <a:lstStyle/>
          <a:p>
            <a:fld id="{9C361323-FCCD-4E72-A0E9-89E3B74FA7F4}" type="slidenum">
              <a:rPr lang="es-MX" smtClean="0"/>
              <a:t>‹Nº›</a:t>
            </a:fld>
            <a:endParaRPr lang="es-MX"/>
          </a:p>
        </p:txBody>
      </p:sp>
    </p:spTree>
    <p:extLst>
      <p:ext uri="{BB962C8B-B14F-4D97-AF65-F5344CB8AC3E}">
        <p14:creationId xmlns:p14="http://schemas.microsoft.com/office/powerpoint/2010/main" val="4272449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A2C2AF-F873-4935-BD2D-4ABF7FD4CE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72DE0DE6-96CB-4C3F-9922-C99C99329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F21B1F47-E196-4E99-A3B1-4B060DD54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9D028E-5384-4ED6-A38C-BD4AE6A77B73}"/>
              </a:ext>
            </a:extLst>
          </p:cNvPr>
          <p:cNvSpPr>
            <a:spLocks noGrp="1"/>
          </p:cNvSpPr>
          <p:nvPr>
            <p:ph type="dt" sz="half" idx="10"/>
          </p:nvPr>
        </p:nvSpPr>
        <p:spPr/>
        <p:txBody>
          <a:bodyPr/>
          <a:lstStyle/>
          <a:p>
            <a:fld id="{B7F36FA8-253B-4873-B4B8-4EB0264A117D}" type="datetimeFigureOut">
              <a:rPr lang="es-MX" smtClean="0"/>
              <a:t>13/09/2021</a:t>
            </a:fld>
            <a:endParaRPr lang="es-MX"/>
          </a:p>
        </p:txBody>
      </p:sp>
      <p:sp>
        <p:nvSpPr>
          <p:cNvPr id="6" name="Marcador de pie de página 5">
            <a:extLst>
              <a:ext uri="{FF2B5EF4-FFF2-40B4-BE49-F238E27FC236}">
                <a16:creationId xmlns:a16="http://schemas.microsoft.com/office/drawing/2014/main" id="{E8E4B75A-43DE-4D36-BDC1-75C2DF2234C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D6ACF2A-F8F1-4997-8B13-9817B5EE68ED}"/>
              </a:ext>
            </a:extLst>
          </p:cNvPr>
          <p:cNvSpPr>
            <a:spLocks noGrp="1"/>
          </p:cNvSpPr>
          <p:nvPr>
            <p:ph type="sldNum" sz="quarter" idx="12"/>
          </p:nvPr>
        </p:nvSpPr>
        <p:spPr/>
        <p:txBody>
          <a:bodyPr/>
          <a:lstStyle/>
          <a:p>
            <a:fld id="{9C361323-FCCD-4E72-A0E9-89E3B74FA7F4}" type="slidenum">
              <a:rPr lang="es-MX" smtClean="0"/>
              <a:t>‹Nº›</a:t>
            </a:fld>
            <a:endParaRPr lang="es-MX"/>
          </a:p>
        </p:txBody>
      </p:sp>
    </p:spTree>
    <p:extLst>
      <p:ext uri="{BB962C8B-B14F-4D97-AF65-F5344CB8AC3E}">
        <p14:creationId xmlns:p14="http://schemas.microsoft.com/office/powerpoint/2010/main" val="2124678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FEBB3F1-E58C-4883-818E-430E4B722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8936472-C297-4424-BA3C-BB8BE6FAC6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9344990-249F-438E-847D-0341506EA1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36FA8-253B-4873-B4B8-4EB0264A117D}" type="datetimeFigureOut">
              <a:rPr lang="es-MX" smtClean="0"/>
              <a:t>13/09/2021</a:t>
            </a:fld>
            <a:endParaRPr lang="es-MX"/>
          </a:p>
        </p:txBody>
      </p:sp>
      <p:sp>
        <p:nvSpPr>
          <p:cNvPr id="5" name="Marcador de pie de página 4">
            <a:extLst>
              <a:ext uri="{FF2B5EF4-FFF2-40B4-BE49-F238E27FC236}">
                <a16:creationId xmlns:a16="http://schemas.microsoft.com/office/drawing/2014/main" id="{27446930-7AD3-4172-A89F-C644594067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FB0249D-0546-42D5-A890-72EC8D3248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61323-FCCD-4E72-A0E9-89E3B74FA7F4}" type="slidenum">
              <a:rPr lang="es-MX" smtClean="0"/>
              <a:t>‹Nº›</a:t>
            </a:fld>
            <a:endParaRPr lang="es-MX"/>
          </a:p>
        </p:txBody>
      </p:sp>
    </p:spTree>
    <p:extLst>
      <p:ext uri="{BB962C8B-B14F-4D97-AF65-F5344CB8AC3E}">
        <p14:creationId xmlns:p14="http://schemas.microsoft.com/office/powerpoint/2010/main" val="372652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6F4CB6D-519A-E44E-B32F-108B2DF549BE}"/>
              </a:ext>
            </a:extLst>
          </p:cNvPr>
          <p:cNvSpPr txBox="1">
            <a:spLocks/>
          </p:cNvSpPr>
          <p:nvPr/>
        </p:nvSpPr>
        <p:spPr>
          <a:xfrm>
            <a:off x="962938" y="5565198"/>
            <a:ext cx="6089503" cy="4212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600" dirty="0">
                <a:solidFill>
                  <a:schemeClr val="bg1"/>
                </a:solidFill>
                <a:latin typeface="Arial" panose="020B0604020202020204" pitchFamily="34" charset="0"/>
                <a:cs typeface="Arial" panose="020B0604020202020204" pitchFamily="34" charset="0"/>
              </a:rPr>
              <a:t>DIRECCIÓN GENERAL DE </a:t>
            </a:r>
            <a:r>
              <a:rPr lang="en-US" altLang="ko-KR" sz="1600" b="1" dirty="0">
                <a:solidFill>
                  <a:schemeClr val="bg1"/>
                </a:solidFill>
                <a:latin typeface="Arial" panose="020B0604020202020204" pitchFamily="34" charset="0"/>
                <a:cs typeface="Arial" panose="020B0604020202020204" pitchFamily="34" charset="0"/>
              </a:rPr>
              <a:t>GEOGRAFÍA Y MEDIO AMBIENTE</a:t>
            </a:r>
            <a:endParaRPr lang="ko-KR" altLang="en-US" sz="1600" b="1" dirty="0">
              <a:solidFill>
                <a:schemeClr val="bg1"/>
              </a:solidFill>
              <a:latin typeface="Arial" panose="020B0604020202020204" pitchFamily="34" charset="0"/>
              <a:cs typeface="Arial" panose="020B0604020202020204" pitchFamily="34" charset="0"/>
            </a:endParaRPr>
          </a:p>
        </p:txBody>
      </p:sp>
      <p:sp>
        <p:nvSpPr>
          <p:cNvPr id="12" name="Text Placeholder 1">
            <a:extLst>
              <a:ext uri="{FF2B5EF4-FFF2-40B4-BE49-F238E27FC236}">
                <a16:creationId xmlns:a16="http://schemas.microsoft.com/office/drawing/2014/main" id="{84A4BAA8-D5D4-2F44-8AF7-EA873A2ABA57}"/>
              </a:ext>
            </a:extLst>
          </p:cNvPr>
          <p:cNvSpPr txBox="1">
            <a:spLocks/>
          </p:cNvSpPr>
          <p:nvPr/>
        </p:nvSpPr>
        <p:spPr>
          <a:xfrm>
            <a:off x="9436395" y="5601133"/>
            <a:ext cx="1984491" cy="385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1600" b="1" dirty="0" err="1">
                <a:solidFill>
                  <a:schemeClr val="bg1"/>
                </a:solidFill>
                <a:latin typeface="Arial" panose="020B0604020202020204" pitchFamily="34" charset="0"/>
                <a:cs typeface="Arial" panose="020B0604020202020204" pitchFamily="34" charset="0"/>
              </a:rPr>
              <a:t>Septiembre</a:t>
            </a:r>
            <a:r>
              <a:rPr lang="en-US" altLang="ko-KR" sz="1600" b="1" dirty="0">
                <a:solidFill>
                  <a:schemeClr val="bg1"/>
                </a:solidFill>
                <a:latin typeface="Arial" panose="020B0604020202020204" pitchFamily="34" charset="0"/>
                <a:cs typeface="Arial" panose="020B0604020202020204" pitchFamily="34" charset="0"/>
              </a:rPr>
              <a:t>, 2021</a:t>
            </a:r>
            <a:endParaRPr lang="ko-KR" altLang="en-US" sz="1600" b="1" dirty="0">
              <a:solidFill>
                <a:schemeClr val="bg1"/>
              </a:solidFill>
              <a:latin typeface="Arial" panose="020B0604020202020204" pitchFamily="34" charset="0"/>
              <a:cs typeface="Arial" panose="020B0604020202020204" pitchFamily="34" charset="0"/>
            </a:endParaRPr>
          </a:p>
        </p:txBody>
      </p:sp>
      <p:cxnSp>
        <p:nvCxnSpPr>
          <p:cNvPr id="13" name="Conector recto 12">
            <a:extLst>
              <a:ext uri="{FF2B5EF4-FFF2-40B4-BE49-F238E27FC236}">
                <a16:creationId xmlns:a16="http://schemas.microsoft.com/office/drawing/2014/main" id="{56BBFE8D-5E41-5D4B-9870-6A985DB88F93}"/>
              </a:ext>
            </a:extLst>
          </p:cNvPr>
          <p:cNvCxnSpPr>
            <a:cxnSpLocks/>
          </p:cNvCxnSpPr>
          <p:nvPr/>
        </p:nvCxnSpPr>
        <p:spPr>
          <a:xfrm>
            <a:off x="9606516" y="5499202"/>
            <a:ext cx="17019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217FC1AE-D275-AC4B-9003-742ED4105206}"/>
              </a:ext>
            </a:extLst>
          </p:cNvPr>
          <p:cNvCxnSpPr>
            <a:cxnSpLocks/>
          </p:cNvCxnSpPr>
          <p:nvPr/>
        </p:nvCxnSpPr>
        <p:spPr>
          <a:xfrm>
            <a:off x="9643730" y="5994502"/>
            <a:ext cx="166469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
            <a:extLst>
              <a:ext uri="{FF2B5EF4-FFF2-40B4-BE49-F238E27FC236}">
                <a16:creationId xmlns:a16="http://schemas.microsoft.com/office/drawing/2014/main" id="{CADF4500-67A7-4541-9946-6CA66AB8289F}"/>
              </a:ext>
            </a:extLst>
          </p:cNvPr>
          <p:cNvSpPr txBox="1">
            <a:spLocks/>
          </p:cNvSpPr>
          <p:nvPr/>
        </p:nvSpPr>
        <p:spPr>
          <a:xfrm>
            <a:off x="8472210" y="5035079"/>
            <a:ext cx="2912416"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ko-KR" altLang="en-US" sz="2400" dirty="0">
              <a:solidFill>
                <a:schemeClr val="bg1"/>
              </a:solidFill>
              <a:latin typeface="Arial" panose="020B0604020202020204" pitchFamily="34" charset="0"/>
              <a:cs typeface="Arial" panose="020B0604020202020204" pitchFamily="34" charset="0"/>
            </a:endParaRPr>
          </a:p>
        </p:txBody>
      </p:sp>
      <p:sp>
        <p:nvSpPr>
          <p:cNvPr id="8" name="Título 2">
            <a:extLst>
              <a:ext uri="{FF2B5EF4-FFF2-40B4-BE49-F238E27FC236}">
                <a16:creationId xmlns:a16="http://schemas.microsoft.com/office/drawing/2014/main" id="{FAD8ADDD-D790-4181-B550-60CFF2D19CA5}"/>
              </a:ext>
            </a:extLst>
          </p:cNvPr>
          <p:cNvSpPr txBox="1">
            <a:spLocks/>
          </p:cNvSpPr>
          <p:nvPr/>
        </p:nvSpPr>
        <p:spPr>
          <a:xfrm>
            <a:off x="1291856" y="3108519"/>
            <a:ext cx="9347193" cy="15881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dirty="0">
                <a:solidFill>
                  <a:schemeClr val="bg1"/>
                </a:solidFill>
              </a:rPr>
              <a:t>Ficha Técnica del Indicador de Calidad </a:t>
            </a:r>
          </a:p>
          <a:p>
            <a:pPr algn="r"/>
            <a:r>
              <a:rPr lang="es-MX" dirty="0">
                <a:solidFill>
                  <a:schemeClr val="bg1"/>
                </a:solidFill>
              </a:rPr>
              <a:t>“Cota de Confianza de Precisión Posicional”.</a:t>
            </a:r>
            <a:br>
              <a:rPr lang="es-MX" dirty="0">
                <a:solidFill>
                  <a:schemeClr val="bg1"/>
                </a:solidFill>
              </a:rPr>
            </a:br>
            <a:br>
              <a:rPr lang="es-MX" b="1" dirty="0">
                <a:solidFill>
                  <a:schemeClr val="bg1"/>
                </a:solidFill>
              </a:rPr>
            </a:br>
            <a:br>
              <a:rPr lang="es-MX" sz="2000" b="1" dirty="0">
                <a:solidFill>
                  <a:schemeClr val="bg1"/>
                </a:solidFill>
              </a:rPr>
            </a:br>
            <a:br>
              <a:rPr lang="es-MX" b="1" dirty="0">
                <a:solidFill>
                  <a:schemeClr val="bg1"/>
                </a:solidFill>
              </a:rPr>
            </a:br>
            <a:endParaRPr lang="es-MX" b="1" dirty="0">
              <a:solidFill>
                <a:schemeClr val="bg1"/>
              </a:solidFill>
            </a:endParaRPr>
          </a:p>
        </p:txBody>
      </p:sp>
      <p:sp>
        <p:nvSpPr>
          <p:cNvPr id="15" name="Título 2">
            <a:extLst>
              <a:ext uri="{FF2B5EF4-FFF2-40B4-BE49-F238E27FC236}">
                <a16:creationId xmlns:a16="http://schemas.microsoft.com/office/drawing/2014/main" id="{9D436FE0-8969-48AE-B8AC-2EF58A6E4F1E}"/>
              </a:ext>
            </a:extLst>
          </p:cNvPr>
          <p:cNvSpPr txBox="1">
            <a:spLocks/>
          </p:cNvSpPr>
          <p:nvPr/>
        </p:nvSpPr>
        <p:spPr>
          <a:xfrm>
            <a:off x="2599822" y="1543061"/>
            <a:ext cx="8478706" cy="12718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b="1" dirty="0">
                <a:solidFill>
                  <a:schemeClr val="bg1"/>
                </a:solidFill>
              </a:rPr>
              <a:t>Indicador de Precisión Geográfica</a:t>
            </a:r>
            <a:br>
              <a:rPr lang="es-MX" b="1" dirty="0">
                <a:solidFill>
                  <a:schemeClr val="bg1"/>
                </a:solidFill>
              </a:rPr>
            </a:br>
            <a:br>
              <a:rPr lang="es-MX" b="1" dirty="0">
                <a:solidFill>
                  <a:schemeClr val="bg1"/>
                </a:solidFill>
              </a:rPr>
            </a:br>
            <a:br>
              <a:rPr lang="es-MX" sz="2000" b="1" dirty="0">
                <a:solidFill>
                  <a:schemeClr val="bg1"/>
                </a:solidFill>
              </a:rPr>
            </a:br>
            <a:br>
              <a:rPr lang="es-MX" b="1" dirty="0">
                <a:solidFill>
                  <a:schemeClr val="bg1"/>
                </a:solidFill>
              </a:rPr>
            </a:br>
            <a:endParaRPr lang="es-MX" b="1" dirty="0">
              <a:solidFill>
                <a:schemeClr val="bg1"/>
              </a:solidFill>
            </a:endParaRPr>
          </a:p>
        </p:txBody>
      </p:sp>
    </p:spTree>
    <p:extLst>
      <p:ext uri="{BB962C8B-B14F-4D97-AF65-F5344CB8AC3E}">
        <p14:creationId xmlns:p14="http://schemas.microsoft.com/office/powerpoint/2010/main" val="3394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áfico 30">
            <a:extLst>
              <a:ext uri="{FF2B5EF4-FFF2-40B4-BE49-F238E27FC236}">
                <a16:creationId xmlns:a16="http://schemas.microsoft.com/office/drawing/2014/main" id="{32F03F70-A84D-4AE7-ACB0-1E565EE597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2819" y="1133288"/>
            <a:ext cx="736600" cy="165100"/>
          </a:xfrm>
          <a:prstGeom prst="rect">
            <a:avLst/>
          </a:prstGeom>
        </p:spPr>
      </p:pic>
      <p:sp>
        <p:nvSpPr>
          <p:cNvPr id="32" name="CuadroTexto 31">
            <a:extLst>
              <a:ext uri="{FF2B5EF4-FFF2-40B4-BE49-F238E27FC236}">
                <a16:creationId xmlns:a16="http://schemas.microsoft.com/office/drawing/2014/main" id="{4557DE2F-F0B5-4E7C-9091-4693141834F6}"/>
              </a:ext>
            </a:extLst>
          </p:cNvPr>
          <p:cNvSpPr txBox="1"/>
          <p:nvPr/>
        </p:nvSpPr>
        <p:spPr>
          <a:xfrm>
            <a:off x="10700120" y="63710"/>
            <a:ext cx="184731" cy="369332"/>
          </a:xfrm>
          <a:prstGeom prst="rect">
            <a:avLst/>
          </a:prstGeom>
          <a:noFill/>
        </p:spPr>
        <p:txBody>
          <a:bodyPr wrap="none" rtlCol="0">
            <a:spAutoFit/>
          </a:bodyPr>
          <a:lstStyle/>
          <a:p>
            <a:endParaRPr lang="es-MX" dirty="0"/>
          </a:p>
        </p:txBody>
      </p:sp>
      <p:sp>
        <p:nvSpPr>
          <p:cNvPr id="8" name="Text Placeholder 1">
            <a:extLst>
              <a:ext uri="{FF2B5EF4-FFF2-40B4-BE49-F238E27FC236}">
                <a16:creationId xmlns:a16="http://schemas.microsoft.com/office/drawing/2014/main" id="{19255EB0-57C6-4D77-B1EE-7D536C2E736C}"/>
              </a:ext>
            </a:extLst>
          </p:cNvPr>
          <p:cNvSpPr txBox="1">
            <a:spLocks/>
          </p:cNvSpPr>
          <p:nvPr/>
        </p:nvSpPr>
        <p:spPr>
          <a:xfrm>
            <a:off x="0" y="63710"/>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ES" altLang="ko-KR" sz="2400" dirty="0">
              <a:solidFill>
                <a:srgbClr val="033057"/>
              </a:solidFill>
              <a:cs typeface="Arial" panose="020B0604020202020204" pitchFamily="34" charset="0"/>
            </a:endParaRPr>
          </a:p>
        </p:txBody>
      </p:sp>
      <p:sp>
        <p:nvSpPr>
          <p:cNvPr id="9" name="Text Placeholder 1">
            <a:extLst>
              <a:ext uri="{FF2B5EF4-FFF2-40B4-BE49-F238E27FC236}">
                <a16:creationId xmlns:a16="http://schemas.microsoft.com/office/drawing/2014/main" id="{AAAC828D-9231-4FFE-BE0C-953F2A2CAD53}"/>
              </a:ext>
            </a:extLst>
          </p:cNvPr>
          <p:cNvSpPr txBox="1">
            <a:spLocks/>
          </p:cNvSpPr>
          <p:nvPr/>
        </p:nvSpPr>
        <p:spPr>
          <a:xfrm>
            <a:off x="0" y="351742"/>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4000" b="1" dirty="0" err="1">
                <a:solidFill>
                  <a:srgbClr val="033057"/>
                </a:solidFill>
                <a:cs typeface="Arial" panose="020B0604020202020204" pitchFamily="34" charset="0"/>
              </a:rPr>
              <a:t>Acuerdo</a:t>
            </a:r>
            <a:r>
              <a:rPr lang="en-US" altLang="ko-KR" sz="4000" b="1" dirty="0">
                <a:solidFill>
                  <a:srgbClr val="033057"/>
                </a:solidFill>
                <a:cs typeface="Arial" panose="020B0604020202020204" pitchFamily="34" charset="0"/>
              </a:rPr>
              <a:t> </a:t>
            </a:r>
            <a:r>
              <a:rPr lang="en-US" altLang="ko-KR" sz="4000" b="1" dirty="0" err="1">
                <a:solidFill>
                  <a:srgbClr val="033057"/>
                </a:solidFill>
                <a:cs typeface="Arial" panose="020B0604020202020204" pitchFamily="34" charset="0"/>
              </a:rPr>
              <a:t>propuesto</a:t>
            </a:r>
            <a:endParaRPr lang="en-US" altLang="ko-KR" sz="4000" b="1" dirty="0">
              <a:solidFill>
                <a:srgbClr val="033057"/>
              </a:solidFill>
              <a:cs typeface="Arial" panose="020B0604020202020204" pitchFamily="34" charset="0"/>
            </a:endParaRPr>
          </a:p>
        </p:txBody>
      </p:sp>
      <p:graphicFrame>
        <p:nvGraphicFramePr>
          <p:cNvPr id="6" name="Tabla 5">
            <a:extLst>
              <a:ext uri="{FF2B5EF4-FFF2-40B4-BE49-F238E27FC236}">
                <a16:creationId xmlns:a16="http://schemas.microsoft.com/office/drawing/2014/main" id="{75AAFFE7-87F3-4875-8BBB-B0189FF68F87}"/>
              </a:ext>
            </a:extLst>
          </p:cNvPr>
          <p:cNvGraphicFramePr>
            <a:graphicFrameLocks noGrp="1"/>
          </p:cNvGraphicFramePr>
          <p:nvPr>
            <p:extLst>
              <p:ext uri="{D42A27DB-BD31-4B8C-83A1-F6EECF244321}">
                <p14:modId xmlns:p14="http://schemas.microsoft.com/office/powerpoint/2010/main" val="1337130265"/>
              </p:ext>
            </p:extLst>
          </p:nvPr>
        </p:nvGraphicFramePr>
        <p:xfrm>
          <a:off x="2445612" y="2226563"/>
          <a:ext cx="7497378" cy="2316194"/>
        </p:xfrm>
        <a:graphic>
          <a:graphicData uri="http://schemas.openxmlformats.org/drawingml/2006/table">
            <a:tbl>
              <a:tblPr firstRow="1" firstCol="1" bandRow="1">
                <a:tableStyleId>{5C22544A-7EE6-4342-B048-85BDC9FD1C3A}</a:tableStyleId>
              </a:tblPr>
              <a:tblGrid>
                <a:gridCol w="7497378">
                  <a:extLst>
                    <a:ext uri="{9D8B030D-6E8A-4147-A177-3AD203B41FA5}">
                      <a16:colId xmlns:a16="http://schemas.microsoft.com/office/drawing/2014/main" val="1978419140"/>
                    </a:ext>
                  </a:extLst>
                </a:gridCol>
              </a:tblGrid>
              <a:tr h="431228">
                <a:tc>
                  <a:txBody>
                    <a:bodyPr/>
                    <a:lstStyle/>
                    <a:p>
                      <a:pPr marL="228600">
                        <a:spcAft>
                          <a:spcPts val="0"/>
                        </a:spcAft>
                      </a:pPr>
                      <a:endParaRPr lang="es-MX" sz="1600" b="0" dirty="0">
                        <a:solidFill>
                          <a:schemeClr val="bg1"/>
                        </a:solidFill>
                        <a:effectLst/>
                        <a:latin typeface="+mn-lt"/>
                        <a:ea typeface="Calibri" panose="020F0502020204030204" pitchFamily="34" charset="0"/>
                        <a:cs typeface="Times New Roman" panose="02020603050405020304" pitchFamily="18" charset="0"/>
                      </a:endParaRPr>
                    </a:p>
                  </a:txBody>
                  <a:tcPr marL="35013" marR="35013" marT="13092" marB="876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411199">
                <a:tc>
                  <a:txBody>
                    <a:bodyPr/>
                    <a:lstStyle/>
                    <a:p>
                      <a:pPr marL="285750" lvl="0" indent="-285750">
                        <a:spcBef>
                          <a:spcPts val="600"/>
                        </a:spcBef>
                        <a:spcAft>
                          <a:spcPts val="600"/>
                        </a:spcAft>
                        <a:buClr>
                          <a:srgbClr val="000000"/>
                        </a:buClr>
                        <a:buFont typeface="Arial" panose="020B0604020202020204" pitchFamily="34" charset="0"/>
                        <a:buChar char="•"/>
                      </a:pPr>
                      <a:r>
                        <a:rPr lang="es-E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 aprueba el indicador “Cota de Confianza de Precisión Posicional” conforme a las especificaciones de la ficha técnica.</a:t>
                      </a:r>
                    </a:p>
                    <a:p>
                      <a:pPr marL="285750" lvl="0" indent="-285750">
                        <a:spcBef>
                          <a:spcPts val="600"/>
                        </a:spcBef>
                        <a:spcAft>
                          <a:spcPts val="600"/>
                        </a:spcAft>
                        <a:buClr>
                          <a:srgbClr val="000000"/>
                        </a:buClr>
                        <a:buFont typeface="Arial" panose="020B0604020202020204" pitchFamily="34" charset="0"/>
                        <a:buChar char="•"/>
                      </a:pPr>
                      <a:r>
                        <a:rPr lang="es-E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próxima sesión se presentará el programa de trabajo para el cálculo de este indicador para otros programas de información de la DGGMA.</a:t>
                      </a:r>
                    </a:p>
                    <a:p>
                      <a:pPr marL="0" lvl="0" indent="0">
                        <a:spcBef>
                          <a:spcPts val="600"/>
                        </a:spcBef>
                        <a:spcAft>
                          <a:spcPts val="600"/>
                        </a:spcAft>
                        <a:buClr>
                          <a:srgbClr val="000000"/>
                        </a:buClr>
                        <a:buFont typeface="Arial" panose="020B0604020202020204" pitchFamily="34" charset="0"/>
                        <a:buNone/>
                      </a:pP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2369406"/>
                  </a:ext>
                </a:extLst>
              </a:tr>
              <a:tr h="360966">
                <a:tc>
                  <a:txBody>
                    <a:bodyPr/>
                    <a:lstStyle/>
                    <a:p>
                      <a:pPr marL="0" lvl="0" indent="0">
                        <a:spcBef>
                          <a:spcPts val="600"/>
                        </a:spcBef>
                        <a:spcAft>
                          <a:spcPts val="400"/>
                        </a:spcAft>
                        <a:buClr>
                          <a:srgbClr val="000000"/>
                        </a:buClr>
                        <a:buFont typeface="Calibri" panose="020F0502020204030204" pitchFamily="34" charset="0"/>
                        <a:buNone/>
                      </a:pP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97774045"/>
                  </a:ext>
                </a:extLst>
              </a:tr>
            </a:tbl>
          </a:graphicData>
        </a:graphic>
      </p:graphicFrame>
      <p:pic>
        <p:nvPicPr>
          <p:cNvPr id="7" name="Imagen 6">
            <a:extLst>
              <a:ext uri="{FF2B5EF4-FFF2-40B4-BE49-F238E27FC236}">
                <a16:creationId xmlns:a16="http://schemas.microsoft.com/office/drawing/2014/main" id="{1902CFB6-2881-41F5-85AA-26873E9B5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187" y="5682405"/>
            <a:ext cx="3066090" cy="1036126"/>
          </a:xfrm>
          <a:prstGeom prst="rect">
            <a:avLst/>
          </a:prstGeom>
        </p:spPr>
      </p:pic>
    </p:spTree>
    <p:extLst>
      <p:ext uri="{BB962C8B-B14F-4D97-AF65-F5344CB8AC3E}">
        <p14:creationId xmlns:p14="http://schemas.microsoft.com/office/powerpoint/2010/main" val="35412475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B79CA4-6B34-C947-A58D-22B28A49BF40}"/>
              </a:ext>
            </a:extLst>
          </p:cNvPr>
          <p:cNvSpPr txBox="1">
            <a:spLocks/>
          </p:cNvSpPr>
          <p:nvPr/>
        </p:nvSpPr>
        <p:spPr>
          <a:xfrm>
            <a:off x="7416792" y="3083815"/>
            <a:ext cx="3625851"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altLang="ko-KR" sz="4800" b="1">
                <a:solidFill>
                  <a:schemeClr val="bg1"/>
                </a:solidFill>
                <a:latin typeface="Arial" panose="020B0604020202020204" pitchFamily="34" charset="0"/>
                <a:cs typeface="Arial" panose="020B0604020202020204" pitchFamily="34" charset="0"/>
              </a:rPr>
              <a:t>GRACIAS</a:t>
            </a:r>
          </a:p>
        </p:txBody>
      </p:sp>
      <p:pic>
        <p:nvPicPr>
          <p:cNvPr id="3" name="Gráfico 2">
            <a:extLst>
              <a:ext uri="{FF2B5EF4-FFF2-40B4-BE49-F238E27FC236}">
                <a16:creationId xmlns:a16="http://schemas.microsoft.com/office/drawing/2014/main" id="{E5E744F8-D97E-7A4E-A7BE-BB9AE49CFF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4281" y="3904712"/>
            <a:ext cx="736600" cy="165100"/>
          </a:xfrm>
          <a:prstGeom prst="rect">
            <a:avLst/>
          </a:prstGeom>
        </p:spPr>
      </p:pic>
      <p:sp>
        <p:nvSpPr>
          <p:cNvPr id="6" name="CuadroTexto 5">
            <a:extLst>
              <a:ext uri="{FF2B5EF4-FFF2-40B4-BE49-F238E27FC236}">
                <a16:creationId xmlns:a16="http://schemas.microsoft.com/office/drawing/2014/main" id="{041B4931-7DFD-4C78-B8AD-C2A811679F3B}"/>
              </a:ext>
            </a:extLst>
          </p:cNvPr>
          <p:cNvSpPr txBox="1"/>
          <p:nvPr/>
        </p:nvSpPr>
        <p:spPr>
          <a:xfrm>
            <a:off x="7940901" y="5260977"/>
            <a:ext cx="257762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1200" b="1" i="0" u="none" strike="noStrike" cap="none" spc="0" normalizeH="0" baseline="0" dirty="0">
                <a:ln>
                  <a:noFill/>
                </a:ln>
                <a:solidFill>
                  <a:schemeClr val="accent5">
                    <a:lumMod val="60000"/>
                    <a:lumOff val="40000"/>
                  </a:schemeClr>
                </a:solidFill>
                <a:effectLst/>
                <a:uFillTx/>
                <a:latin typeface="Helvetica Neue"/>
                <a:ea typeface="Helvetica Neue"/>
                <a:cs typeface="Helvetica Neue"/>
                <a:sym typeface="Helvetica Neue"/>
              </a:rPr>
              <a:t>María del Carmen</a:t>
            </a:r>
            <a:r>
              <a:rPr kumimoji="0" lang="es-MX" sz="1200" b="1" i="0" u="none" strike="noStrike" cap="none" spc="0" normalizeH="0" dirty="0">
                <a:ln>
                  <a:noFill/>
                </a:ln>
                <a:solidFill>
                  <a:schemeClr val="accent5">
                    <a:lumMod val="60000"/>
                    <a:lumOff val="40000"/>
                  </a:schemeClr>
                </a:solidFill>
                <a:effectLst/>
                <a:uFillTx/>
                <a:latin typeface="Helvetica Neue"/>
                <a:ea typeface="Helvetica Neue"/>
                <a:cs typeface="Helvetica Neue"/>
                <a:sym typeface="Helvetica Neue"/>
              </a:rPr>
              <a:t> Reyes Guerrero</a:t>
            </a:r>
            <a:endParaRPr kumimoji="0" lang="es-MX" sz="1200" b="1" i="0" u="none" strike="noStrike" cap="none" spc="0" normalizeH="0" baseline="0" dirty="0">
              <a:ln>
                <a:noFill/>
              </a:ln>
              <a:solidFill>
                <a:schemeClr val="accent5">
                  <a:lumMod val="60000"/>
                  <a:lumOff val="40000"/>
                </a:schemeClr>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s-MX" sz="1200" b="1" i="0" u="none" strike="noStrike" cap="none" spc="0" normalizeH="0" baseline="0" dirty="0">
                <a:ln>
                  <a:noFill/>
                </a:ln>
                <a:solidFill>
                  <a:schemeClr val="accent5">
                    <a:lumMod val="60000"/>
                    <a:lumOff val="40000"/>
                  </a:schemeClr>
                </a:solidFill>
                <a:effectLst/>
                <a:uFillTx/>
                <a:latin typeface="Helvetica Neue"/>
                <a:ea typeface="Helvetica Neue"/>
                <a:cs typeface="Helvetica Neue"/>
                <a:sym typeface="Helvetica Neue"/>
              </a:rPr>
              <a:t>carmen.reyesg@inegi.org.mx</a:t>
            </a:r>
          </a:p>
        </p:txBody>
      </p:sp>
    </p:spTree>
    <p:extLst>
      <p:ext uri="{BB962C8B-B14F-4D97-AF65-F5344CB8AC3E}">
        <p14:creationId xmlns:p14="http://schemas.microsoft.com/office/powerpoint/2010/main" val="224887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 Placeholder 1">
            <a:extLst>
              <a:ext uri="{FF2B5EF4-FFF2-40B4-BE49-F238E27FC236}">
                <a16:creationId xmlns:a16="http://schemas.microsoft.com/office/drawing/2014/main" id="{D74F1A6A-C12E-5E41-84CB-032BE61408E7}"/>
              </a:ext>
            </a:extLst>
          </p:cNvPr>
          <p:cNvSpPr txBox="1">
            <a:spLocks/>
          </p:cNvSpPr>
          <p:nvPr/>
        </p:nvSpPr>
        <p:spPr>
          <a:xfrm>
            <a:off x="606109" y="511812"/>
            <a:ext cx="103378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altLang="ko-KR" sz="2400" dirty="0">
                <a:solidFill>
                  <a:srgbClr val="033057"/>
                </a:solidFill>
                <a:latin typeface="Arial" panose="020B0604020202020204" pitchFamily="34" charset="0"/>
                <a:cs typeface="Arial" panose="020B0604020202020204" pitchFamily="34" charset="0"/>
              </a:rPr>
              <a:t>Ficha Técnica</a:t>
            </a:r>
          </a:p>
        </p:txBody>
      </p:sp>
      <p:pic>
        <p:nvPicPr>
          <p:cNvPr id="85" name="Gráfico 84">
            <a:extLst>
              <a:ext uri="{FF2B5EF4-FFF2-40B4-BE49-F238E27FC236}">
                <a16:creationId xmlns:a16="http://schemas.microsoft.com/office/drawing/2014/main" id="{32081AD2-9C52-0148-9DBD-93E50F952D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06709" y="1005326"/>
            <a:ext cx="736600" cy="165100"/>
          </a:xfrm>
          <a:prstGeom prst="rect">
            <a:avLst/>
          </a:prstGeom>
        </p:spPr>
      </p:pic>
      <p:pic>
        <p:nvPicPr>
          <p:cNvPr id="55" name="Imagen 54">
            <a:extLst>
              <a:ext uri="{FF2B5EF4-FFF2-40B4-BE49-F238E27FC236}">
                <a16:creationId xmlns:a16="http://schemas.microsoft.com/office/drawing/2014/main" id="{00000000-0008-0000-0100-00002C000000}"/>
              </a:ext>
            </a:extLst>
          </p:cNvPr>
          <p:cNvPicPr/>
          <p:nvPr/>
        </p:nvPicPr>
        <p:blipFill rotWithShape="1">
          <a:blip r:embed="rId5">
            <a:clrChange>
              <a:clrFrom>
                <a:srgbClr val="FFFFFF"/>
              </a:clrFrom>
              <a:clrTo>
                <a:srgbClr val="FFFFFF">
                  <a:alpha val="0"/>
                </a:srgbClr>
              </a:clrTo>
            </a:clrChange>
          </a:blip>
          <a:srcRect t="4965" b="3188"/>
          <a:stretch/>
        </p:blipFill>
        <p:spPr>
          <a:xfrm>
            <a:off x="10943909" y="104603"/>
            <a:ext cx="1248091" cy="983273"/>
          </a:xfrm>
          <a:prstGeom prst="rect">
            <a:avLst/>
          </a:prstGeom>
        </p:spPr>
      </p:pic>
      <p:pic>
        <p:nvPicPr>
          <p:cNvPr id="3" name="Imagen 2">
            <a:extLst>
              <a:ext uri="{FF2B5EF4-FFF2-40B4-BE49-F238E27FC236}">
                <a16:creationId xmlns:a16="http://schemas.microsoft.com/office/drawing/2014/main" id="{B9A110DD-5A41-4213-A49B-2927FD409000}"/>
              </a:ext>
            </a:extLst>
          </p:cNvPr>
          <p:cNvPicPr>
            <a:picLocks noChangeAspect="1"/>
          </p:cNvPicPr>
          <p:nvPr/>
        </p:nvPicPr>
        <p:blipFill rotWithShape="1">
          <a:blip r:embed="rId6"/>
          <a:srcRect b="43492"/>
          <a:stretch/>
        </p:blipFill>
        <p:spPr>
          <a:xfrm>
            <a:off x="717699" y="1432534"/>
            <a:ext cx="10585116" cy="4553596"/>
          </a:xfrm>
          <a:prstGeom prst="rect">
            <a:avLst/>
          </a:prstGeom>
        </p:spPr>
      </p:pic>
    </p:spTree>
    <p:extLst>
      <p:ext uri="{BB962C8B-B14F-4D97-AF65-F5344CB8AC3E}">
        <p14:creationId xmlns:p14="http://schemas.microsoft.com/office/powerpoint/2010/main" val="2831215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 Placeholder 1">
            <a:extLst>
              <a:ext uri="{FF2B5EF4-FFF2-40B4-BE49-F238E27FC236}">
                <a16:creationId xmlns:a16="http://schemas.microsoft.com/office/drawing/2014/main" id="{D74F1A6A-C12E-5E41-84CB-032BE61408E7}"/>
              </a:ext>
            </a:extLst>
          </p:cNvPr>
          <p:cNvSpPr txBox="1">
            <a:spLocks/>
          </p:cNvSpPr>
          <p:nvPr/>
        </p:nvSpPr>
        <p:spPr>
          <a:xfrm>
            <a:off x="606109" y="511812"/>
            <a:ext cx="103378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altLang="ko-KR" sz="2400" dirty="0">
                <a:solidFill>
                  <a:srgbClr val="033057"/>
                </a:solidFill>
                <a:latin typeface="Arial" panose="020B0604020202020204" pitchFamily="34" charset="0"/>
                <a:cs typeface="Arial" panose="020B0604020202020204" pitchFamily="34" charset="0"/>
              </a:rPr>
              <a:t>Ficha Técnica</a:t>
            </a:r>
          </a:p>
        </p:txBody>
      </p:sp>
      <p:pic>
        <p:nvPicPr>
          <p:cNvPr id="85" name="Gráfico 84">
            <a:extLst>
              <a:ext uri="{FF2B5EF4-FFF2-40B4-BE49-F238E27FC236}">
                <a16:creationId xmlns:a16="http://schemas.microsoft.com/office/drawing/2014/main" id="{32081AD2-9C52-0148-9DBD-93E50F952D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06709" y="1005326"/>
            <a:ext cx="736600" cy="165100"/>
          </a:xfrm>
          <a:prstGeom prst="rect">
            <a:avLst/>
          </a:prstGeom>
        </p:spPr>
      </p:pic>
      <p:pic>
        <p:nvPicPr>
          <p:cNvPr id="55" name="Imagen 54">
            <a:extLst>
              <a:ext uri="{FF2B5EF4-FFF2-40B4-BE49-F238E27FC236}">
                <a16:creationId xmlns:a16="http://schemas.microsoft.com/office/drawing/2014/main" id="{00000000-0008-0000-0100-00002C000000}"/>
              </a:ext>
            </a:extLst>
          </p:cNvPr>
          <p:cNvPicPr/>
          <p:nvPr/>
        </p:nvPicPr>
        <p:blipFill rotWithShape="1">
          <a:blip r:embed="rId5">
            <a:clrChange>
              <a:clrFrom>
                <a:srgbClr val="FFFFFF"/>
              </a:clrFrom>
              <a:clrTo>
                <a:srgbClr val="FFFFFF">
                  <a:alpha val="0"/>
                </a:srgbClr>
              </a:clrTo>
            </a:clrChange>
          </a:blip>
          <a:srcRect t="4965" b="3188"/>
          <a:stretch/>
        </p:blipFill>
        <p:spPr>
          <a:xfrm>
            <a:off x="10943909" y="104603"/>
            <a:ext cx="1248091" cy="983273"/>
          </a:xfrm>
          <a:prstGeom prst="rect">
            <a:avLst/>
          </a:prstGeom>
        </p:spPr>
      </p:pic>
      <p:pic>
        <p:nvPicPr>
          <p:cNvPr id="6" name="Imagen 5">
            <a:extLst>
              <a:ext uri="{FF2B5EF4-FFF2-40B4-BE49-F238E27FC236}">
                <a16:creationId xmlns:a16="http://schemas.microsoft.com/office/drawing/2014/main" id="{899406DD-41D1-495F-AE45-FC2CD4407C89}"/>
              </a:ext>
            </a:extLst>
          </p:cNvPr>
          <p:cNvPicPr>
            <a:picLocks noChangeAspect="1"/>
          </p:cNvPicPr>
          <p:nvPr/>
        </p:nvPicPr>
        <p:blipFill rotWithShape="1">
          <a:blip r:embed="rId6"/>
          <a:srcRect l="1168" t="2580"/>
          <a:stretch/>
        </p:blipFill>
        <p:spPr>
          <a:xfrm>
            <a:off x="405723" y="1538860"/>
            <a:ext cx="11475172" cy="4213354"/>
          </a:xfrm>
          <a:prstGeom prst="rect">
            <a:avLst/>
          </a:prstGeom>
        </p:spPr>
      </p:pic>
    </p:spTree>
    <p:extLst>
      <p:ext uri="{BB962C8B-B14F-4D97-AF65-F5344CB8AC3E}">
        <p14:creationId xmlns:p14="http://schemas.microsoft.com/office/powerpoint/2010/main" val="41507020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 Placeholder 1">
            <a:extLst>
              <a:ext uri="{FF2B5EF4-FFF2-40B4-BE49-F238E27FC236}">
                <a16:creationId xmlns:a16="http://schemas.microsoft.com/office/drawing/2014/main" id="{D74F1A6A-C12E-5E41-84CB-032BE61408E7}"/>
              </a:ext>
            </a:extLst>
          </p:cNvPr>
          <p:cNvSpPr txBox="1">
            <a:spLocks/>
          </p:cNvSpPr>
          <p:nvPr/>
        </p:nvSpPr>
        <p:spPr>
          <a:xfrm>
            <a:off x="606109" y="511812"/>
            <a:ext cx="103378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altLang="ko-KR" sz="2400" dirty="0">
                <a:solidFill>
                  <a:srgbClr val="033057"/>
                </a:solidFill>
                <a:latin typeface="Arial" panose="020B0604020202020204" pitchFamily="34" charset="0"/>
                <a:cs typeface="Arial" panose="020B0604020202020204" pitchFamily="34" charset="0"/>
              </a:rPr>
              <a:t>Ficha Técnica</a:t>
            </a:r>
          </a:p>
        </p:txBody>
      </p:sp>
      <p:pic>
        <p:nvPicPr>
          <p:cNvPr id="85" name="Gráfico 84">
            <a:extLst>
              <a:ext uri="{FF2B5EF4-FFF2-40B4-BE49-F238E27FC236}">
                <a16:creationId xmlns:a16="http://schemas.microsoft.com/office/drawing/2014/main" id="{32081AD2-9C52-0148-9DBD-93E50F952D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06709" y="1005326"/>
            <a:ext cx="736600" cy="165100"/>
          </a:xfrm>
          <a:prstGeom prst="rect">
            <a:avLst/>
          </a:prstGeom>
        </p:spPr>
      </p:pic>
      <p:pic>
        <p:nvPicPr>
          <p:cNvPr id="55" name="Imagen 54">
            <a:extLst>
              <a:ext uri="{FF2B5EF4-FFF2-40B4-BE49-F238E27FC236}">
                <a16:creationId xmlns:a16="http://schemas.microsoft.com/office/drawing/2014/main" id="{00000000-0008-0000-0100-00002C000000}"/>
              </a:ext>
            </a:extLst>
          </p:cNvPr>
          <p:cNvPicPr/>
          <p:nvPr/>
        </p:nvPicPr>
        <p:blipFill rotWithShape="1">
          <a:blip r:embed="rId5">
            <a:clrChange>
              <a:clrFrom>
                <a:srgbClr val="FFFFFF"/>
              </a:clrFrom>
              <a:clrTo>
                <a:srgbClr val="FFFFFF">
                  <a:alpha val="0"/>
                </a:srgbClr>
              </a:clrTo>
            </a:clrChange>
          </a:blip>
          <a:srcRect t="4965" b="3188"/>
          <a:stretch/>
        </p:blipFill>
        <p:spPr>
          <a:xfrm>
            <a:off x="10943909" y="104603"/>
            <a:ext cx="1248091" cy="983273"/>
          </a:xfrm>
          <a:prstGeom prst="rect">
            <a:avLst/>
          </a:prstGeom>
        </p:spPr>
      </p:pic>
      <p:pic>
        <p:nvPicPr>
          <p:cNvPr id="3" name="Imagen 2">
            <a:extLst>
              <a:ext uri="{FF2B5EF4-FFF2-40B4-BE49-F238E27FC236}">
                <a16:creationId xmlns:a16="http://schemas.microsoft.com/office/drawing/2014/main" id="{4087DF16-5989-43E4-A58E-FFD06B441D7E}"/>
              </a:ext>
            </a:extLst>
          </p:cNvPr>
          <p:cNvPicPr>
            <a:picLocks noChangeAspect="1"/>
          </p:cNvPicPr>
          <p:nvPr/>
        </p:nvPicPr>
        <p:blipFill rotWithShape="1">
          <a:blip r:embed="rId6"/>
          <a:srcRect l="868"/>
          <a:stretch/>
        </p:blipFill>
        <p:spPr>
          <a:xfrm>
            <a:off x="606109" y="1170426"/>
            <a:ext cx="9325429" cy="5454437"/>
          </a:xfrm>
          <a:prstGeom prst="rect">
            <a:avLst/>
          </a:prstGeom>
        </p:spPr>
      </p:pic>
      <p:sp>
        <p:nvSpPr>
          <p:cNvPr id="2" name="Rectángulo 1">
            <a:extLst>
              <a:ext uri="{FF2B5EF4-FFF2-40B4-BE49-F238E27FC236}">
                <a16:creationId xmlns:a16="http://schemas.microsoft.com/office/drawing/2014/main" id="{7B9649BE-0AC5-4EF3-91CB-8F00A90091F8}"/>
              </a:ext>
            </a:extLst>
          </p:cNvPr>
          <p:cNvSpPr/>
          <p:nvPr/>
        </p:nvSpPr>
        <p:spPr>
          <a:xfrm>
            <a:off x="632618" y="4585493"/>
            <a:ext cx="4419601" cy="27305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479977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01F5351-E8D8-4ED5-8EE8-B7DB879EAD98}"/>
              </a:ext>
            </a:extLst>
          </p:cNvPr>
          <p:cNvPicPr/>
          <p:nvPr/>
        </p:nvPicPr>
        <p:blipFill rotWithShape="1">
          <a:blip r:embed="rId2">
            <a:clrChange>
              <a:clrFrom>
                <a:srgbClr val="FFFFFF"/>
              </a:clrFrom>
              <a:clrTo>
                <a:srgbClr val="FFFFFF">
                  <a:alpha val="0"/>
                </a:srgbClr>
              </a:clrTo>
            </a:clrChange>
          </a:blip>
          <a:srcRect t="4965" b="3188"/>
          <a:stretch/>
        </p:blipFill>
        <p:spPr>
          <a:xfrm>
            <a:off x="10943909" y="104603"/>
            <a:ext cx="1248091" cy="983273"/>
          </a:xfrm>
          <a:prstGeom prst="rect">
            <a:avLst/>
          </a:prstGeom>
        </p:spPr>
      </p:pic>
      <p:pic>
        <p:nvPicPr>
          <p:cNvPr id="6" name="Imagen 5">
            <a:extLst>
              <a:ext uri="{FF2B5EF4-FFF2-40B4-BE49-F238E27FC236}">
                <a16:creationId xmlns:a16="http://schemas.microsoft.com/office/drawing/2014/main" id="{F38B1CD9-A448-48F7-B781-51489EC354A7}"/>
              </a:ext>
            </a:extLst>
          </p:cNvPr>
          <p:cNvPicPr>
            <a:picLocks noChangeAspect="1"/>
          </p:cNvPicPr>
          <p:nvPr/>
        </p:nvPicPr>
        <p:blipFill>
          <a:blip r:embed="rId3"/>
          <a:stretch>
            <a:fillRect/>
          </a:stretch>
        </p:blipFill>
        <p:spPr>
          <a:xfrm>
            <a:off x="449833" y="1495085"/>
            <a:ext cx="11131760" cy="1715759"/>
          </a:xfrm>
          <a:prstGeom prst="rect">
            <a:avLst/>
          </a:prstGeom>
        </p:spPr>
      </p:pic>
      <p:sp>
        <p:nvSpPr>
          <p:cNvPr id="11" name="Text Placeholder 1">
            <a:extLst>
              <a:ext uri="{FF2B5EF4-FFF2-40B4-BE49-F238E27FC236}">
                <a16:creationId xmlns:a16="http://schemas.microsoft.com/office/drawing/2014/main" id="{3FA6F9A2-E773-4188-ABDC-D91DBC515BB1}"/>
              </a:ext>
            </a:extLst>
          </p:cNvPr>
          <p:cNvSpPr txBox="1">
            <a:spLocks/>
          </p:cNvSpPr>
          <p:nvPr/>
        </p:nvSpPr>
        <p:spPr>
          <a:xfrm>
            <a:off x="606109" y="511812"/>
            <a:ext cx="103378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altLang="ko-KR" sz="2400" dirty="0">
                <a:solidFill>
                  <a:srgbClr val="033057"/>
                </a:solidFill>
                <a:latin typeface="Arial" panose="020B0604020202020204" pitchFamily="34" charset="0"/>
                <a:cs typeface="Arial" panose="020B0604020202020204" pitchFamily="34" charset="0"/>
              </a:rPr>
              <a:t>Ficha Técnica</a:t>
            </a:r>
          </a:p>
        </p:txBody>
      </p:sp>
      <p:pic>
        <p:nvPicPr>
          <p:cNvPr id="12" name="Gráfico 11">
            <a:extLst>
              <a:ext uri="{FF2B5EF4-FFF2-40B4-BE49-F238E27FC236}">
                <a16:creationId xmlns:a16="http://schemas.microsoft.com/office/drawing/2014/main" id="{71639C61-79B7-4757-AE45-8ABEA99834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06709" y="1005326"/>
            <a:ext cx="736600" cy="165100"/>
          </a:xfrm>
          <a:prstGeom prst="rect">
            <a:avLst/>
          </a:prstGeom>
        </p:spPr>
      </p:pic>
      <p:pic>
        <p:nvPicPr>
          <p:cNvPr id="13" name="Imagen 12">
            <a:extLst>
              <a:ext uri="{FF2B5EF4-FFF2-40B4-BE49-F238E27FC236}">
                <a16:creationId xmlns:a16="http://schemas.microsoft.com/office/drawing/2014/main" id="{9267DC75-B9D9-49E5-BD73-0A231C03A356}"/>
              </a:ext>
            </a:extLst>
          </p:cNvPr>
          <p:cNvPicPr>
            <a:picLocks noChangeAspect="1"/>
          </p:cNvPicPr>
          <p:nvPr/>
        </p:nvPicPr>
        <p:blipFill>
          <a:blip r:embed="rId6"/>
          <a:stretch>
            <a:fillRect/>
          </a:stretch>
        </p:blipFill>
        <p:spPr>
          <a:xfrm>
            <a:off x="549403" y="3738825"/>
            <a:ext cx="10932619" cy="2236673"/>
          </a:xfrm>
          <a:prstGeom prst="rect">
            <a:avLst/>
          </a:prstGeom>
        </p:spPr>
      </p:pic>
    </p:spTree>
    <p:extLst>
      <p:ext uri="{BB962C8B-B14F-4D97-AF65-F5344CB8AC3E}">
        <p14:creationId xmlns:p14="http://schemas.microsoft.com/office/powerpoint/2010/main" val="1074864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EE02627-A91B-49D0-81B7-910A0C01248C}"/>
              </a:ext>
            </a:extLst>
          </p:cNvPr>
          <p:cNvPicPr/>
          <p:nvPr/>
        </p:nvPicPr>
        <p:blipFill rotWithShape="1">
          <a:blip r:embed="rId2">
            <a:clrChange>
              <a:clrFrom>
                <a:srgbClr val="FFFFFF"/>
              </a:clrFrom>
              <a:clrTo>
                <a:srgbClr val="FFFFFF">
                  <a:alpha val="0"/>
                </a:srgbClr>
              </a:clrTo>
            </a:clrChange>
          </a:blip>
          <a:srcRect t="4965" b="3188"/>
          <a:stretch/>
        </p:blipFill>
        <p:spPr>
          <a:xfrm>
            <a:off x="10943909" y="104603"/>
            <a:ext cx="1248091" cy="983273"/>
          </a:xfrm>
          <a:prstGeom prst="rect">
            <a:avLst/>
          </a:prstGeom>
        </p:spPr>
      </p:pic>
      <p:sp>
        <p:nvSpPr>
          <p:cNvPr id="6" name="Text Placeholder 1">
            <a:extLst>
              <a:ext uri="{FF2B5EF4-FFF2-40B4-BE49-F238E27FC236}">
                <a16:creationId xmlns:a16="http://schemas.microsoft.com/office/drawing/2014/main" id="{08EF012A-3EE0-42D4-AA9F-D8739D533C7B}"/>
              </a:ext>
            </a:extLst>
          </p:cNvPr>
          <p:cNvSpPr txBox="1">
            <a:spLocks/>
          </p:cNvSpPr>
          <p:nvPr/>
        </p:nvSpPr>
        <p:spPr>
          <a:xfrm>
            <a:off x="606109" y="511812"/>
            <a:ext cx="103378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altLang="ko-KR" sz="2400" dirty="0">
                <a:solidFill>
                  <a:srgbClr val="033057"/>
                </a:solidFill>
                <a:latin typeface="Arial" panose="020B0604020202020204" pitchFamily="34" charset="0"/>
                <a:cs typeface="Arial" panose="020B0604020202020204" pitchFamily="34" charset="0"/>
              </a:rPr>
              <a:t>Ficha Técnica</a:t>
            </a:r>
          </a:p>
        </p:txBody>
      </p:sp>
      <p:pic>
        <p:nvPicPr>
          <p:cNvPr id="7" name="Gráfico 6">
            <a:extLst>
              <a:ext uri="{FF2B5EF4-FFF2-40B4-BE49-F238E27FC236}">
                <a16:creationId xmlns:a16="http://schemas.microsoft.com/office/drawing/2014/main" id="{D08841C0-7B40-43B4-A57C-969DD1D824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06709" y="1005326"/>
            <a:ext cx="736600" cy="165100"/>
          </a:xfrm>
          <a:prstGeom prst="rect">
            <a:avLst/>
          </a:prstGeom>
        </p:spPr>
      </p:pic>
      <p:pic>
        <p:nvPicPr>
          <p:cNvPr id="8" name="Imagen 7">
            <a:extLst>
              <a:ext uri="{FF2B5EF4-FFF2-40B4-BE49-F238E27FC236}">
                <a16:creationId xmlns:a16="http://schemas.microsoft.com/office/drawing/2014/main" id="{7F47745A-A426-4028-97F7-A965EB5BDC36}"/>
              </a:ext>
            </a:extLst>
          </p:cNvPr>
          <p:cNvPicPr>
            <a:picLocks noChangeAspect="1"/>
          </p:cNvPicPr>
          <p:nvPr/>
        </p:nvPicPr>
        <p:blipFill>
          <a:blip r:embed="rId5"/>
          <a:stretch>
            <a:fillRect/>
          </a:stretch>
        </p:blipFill>
        <p:spPr>
          <a:xfrm>
            <a:off x="422662" y="2378552"/>
            <a:ext cx="11441293" cy="1635922"/>
          </a:xfrm>
          <a:prstGeom prst="rect">
            <a:avLst/>
          </a:prstGeom>
        </p:spPr>
      </p:pic>
    </p:spTree>
    <p:extLst>
      <p:ext uri="{BB962C8B-B14F-4D97-AF65-F5344CB8AC3E}">
        <p14:creationId xmlns:p14="http://schemas.microsoft.com/office/powerpoint/2010/main" val="41832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9D5890A1-F999-437E-B728-51A36A52F97B}"/>
              </a:ext>
            </a:extLst>
          </p:cNvPr>
          <p:cNvPicPr>
            <a:picLocks noChangeAspect="1"/>
          </p:cNvPicPr>
          <p:nvPr/>
        </p:nvPicPr>
        <p:blipFill rotWithShape="1">
          <a:blip r:embed="rId2"/>
          <a:srcRect b="78866"/>
          <a:stretch/>
        </p:blipFill>
        <p:spPr>
          <a:xfrm>
            <a:off x="389926" y="462219"/>
            <a:ext cx="10695416" cy="288033"/>
          </a:xfrm>
          <a:prstGeom prst="rect">
            <a:avLst/>
          </a:prstGeom>
        </p:spPr>
      </p:pic>
      <p:graphicFrame>
        <p:nvGraphicFramePr>
          <p:cNvPr id="6" name="Tabla 5">
            <a:extLst>
              <a:ext uri="{FF2B5EF4-FFF2-40B4-BE49-F238E27FC236}">
                <a16:creationId xmlns:a16="http://schemas.microsoft.com/office/drawing/2014/main" id="{84C41225-32EC-4568-9DB4-5E68CF0345A0}"/>
              </a:ext>
            </a:extLst>
          </p:cNvPr>
          <p:cNvGraphicFramePr>
            <a:graphicFrameLocks noGrp="1"/>
          </p:cNvGraphicFramePr>
          <p:nvPr/>
        </p:nvGraphicFramePr>
        <p:xfrm>
          <a:off x="2436813" y="-7410450"/>
          <a:ext cx="6540499" cy="152400"/>
        </p:xfrm>
        <a:graphic>
          <a:graphicData uri="http://schemas.openxmlformats.org/drawingml/2006/table">
            <a:tbl>
              <a:tblPr>
                <a:tableStyleId>{5C22544A-7EE6-4342-B048-85BDC9FD1C3A}</a:tableStyleId>
              </a:tblPr>
              <a:tblGrid>
                <a:gridCol w="6540499">
                  <a:extLst>
                    <a:ext uri="{9D8B030D-6E8A-4147-A177-3AD203B41FA5}">
                      <a16:colId xmlns:a16="http://schemas.microsoft.com/office/drawing/2014/main" val="2231457066"/>
                    </a:ext>
                  </a:extLst>
                </a:gridCol>
              </a:tblGrid>
              <a:tr h="0">
                <a:tc>
                  <a:txBody>
                    <a:bodyPr/>
                    <a:lstStyle/>
                    <a:p>
                      <a:pPr algn="l" fontAlgn="b"/>
                      <a:r>
                        <a:rPr lang="es-MX" sz="1000" u="none" strike="noStrike" dirty="0">
                          <a:effectLst/>
                        </a:rPr>
                        <a:t> </a:t>
                      </a:r>
                      <a:endParaRPr lang="es-MX" sz="11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841116815"/>
                  </a:ext>
                </a:extLst>
              </a:tr>
            </a:tbl>
          </a:graphicData>
        </a:graphic>
      </p:graphicFrame>
      <mc:AlternateContent xmlns:mc="http://schemas.openxmlformats.org/markup-compatibility/2006" xmlns:a14="http://schemas.microsoft.com/office/drawing/2010/main">
        <mc:Choice Requires="a14">
          <p:sp>
            <p:nvSpPr>
              <p:cNvPr id="7" name="CuadroTexto 14">
                <a:extLst>
                  <a:ext uri="{FF2B5EF4-FFF2-40B4-BE49-F238E27FC236}">
                    <a16:creationId xmlns:a16="http://schemas.microsoft.com/office/drawing/2014/main" id="{00000000-0008-0000-0200-00000F000000}"/>
                  </a:ext>
                </a:extLst>
              </p:cNvPr>
              <p:cNvSpPr txBox="1"/>
              <p:nvPr/>
            </p:nvSpPr>
            <p:spPr>
              <a:xfrm>
                <a:off x="3279775" y="9296400"/>
                <a:ext cx="6477000" cy="4972050"/>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r>
                  <a:rPr lang="es-ES" sz="1100">
                    <a:solidFill>
                      <a:schemeClr val="dk1"/>
                    </a:solidFill>
                    <a:effectLst/>
                    <a:latin typeface="+mn-lt"/>
                    <a:ea typeface="+mn-ea"/>
                    <a:cs typeface="+mn-cs"/>
                  </a:rPr>
                  <a:t>Las variables de interés, son las diferencias entre las mediciones en puntos seleccionados en las fotos (</a:t>
                </a:r>
                <a14:m>
                  <m:oMath xmlns:m="http://schemas.openxmlformats.org/officeDocument/2006/math">
                    <m:sSub>
                      <m:sSubPr>
                        <m:ctrlPr>
                          <a:rPr lang="es-ES" sz="1100" i="1">
                            <a:solidFill>
                              <a:schemeClr val="dk1"/>
                            </a:solidFill>
                            <a:effectLst/>
                            <a:latin typeface="Cambria Math" panose="02040503050406030204" pitchFamily="18" charset="0"/>
                            <a:ea typeface="+mn-ea"/>
                            <a:cs typeface="+mn-cs"/>
                          </a:rPr>
                        </m:ctrlPr>
                      </m:sSubPr>
                      <m:e>
                        <m:acc>
                          <m:accPr>
                            <m:chr m:val="̂"/>
                            <m:ctrlPr>
                              <a:rPr lang="es-ES" sz="1100" i="1">
                                <a:solidFill>
                                  <a:schemeClr val="dk1"/>
                                </a:solidFill>
                                <a:effectLst/>
                                <a:latin typeface="Cambria Math" panose="02040503050406030204" pitchFamily="18" charset="0"/>
                                <a:ea typeface="+mn-ea"/>
                                <a:cs typeface="+mn-cs"/>
                              </a:rPr>
                            </m:ctrlPr>
                          </m:accPr>
                          <m:e>
                            <m:r>
                              <a:rPr lang="es-ES" sz="1100" i="1">
                                <a:solidFill>
                                  <a:schemeClr val="dk1"/>
                                </a:solidFill>
                                <a:effectLst/>
                                <a:latin typeface="Cambria Math" panose="02040503050406030204" pitchFamily="18" charset="0"/>
                                <a:ea typeface="+mn-ea"/>
                                <a:cs typeface="+mn-cs"/>
                              </a:rPr>
                              <m:t>h</m:t>
                            </m:r>
                          </m:e>
                        </m:acc>
                      </m:e>
                      <m:sub>
                        <m:r>
                          <a:rPr lang="es-ES" sz="1100" b="0" i="1">
                            <a:solidFill>
                              <a:schemeClr val="dk1"/>
                            </a:solidFill>
                            <a:effectLst/>
                            <a:latin typeface="Cambria Math" panose="02040503050406030204" pitchFamily="18" charset="0"/>
                            <a:ea typeface="+mn-ea"/>
                            <a:cs typeface="+mn-cs"/>
                          </a:rPr>
                          <m:t>𝑣𝑖</m:t>
                        </m:r>
                      </m:sub>
                    </m:sSub>
                    <m:r>
                      <a:rPr lang="es-ES" sz="1100" b="0" i="1">
                        <a:solidFill>
                          <a:schemeClr val="dk1"/>
                        </a:solidFill>
                        <a:effectLst/>
                        <a:latin typeface="Cambria Math" panose="02040503050406030204" pitchFamily="18" charset="0"/>
                        <a:ea typeface="+mn-ea"/>
                        <a:cs typeface="+mn-cs"/>
                      </a:rPr>
                      <m:t>)</m:t>
                    </m:r>
                  </m:oMath>
                </a14:m>
                <a:r>
                  <a:rPr lang="es-ES" sz="1100">
                    <a:solidFill>
                      <a:schemeClr val="dk1"/>
                    </a:solidFill>
                    <a:effectLst/>
                    <a:latin typeface="+mn-lt"/>
                    <a:ea typeface="+mn-ea"/>
                    <a:cs typeface="+mn-cs"/>
                  </a:rPr>
                  <a:t> y   </a:t>
                </a:r>
                <a:r>
                  <a:rPr lang="es-ES" sz="1100" baseline="0">
                    <a:solidFill>
                      <a:schemeClr val="dk1"/>
                    </a:solidFill>
                    <a:effectLst/>
                    <a:latin typeface="+mn-lt"/>
                    <a:ea typeface="+mn-ea"/>
                    <a:cs typeface="+mn-cs"/>
                  </a:rPr>
                  <a:t> una fuente de información de referencia (</a:t>
                </a:r>
                <a14:m>
                  <m:oMath xmlns:m="http://schemas.openxmlformats.org/officeDocument/2006/math">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h</m:t>
                        </m:r>
                      </m:e>
                      <m:sub>
                        <m:r>
                          <a:rPr lang="es-ES" sz="1100" b="0" i="1">
                            <a:solidFill>
                              <a:schemeClr val="dk1"/>
                            </a:solidFill>
                            <a:effectLst/>
                            <a:latin typeface="Cambria Math" panose="02040503050406030204" pitchFamily="18" charset="0"/>
                            <a:ea typeface="+mn-ea"/>
                            <a:cs typeface="+mn-cs"/>
                          </a:rPr>
                          <m:t>𝑣𝑖</m:t>
                        </m:r>
                      </m:sub>
                    </m:sSub>
                    <m:r>
                      <a:rPr lang="es-ES" sz="1100" b="0" i="1">
                        <a:solidFill>
                          <a:schemeClr val="dk1"/>
                        </a:solidFill>
                        <a:effectLst/>
                        <a:latin typeface="Cambria Math" panose="02040503050406030204" pitchFamily="18" charset="0"/>
                        <a:ea typeface="+mn-ea"/>
                        <a:cs typeface="+mn-cs"/>
                      </a:rPr>
                      <m:t>)</m:t>
                    </m:r>
                  </m:oMath>
                </a14:m>
                <a:r>
                  <a:rPr lang="es-ES" sz="1100" baseline="0">
                    <a:solidFill>
                      <a:schemeClr val="dk1"/>
                    </a:solidFill>
                    <a:effectLst/>
                    <a:latin typeface="+mn-lt"/>
                    <a:ea typeface="+mn-ea"/>
                    <a:cs typeface="+mn-cs"/>
                  </a:rPr>
                  <a:t> donde se asume que los valores son verdaderos</a:t>
                </a:r>
                <a:r>
                  <a:rPr lang="es-ES" sz="1100">
                    <a:solidFill>
                      <a:schemeClr val="dk1"/>
                    </a:solidFill>
                    <a:effectLst/>
                    <a:latin typeface="+mn-lt"/>
                    <a:ea typeface="+mn-ea"/>
                    <a:cs typeface="+mn-cs"/>
                  </a:rPr>
                  <a:t>.</a:t>
                </a:r>
                <a:r>
                  <a:rPr lang="es-ES" sz="1050" baseline="0">
                    <a:solidFill>
                      <a:schemeClr val="dk1"/>
                    </a:solidFill>
                    <a:effectLst/>
                    <a:latin typeface="+mn-lt"/>
                    <a:ea typeface="+mn-ea"/>
                    <a:cs typeface="+mn-cs"/>
                  </a:rPr>
                  <a:t> </a:t>
                </a:r>
                <a:r>
                  <a:rPr lang="es-ES" sz="1100">
                    <a:solidFill>
                      <a:schemeClr val="dk1"/>
                    </a:solidFill>
                    <a:effectLst/>
                    <a:latin typeface="+mn-lt"/>
                    <a:ea typeface="+mn-ea"/>
                    <a:cs typeface="+mn-cs"/>
                  </a:rPr>
                  <a:t>El interés radica en la distribución de las diferencias entre las observaciones medidas y verdaderas de los punto de control en X, Y y Z; es decir, las diferencias son:</a:t>
                </a:r>
                <a:endParaRPr lang="es-ES" sz="1050">
                  <a:solidFill>
                    <a:schemeClr val="dk1"/>
                  </a:solidFill>
                  <a:effectLst/>
                  <a:latin typeface="+mn-lt"/>
                  <a:ea typeface="+mn-ea"/>
                  <a:cs typeface="+mn-cs"/>
                </a:endParaRPr>
              </a:p>
              <a:p>
                <a:pPr lvl="1"/>
                <a14:m>
                  <m:oMath xmlns:m="http://schemas.openxmlformats.org/officeDocument/2006/math">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𝑥</m:t>
                        </m:r>
                      </m:e>
                      <m:sub>
                        <m:r>
                          <a:rPr lang="es-ES" sz="1100" i="1">
                            <a:solidFill>
                              <a:schemeClr val="dk1"/>
                            </a:solidFill>
                            <a:effectLst/>
                            <a:latin typeface="Cambria Math" panose="02040503050406030204" pitchFamily="18" charset="0"/>
                            <a:ea typeface="+mn-ea"/>
                            <a:cs typeface="+mn-cs"/>
                          </a:rPr>
                          <m:t>1</m:t>
                        </m:r>
                      </m:sub>
                    </m:sSub>
                    <m:r>
                      <a:rPr lang="es-ES" sz="1100" i="1">
                        <a:solidFill>
                          <a:schemeClr val="dk1"/>
                        </a:solidFill>
                        <a:effectLst/>
                        <a:latin typeface="Cambria Math" panose="02040503050406030204" pitchFamily="18" charset="0"/>
                        <a:ea typeface="+mn-ea"/>
                        <a:cs typeface="+mn-cs"/>
                      </a:rPr>
                      <m:t>, </m:t>
                    </m:r>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𝑥</m:t>
                        </m:r>
                      </m:e>
                      <m:sub>
                        <m:r>
                          <a:rPr lang="es-ES" sz="1100" i="1">
                            <a:solidFill>
                              <a:schemeClr val="dk1"/>
                            </a:solidFill>
                            <a:effectLst/>
                            <a:latin typeface="Cambria Math" panose="02040503050406030204" pitchFamily="18" charset="0"/>
                            <a:ea typeface="+mn-ea"/>
                            <a:cs typeface="+mn-cs"/>
                          </a:rPr>
                          <m:t>2</m:t>
                        </m:r>
                      </m:sub>
                    </m:sSub>
                    <m:r>
                      <a:rPr lang="es-ES" sz="1100" i="1">
                        <a:solidFill>
                          <a:schemeClr val="dk1"/>
                        </a:solidFill>
                        <a:effectLst/>
                        <a:latin typeface="Cambria Math" panose="02040503050406030204" pitchFamily="18" charset="0"/>
                        <a:ea typeface="+mn-ea"/>
                        <a:cs typeface="+mn-cs"/>
                      </a:rPr>
                      <m:t>,…, </m:t>
                    </m:r>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𝑥</m:t>
                        </m:r>
                      </m:e>
                      <m:sub>
                        <m:r>
                          <a:rPr lang="es-ES" sz="1100" i="1">
                            <a:solidFill>
                              <a:schemeClr val="dk1"/>
                            </a:solidFill>
                            <a:effectLst/>
                            <a:latin typeface="Cambria Math" panose="02040503050406030204" pitchFamily="18" charset="0"/>
                            <a:ea typeface="+mn-ea"/>
                            <a:cs typeface="+mn-cs"/>
                          </a:rPr>
                          <m:t>𝑛</m:t>
                        </m:r>
                      </m:sub>
                    </m:sSub>
                    <m:r>
                      <a:rPr lang="es-ES" sz="1100" i="1">
                        <a:solidFill>
                          <a:schemeClr val="dk1"/>
                        </a:solidFill>
                        <a:effectLst/>
                        <a:latin typeface="Cambria Math" panose="02040503050406030204" pitchFamily="18" charset="0"/>
                        <a:ea typeface="+mn-ea"/>
                        <a:cs typeface="+mn-cs"/>
                      </a:rPr>
                      <m:t> </m:t>
                    </m:r>
                  </m:oMath>
                </a14:m>
                <a:r>
                  <a:rPr lang="es-ES" sz="1100">
                    <a:solidFill>
                      <a:schemeClr val="dk1"/>
                    </a:solidFill>
                    <a:effectLst/>
                    <a:latin typeface="+mn-lt"/>
                    <a:ea typeface="+mn-ea"/>
                    <a:cs typeface="+mn-cs"/>
                  </a:rPr>
                  <a:t>	en la dirección en el eje </a:t>
                </a:r>
                <a14:m>
                  <m:oMath xmlns:m="http://schemas.openxmlformats.org/officeDocument/2006/math">
                    <m:r>
                      <a:rPr lang="es-ES" sz="1100" i="1">
                        <a:solidFill>
                          <a:schemeClr val="dk1"/>
                        </a:solidFill>
                        <a:effectLst/>
                        <a:latin typeface="Cambria Math" panose="02040503050406030204" pitchFamily="18" charset="0"/>
                        <a:ea typeface="+mn-ea"/>
                        <a:cs typeface="+mn-cs"/>
                      </a:rPr>
                      <m:t>𝑋</m:t>
                    </m:r>
                  </m:oMath>
                </a14:m>
                <a:r>
                  <a:rPr lang="es-ES" sz="1100">
                    <a:solidFill>
                      <a:schemeClr val="dk1"/>
                    </a:solidFill>
                    <a:effectLst/>
                    <a:latin typeface="+mn-lt"/>
                    <a:ea typeface="+mn-ea"/>
                    <a:cs typeface="+mn-cs"/>
                  </a:rPr>
                  <a:t>, donde </a:t>
                </a:r>
                <a14:m>
                  <m:oMath xmlns:m="http://schemas.openxmlformats.org/officeDocument/2006/math">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𝑥</m:t>
                        </m:r>
                      </m:e>
                      <m:sub>
                        <m:r>
                          <a:rPr lang="es-ES" sz="1100" i="1">
                            <a:solidFill>
                              <a:schemeClr val="dk1"/>
                            </a:solidFill>
                            <a:effectLst/>
                            <a:latin typeface="Cambria Math" panose="02040503050406030204" pitchFamily="18" charset="0"/>
                            <a:ea typeface="+mn-ea"/>
                            <a:cs typeface="+mn-cs"/>
                          </a:rPr>
                          <m:t>𝑖</m:t>
                        </m:r>
                      </m:sub>
                    </m:sSub>
                    <m:r>
                      <a:rPr lang="es-ES" sz="1100" i="1">
                        <a:solidFill>
                          <a:schemeClr val="dk1"/>
                        </a:solidFill>
                        <a:effectLst/>
                        <a:latin typeface="Cambria Math" panose="02040503050406030204" pitchFamily="18" charset="0"/>
                        <a:ea typeface="+mn-ea"/>
                        <a:cs typeface="+mn-cs"/>
                      </a:rPr>
                      <m:t>=(</m:t>
                    </m:r>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h</m:t>
                        </m:r>
                      </m:e>
                      <m:sub>
                        <m:r>
                          <a:rPr lang="es-ES" sz="1100" i="1">
                            <a:solidFill>
                              <a:schemeClr val="dk1"/>
                            </a:solidFill>
                            <a:effectLst/>
                            <a:latin typeface="Cambria Math" panose="02040503050406030204" pitchFamily="18" charset="0"/>
                            <a:ea typeface="+mn-ea"/>
                            <a:cs typeface="+mn-cs"/>
                          </a:rPr>
                          <m:t>𝑥𝑖</m:t>
                        </m:r>
                      </m:sub>
                    </m:sSub>
                    <m:r>
                      <a:rPr lang="es-ES" sz="1100" i="1">
                        <a:solidFill>
                          <a:schemeClr val="dk1"/>
                        </a:solidFill>
                        <a:effectLst/>
                        <a:latin typeface="Cambria Math" panose="02040503050406030204" pitchFamily="18" charset="0"/>
                        <a:ea typeface="+mn-ea"/>
                        <a:cs typeface="+mn-cs"/>
                      </a:rPr>
                      <m:t>−</m:t>
                    </m:r>
                    <m:sSub>
                      <m:sSubPr>
                        <m:ctrlPr>
                          <a:rPr lang="es-ES" sz="1100" i="1">
                            <a:solidFill>
                              <a:schemeClr val="dk1"/>
                            </a:solidFill>
                            <a:effectLst/>
                            <a:latin typeface="Cambria Math" panose="02040503050406030204" pitchFamily="18" charset="0"/>
                            <a:ea typeface="+mn-ea"/>
                            <a:cs typeface="+mn-cs"/>
                          </a:rPr>
                        </m:ctrlPr>
                      </m:sSubPr>
                      <m:e>
                        <m:acc>
                          <m:accPr>
                            <m:chr m:val="̂"/>
                            <m:ctrlPr>
                              <a:rPr lang="es-ES" sz="1100" i="1">
                                <a:solidFill>
                                  <a:schemeClr val="dk1"/>
                                </a:solidFill>
                                <a:effectLst/>
                                <a:latin typeface="Cambria Math" panose="02040503050406030204" pitchFamily="18" charset="0"/>
                                <a:ea typeface="+mn-ea"/>
                                <a:cs typeface="+mn-cs"/>
                              </a:rPr>
                            </m:ctrlPr>
                          </m:accPr>
                          <m:e>
                            <m:r>
                              <a:rPr lang="es-ES" sz="1100" i="1">
                                <a:solidFill>
                                  <a:schemeClr val="dk1"/>
                                </a:solidFill>
                                <a:effectLst/>
                                <a:latin typeface="Cambria Math" panose="02040503050406030204" pitchFamily="18" charset="0"/>
                                <a:ea typeface="+mn-ea"/>
                                <a:cs typeface="+mn-cs"/>
                              </a:rPr>
                              <m:t>h</m:t>
                            </m:r>
                          </m:e>
                        </m:acc>
                      </m:e>
                      <m:sub>
                        <m:r>
                          <a:rPr lang="es-ES" sz="1100" i="1">
                            <a:solidFill>
                              <a:schemeClr val="dk1"/>
                            </a:solidFill>
                            <a:effectLst/>
                            <a:latin typeface="Cambria Math" panose="02040503050406030204" pitchFamily="18" charset="0"/>
                            <a:ea typeface="+mn-ea"/>
                            <a:cs typeface="+mn-cs"/>
                          </a:rPr>
                          <m:t>𝑥𝑖</m:t>
                        </m:r>
                      </m:sub>
                    </m:sSub>
                  </m:oMath>
                </a14:m>
                <a:r>
                  <a:rPr lang="es-ES" sz="1100">
                    <a:solidFill>
                      <a:schemeClr val="dk1"/>
                    </a:solidFill>
                    <a:effectLst/>
                    <a:latin typeface="+mn-lt"/>
                    <a:ea typeface="+mn-ea"/>
                    <a:cs typeface="+mn-cs"/>
                  </a:rPr>
                  <a:t>).</a:t>
                </a:r>
                <a:endParaRPr lang="es-ES" sz="1050">
                  <a:solidFill>
                    <a:schemeClr val="dk1"/>
                  </a:solidFill>
                  <a:effectLst/>
                  <a:latin typeface="+mn-lt"/>
                  <a:ea typeface="+mn-ea"/>
                  <a:cs typeface="+mn-cs"/>
                </a:endParaRPr>
              </a:p>
              <a:p>
                <a:pPr lvl="1"/>
                <a14:m>
                  <m:oMath xmlns:m="http://schemas.openxmlformats.org/officeDocument/2006/math">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𝑦</m:t>
                        </m:r>
                      </m:e>
                      <m:sub>
                        <m:r>
                          <a:rPr lang="es-ES" sz="1100" i="1">
                            <a:solidFill>
                              <a:schemeClr val="dk1"/>
                            </a:solidFill>
                            <a:effectLst/>
                            <a:latin typeface="Cambria Math" panose="02040503050406030204" pitchFamily="18" charset="0"/>
                            <a:ea typeface="+mn-ea"/>
                            <a:cs typeface="+mn-cs"/>
                          </a:rPr>
                          <m:t>1</m:t>
                        </m:r>
                      </m:sub>
                    </m:sSub>
                    <m:r>
                      <a:rPr lang="es-ES" sz="1100" i="1">
                        <a:solidFill>
                          <a:schemeClr val="dk1"/>
                        </a:solidFill>
                        <a:effectLst/>
                        <a:latin typeface="Cambria Math" panose="02040503050406030204" pitchFamily="18" charset="0"/>
                        <a:ea typeface="+mn-ea"/>
                        <a:cs typeface="+mn-cs"/>
                      </a:rPr>
                      <m:t>, </m:t>
                    </m:r>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𝑦</m:t>
                        </m:r>
                      </m:e>
                      <m:sub>
                        <m:r>
                          <a:rPr lang="es-ES" sz="1100" i="1">
                            <a:solidFill>
                              <a:schemeClr val="dk1"/>
                            </a:solidFill>
                            <a:effectLst/>
                            <a:latin typeface="Cambria Math" panose="02040503050406030204" pitchFamily="18" charset="0"/>
                            <a:ea typeface="+mn-ea"/>
                            <a:cs typeface="+mn-cs"/>
                          </a:rPr>
                          <m:t>2</m:t>
                        </m:r>
                      </m:sub>
                    </m:sSub>
                    <m:r>
                      <a:rPr lang="es-ES" sz="1100" i="1">
                        <a:solidFill>
                          <a:schemeClr val="dk1"/>
                        </a:solidFill>
                        <a:effectLst/>
                        <a:latin typeface="Cambria Math" panose="02040503050406030204" pitchFamily="18" charset="0"/>
                        <a:ea typeface="+mn-ea"/>
                        <a:cs typeface="+mn-cs"/>
                      </a:rPr>
                      <m:t>,…, </m:t>
                    </m:r>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𝑦</m:t>
                        </m:r>
                      </m:e>
                      <m:sub>
                        <m:r>
                          <a:rPr lang="es-ES" sz="1100" i="1">
                            <a:solidFill>
                              <a:schemeClr val="dk1"/>
                            </a:solidFill>
                            <a:effectLst/>
                            <a:latin typeface="Cambria Math" panose="02040503050406030204" pitchFamily="18" charset="0"/>
                            <a:ea typeface="+mn-ea"/>
                            <a:cs typeface="+mn-cs"/>
                          </a:rPr>
                          <m:t>𝑛</m:t>
                        </m:r>
                      </m:sub>
                    </m:sSub>
                    <m:r>
                      <a:rPr lang="es-ES" sz="1100" i="1">
                        <a:solidFill>
                          <a:schemeClr val="dk1"/>
                        </a:solidFill>
                        <a:effectLst/>
                        <a:latin typeface="Cambria Math" panose="02040503050406030204" pitchFamily="18" charset="0"/>
                        <a:ea typeface="+mn-ea"/>
                        <a:cs typeface="+mn-cs"/>
                      </a:rPr>
                      <m:t> </m:t>
                    </m:r>
                  </m:oMath>
                </a14:m>
                <a:r>
                  <a:rPr lang="es-ES" sz="1100">
                    <a:solidFill>
                      <a:schemeClr val="dk1"/>
                    </a:solidFill>
                    <a:effectLst/>
                    <a:latin typeface="+mn-lt"/>
                    <a:ea typeface="+mn-ea"/>
                    <a:cs typeface="+mn-cs"/>
                  </a:rPr>
                  <a:t>	en la dirección en el eje </a:t>
                </a:r>
                <a14:m>
                  <m:oMath xmlns:m="http://schemas.openxmlformats.org/officeDocument/2006/math">
                    <m:r>
                      <a:rPr lang="es-ES" sz="1100" i="1">
                        <a:solidFill>
                          <a:schemeClr val="dk1"/>
                        </a:solidFill>
                        <a:effectLst/>
                        <a:latin typeface="Cambria Math" panose="02040503050406030204" pitchFamily="18" charset="0"/>
                        <a:ea typeface="+mn-ea"/>
                        <a:cs typeface="+mn-cs"/>
                      </a:rPr>
                      <m:t>𝑌</m:t>
                    </m:r>
                  </m:oMath>
                </a14:m>
                <a:r>
                  <a:rPr lang="es-ES" sz="1100">
                    <a:solidFill>
                      <a:schemeClr val="dk1"/>
                    </a:solidFill>
                    <a:effectLst/>
                    <a:latin typeface="+mn-lt"/>
                    <a:ea typeface="+mn-ea"/>
                    <a:cs typeface="+mn-cs"/>
                  </a:rPr>
                  <a:t>, donde </a:t>
                </a:r>
                <a14:m>
                  <m:oMath xmlns:m="http://schemas.openxmlformats.org/officeDocument/2006/math">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𝑦</m:t>
                        </m:r>
                      </m:e>
                      <m:sub>
                        <m:r>
                          <a:rPr lang="es-ES" sz="1100" i="1">
                            <a:solidFill>
                              <a:schemeClr val="dk1"/>
                            </a:solidFill>
                            <a:effectLst/>
                            <a:latin typeface="Cambria Math" panose="02040503050406030204" pitchFamily="18" charset="0"/>
                            <a:ea typeface="+mn-ea"/>
                            <a:cs typeface="+mn-cs"/>
                          </a:rPr>
                          <m:t>𝑖</m:t>
                        </m:r>
                      </m:sub>
                    </m:sSub>
                    <m:r>
                      <a:rPr lang="es-ES" sz="1100" i="1">
                        <a:solidFill>
                          <a:schemeClr val="dk1"/>
                        </a:solidFill>
                        <a:effectLst/>
                        <a:latin typeface="Cambria Math" panose="02040503050406030204" pitchFamily="18" charset="0"/>
                        <a:ea typeface="+mn-ea"/>
                        <a:cs typeface="+mn-cs"/>
                      </a:rPr>
                      <m:t>=(</m:t>
                    </m:r>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h</m:t>
                        </m:r>
                      </m:e>
                      <m:sub>
                        <m:r>
                          <a:rPr lang="es-ES" sz="1100" i="1">
                            <a:solidFill>
                              <a:schemeClr val="dk1"/>
                            </a:solidFill>
                            <a:effectLst/>
                            <a:latin typeface="Cambria Math" panose="02040503050406030204" pitchFamily="18" charset="0"/>
                            <a:ea typeface="+mn-ea"/>
                            <a:cs typeface="+mn-cs"/>
                          </a:rPr>
                          <m:t>𝑦𝑖</m:t>
                        </m:r>
                      </m:sub>
                    </m:sSub>
                    <m:r>
                      <a:rPr lang="es-ES" sz="1100" i="1">
                        <a:solidFill>
                          <a:schemeClr val="dk1"/>
                        </a:solidFill>
                        <a:effectLst/>
                        <a:latin typeface="Cambria Math" panose="02040503050406030204" pitchFamily="18" charset="0"/>
                        <a:ea typeface="+mn-ea"/>
                        <a:cs typeface="+mn-cs"/>
                      </a:rPr>
                      <m:t>−</m:t>
                    </m:r>
                    <m:sSub>
                      <m:sSubPr>
                        <m:ctrlPr>
                          <a:rPr lang="es-ES" sz="1100" i="1">
                            <a:solidFill>
                              <a:schemeClr val="dk1"/>
                            </a:solidFill>
                            <a:effectLst/>
                            <a:latin typeface="Cambria Math" panose="02040503050406030204" pitchFamily="18" charset="0"/>
                            <a:ea typeface="+mn-ea"/>
                            <a:cs typeface="+mn-cs"/>
                          </a:rPr>
                        </m:ctrlPr>
                      </m:sSubPr>
                      <m:e>
                        <m:acc>
                          <m:accPr>
                            <m:chr m:val="̂"/>
                            <m:ctrlPr>
                              <a:rPr lang="es-ES" sz="1100" i="1">
                                <a:solidFill>
                                  <a:schemeClr val="dk1"/>
                                </a:solidFill>
                                <a:effectLst/>
                                <a:latin typeface="Cambria Math" panose="02040503050406030204" pitchFamily="18" charset="0"/>
                                <a:ea typeface="+mn-ea"/>
                                <a:cs typeface="+mn-cs"/>
                              </a:rPr>
                            </m:ctrlPr>
                          </m:accPr>
                          <m:e>
                            <m:r>
                              <a:rPr lang="es-ES" sz="1100" i="1">
                                <a:solidFill>
                                  <a:schemeClr val="dk1"/>
                                </a:solidFill>
                                <a:effectLst/>
                                <a:latin typeface="Cambria Math" panose="02040503050406030204" pitchFamily="18" charset="0"/>
                                <a:ea typeface="+mn-ea"/>
                                <a:cs typeface="+mn-cs"/>
                              </a:rPr>
                              <m:t>h</m:t>
                            </m:r>
                          </m:e>
                        </m:acc>
                      </m:e>
                      <m:sub>
                        <m:r>
                          <a:rPr lang="es-ES" sz="1100" i="1">
                            <a:solidFill>
                              <a:schemeClr val="dk1"/>
                            </a:solidFill>
                            <a:effectLst/>
                            <a:latin typeface="Cambria Math" panose="02040503050406030204" pitchFamily="18" charset="0"/>
                            <a:ea typeface="+mn-ea"/>
                            <a:cs typeface="+mn-cs"/>
                          </a:rPr>
                          <m:t>𝑦𝑖</m:t>
                        </m:r>
                      </m:sub>
                    </m:sSub>
                  </m:oMath>
                </a14:m>
                <a:r>
                  <a:rPr lang="es-ES" sz="1100">
                    <a:solidFill>
                      <a:schemeClr val="dk1"/>
                    </a:solidFill>
                    <a:effectLst/>
                    <a:latin typeface="+mn-lt"/>
                    <a:ea typeface="+mn-ea"/>
                    <a:cs typeface="+mn-cs"/>
                  </a:rPr>
                  <a:t>).</a:t>
                </a:r>
                <a:endParaRPr lang="es-ES" sz="1050">
                  <a:solidFill>
                    <a:schemeClr val="dk1"/>
                  </a:solidFill>
                  <a:effectLst/>
                  <a:latin typeface="+mn-lt"/>
                  <a:ea typeface="+mn-ea"/>
                  <a:cs typeface="+mn-cs"/>
                </a:endParaRPr>
              </a:p>
              <a:p>
                <a:pPr lvl="1"/>
                <a14:m>
                  <m:oMath xmlns:m="http://schemas.openxmlformats.org/officeDocument/2006/math">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𝑧</m:t>
                        </m:r>
                      </m:e>
                      <m:sub>
                        <m:r>
                          <a:rPr lang="es-ES" sz="1100" i="1">
                            <a:solidFill>
                              <a:schemeClr val="dk1"/>
                            </a:solidFill>
                            <a:effectLst/>
                            <a:latin typeface="Cambria Math" panose="02040503050406030204" pitchFamily="18" charset="0"/>
                            <a:ea typeface="+mn-ea"/>
                            <a:cs typeface="+mn-cs"/>
                          </a:rPr>
                          <m:t>1</m:t>
                        </m:r>
                      </m:sub>
                    </m:sSub>
                    <m:r>
                      <a:rPr lang="es-ES" sz="1100" i="1">
                        <a:solidFill>
                          <a:schemeClr val="dk1"/>
                        </a:solidFill>
                        <a:effectLst/>
                        <a:latin typeface="Cambria Math" panose="02040503050406030204" pitchFamily="18" charset="0"/>
                        <a:ea typeface="+mn-ea"/>
                        <a:cs typeface="+mn-cs"/>
                      </a:rPr>
                      <m:t>, </m:t>
                    </m:r>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𝑧</m:t>
                        </m:r>
                      </m:e>
                      <m:sub>
                        <m:r>
                          <a:rPr lang="es-ES" sz="1100" i="1">
                            <a:solidFill>
                              <a:schemeClr val="dk1"/>
                            </a:solidFill>
                            <a:effectLst/>
                            <a:latin typeface="Cambria Math" panose="02040503050406030204" pitchFamily="18" charset="0"/>
                            <a:ea typeface="+mn-ea"/>
                            <a:cs typeface="+mn-cs"/>
                          </a:rPr>
                          <m:t>2</m:t>
                        </m:r>
                      </m:sub>
                    </m:sSub>
                    <m:r>
                      <a:rPr lang="es-ES" sz="1100" i="1">
                        <a:solidFill>
                          <a:schemeClr val="dk1"/>
                        </a:solidFill>
                        <a:effectLst/>
                        <a:latin typeface="Cambria Math" panose="02040503050406030204" pitchFamily="18" charset="0"/>
                        <a:ea typeface="+mn-ea"/>
                        <a:cs typeface="+mn-cs"/>
                      </a:rPr>
                      <m:t>,…, </m:t>
                    </m:r>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𝑧</m:t>
                        </m:r>
                      </m:e>
                      <m:sub>
                        <m:r>
                          <a:rPr lang="es-ES" sz="1100" i="1">
                            <a:solidFill>
                              <a:schemeClr val="dk1"/>
                            </a:solidFill>
                            <a:effectLst/>
                            <a:latin typeface="Cambria Math" panose="02040503050406030204" pitchFamily="18" charset="0"/>
                            <a:ea typeface="+mn-ea"/>
                            <a:cs typeface="+mn-cs"/>
                          </a:rPr>
                          <m:t>𝑚</m:t>
                        </m:r>
                      </m:sub>
                    </m:sSub>
                    <m:r>
                      <a:rPr lang="es-ES" sz="1100" i="1">
                        <a:solidFill>
                          <a:schemeClr val="dk1"/>
                        </a:solidFill>
                        <a:effectLst/>
                        <a:latin typeface="Cambria Math" panose="02040503050406030204" pitchFamily="18" charset="0"/>
                        <a:ea typeface="+mn-ea"/>
                        <a:cs typeface="+mn-cs"/>
                      </a:rPr>
                      <m:t> </m:t>
                    </m:r>
                  </m:oMath>
                </a14:m>
                <a:r>
                  <a:rPr lang="es-ES" sz="1100">
                    <a:solidFill>
                      <a:schemeClr val="dk1"/>
                    </a:solidFill>
                    <a:effectLst/>
                    <a:latin typeface="+mn-lt"/>
                    <a:ea typeface="+mn-ea"/>
                    <a:cs typeface="+mn-cs"/>
                  </a:rPr>
                  <a:t>	en la dirección en el eje </a:t>
                </a:r>
                <a14:m>
                  <m:oMath xmlns:m="http://schemas.openxmlformats.org/officeDocument/2006/math">
                    <m:r>
                      <a:rPr lang="es-ES" sz="1100" i="1">
                        <a:solidFill>
                          <a:schemeClr val="dk1"/>
                        </a:solidFill>
                        <a:effectLst/>
                        <a:latin typeface="Cambria Math" panose="02040503050406030204" pitchFamily="18" charset="0"/>
                        <a:ea typeface="+mn-ea"/>
                        <a:cs typeface="+mn-cs"/>
                      </a:rPr>
                      <m:t>𝑍</m:t>
                    </m:r>
                  </m:oMath>
                </a14:m>
                <a:r>
                  <a:rPr lang="es-ES" sz="1100">
                    <a:solidFill>
                      <a:schemeClr val="dk1"/>
                    </a:solidFill>
                    <a:effectLst/>
                    <a:latin typeface="+mn-lt"/>
                    <a:ea typeface="+mn-ea"/>
                    <a:cs typeface="+mn-cs"/>
                  </a:rPr>
                  <a:t>, donde </a:t>
                </a:r>
                <a14:m>
                  <m:oMath xmlns:m="http://schemas.openxmlformats.org/officeDocument/2006/math">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𝑧</m:t>
                        </m:r>
                      </m:e>
                      <m:sub>
                        <m:r>
                          <a:rPr lang="es-ES" sz="1100" i="1">
                            <a:solidFill>
                              <a:schemeClr val="dk1"/>
                            </a:solidFill>
                            <a:effectLst/>
                            <a:latin typeface="Cambria Math" panose="02040503050406030204" pitchFamily="18" charset="0"/>
                            <a:ea typeface="+mn-ea"/>
                            <a:cs typeface="+mn-cs"/>
                          </a:rPr>
                          <m:t>𝑖</m:t>
                        </m:r>
                      </m:sub>
                    </m:sSub>
                    <m:r>
                      <a:rPr lang="es-ES" sz="1100" i="1">
                        <a:solidFill>
                          <a:schemeClr val="dk1"/>
                        </a:solidFill>
                        <a:effectLst/>
                        <a:latin typeface="Cambria Math" panose="02040503050406030204" pitchFamily="18" charset="0"/>
                        <a:ea typeface="+mn-ea"/>
                        <a:cs typeface="+mn-cs"/>
                      </a:rPr>
                      <m:t>=(</m:t>
                    </m:r>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h</m:t>
                        </m:r>
                      </m:e>
                      <m:sub>
                        <m:r>
                          <a:rPr lang="es-ES" sz="1100" i="1">
                            <a:solidFill>
                              <a:schemeClr val="dk1"/>
                            </a:solidFill>
                            <a:effectLst/>
                            <a:latin typeface="Cambria Math" panose="02040503050406030204" pitchFamily="18" charset="0"/>
                            <a:ea typeface="+mn-ea"/>
                            <a:cs typeface="+mn-cs"/>
                          </a:rPr>
                          <m:t>𝑧𝑖</m:t>
                        </m:r>
                      </m:sub>
                    </m:sSub>
                    <m:r>
                      <a:rPr lang="es-ES" sz="1100" i="1">
                        <a:solidFill>
                          <a:schemeClr val="dk1"/>
                        </a:solidFill>
                        <a:effectLst/>
                        <a:latin typeface="Cambria Math" panose="02040503050406030204" pitchFamily="18" charset="0"/>
                        <a:ea typeface="+mn-ea"/>
                        <a:cs typeface="+mn-cs"/>
                      </a:rPr>
                      <m:t>−</m:t>
                    </m:r>
                    <m:sSub>
                      <m:sSubPr>
                        <m:ctrlPr>
                          <a:rPr lang="es-ES" sz="1100" i="1">
                            <a:solidFill>
                              <a:schemeClr val="dk1"/>
                            </a:solidFill>
                            <a:effectLst/>
                            <a:latin typeface="Cambria Math" panose="02040503050406030204" pitchFamily="18" charset="0"/>
                            <a:ea typeface="+mn-ea"/>
                            <a:cs typeface="+mn-cs"/>
                          </a:rPr>
                        </m:ctrlPr>
                      </m:sSubPr>
                      <m:e>
                        <m:acc>
                          <m:accPr>
                            <m:chr m:val="̂"/>
                            <m:ctrlPr>
                              <a:rPr lang="es-ES" sz="1100" i="1">
                                <a:solidFill>
                                  <a:schemeClr val="dk1"/>
                                </a:solidFill>
                                <a:effectLst/>
                                <a:latin typeface="Cambria Math" panose="02040503050406030204" pitchFamily="18" charset="0"/>
                                <a:ea typeface="+mn-ea"/>
                                <a:cs typeface="+mn-cs"/>
                              </a:rPr>
                            </m:ctrlPr>
                          </m:accPr>
                          <m:e>
                            <m:r>
                              <a:rPr lang="es-ES" sz="1100" i="1">
                                <a:solidFill>
                                  <a:schemeClr val="dk1"/>
                                </a:solidFill>
                                <a:effectLst/>
                                <a:latin typeface="Cambria Math" panose="02040503050406030204" pitchFamily="18" charset="0"/>
                                <a:ea typeface="+mn-ea"/>
                                <a:cs typeface="+mn-cs"/>
                              </a:rPr>
                              <m:t>h</m:t>
                            </m:r>
                          </m:e>
                        </m:acc>
                      </m:e>
                      <m:sub>
                        <m:r>
                          <a:rPr lang="es-ES" sz="1100" i="1">
                            <a:solidFill>
                              <a:schemeClr val="dk1"/>
                            </a:solidFill>
                            <a:effectLst/>
                            <a:latin typeface="Cambria Math" panose="02040503050406030204" pitchFamily="18" charset="0"/>
                            <a:ea typeface="+mn-ea"/>
                            <a:cs typeface="+mn-cs"/>
                          </a:rPr>
                          <m:t>𝑧𝑖</m:t>
                        </m:r>
                      </m:sub>
                    </m:sSub>
                  </m:oMath>
                </a14:m>
                <a:r>
                  <a:rPr lang="es-ES" sz="1100">
                    <a:solidFill>
                      <a:schemeClr val="dk1"/>
                    </a:solidFill>
                    <a:effectLst/>
                    <a:latin typeface="+mn-lt"/>
                    <a:ea typeface="+mn-ea"/>
                    <a:cs typeface="+mn-cs"/>
                  </a:rPr>
                  <a:t>).</a:t>
                </a:r>
                <a:endParaRPr lang="es-ES" sz="1050">
                  <a:solidFill>
                    <a:schemeClr val="dk1"/>
                  </a:solidFill>
                  <a:effectLst/>
                  <a:latin typeface="+mn-lt"/>
                  <a:ea typeface="+mn-ea"/>
                  <a:cs typeface="+mn-cs"/>
                </a:endParaRPr>
              </a:p>
              <a:p>
                <a:pPr lvl="0"/>
                <a:r>
                  <a:rPr lang="es-ES" sz="1100">
                    <a:solidFill>
                      <a:schemeClr val="dk1"/>
                    </a:solidFill>
                    <a:effectLst/>
                    <a:latin typeface="+mn-lt"/>
                    <a:ea typeface="+mn-ea"/>
                    <a:cs typeface="+mn-cs"/>
                  </a:rPr>
                  <a:t>Se asume que las diferencias en todas la direcciones son resultados de variables aleatorias Normales; </a:t>
                </a:r>
                <a14:m>
                  <m:oMath xmlns:m="http://schemas.openxmlformats.org/officeDocument/2006/math">
                    <m:r>
                      <a:rPr lang="es-ES" sz="1100" i="1">
                        <a:solidFill>
                          <a:schemeClr val="dk1"/>
                        </a:solidFill>
                        <a:effectLst/>
                        <a:latin typeface="Cambria Math" panose="02040503050406030204" pitchFamily="18" charset="0"/>
                        <a:ea typeface="+mn-ea"/>
                        <a:cs typeface="+mn-cs"/>
                      </a:rPr>
                      <m:t>𝑋</m:t>
                    </m:r>
                    <m:r>
                      <a:rPr lang="es-ES" sz="1100" i="1">
                        <a:solidFill>
                          <a:schemeClr val="dk1"/>
                        </a:solidFill>
                        <a:effectLst/>
                        <a:latin typeface="Cambria Math" panose="02040503050406030204" pitchFamily="18" charset="0"/>
                        <a:ea typeface="+mn-ea"/>
                        <a:cs typeface="+mn-cs"/>
                      </a:rPr>
                      <m:t> </m:t>
                    </m:r>
                    <m:r>
                      <a:rPr lang="es-ES" sz="1100" i="1">
                        <a:solidFill>
                          <a:schemeClr val="dk1"/>
                        </a:solidFill>
                        <a:effectLst/>
                        <a:latin typeface="Cambria Math" panose="02040503050406030204" pitchFamily="18" charset="0"/>
                        <a:ea typeface="+mn-ea"/>
                        <a:cs typeface="+mn-cs"/>
                      </a:rPr>
                      <m:t>𝑦</m:t>
                    </m:r>
                    <m:r>
                      <a:rPr lang="es-ES" sz="1100" i="1">
                        <a:solidFill>
                          <a:schemeClr val="dk1"/>
                        </a:solidFill>
                        <a:effectLst/>
                        <a:latin typeface="Cambria Math" panose="02040503050406030204" pitchFamily="18" charset="0"/>
                        <a:ea typeface="+mn-ea"/>
                        <a:cs typeface="+mn-cs"/>
                      </a:rPr>
                      <m:t> </m:t>
                    </m:r>
                    <m:r>
                      <a:rPr lang="es-ES" sz="1100" i="1">
                        <a:solidFill>
                          <a:schemeClr val="dk1"/>
                        </a:solidFill>
                        <a:effectLst/>
                        <a:latin typeface="Cambria Math" panose="02040503050406030204" pitchFamily="18" charset="0"/>
                        <a:ea typeface="+mn-ea"/>
                        <a:cs typeface="+mn-cs"/>
                      </a:rPr>
                      <m:t>𝑌</m:t>
                    </m:r>
                    <m:r>
                      <a:rPr lang="es-ES" sz="1100" i="1">
                        <a:solidFill>
                          <a:schemeClr val="dk1"/>
                        </a:solidFill>
                        <a:effectLst/>
                        <a:latin typeface="Cambria Math" panose="02040503050406030204" pitchFamily="18" charset="0"/>
                        <a:ea typeface="+mn-ea"/>
                        <a:cs typeface="+mn-cs"/>
                      </a:rPr>
                      <m:t> ~</m:t>
                    </m:r>
                    <m:r>
                      <a:rPr lang="es-ES" sz="1100" i="1">
                        <a:solidFill>
                          <a:schemeClr val="dk1"/>
                        </a:solidFill>
                        <a:effectLst/>
                        <a:latin typeface="Cambria Math" panose="02040503050406030204" pitchFamily="18" charset="0"/>
                        <a:ea typeface="+mn-ea"/>
                        <a:cs typeface="+mn-cs"/>
                      </a:rPr>
                      <m:t>𝑁</m:t>
                    </m:r>
                    <m:r>
                      <a:rPr lang="es-ES" sz="1100" i="1">
                        <a:solidFill>
                          <a:schemeClr val="dk1"/>
                        </a:solidFill>
                        <a:effectLst/>
                        <a:latin typeface="Cambria Math" panose="02040503050406030204" pitchFamily="18" charset="0"/>
                        <a:ea typeface="+mn-ea"/>
                        <a:cs typeface="+mn-cs"/>
                      </a:rPr>
                      <m:t>(0,</m:t>
                    </m:r>
                    <m:sSup>
                      <m:sSupPr>
                        <m:ctrlPr>
                          <a:rPr lang="es-ES" sz="1100" i="1">
                            <a:solidFill>
                              <a:schemeClr val="dk1"/>
                            </a:solidFill>
                            <a:effectLst/>
                            <a:latin typeface="Cambria Math" panose="02040503050406030204" pitchFamily="18" charset="0"/>
                            <a:ea typeface="+mn-ea"/>
                            <a:cs typeface="+mn-cs"/>
                          </a:rPr>
                        </m:ctrlPr>
                      </m:sSupPr>
                      <m:e>
                        <m:r>
                          <a:rPr lang="es-ES" sz="1100" i="1">
                            <a:solidFill>
                              <a:schemeClr val="dk1"/>
                            </a:solidFill>
                            <a:effectLst/>
                            <a:latin typeface="Cambria Math" panose="02040503050406030204" pitchFamily="18" charset="0"/>
                            <a:ea typeface="+mn-ea"/>
                            <a:cs typeface="+mn-cs"/>
                          </a:rPr>
                          <m:t>𝜎</m:t>
                        </m:r>
                      </m:e>
                      <m:sup>
                        <m:r>
                          <a:rPr lang="es-ES" sz="1100" i="1">
                            <a:solidFill>
                              <a:schemeClr val="dk1"/>
                            </a:solidFill>
                            <a:effectLst/>
                            <a:latin typeface="Cambria Math" panose="02040503050406030204" pitchFamily="18" charset="0"/>
                            <a:ea typeface="+mn-ea"/>
                            <a:cs typeface="+mn-cs"/>
                          </a:rPr>
                          <m:t>2</m:t>
                        </m:r>
                      </m:sup>
                    </m:sSup>
                    <m:r>
                      <a:rPr lang="es-ES" sz="1100" i="1">
                        <a:solidFill>
                          <a:schemeClr val="dk1"/>
                        </a:solidFill>
                        <a:effectLst/>
                        <a:latin typeface="Cambria Math" panose="02040503050406030204" pitchFamily="18" charset="0"/>
                        <a:ea typeface="+mn-ea"/>
                        <a:cs typeface="+mn-cs"/>
                      </a:rPr>
                      <m:t>)</m:t>
                    </m:r>
                  </m:oMath>
                </a14:m>
                <a:r>
                  <a:rPr lang="es-ES" sz="1100">
                    <a:solidFill>
                      <a:schemeClr val="dk1"/>
                    </a:solidFill>
                    <a:effectLst/>
                    <a:latin typeface="+mn-lt"/>
                    <a:ea typeface="+mn-ea"/>
                    <a:cs typeface="+mn-cs"/>
                  </a:rPr>
                  <a:t>; y Z</a:t>
                </a:r>
                <a14:m>
                  <m:oMath xmlns:m="http://schemas.openxmlformats.org/officeDocument/2006/math">
                    <m:r>
                      <a:rPr lang="es-ES" sz="1100" i="1">
                        <a:solidFill>
                          <a:schemeClr val="dk1"/>
                        </a:solidFill>
                        <a:effectLst/>
                        <a:latin typeface="Cambria Math" panose="02040503050406030204" pitchFamily="18" charset="0"/>
                        <a:ea typeface="+mn-ea"/>
                        <a:cs typeface="+mn-cs"/>
                      </a:rPr>
                      <m:t> ~</m:t>
                    </m:r>
                    <m:r>
                      <a:rPr lang="es-ES" sz="1100" i="1">
                        <a:solidFill>
                          <a:schemeClr val="dk1"/>
                        </a:solidFill>
                        <a:effectLst/>
                        <a:latin typeface="Cambria Math" panose="02040503050406030204" pitchFamily="18" charset="0"/>
                        <a:ea typeface="+mn-ea"/>
                        <a:cs typeface="+mn-cs"/>
                      </a:rPr>
                      <m:t>𝑁</m:t>
                    </m:r>
                    <m:r>
                      <a:rPr lang="es-ES" sz="1100" i="1">
                        <a:solidFill>
                          <a:schemeClr val="dk1"/>
                        </a:solidFill>
                        <a:effectLst/>
                        <a:latin typeface="Cambria Math" panose="02040503050406030204" pitchFamily="18" charset="0"/>
                        <a:ea typeface="+mn-ea"/>
                        <a:cs typeface="+mn-cs"/>
                      </a:rPr>
                      <m:t>(0,</m:t>
                    </m:r>
                    <m:sSubSup>
                      <m:sSubSupPr>
                        <m:ctrlPr>
                          <a:rPr lang="es-ES" sz="1100" i="1">
                            <a:solidFill>
                              <a:schemeClr val="dk1"/>
                            </a:solidFill>
                            <a:effectLst/>
                            <a:latin typeface="Cambria Math" panose="02040503050406030204" pitchFamily="18" charset="0"/>
                            <a:ea typeface="+mn-ea"/>
                            <a:cs typeface="+mn-cs"/>
                          </a:rPr>
                        </m:ctrlPr>
                      </m:sSubSupPr>
                      <m:e>
                        <m:r>
                          <a:rPr lang="es-ES" sz="1100" i="1">
                            <a:solidFill>
                              <a:schemeClr val="dk1"/>
                            </a:solidFill>
                            <a:effectLst/>
                            <a:latin typeface="Cambria Math" panose="02040503050406030204" pitchFamily="18" charset="0"/>
                            <a:ea typeface="+mn-ea"/>
                            <a:cs typeface="+mn-cs"/>
                          </a:rPr>
                          <m:t>𝜎</m:t>
                        </m:r>
                      </m:e>
                      <m:sub>
                        <m:r>
                          <a:rPr lang="es-ES" sz="1100" i="1">
                            <a:solidFill>
                              <a:schemeClr val="dk1"/>
                            </a:solidFill>
                            <a:effectLst/>
                            <a:latin typeface="Cambria Math" panose="02040503050406030204" pitchFamily="18" charset="0"/>
                            <a:ea typeface="+mn-ea"/>
                            <a:cs typeface="+mn-cs"/>
                          </a:rPr>
                          <m:t>𝑧</m:t>
                        </m:r>
                      </m:sub>
                      <m:sup>
                        <m:r>
                          <a:rPr lang="es-ES" sz="1100" i="1">
                            <a:solidFill>
                              <a:schemeClr val="dk1"/>
                            </a:solidFill>
                            <a:effectLst/>
                            <a:latin typeface="Cambria Math" panose="02040503050406030204" pitchFamily="18" charset="0"/>
                            <a:ea typeface="+mn-ea"/>
                            <a:cs typeface="+mn-cs"/>
                          </a:rPr>
                          <m:t>2</m:t>
                        </m:r>
                      </m:sup>
                    </m:sSubSup>
                    <m:r>
                      <a:rPr lang="es-ES" sz="1100" i="1">
                        <a:solidFill>
                          <a:schemeClr val="dk1"/>
                        </a:solidFill>
                        <a:effectLst/>
                        <a:latin typeface="Cambria Math" panose="02040503050406030204" pitchFamily="18" charset="0"/>
                        <a:ea typeface="+mn-ea"/>
                        <a:cs typeface="+mn-cs"/>
                      </a:rPr>
                      <m:t>)</m:t>
                    </m:r>
                  </m:oMath>
                </a14:m>
                <a:r>
                  <a:rPr lang="es-ES" sz="1100">
                    <a:solidFill>
                      <a:schemeClr val="dk1"/>
                    </a:solidFill>
                    <a:effectLst/>
                    <a:latin typeface="+mn-lt"/>
                    <a:ea typeface="+mn-ea"/>
                    <a:cs typeface="+mn-cs"/>
                  </a:rPr>
                  <a:t>. </a:t>
                </a:r>
              </a:p>
              <a:p>
                <a:pPr lvl="0"/>
                <a:r>
                  <a:rPr lang="es-ES" sz="1100">
                    <a:solidFill>
                      <a:schemeClr val="dk1"/>
                    </a:solidFill>
                    <a:effectLst/>
                    <a:latin typeface="+mn-lt"/>
                    <a:ea typeface="+mn-ea"/>
                    <a:cs typeface="+mn-cs"/>
                  </a:rPr>
                  <a:t>El único parámetro a estimar es </a:t>
                </a:r>
                <a14:m>
                  <m:oMath xmlns:m="http://schemas.openxmlformats.org/officeDocument/2006/math">
                    <m:sSubSup>
                      <m:sSubSupPr>
                        <m:ctrlPr>
                          <a:rPr lang="es-ES" sz="1100" i="1">
                            <a:solidFill>
                              <a:schemeClr val="dk1"/>
                            </a:solidFill>
                            <a:effectLst/>
                            <a:latin typeface="Cambria Math" panose="02040503050406030204" pitchFamily="18" charset="0"/>
                            <a:ea typeface="+mn-ea"/>
                            <a:cs typeface="+mn-cs"/>
                          </a:rPr>
                        </m:ctrlPr>
                      </m:sSubSupPr>
                      <m:e>
                        <m:r>
                          <a:rPr lang="es-ES" sz="1100" i="1">
                            <a:solidFill>
                              <a:schemeClr val="dk1"/>
                            </a:solidFill>
                            <a:effectLst/>
                            <a:latin typeface="Cambria Math" panose="02040503050406030204" pitchFamily="18" charset="0"/>
                            <a:ea typeface="+mn-ea"/>
                            <a:cs typeface="+mn-cs"/>
                          </a:rPr>
                          <m:t>𝜎</m:t>
                        </m:r>
                      </m:e>
                      <m:sub>
                        <m:r>
                          <a:rPr lang="es-ES" sz="1100" i="1">
                            <a:solidFill>
                              <a:schemeClr val="dk1"/>
                            </a:solidFill>
                            <a:effectLst/>
                            <a:latin typeface="Cambria Math" panose="02040503050406030204" pitchFamily="18" charset="0"/>
                            <a:ea typeface="+mn-ea"/>
                            <a:cs typeface="+mn-cs"/>
                          </a:rPr>
                          <m:t>𝑣</m:t>
                        </m:r>
                      </m:sub>
                      <m:sup>
                        <m:r>
                          <a:rPr lang="es-ES" sz="1100" i="1">
                            <a:solidFill>
                              <a:schemeClr val="dk1"/>
                            </a:solidFill>
                            <a:effectLst/>
                            <a:latin typeface="Cambria Math" panose="02040503050406030204" pitchFamily="18" charset="0"/>
                            <a:ea typeface="+mn-ea"/>
                            <a:cs typeface="+mn-cs"/>
                          </a:rPr>
                          <m:t>2</m:t>
                        </m:r>
                      </m:sup>
                    </m:sSubSup>
                  </m:oMath>
                </a14:m>
                <a:r>
                  <a:rPr lang="es-ES" sz="1100">
                    <a:solidFill>
                      <a:schemeClr val="dk1"/>
                    </a:solidFill>
                    <a:effectLst/>
                    <a:latin typeface="+mn-lt"/>
                    <a:ea typeface="+mn-ea"/>
                    <a:cs typeface="+mn-cs"/>
                  </a:rPr>
                  <a:t>; y dado que se asume que la media es cero,  el estimador  de </a:t>
                </a:r>
                <a14:m>
                  <m:oMath xmlns:m="http://schemas.openxmlformats.org/officeDocument/2006/math">
                    <m:sSubSup>
                      <m:sSubSupPr>
                        <m:ctrlPr>
                          <a:rPr lang="es-ES" sz="1100" i="1">
                            <a:solidFill>
                              <a:schemeClr val="dk1"/>
                            </a:solidFill>
                            <a:effectLst/>
                            <a:latin typeface="Cambria Math" panose="02040503050406030204" pitchFamily="18" charset="0"/>
                            <a:ea typeface="+mn-ea"/>
                            <a:cs typeface="+mn-cs"/>
                          </a:rPr>
                        </m:ctrlPr>
                      </m:sSubSupPr>
                      <m:e>
                        <m:r>
                          <a:rPr lang="es-ES" sz="1100" i="1">
                            <a:solidFill>
                              <a:schemeClr val="dk1"/>
                            </a:solidFill>
                            <a:effectLst/>
                            <a:latin typeface="Cambria Math" panose="02040503050406030204" pitchFamily="18" charset="0"/>
                            <a:ea typeface="+mn-ea"/>
                            <a:cs typeface="+mn-cs"/>
                          </a:rPr>
                          <m:t>𝜎</m:t>
                        </m:r>
                      </m:e>
                      <m:sub>
                        <m:r>
                          <a:rPr lang="es-ES" sz="1100" i="1">
                            <a:solidFill>
                              <a:schemeClr val="dk1"/>
                            </a:solidFill>
                            <a:effectLst/>
                            <a:latin typeface="Cambria Math" panose="02040503050406030204" pitchFamily="18" charset="0"/>
                            <a:ea typeface="+mn-ea"/>
                            <a:cs typeface="+mn-cs"/>
                          </a:rPr>
                          <m:t>𝑣</m:t>
                        </m:r>
                      </m:sub>
                      <m:sup>
                        <m:r>
                          <a:rPr lang="es-ES" sz="1100" i="1">
                            <a:solidFill>
                              <a:schemeClr val="dk1"/>
                            </a:solidFill>
                            <a:effectLst/>
                            <a:latin typeface="Cambria Math" panose="02040503050406030204" pitchFamily="18" charset="0"/>
                            <a:ea typeface="+mn-ea"/>
                            <a:cs typeface="+mn-cs"/>
                          </a:rPr>
                          <m:t>2</m:t>
                        </m:r>
                      </m:sup>
                    </m:sSubSup>
                  </m:oMath>
                </a14:m>
                <a:r>
                  <a:rPr lang="es-ES" sz="1100">
                    <a:solidFill>
                      <a:schemeClr val="dk1"/>
                    </a:solidFill>
                    <a:effectLst/>
                    <a:latin typeface="+mn-lt"/>
                    <a:ea typeface="+mn-ea"/>
                    <a:cs typeface="+mn-cs"/>
                  </a:rPr>
                  <a:t>está dado por </a:t>
                </a:r>
              </a:p>
              <a:p>
                <a:pPr lvl="0"/>
                <a:r>
                  <a:rPr lang="es-ES" sz="1100">
                    <a:solidFill>
                      <a:schemeClr val="dk1"/>
                    </a:solidFill>
                    <a:effectLst/>
                    <a:latin typeface="+mn-lt"/>
                    <a:ea typeface="+mn-ea"/>
                    <a:cs typeface="+mn-cs"/>
                  </a:rPr>
                  <a:t> </a:t>
                </a:r>
                <a14:m>
                  <m:oMath xmlns:m="http://schemas.openxmlformats.org/officeDocument/2006/math">
                    <m:sSubSup>
                      <m:sSubSupPr>
                        <m:ctrlPr>
                          <a:rPr lang="es-ES" sz="1100" i="1">
                            <a:solidFill>
                              <a:schemeClr val="dk1"/>
                            </a:solidFill>
                            <a:effectLst/>
                            <a:latin typeface="Cambria Math" panose="02040503050406030204" pitchFamily="18" charset="0"/>
                            <a:ea typeface="+mn-ea"/>
                            <a:cs typeface="+mn-cs"/>
                          </a:rPr>
                        </m:ctrlPr>
                      </m:sSubSupPr>
                      <m:e>
                        <m:acc>
                          <m:accPr>
                            <m:chr m:val="̂"/>
                            <m:ctrlPr>
                              <a:rPr lang="es-ES" sz="1100" i="1">
                                <a:solidFill>
                                  <a:schemeClr val="dk1"/>
                                </a:solidFill>
                                <a:effectLst/>
                                <a:latin typeface="Cambria Math" panose="02040503050406030204" pitchFamily="18" charset="0"/>
                                <a:ea typeface="+mn-ea"/>
                                <a:cs typeface="+mn-cs"/>
                              </a:rPr>
                            </m:ctrlPr>
                          </m:accPr>
                          <m:e>
                            <m:r>
                              <a:rPr lang="es-ES" sz="1100" i="1">
                                <a:solidFill>
                                  <a:schemeClr val="dk1"/>
                                </a:solidFill>
                                <a:effectLst/>
                                <a:latin typeface="Cambria Math" panose="02040503050406030204" pitchFamily="18" charset="0"/>
                                <a:ea typeface="+mn-ea"/>
                                <a:cs typeface="+mn-cs"/>
                              </a:rPr>
                              <m:t>𝜎</m:t>
                            </m:r>
                          </m:e>
                        </m:acc>
                      </m:e>
                      <m:sub>
                        <m:r>
                          <a:rPr lang="es-ES" sz="1100" i="1">
                            <a:solidFill>
                              <a:schemeClr val="dk1"/>
                            </a:solidFill>
                            <a:effectLst/>
                            <a:latin typeface="Cambria Math" panose="02040503050406030204" pitchFamily="18" charset="0"/>
                            <a:ea typeface="+mn-ea"/>
                            <a:cs typeface="+mn-cs"/>
                          </a:rPr>
                          <m:t>𝑣</m:t>
                        </m:r>
                      </m:sub>
                      <m:sup>
                        <m:r>
                          <a:rPr lang="es-ES" sz="1100" i="1">
                            <a:solidFill>
                              <a:schemeClr val="dk1"/>
                            </a:solidFill>
                            <a:effectLst/>
                            <a:latin typeface="Cambria Math" panose="02040503050406030204" pitchFamily="18" charset="0"/>
                            <a:ea typeface="+mn-ea"/>
                            <a:cs typeface="+mn-cs"/>
                          </a:rPr>
                          <m:t>2</m:t>
                        </m:r>
                      </m:sup>
                    </m:sSubSup>
                    <m:r>
                      <a:rPr lang="es-ES" sz="1100" i="1">
                        <a:solidFill>
                          <a:schemeClr val="dk1"/>
                        </a:solidFill>
                        <a:effectLst/>
                        <a:latin typeface="Cambria Math" panose="02040503050406030204" pitchFamily="18" charset="0"/>
                        <a:ea typeface="+mn-ea"/>
                        <a:cs typeface="+mn-cs"/>
                      </a:rPr>
                      <m:t>=</m:t>
                    </m:r>
                    <m:f>
                      <m:fPr>
                        <m:ctrlPr>
                          <a:rPr lang="es-ES" sz="1100" i="1">
                            <a:solidFill>
                              <a:schemeClr val="dk1"/>
                            </a:solidFill>
                            <a:effectLst/>
                            <a:latin typeface="Cambria Math" panose="02040503050406030204" pitchFamily="18" charset="0"/>
                            <a:ea typeface="+mn-ea"/>
                            <a:cs typeface="+mn-cs"/>
                          </a:rPr>
                        </m:ctrlPr>
                      </m:fPr>
                      <m:num>
                        <m:r>
                          <a:rPr lang="es-ES" sz="1100" i="1">
                            <a:solidFill>
                              <a:schemeClr val="dk1"/>
                            </a:solidFill>
                            <a:effectLst/>
                            <a:latin typeface="Cambria Math" panose="02040503050406030204" pitchFamily="18" charset="0"/>
                            <a:ea typeface="+mn-ea"/>
                            <a:cs typeface="+mn-cs"/>
                          </a:rPr>
                          <m:t>1</m:t>
                        </m:r>
                      </m:num>
                      <m:den>
                        <m:r>
                          <a:rPr lang="es-ES" sz="1100" i="1">
                            <a:solidFill>
                              <a:schemeClr val="dk1"/>
                            </a:solidFill>
                            <a:effectLst/>
                            <a:latin typeface="Cambria Math" panose="02040503050406030204" pitchFamily="18" charset="0"/>
                            <a:ea typeface="+mn-ea"/>
                            <a:cs typeface="+mn-cs"/>
                          </a:rPr>
                          <m:t>𝑛</m:t>
                        </m:r>
                      </m:den>
                    </m:f>
                    <m:nary>
                      <m:naryPr>
                        <m:chr m:val="∑"/>
                        <m:limLoc m:val="undOvr"/>
                        <m:ctrlPr>
                          <a:rPr lang="es-ES" sz="1100" i="1">
                            <a:solidFill>
                              <a:schemeClr val="dk1"/>
                            </a:solidFill>
                            <a:effectLst/>
                            <a:latin typeface="Cambria Math" panose="02040503050406030204" pitchFamily="18" charset="0"/>
                            <a:ea typeface="+mn-ea"/>
                            <a:cs typeface="+mn-cs"/>
                          </a:rPr>
                        </m:ctrlPr>
                      </m:naryPr>
                      <m:sub>
                        <m:r>
                          <a:rPr lang="es-ES" sz="1100" i="1">
                            <a:solidFill>
                              <a:schemeClr val="dk1"/>
                            </a:solidFill>
                            <a:effectLst/>
                            <a:latin typeface="Cambria Math" panose="02040503050406030204" pitchFamily="18" charset="0"/>
                            <a:ea typeface="+mn-ea"/>
                            <a:cs typeface="+mn-cs"/>
                          </a:rPr>
                          <m:t>𝑖</m:t>
                        </m:r>
                        <m:r>
                          <a:rPr lang="es-ES" sz="1100" i="1">
                            <a:solidFill>
                              <a:schemeClr val="dk1"/>
                            </a:solidFill>
                            <a:effectLst/>
                            <a:latin typeface="Cambria Math" panose="02040503050406030204" pitchFamily="18" charset="0"/>
                            <a:ea typeface="+mn-ea"/>
                            <a:cs typeface="+mn-cs"/>
                          </a:rPr>
                          <m:t>=1</m:t>
                        </m:r>
                      </m:sub>
                      <m:sup>
                        <m:r>
                          <a:rPr lang="es-ES" sz="1100" i="1">
                            <a:solidFill>
                              <a:schemeClr val="dk1"/>
                            </a:solidFill>
                            <a:effectLst/>
                            <a:latin typeface="Cambria Math" panose="02040503050406030204" pitchFamily="18" charset="0"/>
                            <a:ea typeface="+mn-ea"/>
                            <a:cs typeface="+mn-cs"/>
                          </a:rPr>
                          <m:t>𝑛</m:t>
                        </m:r>
                      </m:sup>
                      <m:e>
                        <m:sSubSup>
                          <m:sSubSupPr>
                            <m:ctrlPr>
                              <a:rPr lang="es-ES" sz="1100" i="1">
                                <a:solidFill>
                                  <a:schemeClr val="dk1"/>
                                </a:solidFill>
                                <a:effectLst/>
                                <a:latin typeface="Cambria Math" panose="02040503050406030204" pitchFamily="18" charset="0"/>
                                <a:ea typeface="+mn-ea"/>
                                <a:cs typeface="+mn-cs"/>
                              </a:rPr>
                            </m:ctrlPr>
                          </m:sSubSupPr>
                          <m:e>
                            <m:r>
                              <a:rPr lang="es-ES" sz="1100" i="1">
                                <a:solidFill>
                                  <a:schemeClr val="dk1"/>
                                </a:solidFill>
                                <a:effectLst/>
                                <a:latin typeface="Cambria Math" panose="02040503050406030204" pitchFamily="18" charset="0"/>
                                <a:ea typeface="+mn-ea"/>
                                <a:cs typeface="+mn-cs"/>
                              </a:rPr>
                              <m:t>𝑣</m:t>
                            </m:r>
                          </m:e>
                          <m:sub>
                            <m:r>
                              <a:rPr lang="es-ES" sz="1100" i="1">
                                <a:solidFill>
                                  <a:schemeClr val="dk1"/>
                                </a:solidFill>
                                <a:effectLst/>
                                <a:latin typeface="Cambria Math" panose="02040503050406030204" pitchFamily="18" charset="0"/>
                                <a:ea typeface="+mn-ea"/>
                                <a:cs typeface="+mn-cs"/>
                              </a:rPr>
                              <m:t>𝑖</m:t>
                            </m:r>
                          </m:sub>
                          <m:sup>
                            <m:r>
                              <a:rPr lang="es-ES" sz="1100" i="1">
                                <a:solidFill>
                                  <a:schemeClr val="dk1"/>
                                </a:solidFill>
                                <a:effectLst/>
                                <a:latin typeface="Cambria Math" panose="02040503050406030204" pitchFamily="18" charset="0"/>
                                <a:ea typeface="+mn-ea"/>
                                <a:cs typeface="+mn-cs"/>
                              </a:rPr>
                              <m:t>2</m:t>
                            </m:r>
                          </m:sup>
                        </m:sSubSup>
                      </m:e>
                    </m:nary>
                  </m:oMath>
                </a14:m>
                <a:r>
                  <a:rPr lang="es-ES" sz="1050">
                    <a:solidFill>
                      <a:schemeClr val="dk1"/>
                    </a:solidFill>
                    <a:effectLst/>
                    <a:latin typeface="+mn-lt"/>
                    <a:ea typeface="+mn-ea"/>
                    <a:cs typeface="+mn-cs"/>
                  </a:rPr>
                  <a:t>, donde </a:t>
                </a:r>
                <a:r>
                  <a:rPr lang="es-ES" sz="1100">
                    <a:solidFill>
                      <a:schemeClr val="dk1"/>
                    </a:solidFill>
                    <a:effectLst/>
                    <a:latin typeface="+mn-lt"/>
                    <a:ea typeface="+mn-ea"/>
                    <a:cs typeface="+mn-cs"/>
                  </a:rPr>
                  <a:t>la </a:t>
                </a:r>
                <a14:m>
                  <m:oMath xmlns:m="http://schemas.openxmlformats.org/officeDocument/2006/math">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𝑣</m:t>
                        </m:r>
                      </m:e>
                      <m:sub>
                        <m:r>
                          <a:rPr lang="es-ES" sz="1100" i="1">
                            <a:solidFill>
                              <a:schemeClr val="dk1"/>
                            </a:solidFill>
                            <a:effectLst/>
                            <a:latin typeface="Cambria Math" panose="02040503050406030204" pitchFamily="18" charset="0"/>
                            <a:ea typeface="+mn-ea"/>
                            <a:cs typeface="+mn-cs"/>
                          </a:rPr>
                          <m:t>𝑖</m:t>
                        </m:r>
                      </m:sub>
                    </m:sSub>
                  </m:oMath>
                </a14:m>
                <a:r>
                  <a:rPr lang="es-ES" sz="1100">
                    <a:solidFill>
                      <a:schemeClr val="dk1"/>
                    </a:solidFill>
                    <a:effectLst/>
                    <a:latin typeface="+mn-lt"/>
                    <a:ea typeface="+mn-ea"/>
                    <a:cs typeface="+mn-cs"/>
                  </a:rPr>
                  <a:t> identifica las</a:t>
                </a:r>
                <a:r>
                  <a:rPr lang="es-ES" sz="1100" baseline="0">
                    <a:solidFill>
                      <a:schemeClr val="dk1"/>
                    </a:solidFill>
                    <a:effectLst/>
                    <a:latin typeface="+mn-lt"/>
                    <a:ea typeface="+mn-ea"/>
                    <a:cs typeface="+mn-cs"/>
                  </a:rPr>
                  <a:t> mediciones disponibles  de</a:t>
                </a:r>
                <a:r>
                  <a:rPr lang="es-ES" sz="1100">
                    <a:solidFill>
                      <a:schemeClr val="dk1"/>
                    </a:solidFill>
                    <a:effectLst/>
                    <a:latin typeface="+mn-lt"/>
                    <a:ea typeface="+mn-ea"/>
                    <a:cs typeface="+mn-cs"/>
                  </a:rPr>
                  <a:t> cualquiera de las variables </a:t>
                </a:r>
                <a14:m>
                  <m:oMath xmlns:m="http://schemas.openxmlformats.org/officeDocument/2006/math">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𝑥</m:t>
                        </m:r>
                      </m:e>
                      <m:sub>
                        <m:r>
                          <a:rPr lang="es-ES" sz="1100" i="1">
                            <a:solidFill>
                              <a:schemeClr val="dk1"/>
                            </a:solidFill>
                            <a:effectLst/>
                            <a:latin typeface="Cambria Math" panose="02040503050406030204" pitchFamily="18" charset="0"/>
                            <a:ea typeface="+mn-ea"/>
                            <a:cs typeface="+mn-cs"/>
                          </a:rPr>
                          <m:t>𝑖</m:t>
                        </m:r>
                      </m:sub>
                    </m:sSub>
                    <m:r>
                      <a:rPr lang="es-ES" sz="1100" i="1">
                        <a:solidFill>
                          <a:schemeClr val="dk1"/>
                        </a:solidFill>
                        <a:effectLst/>
                        <a:latin typeface="Cambria Math" panose="02040503050406030204" pitchFamily="18" charset="0"/>
                        <a:ea typeface="+mn-ea"/>
                        <a:cs typeface="+mn-cs"/>
                      </a:rPr>
                      <m:t>,</m:t>
                    </m:r>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𝑦</m:t>
                        </m:r>
                      </m:e>
                      <m:sub>
                        <m:r>
                          <a:rPr lang="es-ES" sz="1100" i="1">
                            <a:solidFill>
                              <a:schemeClr val="dk1"/>
                            </a:solidFill>
                            <a:effectLst/>
                            <a:latin typeface="Cambria Math" panose="02040503050406030204" pitchFamily="18" charset="0"/>
                            <a:ea typeface="+mn-ea"/>
                            <a:cs typeface="+mn-cs"/>
                          </a:rPr>
                          <m:t>𝑖</m:t>
                        </m:r>
                      </m:sub>
                    </m:sSub>
                    <m:r>
                      <a:rPr lang="es-ES" sz="1100" i="1">
                        <a:solidFill>
                          <a:schemeClr val="dk1"/>
                        </a:solidFill>
                        <a:effectLst/>
                        <a:latin typeface="Cambria Math" panose="02040503050406030204" pitchFamily="18" charset="0"/>
                        <a:ea typeface="+mn-ea"/>
                        <a:cs typeface="+mn-cs"/>
                      </a:rPr>
                      <m:t>, </m:t>
                    </m:r>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𝑧</m:t>
                        </m:r>
                      </m:e>
                      <m:sub>
                        <m:r>
                          <a:rPr lang="es-ES" sz="1100" i="1">
                            <a:solidFill>
                              <a:schemeClr val="dk1"/>
                            </a:solidFill>
                            <a:effectLst/>
                            <a:latin typeface="Cambria Math" panose="02040503050406030204" pitchFamily="18" charset="0"/>
                            <a:ea typeface="+mn-ea"/>
                            <a:cs typeface="+mn-cs"/>
                          </a:rPr>
                          <m:t>𝑖</m:t>
                        </m:r>
                      </m:sub>
                    </m:sSub>
                  </m:oMath>
                </a14:m>
                <a:r>
                  <a:rPr lang="es-ES" sz="1050">
                    <a:solidFill>
                      <a:schemeClr val="dk1"/>
                    </a:solidFill>
                    <a:effectLst/>
                    <a:latin typeface="+mn-lt"/>
                    <a:ea typeface="+mn-ea"/>
                    <a:cs typeface="+mn-cs"/>
                  </a:rPr>
                  <a:t>.  Para los fines a aplicación del</a:t>
                </a:r>
                <a:r>
                  <a:rPr lang="es-ES" sz="1050" baseline="0">
                    <a:solidFill>
                      <a:schemeClr val="dk1"/>
                    </a:solidFill>
                    <a:effectLst/>
                    <a:latin typeface="+mn-lt"/>
                    <a:ea typeface="+mn-ea"/>
                    <a:cs typeface="+mn-cs"/>
                  </a:rPr>
                  <a:t> estándar ASPRS  es importante notar que  la </a:t>
                </a:r>
                <a:r>
                  <a:rPr lang="es-MX" sz="1100">
                    <a:solidFill>
                      <a:schemeClr val="dk1"/>
                    </a:solidFill>
                    <a:effectLst/>
                    <a:latin typeface="+mn-lt"/>
                    <a:ea typeface="+mn-ea"/>
                    <a:cs typeface="+mn-cs"/>
                  </a:rPr>
                  <a:t>Raíz del Error Cuadrado Medio  de la variable  </a:t>
                </a:r>
                <a14:m>
                  <m:oMath xmlns:m="http://schemas.openxmlformats.org/officeDocument/2006/math">
                    <m:r>
                      <a:rPr lang="es-ES" sz="1100" i="1">
                        <a:solidFill>
                          <a:schemeClr val="dk1"/>
                        </a:solidFill>
                        <a:effectLst/>
                        <a:latin typeface="Cambria Math" panose="02040503050406030204" pitchFamily="18" charset="0"/>
                        <a:ea typeface="+mn-ea"/>
                        <a:cs typeface="+mn-cs"/>
                      </a:rPr>
                      <m:t>𝑣</m:t>
                    </m:r>
                  </m:oMath>
                </a14:m>
                <a:r>
                  <a:rPr lang="es-MX" sz="1100" i="1" baseline="0">
                    <a:solidFill>
                      <a:schemeClr val="dk1"/>
                    </a:solidFill>
                    <a:effectLst/>
                    <a:latin typeface="+mn-lt"/>
                    <a:ea typeface="+mn-ea"/>
                    <a:cs typeface="+mn-cs"/>
                  </a:rPr>
                  <a:t> (</a:t>
                </a:r>
                <a14:m>
                  <m:oMath xmlns:m="http://schemas.openxmlformats.org/officeDocument/2006/math">
                    <m:sSub>
                      <m:sSubPr>
                        <m:ctrlPr>
                          <a:rPr lang="es-ES" sz="1100" b="0" i="1" baseline="0">
                            <a:solidFill>
                              <a:schemeClr val="dk1"/>
                            </a:solidFill>
                            <a:effectLst/>
                            <a:latin typeface="Cambria Math" panose="02040503050406030204" pitchFamily="18" charset="0"/>
                            <a:ea typeface="+mn-ea"/>
                            <a:cs typeface="+mn-cs"/>
                          </a:rPr>
                        </m:ctrlPr>
                      </m:sSubPr>
                      <m:e>
                        <m:r>
                          <a:rPr lang="es-ES" sz="1100" b="0" i="1" baseline="0">
                            <a:solidFill>
                              <a:schemeClr val="dk1"/>
                            </a:solidFill>
                            <a:effectLst/>
                            <a:latin typeface="Cambria Math" panose="02040503050406030204" pitchFamily="18" charset="0"/>
                            <a:ea typeface="+mn-ea"/>
                            <a:cs typeface="+mn-cs"/>
                          </a:rPr>
                          <m:t>𝑅𝑀𝑆𝐸</m:t>
                        </m:r>
                      </m:e>
                      <m:sub>
                        <m:r>
                          <a:rPr lang="es-ES" sz="1100" b="0" i="1" baseline="0">
                            <a:solidFill>
                              <a:schemeClr val="dk1"/>
                            </a:solidFill>
                            <a:effectLst/>
                            <a:latin typeface="Cambria Math" panose="02040503050406030204" pitchFamily="18" charset="0"/>
                            <a:ea typeface="+mn-ea"/>
                            <a:cs typeface="+mn-cs"/>
                          </a:rPr>
                          <m:t>𝑣</m:t>
                        </m:r>
                      </m:sub>
                    </m:sSub>
                  </m:oMath>
                </a14:m>
                <a:r>
                  <a:rPr lang="es-MX" sz="1100">
                    <a:solidFill>
                      <a:schemeClr val="dk1"/>
                    </a:solidFill>
                    <a:effectLst/>
                    <a:latin typeface="+mn-lt"/>
                    <a:ea typeface="+mn-ea"/>
                    <a:cs typeface="+mn-cs"/>
                  </a:rPr>
                  <a:t>)  esta definido como</a:t>
                </a:r>
                <a:r>
                  <a:rPr lang="es-ES" sz="1050" baseline="0">
                    <a:solidFill>
                      <a:schemeClr val="dk1"/>
                    </a:solidFill>
                    <a:effectLst/>
                    <a:latin typeface="+mn-lt"/>
                    <a:ea typeface="+mn-ea"/>
                    <a:cs typeface="+mn-cs"/>
                  </a:rPr>
                  <a:t>  </a:t>
                </a:r>
                <a14:m>
                  <m:oMath xmlns:m="http://schemas.openxmlformats.org/officeDocument/2006/math">
                    <m:sSub>
                      <m:sSubPr>
                        <m:ctrlPr>
                          <a:rPr lang="es-ES" sz="1050" b="0" i="1" baseline="0">
                            <a:solidFill>
                              <a:schemeClr val="dk1"/>
                            </a:solidFill>
                            <a:effectLst/>
                            <a:latin typeface="Cambria Math" panose="02040503050406030204" pitchFamily="18" charset="0"/>
                            <a:ea typeface="+mn-ea"/>
                            <a:cs typeface="+mn-cs"/>
                          </a:rPr>
                        </m:ctrlPr>
                      </m:sSubPr>
                      <m:e>
                        <m:r>
                          <a:rPr lang="es-ES" sz="1100" b="0" i="1" baseline="0">
                            <a:solidFill>
                              <a:schemeClr val="dk1"/>
                            </a:solidFill>
                            <a:effectLst/>
                            <a:latin typeface="Cambria Math" panose="02040503050406030204" pitchFamily="18" charset="0"/>
                            <a:ea typeface="+mn-ea"/>
                            <a:cs typeface="+mn-cs"/>
                          </a:rPr>
                          <m:t>𝑅𝑀𝑆𝐸</m:t>
                        </m:r>
                      </m:e>
                      <m:sub>
                        <m:r>
                          <a:rPr lang="es-ES" sz="1050" b="0" i="1" baseline="0">
                            <a:solidFill>
                              <a:schemeClr val="dk1"/>
                            </a:solidFill>
                            <a:effectLst/>
                            <a:latin typeface="Cambria Math" panose="02040503050406030204" pitchFamily="18" charset="0"/>
                            <a:ea typeface="+mn-ea"/>
                            <a:cs typeface="+mn-cs"/>
                          </a:rPr>
                          <m:t>𝑣</m:t>
                        </m:r>
                      </m:sub>
                    </m:sSub>
                    <m:r>
                      <a:rPr lang="es-ES" sz="1050" b="0" i="1" baseline="0">
                        <a:solidFill>
                          <a:schemeClr val="dk1"/>
                        </a:solidFill>
                        <a:effectLst/>
                        <a:latin typeface="Cambria Math" panose="02040503050406030204" pitchFamily="18" charset="0"/>
                        <a:ea typeface="+mn-ea"/>
                        <a:cs typeface="+mn-cs"/>
                      </a:rPr>
                      <m:t>=</m:t>
                    </m:r>
                    <m:rad>
                      <m:radPr>
                        <m:degHide m:val="on"/>
                        <m:ctrlPr>
                          <a:rPr lang="es-ES" sz="1050" b="0" i="1" baseline="0">
                            <a:solidFill>
                              <a:schemeClr val="dk1"/>
                            </a:solidFill>
                            <a:effectLst/>
                            <a:latin typeface="Cambria Math" panose="02040503050406030204" pitchFamily="18" charset="0"/>
                            <a:ea typeface="+mn-ea"/>
                            <a:cs typeface="+mn-cs"/>
                          </a:rPr>
                        </m:ctrlPr>
                      </m:radPr>
                      <m:deg/>
                      <m:e>
                        <m:sSubSup>
                          <m:sSubSupPr>
                            <m:ctrlPr>
                              <a:rPr lang="es-ES" sz="1100" i="1">
                                <a:solidFill>
                                  <a:schemeClr val="dk1"/>
                                </a:solidFill>
                                <a:effectLst/>
                                <a:latin typeface="Cambria Math" panose="02040503050406030204" pitchFamily="18" charset="0"/>
                                <a:ea typeface="+mn-ea"/>
                                <a:cs typeface="+mn-cs"/>
                              </a:rPr>
                            </m:ctrlPr>
                          </m:sSubSupPr>
                          <m:e>
                            <m:r>
                              <a:rPr lang="es-ES" sz="1100" i="1">
                                <a:solidFill>
                                  <a:schemeClr val="dk1"/>
                                </a:solidFill>
                                <a:effectLst/>
                                <a:latin typeface="Cambria Math" panose="02040503050406030204" pitchFamily="18" charset="0"/>
                                <a:ea typeface="+mn-ea"/>
                                <a:cs typeface="+mn-cs"/>
                              </a:rPr>
                              <m:t>𝜎</m:t>
                            </m:r>
                          </m:e>
                          <m:sub>
                            <m:r>
                              <a:rPr lang="es-ES" sz="1100" i="1">
                                <a:solidFill>
                                  <a:schemeClr val="dk1"/>
                                </a:solidFill>
                                <a:effectLst/>
                                <a:latin typeface="Cambria Math" panose="02040503050406030204" pitchFamily="18" charset="0"/>
                                <a:ea typeface="+mn-ea"/>
                                <a:cs typeface="+mn-cs"/>
                              </a:rPr>
                              <m:t>𝑣</m:t>
                            </m:r>
                          </m:sub>
                          <m:sup>
                            <m:r>
                              <a:rPr lang="es-ES" sz="1100" i="1">
                                <a:solidFill>
                                  <a:schemeClr val="dk1"/>
                                </a:solidFill>
                                <a:effectLst/>
                                <a:latin typeface="Cambria Math" panose="02040503050406030204" pitchFamily="18" charset="0"/>
                                <a:ea typeface="+mn-ea"/>
                                <a:cs typeface="+mn-cs"/>
                              </a:rPr>
                              <m:t>2</m:t>
                            </m:r>
                          </m:sup>
                        </m:sSubSup>
                      </m:e>
                    </m:rad>
                  </m:oMath>
                </a14:m>
                <a:r>
                  <a:rPr lang="es-ES" sz="1050">
                    <a:solidFill>
                      <a:schemeClr val="dk1"/>
                    </a:solidFill>
                    <a:effectLst/>
                    <a:latin typeface="+mn-lt"/>
                    <a:ea typeface="+mn-ea"/>
                    <a:cs typeface="+mn-cs"/>
                  </a:rPr>
                  <a:t> , por lo que </a:t>
                </a:r>
                <a:r>
                  <a:rPr lang="es-ES" sz="1050" baseline="0">
                    <a:solidFill>
                      <a:schemeClr val="dk1"/>
                    </a:solidFill>
                    <a:effectLst/>
                    <a:latin typeface="+mn-lt"/>
                    <a:ea typeface="+mn-ea"/>
                    <a:cs typeface="+mn-cs"/>
                  </a:rPr>
                  <a:t> el estimador es </a:t>
                </a:r>
                <a14:m>
                  <m:oMath xmlns:m="http://schemas.openxmlformats.org/officeDocument/2006/math">
                    <m:acc>
                      <m:accPr>
                        <m:chr m:val="̂"/>
                        <m:ctrlPr>
                          <a:rPr lang="es-ES" sz="1100" b="0" i="1" baseline="0">
                            <a:solidFill>
                              <a:schemeClr val="dk1"/>
                            </a:solidFill>
                            <a:effectLst/>
                            <a:latin typeface="Cambria Math" panose="02040503050406030204" pitchFamily="18" charset="0"/>
                            <a:ea typeface="+mn-ea"/>
                            <a:cs typeface="+mn-cs"/>
                          </a:rPr>
                        </m:ctrlPr>
                      </m:accPr>
                      <m:e>
                        <m:sSub>
                          <m:sSubPr>
                            <m:ctrlPr>
                              <a:rPr lang="es-ES" sz="1100" b="0" i="1" baseline="0">
                                <a:solidFill>
                                  <a:schemeClr val="dk1"/>
                                </a:solidFill>
                                <a:effectLst/>
                                <a:latin typeface="Cambria Math" panose="02040503050406030204" pitchFamily="18" charset="0"/>
                                <a:ea typeface="+mn-ea"/>
                                <a:cs typeface="+mn-cs"/>
                              </a:rPr>
                            </m:ctrlPr>
                          </m:sSubPr>
                          <m:e>
                            <m:r>
                              <a:rPr lang="es-ES" sz="1100" b="0" i="1" baseline="0">
                                <a:solidFill>
                                  <a:schemeClr val="dk1"/>
                                </a:solidFill>
                                <a:effectLst/>
                                <a:latin typeface="Cambria Math" panose="02040503050406030204" pitchFamily="18" charset="0"/>
                                <a:ea typeface="+mn-ea"/>
                                <a:cs typeface="+mn-cs"/>
                              </a:rPr>
                              <m:t>𝑅𝑀𝑆𝐸</m:t>
                            </m:r>
                          </m:e>
                          <m:sub>
                            <m:r>
                              <a:rPr lang="es-ES" sz="1100" b="0" i="1" baseline="0">
                                <a:solidFill>
                                  <a:schemeClr val="dk1"/>
                                </a:solidFill>
                                <a:effectLst/>
                                <a:latin typeface="Cambria Math" panose="02040503050406030204" pitchFamily="18" charset="0"/>
                                <a:ea typeface="+mn-ea"/>
                                <a:cs typeface="+mn-cs"/>
                              </a:rPr>
                              <m:t>𝑣</m:t>
                            </m:r>
                          </m:sub>
                        </m:sSub>
                      </m:e>
                    </m:acc>
                    <m:r>
                      <a:rPr lang="es-ES" sz="1100" b="0" i="1" baseline="0">
                        <a:solidFill>
                          <a:schemeClr val="dk1"/>
                        </a:solidFill>
                        <a:effectLst/>
                        <a:latin typeface="Cambria Math" panose="02040503050406030204" pitchFamily="18" charset="0"/>
                        <a:ea typeface="+mn-ea"/>
                        <a:cs typeface="+mn-cs"/>
                      </a:rPr>
                      <m:t>=</m:t>
                    </m:r>
                    <m:rad>
                      <m:radPr>
                        <m:degHide m:val="on"/>
                        <m:ctrlPr>
                          <a:rPr lang="es-ES" sz="1100" b="0" i="1" baseline="0">
                            <a:solidFill>
                              <a:schemeClr val="dk1"/>
                            </a:solidFill>
                            <a:effectLst/>
                            <a:latin typeface="Cambria Math" panose="02040503050406030204" pitchFamily="18" charset="0"/>
                            <a:ea typeface="+mn-ea"/>
                            <a:cs typeface="+mn-cs"/>
                          </a:rPr>
                        </m:ctrlPr>
                      </m:radPr>
                      <m:deg/>
                      <m:e>
                        <m:sSubSup>
                          <m:sSubSupPr>
                            <m:ctrlPr>
                              <a:rPr lang="es-ES" sz="1100" i="1">
                                <a:solidFill>
                                  <a:schemeClr val="dk1"/>
                                </a:solidFill>
                                <a:effectLst/>
                                <a:latin typeface="Cambria Math" panose="02040503050406030204" pitchFamily="18" charset="0"/>
                                <a:ea typeface="+mn-ea"/>
                                <a:cs typeface="+mn-cs"/>
                              </a:rPr>
                            </m:ctrlPr>
                          </m:sSubSupPr>
                          <m:e>
                            <m:acc>
                              <m:accPr>
                                <m:chr m:val="̂"/>
                                <m:ctrlPr>
                                  <a:rPr lang="es-ES" sz="1100" i="1">
                                    <a:solidFill>
                                      <a:schemeClr val="dk1"/>
                                    </a:solidFill>
                                    <a:effectLst/>
                                    <a:latin typeface="Cambria Math" panose="02040503050406030204" pitchFamily="18" charset="0"/>
                                    <a:ea typeface="+mn-ea"/>
                                    <a:cs typeface="+mn-cs"/>
                                  </a:rPr>
                                </m:ctrlPr>
                              </m:accPr>
                              <m:e>
                                <m:r>
                                  <a:rPr lang="es-ES" sz="1100" i="1">
                                    <a:solidFill>
                                      <a:schemeClr val="dk1"/>
                                    </a:solidFill>
                                    <a:effectLst/>
                                    <a:latin typeface="Cambria Math" panose="02040503050406030204" pitchFamily="18" charset="0"/>
                                    <a:ea typeface="+mn-ea"/>
                                    <a:cs typeface="+mn-cs"/>
                                  </a:rPr>
                                  <m:t>𝜎</m:t>
                                </m:r>
                              </m:e>
                            </m:acc>
                          </m:e>
                          <m:sub>
                            <m:r>
                              <a:rPr lang="es-ES" sz="1100" i="1">
                                <a:solidFill>
                                  <a:schemeClr val="dk1"/>
                                </a:solidFill>
                                <a:effectLst/>
                                <a:latin typeface="Cambria Math" panose="02040503050406030204" pitchFamily="18" charset="0"/>
                                <a:ea typeface="+mn-ea"/>
                                <a:cs typeface="+mn-cs"/>
                              </a:rPr>
                              <m:t>𝑣</m:t>
                            </m:r>
                          </m:sub>
                          <m:sup>
                            <m:r>
                              <a:rPr lang="es-ES" sz="1100" i="1">
                                <a:solidFill>
                                  <a:schemeClr val="dk1"/>
                                </a:solidFill>
                                <a:effectLst/>
                                <a:latin typeface="Cambria Math" panose="02040503050406030204" pitchFamily="18" charset="0"/>
                                <a:ea typeface="+mn-ea"/>
                                <a:cs typeface="+mn-cs"/>
                              </a:rPr>
                              <m:t>2</m:t>
                            </m:r>
                          </m:sup>
                        </m:sSubSup>
                      </m:e>
                    </m:rad>
                  </m:oMath>
                </a14:m>
                <a:r>
                  <a:rPr lang="es-ES" sz="1050">
                    <a:solidFill>
                      <a:schemeClr val="dk1"/>
                    </a:solidFill>
                    <a:effectLst/>
                    <a:latin typeface="+mn-lt"/>
                    <a:ea typeface="+mn-ea"/>
                    <a:cs typeface="+mn-cs"/>
                  </a:rPr>
                  <a:t> donde  </a:t>
                </a:r>
                <a14:m>
                  <m:oMath xmlns:m="http://schemas.openxmlformats.org/officeDocument/2006/math">
                    <m:sSubSup>
                      <m:sSubSupPr>
                        <m:ctrlPr>
                          <a:rPr lang="es-ES" sz="1100" i="1">
                            <a:solidFill>
                              <a:schemeClr val="dk1"/>
                            </a:solidFill>
                            <a:effectLst/>
                            <a:latin typeface="Cambria Math" panose="02040503050406030204" pitchFamily="18" charset="0"/>
                            <a:ea typeface="+mn-ea"/>
                            <a:cs typeface="+mn-cs"/>
                          </a:rPr>
                        </m:ctrlPr>
                      </m:sSubSupPr>
                      <m:e>
                        <m:acc>
                          <m:accPr>
                            <m:chr m:val="̂"/>
                            <m:ctrlPr>
                              <a:rPr lang="es-ES" sz="1100" i="1">
                                <a:solidFill>
                                  <a:schemeClr val="dk1"/>
                                </a:solidFill>
                                <a:effectLst/>
                                <a:latin typeface="Cambria Math" panose="02040503050406030204" pitchFamily="18" charset="0"/>
                                <a:ea typeface="+mn-ea"/>
                                <a:cs typeface="+mn-cs"/>
                              </a:rPr>
                            </m:ctrlPr>
                          </m:accPr>
                          <m:e>
                            <m:r>
                              <a:rPr lang="es-ES" sz="1100" i="1">
                                <a:solidFill>
                                  <a:schemeClr val="dk1"/>
                                </a:solidFill>
                                <a:effectLst/>
                                <a:latin typeface="Cambria Math" panose="02040503050406030204" pitchFamily="18" charset="0"/>
                                <a:ea typeface="+mn-ea"/>
                                <a:cs typeface="+mn-cs"/>
                              </a:rPr>
                              <m:t>𝜎</m:t>
                            </m:r>
                          </m:e>
                        </m:acc>
                      </m:e>
                      <m:sub>
                        <m:r>
                          <a:rPr lang="es-ES" sz="1100" i="1">
                            <a:solidFill>
                              <a:schemeClr val="dk1"/>
                            </a:solidFill>
                            <a:effectLst/>
                            <a:latin typeface="Cambria Math" panose="02040503050406030204" pitchFamily="18" charset="0"/>
                            <a:ea typeface="+mn-ea"/>
                            <a:cs typeface="+mn-cs"/>
                          </a:rPr>
                          <m:t>𝑣</m:t>
                        </m:r>
                      </m:sub>
                      <m:sup>
                        <m:r>
                          <a:rPr lang="es-ES" sz="1100" i="1">
                            <a:solidFill>
                              <a:schemeClr val="dk1"/>
                            </a:solidFill>
                            <a:effectLst/>
                            <a:latin typeface="Cambria Math" panose="02040503050406030204" pitchFamily="18" charset="0"/>
                            <a:ea typeface="+mn-ea"/>
                            <a:cs typeface="+mn-cs"/>
                          </a:rPr>
                          <m:t>2</m:t>
                        </m:r>
                      </m:sup>
                    </m:sSubSup>
                    <m:r>
                      <a:rPr lang="es-ES" sz="1100" i="1">
                        <a:solidFill>
                          <a:schemeClr val="dk1"/>
                        </a:solidFill>
                        <a:effectLst/>
                        <a:latin typeface="Cambria Math" panose="02040503050406030204" pitchFamily="18" charset="0"/>
                        <a:ea typeface="+mn-ea"/>
                        <a:cs typeface="+mn-cs"/>
                      </a:rPr>
                      <m:t>=</m:t>
                    </m:r>
                    <m:f>
                      <m:fPr>
                        <m:ctrlPr>
                          <a:rPr lang="es-ES" sz="1100" i="1">
                            <a:solidFill>
                              <a:schemeClr val="dk1"/>
                            </a:solidFill>
                            <a:effectLst/>
                            <a:latin typeface="Cambria Math" panose="02040503050406030204" pitchFamily="18" charset="0"/>
                            <a:ea typeface="+mn-ea"/>
                            <a:cs typeface="+mn-cs"/>
                          </a:rPr>
                        </m:ctrlPr>
                      </m:fPr>
                      <m:num>
                        <m:r>
                          <a:rPr lang="es-ES" sz="1100" i="1">
                            <a:solidFill>
                              <a:schemeClr val="dk1"/>
                            </a:solidFill>
                            <a:effectLst/>
                            <a:latin typeface="Cambria Math" panose="02040503050406030204" pitchFamily="18" charset="0"/>
                            <a:ea typeface="+mn-ea"/>
                            <a:cs typeface="+mn-cs"/>
                          </a:rPr>
                          <m:t>1</m:t>
                        </m:r>
                      </m:num>
                      <m:den>
                        <m:r>
                          <a:rPr lang="es-ES" sz="1100" i="1">
                            <a:solidFill>
                              <a:schemeClr val="dk1"/>
                            </a:solidFill>
                            <a:effectLst/>
                            <a:latin typeface="Cambria Math" panose="02040503050406030204" pitchFamily="18" charset="0"/>
                            <a:ea typeface="+mn-ea"/>
                            <a:cs typeface="+mn-cs"/>
                          </a:rPr>
                          <m:t>𝑛</m:t>
                        </m:r>
                      </m:den>
                    </m:f>
                    <m:nary>
                      <m:naryPr>
                        <m:chr m:val="∑"/>
                        <m:limLoc m:val="undOvr"/>
                        <m:ctrlPr>
                          <a:rPr lang="es-ES" sz="1100" i="1">
                            <a:solidFill>
                              <a:schemeClr val="dk1"/>
                            </a:solidFill>
                            <a:effectLst/>
                            <a:latin typeface="Cambria Math" panose="02040503050406030204" pitchFamily="18" charset="0"/>
                            <a:ea typeface="+mn-ea"/>
                            <a:cs typeface="+mn-cs"/>
                          </a:rPr>
                        </m:ctrlPr>
                      </m:naryPr>
                      <m:sub>
                        <m:r>
                          <a:rPr lang="es-ES" sz="1100" i="1">
                            <a:solidFill>
                              <a:schemeClr val="dk1"/>
                            </a:solidFill>
                            <a:effectLst/>
                            <a:latin typeface="Cambria Math" panose="02040503050406030204" pitchFamily="18" charset="0"/>
                            <a:ea typeface="+mn-ea"/>
                            <a:cs typeface="+mn-cs"/>
                          </a:rPr>
                          <m:t>𝑖</m:t>
                        </m:r>
                        <m:r>
                          <a:rPr lang="es-ES" sz="1100" i="1">
                            <a:solidFill>
                              <a:schemeClr val="dk1"/>
                            </a:solidFill>
                            <a:effectLst/>
                            <a:latin typeface="Cambria Math" panose="02040503050406030204" pitchFamily="18" charset="0"/>
                            <a:ea typeface="+mn-ea"/>
                            <a:cs typeface="+mn-cs"/>
                          </a:rPr>
                          <m:t>=1</m:t>
                        </m:r>
                      </m:sub>
                      <m:sup>
                        <m:r>
                          <a:rPr lang="es-ES" sz="1100" i="1">
                            <a:solidFill>
                              <a:schemeClr val="dk1"/>
                            </a:solidFill>
                            <a:effectLst/>
                            <a:latin typeface="Cambria Math" panose="02040503050406030204" pitchFamily="18" charset="0"/>
                            <a:ea typeface="+mn-ea"/>
                            <a:cs typeface="+mn-cs"/>
                          </a:rPr>
                          <m:t>𝑛</m:t>
                        </m:r>
                      </m:sup>
                      <m:e>
                        <m:sSubSup>
                          <m:sSubSupPr>
                            <m:ctrlPr>
                              <a:rPr lang="es-ES" sz="1100" i="1">
                                <a:solidFill>
                                  <a:schemeClr val="dk1"/>
                                </a:solidFill>
                                <a:effectLst/>
                                <a:latin typeface="Cambria Math" panose="02040503050406030204" pitchFamily="18" charset="0"/>
                                <a:ea typeface="+mn-ea"/>
                                <a:cs typeface="+mn-cs"/>
                              </a:rPr>
                            </m:ctrlPr>
                          </m:sSubSupPr>
                          <m:e>
                            <m:r>
                              <a:rPr lang="es-ES" sz="1100" i="1">
                                <a:solidFill>
                                  <a:schemeClr val="dk1"/>
                                </a:solidFill>
                                <a:effectLst/>
                                <a:latin typeface="Cambria Math" panose="02040503050406030204" pitchFamily="18" charset="0"/>
                                <a:ea typeface="+mn-ea"/>
                                <a:cs typeface="+mn-cs"/>
                              </a:rPr>
                              <m:t>𝑣</m:t>
                            </m:r>
                          </m:e>
                          <m:sub>
                            <m:r>
                              <a:rPr lang="es-ES" sz="1100" i="1">
                                <a:solidFill>
                                  <a:schemeClr val="dk1"/>
                                </a:solidFill>
                                <a:effectLst/>
                                <a:latin typeface="Cambria Math" panose="02040503050406030204" pitchFamily="18" charset="0"/>
                                <a:ea typeface="+mn-ea"/>
                                <a:cs typeface="+mn-cs"/>
                              </a:rPr>
                              <m:t>𝑖</m:t>
                            </m:r>
                          </m:sub>
                          <m:sup>
                            <m:r>
                              <a:rPr lang="es-ES" sz="1100" i="1">
                                <a:solidFill>
                                  <a:schemeClr val="dk1"/>
                                </a:solidFill>
                                <a:effectLst/>
                                <a:latin typeface="Cambria Math" panose="02040503050406030204" pitchFamily="18" charset="0"/>
                                <a:ea typeface="+mn-ea"/>
                                <a:cs typeface="+mn-cs"/>
                              </a:rPr>
                              <m:t>2</m:t>
                            </m:r>
                          </m:sup>
                        </m:sSubSup>
                      </m:e>
                    </m:nary>
                  </m:oMath>
                </a14:m>
                <a:r>
                  <a:rPr lang="es-ES" sz="1050">
                    <a:solidFill>
                      <a:schemeClr val="dk1"/>
                    </a:solidFill>
                    <a:effectLst/>
                    <a:latin typeface="+mn-lt"/>
                    <a:ea typeface="+mn-ea"/>
                    <a:cs typeface="+mn-cs"/>
                  </a:rPr>
                  <a:t>. </a:t>
                </a:r>
              </a:p>
              <a:p>
                <a:pPr rtl="0" eaLnBrk="1" latinLnBrk="0" hangingPunct="1"/>
                <a:r>
                  <a:rPr lang="es-ES" sz="1100" b="0" i="0">
                    <a:solidFill>
                      <a:schemeClr val="dk1"/>
                    </a:solidFill>
                    <a:effectLst/>
                    <a:latin typeface="+mn-lt"/>
                    <a:ea typeface="+mn-ea"/>
                    <a:cs typeface="+mn-cs"/>
                  </a:rPr>
                  <a:t>Es</a:t>
                </a:r>
                <a:r>
                  <a:rPr lang="es-ES" sz="1100" b="0" i="0" baseline="0">
                    <a:solidFill>
                      <a:schemeClr val="dk1"/>
                    </a:solidFill>
                    <a:effectLst/>
                    <a:latin typeface="+mn-lt"/>
                    <a:ea typeface="+mn-ea"/>
                    <a:cs typeface="+mn-cs"/>
                  </a:rPr>
                  <a:t> conocido que el estadístico </a:t>
                </a:r>
                <a14:m>
                  <m:oMath xmlns:m="http://schemas.openxmlformats.org/officeDocument/2006/math">
                    <m:r>
                      <a:rPr lang="es-ES" sz="1100" b="0" i="1">
                        <a:solidFill>
                          <a:schemeClr val="dk1"/>
                        </a:solidFill>
                        <a:effectLst/>
                        <a:latin typeface="Cambria Math" panose="02040503050406030204" pitchFamily="18" charset="0"/>
                        <a:ea typeface="+mn-ea"/>
                        <a:cs typeface="+mn-cs"/>
                      </a:rPr>
                      <m:t>𝑔𝑙</m:t>
                    </m:r>
                    <m:r>
                      <a:rPr lang="es-ES" sz="1100" b="0" i="1">
                        <a:solidFill>
                          <a:schemeClr val="dk1"/>
                        </a:solidFill>
                        <a:effectLst/>
                        <a:latin typeface="Cambria Math" panose="02040503050406030204" pitchFamily="18" charset="0"/>
                        <a:ea typeface="+mn-ea"/>
                        <a:cs typeface="+mn-cs"/>
                      </a:rPr>
                      <m:t> </m:t>
                    </m:r>
                    <m:f>
                      <m:fPr>
                        <m:ctrlPr>
                          <a:rPr lang="es-ES" sz="1100" b="0" i="1">
                            <a:solidFill>
                              <a:schemeClr val="dk1"/>
                            </a:solidFill>
                            <a:effectLst/>
                            <a:latin typeface="Cambria Math" panose="02040503050406030204" pitchFamily="18" charset="0"/>
                            <a:ea typeface="+mn-ea"/>
                            <a:cs typeface="+mn-cs"/>
                          </a:rPr>
                        </m:ctrlPr>
                      </m:fPr>
                      <m:num>
                        <m:sSup>
                          <m:sSupPr>
                            <m:ctrlPr>
                              <a:rPr lang="es-ES" sz="1100" i="1">
                                <a:solidFill>
                                  <a:schemeClr val="dk1"/>
                                </a:solidFill>
                                <a:effectLst/>
                                <a:latin typeface="Cambria Math" panose="02040503050406030204" pitchFamily="18" charset="0"/>
                                <a:ea typeface="+mn-ea"/>
                                <a:cs typeface="+mn-cs"/>
                              </a:rPr>
                            </m:ctrlPr>
                          </m:sSupPr>
                          <m:e>
                            <m:acc>
                              <m:accPr>
                                <m:chr m:val="̂"/>
                                <m:ctrlPr>
                                  <a:rPr lang="es-ES" sz="1100" i="1">
                                    <a:solidFill>
                                      <a:schemeClr val="dk1"/>
                                    </a:solidFill>
                                    <a:effectLst/>
                                    <a:latin typeface="Cambria Math" panose="02040503050406030204" pitchFamily="18" charset="0"/>
                                    <a:ea typeface="+mn-ea"/>
                                    <a:cs typeface="+mn-cs"/>
                                  </a:rPr>
                                </m:ctrlPr>
                              </m:accPr>
                              <m:e>
                                <m:r>
                                  <a:rPr lang="es-ES" sz="1100" i="1">
                                    <a:solidFill>
                                      <a:schemeClr val="dk1"/>
                                    </a:solidFill>
                                    <a:effectLst/>
                                    <a:latin typeface="Cambria Math" panose="02040503050406030204" pitchFamily="18" charset="0"/>
                                    <a:ea typeface="+mn-ea"/>
                                    <a:cs typeface="+mn-cs"/>
                                  </a:rPr>
                                  <m:t>𝜎</m:t>
                                </m:r>
                              </m:e>
                            </m:acc>
                          </m:e>
                          <m:sup>
                            <m:r>
                              <a:rPr lang="es-ES" sz="1100" i="1">
                                <a:solidFill>
                                  <a:schemeClr val="dk1"/>
                                </a:solidFill>
                                <a:effectLst/>
                                <a:latin typeface="Cambria Math" panose="02040503050406030204" pitchFamily="18" charset="0"/>
                                <a:ea typeface="+mn-ea"/>
                                <a:cs typeface="+mn-cs"/>
                              </a:rPr>
                              <m:t>2</m:t>
                            </m:r>
                          </m:sup>
                        </m:sSup>
                      </m:num>
                      <m:den>
                        <m:sSubSup>
                          <m:sSubSupPr>
                            <m:ctrlPr>
                              <a:rPr lang="es-ES" sz="1100" b="0" i="1">
                                <a:solidFill>
                                  <a:schemeClr val="dk1"/>
                                </a:solidFill>
                                <a:effectLst/>
                                <a:latin typeface="Cambria Math" panose="02040503050406030204" pitchFamily="18" charset="0"/>
                                <a:ea typeface="+mn-ea"/>
                                <a:cs typeface="+mn-cs"/>
                              </a:rPr>
                            </m:ctrlPr>
                          </m:sSubSupPr>
                          <m:e>
                            <m:r>
                              <a:rPr lang="es-ES" sz="1100" b="0" i="1">
                                <a:solidFill>
                                  <a:schemeClr val="dk1"/>
                                </a:solidFill>
                                <a:effectLst/>
                                <a:latin typeface="Cambria Math" panose="02040503050406030204" pitchFamily="18" charset="0"/>
                                <a:ea typeface="+mn-ea"/>
                                <a:cs typeface="+mn-cs"/>
                              </a:rPr>
                              <m:t>𝜎</m:t>
                            </m:r>
                          </m:e>
                          <m:sub>
                            <m:r>
                              <a:rPr lang="es-ES" sz="1100" b="0" i="1">
                                <a:solidFill>
                                  <a:schemeClr val="dk1"/>
                                </a:solidFill>
                                <a:effectLst/>
                                <a:latin typeface="Cambria Math" panose="02040503050406030204" pitchFamily="18" charset="0"/>
                                <a:ea typeface="+mn-ea"/>
                                <a:cs typeface="+mn-cs"/>
                              </a:rPr>
                              <m:t>𝑣</m:t>
                            </m:r>
                          </m:sub>
                          <m:sup>
                            <m:r>
                              <a:rPr lang="es-ES" sz="1100" b="0" i="1">
                                <a:solidFill>
                                  <a:schemeClr val="dk1"/>
                                </a:solidFill>
                                <a:effectLst/>
                                <a:latin typeface="Cambria Math" panose="02040503050406030204" pitchFamily="18" charset="0"/>
                                <a:ea typeface="+mn-ea"/>
                                <a:cs typeface="+mn-cs"/>
                              </a:rPr>
                              <m:t>2</m:t>
                            </m:r>
                          </m:sup>
                        </m:sSubSup>
                      </m:den>
                    </m:f>
                    <m:r>
                      <a:rPr lang="es-ES" sz="1100" b="0" i="1">
                        <a:solidFill>
                          <a:schemeClr val="dk1"/>
                        </a:solidFill>
                        <a:effectLst/>
                        <a:latin typeface="Cambria Math" panose="02040503050406030204" pitchFamily="18" charset="0"/>
                        <a:ea typeface="+mn-ea"/>
                        <a:cs typeface="+mn-cs"/>
                      </a:rPr>
                      <m:t>=</m:t>
                    </m:r>
                    <m:r>
                      <a:rPr lang="es-ES" sz="1100" i="1">
                        <a:solidFill>
                          <a:schemeClr val="dk1"/>
                        </a:solidFill>
                        <a:effectLst/>
                        <a:latin typeface="Cambria Math" panose="02040503050406030204" pitchFamily="18" charset="0"/>
                        <a:ea typeface="+mn-ea"/>
                        <a:cs typeface="+mn-cs"/>
                      </a:rPr>
                      <m:t>𝑔𝑙</m:t>
                    </m:r>
                    <m:f>
                      <m:fPr>
                        <m:ctrlPr>
                          <a:rPr lang="es-ES" sz="1100" i="1">
                            <a:solidFill>
                              <a:schemeClr val="dk1"/>
                            </a:solidFill>
                            <a:effectLst/>
                            <a:latin typeface="Cambria Math" panose="02040503050406030204" pitchFamily="18" charset="0"/>
                            <a:ea typeface="+mn-ea"/>
                            <a:cs typeface="+mn-cs"/>
                          </a:rPr>
                        </m:ctrlPr>
                      </m:fPr>
                      <m:num>
                        <m:sSup>
                          <m:sSupPr>
                            <m:ctrlPr>
                              <a:rPr lang="es-ES" sz="1100" i="1">
                                <a:solidFill>
                                  <a:schemeClr val="dk1"/>
                                </a:solidFill>
                                <a:effectLst/>
                                <a:latin typeface="Cambria Math" panose="02040503050406030204" pitchFamily="18" charset="0"/>
                                <a:ea typeface="+mn-ea"/>
                                <a:cs typeface="+mn-cs"/>
                              </a:rPr>
                            </m:ctrlPr>
                          </m:sSupPr>
                          <m:e>
                            <m:acc>
                              <m:accPr>
                                <m:chr m:val="̂"/>
                                <m:ctrlPr>
                                  <a:rPr lang="es-ES" sz="1100" i="1">
                                    <a:solidFill>
                                      <a:schemeClr val="dk1"/>
                                    </a:solidFill>
                                    <a:effectLst/>
                                    <a:latin typeface="Cambria Math" panose="02040503050406030204" pitchFamily="18" charset="0"/>
                                    <a:ea typeface="+mn-ea"/>
                                    <a:cs typeface="+mn-cs"/>
                                  </a:rPr>
                                </m:ctrlPr>
                              </m:accPr>
                              <m:e>
                                <m:r>
                                  <a:rPr lang="es-ES" sz="1100" i="1">
                                    <a:solidFill>
                                      <a:schemeClr val="dk1"/>
                                    </a:solidFill>
                                    <a:effectLst/>
                                    <a:latin typeface="Cambria Math" panose="02040503050406030204" pitchFamily="18" charset="0"/>
                                    <a:ea typeface="+mn-ea"/>
                                    <a:cs typeface="+mn-cs"/>
                                  </a:rPr>
                                  <m:t>𝑅𝑀𝑆𝐸</m:t>
                                </m:r>
                              </m:e>
                            </m:acc>
                          </m:e>
                          <m:sup>
                            <m:r>
                              <a:rPr lang="es-ES" sz="1100" i="1">
                                <a:solidFill>
                                  <a:schemeClr val="dk1"/>
                                </a:solidFill>
                                <a:effectLst/>
                                <a:latin typeface="Cambria Math" panose="02040503050406030204" pitchFamily="18" charset="0"/>
                                <a:ea typeface="+mn-ea"/>
                                <a:cs typeface="+mn-cs"/>
                              </a:rPr>
                              <m:t>2</m:t>
                            </m:r>
                          </m:sup>
                        </m:sSup>
                      </m:num>
                      <m:den>
                        <m:sSup>
                          <m:sSupPr>
                            <m:ctrlPr>
                              <a:rPr lang="es-ES" sz="1100" i="1">
                                <a:solidFill>
                                  <a:schemeClr val="dk1"/>
                                </a:solidFill>
                                <a:effectLst/>
                                <a:latin typeface="Cambria Math" panose="02040503050406030204" pitchFamily="18" charset="0"/>
                                <a:ea typeface="+mn-ea"/>
                                <a:cs typeface="+mn-cs"/>
                              </a:rPr>
                            </m:ctrlPr>
                          </m:sSupPr>
                          <m:e>
                            <m:r>
                              <a:rPr lang="es-ES" sz="1100" i="1">
                                <a:solidFill>
                                  <a:schemeClr val="dk1"/>
                                </a:solidFill>
                                <a:effectLst/>
                                <a:latin typeface="Cambria Math" panose="02040503050406030204" pitchFamily="18" charset="0"/>
                                <a:ea typeface="+mn-ea"/>
                                <a:cs typeface="+mn-cs"/>
                              </a:rPr>
                              <m:t>𝑅𝑀𝑆𝐸</m:t>
                            </m:r>
                          </m:e>
                          <m:sup>
                            <m:r>
                              <a:rPr lang="es-ES" sz="1100" i="1">
                                <a:solidFill>
                                  <a:schemeClr val="dk1"/>
                                </a:solidFill>
                                <a:effectLst/>
                                <a:latin typeface="Cambria Math" panose="02040503050406030204" pitchFamily="18" charset="0"/>
                                <a:ea typeface="+mn-ea"/>
                                <a:cs typeface="+mn-cs"/>
                              </a:rPr>
                              <m:t>2</m:t>
                            </m:r>
                          </m:sup>
                        </m:sSup>
                      </m:den>
                    </m:f>
                    <m:r>
                      <a:rPr lang="es-ES" sz="1100" b="0" i="1">
                        <a:solidFill>
                          <a:schemeClr val="dk1"/>
                        </a:solidFill>
                        <a:effectLst/>
                        <a:latin typeface="Cambria Math" panose="02040503050406030204" pitchFamily="18" charset="0"/>
                        <a:ea typeface="+mn-ea"/>
                        <a:cs typeface="+mn-cs"/>
                      </a:rPr>
                      <m:t>~</m:t>
                    </m:r>
                    <m:sSubSup>
                      <m:sSubSupPr>
                        <m:ctrlPr>
                          <a:rPr lang="es-ES" sz="1100" b="0" i="1">
                            <a:solidFill>
                              <a:schemeClr val="dk1"/>
                            </a:solidFill>
                            <a:effectLst/>
                            <a:latin typeface="Cambria Math" panose="02040503050406030204" pitchFamily="18" charset="0"/>
                            <a:ea typeface="+mn-ea"/>
                            <a:cs typeface="+mn-cs"/>
                          </a:rPr>
                        </m:ctrlPr>
                      </m:sSubSupPr>
                      <m:e>
                        <m:r>
                          <a:rPr lang="es-ES" sz="1100" b="0" i="1">
                            <a:solidFill>
                              <a:schemeClr val="dk1"/>
                            </a:solidFill>
                            <a:effectLst/>
                            <a:latin typeface="Cambria Math" panose="02040503050406030204" pitchFamily="18" charset="0"/>
                            <a:ea typeface="+mn-ea"/>
                            <a:cs typeface="+mn-cs"/>
                          </a:rPr>
                          <m:t>𝜒</m:t>
                        </m:r>
                      </m:e>
                      <m:sub>
                        <m:r>
                          <a:rPr lang="es-ES" sz="1100" b="0" i="1">
                            <a:solidFill>
                              <a:schemeClr val="dk1"/>
                            </a:solidFill>
                            <a:effectLst/>
                            <a:latin typeface="Cambria Math" panose="02040503050406030204" pitchFamily="18" charset="0"/>
                            <a:ea typeface="+mn-ea"/>
                            <a:cs typeface="+mn-cs"/>
                          </a:rPr>
                          <m:t>𝑔𝑙</m:t>
                        </m:r>
                      </m:sub>
                      <m:sup>
                        <m:r>
                          <a:rPr lang="es-ES" sz="1100" b="0" i="1">
                            <a:solidFill>
                              <a:schemeClr val="dk1"/>
                            </a:solidFill>
                            <a:effectLst/>
                            <a:latin typeface="Cambria Math" panose="02040503050406030204" pitchFamily="18" charset="0"/>
                            <a:ea typeface="+mn-ea"/>
                            <a:cs typeface="+mn-cs"/>
                          </a:rPr>
                          <m:t>2</m:t>
                        </m:r>
                      </m:sup>
                    </m:sSubSup>
                  </m:oMath>
                </a14:m>
                <a:r>
                  <a:rPr lang="es-MX" sz="1100">
                    <a:solidFill>
                      <a:schemeClr val="dk1"/>
                    </a:solidFill>
                    <a:effectLst/>
                    <a:latin typeface="+mn-lt"/>
                    <a:ea typeface="+mn-ea"/>
                    <a:cs typeface="+mn-cs"/>
                  </a:rPr>
                  <a:t>, donde:</a:t>
                </a:r>
                <a:r>
                  <a:rPr lang="es-MX" sz="1100" baseline="0">
                    <a:solidFill>
                      <a:schemeClr val="dk1"/>
                    </a:solidFill>
                    <a:effectLst/>
                    <a:latin typeface="+mn-lt"/>
                    <a:ea typeface="+mn-ea"/>
                    <a:cs typeface="+mn-cs"/>
                  </a:rPr>
                  <a:t> </a:t>
                </a:r>
                <a14:m>
                  <m:oMath xmlns:m="http://schemas.openxmlformats.org/officeDocument/2006/math">
                    <m:r>
                      <a:rPr lang="es-ES" sz="1100" b="0" i="1">
                        <a:solidFill>
                          <a:schemeClr val="dk1"/>
                        </a:solidFill>
                        <a:effectLst/>
                        <a:latin typeface="Cambria Math" panose="02040503050406030204" pitchFamily="18" charset="0"/>
                        <a:ea typeface="+mn-ea"/>
                        <a:cs typeface="+mn-cs"/>
                      </a:rPr>
                      <m:t>𝑔𝑙</m:t>
                    </m:r>
                  </m:oMath>
                </a14:m>
                <a:r>
                  <a:rPr lang="es-MX" sz="1100">
                    <a:solidFill>
                      <a:schemeClr val="dk1"/>
                    </a:solidFill>
                    <a:effectLst/>
                    <a:latin typeface="+mn-lt"/>
                    <a:ea typeface="+mn-ea"/>
                    <a:cs typeface="+mn-cs"/>
                  </a:rPr>
                  <a:t>=grados de libertad (en el presente proceso es igual al número de observaciones)</a:t>
                </a:r>
                <a:r>
                  <a:rPr lang="es-MX" sz="1100" baseline="0">
                    <a:solidFill>
                      <a:schemeClr val="dk1"/>
                    </a:solidFill>
                    <a:effectLst/>
                    <a:latin typeface="+mn-lt"/>
                    <a:ea typeface="+mn-ea"/>
                    <a:cs typeface="+mn-cs"/>
                  </a:rPr>
                  <a:t> ; </a:t>
                </a:r>
                <a14:m>
                  <m:oMath xmlns:m="http://schemas.openxmlformats.org/officeDocument/2006/math">
                    <m:sSup>
                      <m:sSupPr>
                        <m:ctrlPr>
                          <a:rPr lang="es-ES" sz="1100" i="1">
                            <a:solidFill>
                              <a:schemeClr val="dk1"/>
                            </a:solidFill>
                            <a:effectLst/>
                            <a:latin typeface="Cambria Math" panose="02040503050406030204" pitchFamily="18" charset="0"/>
                            <a:ea typeface="+mn-ea"/>
                            <a:cs typeface="+mn-cs"/>
                          </a:rPr>
                        </m:ctrlPr>
                      </m:sSupPr>
                      <m:e>
                        <m:acc>
                          <m:accPr>
                            <m:chr m:val="̂"/>
                            <m:ctrlPr>
                              <a:rPr lang="es-ES" sz="1100" i="1">
                                <a:solidFill>
                                  <a:schemeClr val="dk1"/>
                                </a:solidFill>
                                <a:effectLst/>
                                <a:latin typeface="Cambria Math" panose="02040503050406030204" pitchFamily="18" charset="0"/>
                                <a:ea typeface="+mn-ea"/>
                                <a:cs typeface="+mn-cs"/>
                              </a:rPr>
                            </m:ctrlPr>
                          </m:accPr>
                          <m:e>
                            <m:r>
                              <a:rPr lang="es-ES" sz="1100" i="1">
                                <a:solidFill>
                                  <a:schemeClr val="dk1"/>
                                </a:solidFill>
                                <a:effectLst/>
                                <a:latin typeface="Cambria Math" panose="02040503050406030204" pitchFamily="18" charset="0"/>
                                <a:ea typeface="+mn-ea"/>
                                <a:cs typeface="+mn-cs"/>
                              </a:rPr>
                              <m:t>𝑅𝑀𝑆𝐸</m:t>
                            </m:r>
                          </m:e>
                        </m:acc>
                      </m:e>
                      <m:sup>
                        <m:r>
                          <a:rPr lang="es-ES" sz="1100" i="1">
                            <a:solidFill>
                              <a:schemeClr val="dk1"/>
                            </a:solidFill>
                            <a:effectLst/>
                            <a:latin typeface="Cambria Math" panose="02040503050406030204" pitchFamily="18" charset="0"/>
                            <a:ea typeface="+mn-ea"/>
                            <a:cs typeface="+mn-cs"/>
                          </a:rPr>
                          <m:t>2</m:t>
                        </m:r>
                      </m:sup>
                    </m:sSup>
                  </m:oMath>
                </a14:m>
                <a:r>
                  <a:rPr lang="es-MX" sz="1100">
                    <a:solidFill>
                      <a:schemeClr val="dk1"/>
                    </a:solidFill>
                    <a:effectLst/>
                    <a:latin typeface="+mn-lt"/>
                    <a:ea typeface="+mn-ea"/>
                    <a:cs typeface="+mn-cs"/>
                  </a:rPr>
                  <a:t>=</a:t>
                </a:r>
                <a14:m>
                  <m:oMath xmlns:m="http://schemas.openxmlformats.org/officeDocument/2006/math">
                    <m:f>
                      <m:fPr>
                        <m:ctrlPr>
                          <a:rPr lang="es-ES" sz="1100" i="1">
                            <a:solidFill>
                              <a:schemeClr val="dk1"/>
                            </a:solidFill>
                            <a:effectLst/>
                            <a:latin typeface="Cambria Math" panose="02040503050406030204" pitchFamily="18" charset="0"/>
                            <a:ea typeface="+mn-ea"/>
                            <a:cs typeface="+mn-cs"/>
                          </a:rPr>
                        </m:ctrlPr>
                      </m:fPr>
                      <m:num>
                        <m:r>
                          <a:rPr lang="es-ES" sz="1100" i="1">
                            <a:solidFill>
                              <a:schemeClr val="dk1"/>
                            </a:solidFill>
                            <a:effectLst/>
                            <a:latin typeface="Cambria Math" panose="02040503050406030204" pitchFamily="18" charset="0"/>
                            <a:ea typeface="+mn-ea"/>
                            <a:cs typeface="+mn-cs"/>
                          </a:rPr>
                          <m:t>1</m:t>
                        </m:r>
                      </m:num>
                      <m:den>
                        <m:r>
                          <a:rPr lang="es-ES" sz="1100" i="1">
                            <a:solidFill>
                              <a:schemeClr val="dk1"/>
                            </a:solidFill>
                            <a:effectLst/>
                            <a:latin typeface="Cambria Math" panose="02040503050406030204" pitchFamily="18" charset="0"/>
                            <a:ea typeface="+mn-ea"/>
                            <a:cs typeface="+mn-cs"/>
                          </a:rPr>
                          <m:t>𝑛</m:t>
                        </m:r>
                      </m:den>
                    </m:f>
                    <m:nary>
                      <m:naryPr>
                        <m:chr m:val="∑"/>
                        <m:limLoc m:val="undOvr"/>
                        <m:ctrlPr>
                          <a:rPr lang="es-ES" sz="1100" i="1">
                            <a:solidFill>
                              <a:schemeClr val="dk1"/>
                            </a:solidFill>
                            <a:effectLst/>
                            <a:latin typeface="Cambria Math" panose="02040503050406030204" pitchFamily="18" charset="0"/>
                            <a:ea typeface="+mn-ea"/>
                            <a:cs typeface="+mn-cs"/>
                          </a:rPr>
                        </m:ctrlPr>
                      </m:naryPr>
                      <m:sub>
                        <m:r>
                          <a:rPr lang="es-ES" sz="1100" i="1">
                            <a:solidFill>
                              <a:schemeClr val="dk1"/>
                            </a:solidFill>
                            <a:effectLst/>
                            <a:latin typeface="Cambria Math" panose="02040503050406030204" pitchFamily="18" charset="0"/>
                            <a:ea typeface="+mn-ea"/>
                            <a:cs typeface="+mn-cs"/>
                          </a:rPr>
                          <m:t>𝑖</m:t>
                        </m:r>
                        <m:r>
                          <a:rPr lang="es-ES" sz="1100" i="1">
                            <a:solidFill>
                              <a:schemeClr val="dk1"/>
                            </a:solidFill>
                            <a:effectLst/>
                            <a:latin typeface="Cambria Math" panose="02040503050406030204" pitchFamily="18" charset="0"/>
                            <a:ea typeface="+mn-ea"/>
                            <a:cs typeface="+mn-cs"/>
                          </a:rPr>
                          <m:t>=1</m:t>
                        </m:r>
                      </m:sub>
                      <m:sup>
                        <m:r>
                          <a:rPr lang="es-ES" sz="1100" i="1">
                            <a:solidFill>
                              <a:schemeClr val="dk1"/>
                            </a:solidFill>
                            <a:effectLst/>
                            <a:latin typeface="Cambria Math" panose="02040503050406030204" pitchFamily="18" charset="0"/>
                            <a:ea typeface="+mn-ea"/>
                            <a:cs typeface="+mn-cs"/>
                          </a:rPr>
                          <m:t>𝑛</m:t>
                        </m:r>
                      </m:sup>
                      <m:e>
                        <m:sSubSup>
                          <m:sSubSupPr>
                            <m:ctrlPr>
                              <a:rPr lang="es-ES" sz="1100" i="1">
                                <a:solidFill>
                                  <a:schemeClr val="dk1"/>
                                </a:solidFill>
                                <a:effectLst/>
                                <a:latin typeface="Cambria Math" panose="02040503050406030204" pitchFamily="18" charset="0"/>
                                <a:ea typeface="+mn-ea"/>
                                <a:cs typeface="+mn-cs"/>
                              </a:rPr>
                            </m:ctrlPr>
                          </m:sSubSupPr>
                          <m:e>
                            <m:r>
                              <a:rPr lang="es-ES" sz="1100" i="1">
                                <a:solidFill>
                                  <a:schemeClr val="dk1"/>
                                </a:solidFill>
                                <a:effectLst/>
                                <a:latin typeface="Cambria Math" panose="02040503050406030204" pitchFamily="18" charset="0"/>
                                <a:ea typeface="+mn-ea"/>
                                <a:cs typeface="+mn-cs"/>
                              </a:rPr>
                              <m:t>𝑣</m:t>
                            </m:r>
                          </m:e>
                          <m:sub>
                            <m:r>
                              <a:rPr lang="es-ES" sz="1100" i="1">
                                <a:solidFill>
                                  <a:schemeClr val="dk1"/>
                                </a:solidFill>
                                <a:effectLst/>
                                <a:latin typeface="Cambria Math" panose="02040503050406030204" pitchFamily="18" charset="0"/>
                                <a:ea typeface="+mn-ea"/>
                                <a:cs typeface="+mn-cs"/>
                              </a:rPr>
                              <m:t>𝑖</m:t>
                            </m:r>
                          </m:sub>
                          <m:sup>
                            <m:r>
                              <a:rPr lang="es-ES" sz="1100" i="1">
                                <a:solidFill>
                                  <a:schemeClr val="dk1"/>
                                </a:solidFill>
                                <a:effectLst/>
                                <a:latin typeface="Cambria Math" panose="02040503050406030204" pitchFamily="18" charset="0"/>
                                <a:ea typeface="+mn-ea"/>
                                <a:cs typeface="+mn-cs"/>
                              </a:rPr>
                              <m:t>2</m:t>
                            </m:r>
                          </m:sup>
                        </m:sSubSup>
                      </m:e>
                    </m:nary>
                  </m:oMath>
                </a14:m>
                <a:r>
                  <a:rPr lang="es-MX" sz="1100">
                    <a:solidFill>
                      <a:schemeClr val="dk1"/>
                    </a:solidFill>
                    <a:effectLst/>
                    <a:latin typeface="+mn-lt"/>
                    <a:ea typeface="+mn-ea"/>
                    <a:cs typeface="+mn-cs"/>
                  </a:rPr>
                  <a:t> </a:t>
                </a:r>
                <a:r>
                  <a:rPr lang="es-MX" sz="1100" baseline="0">
                    <a:solidFill>
                      <a:schemeClr val="dk1"/>
                    </a:solidFill>
                    <a:effectLst/>
                    <a:latin typeface="+mn-lt"/>
                    <a:ea typeface="+mn-ea"/>
                    <a:cs typeface="+mn-cs"/>
                  </a:rPr>
                  <a:t>de las mediciones disponibles - por ejemplo de proceso de Aerotriangulación -  y </a:t>
                </a:r>
                <a14:m>
                  <m:oMath xmlns:m="http://schemas.openxmlformats.org/officeDocument/2006/math">
                    <m:sSup>
                      <m:sSupPr>
                        <m:ctrlPr>
                          <a:rPr lang="es-ES" sz="1100" i="1">
                            <a:solidFill>
                              <a:schemeClr val="dk1"/>
                            </a:solidFill>
                            <a:effectLst/>
                            <a:latin typeface="Cambria Math" panose="02040503050406030204" pitchFamily="18" charset="0"/>
                            <a:ea typeface="+mn-ea"/>
                            <a:cs typeface="+mn-cs"/>
                          </a:rPr>
                        </m:ctrlPr>
                      </m:sSupPr>
                      <m:e>
                        <m:r>
                          <a:rPr lang="es-ES" sz="1100" i="1">
                            <a:solidFill>
                              <a:schemeClr val="dk1"/>
                            </a:solidFill>
                            <a:effectLst/>
                            <a:latin typeface="Cambria Math" panose="02040503050406030204" pitchFamily="18" charset="0"/>
                            <a:ea typeface="+mn-ea"/>
                            <a:cs typeface="+mn-cs"/>
                          </a:rPr>
                          <m:t>𝑅𝑀𝑆𝐸</m:t>
                        </m:r>
                      </m:e>
                      <m:sup>
                        <m:r>
                          <a:rPr lang="es-ES" sz="1100" i="1">
                            <a:solidFill>
                              <a:schemeClr val="dk1"/>
                            </a:solidFill>
                            <a:effectLst/>
                            <a:latin typeface="Cambria Math" panose="02040503050406030204" pitchFamily="18" charset="0"/>
                            <a:ea typeface="+mn-ea"/>
                            <a:cs typeface="+mn-cs"/>
                          </a:rPr>
                          <m:t>2</m:t>
                        </m:r>
                      </m:sup>
                    </m:sSup>
                  </m:oMath>
                </a14:m>
                <a:r>
                  <a:rPr lang="es-MX" sz="1100">
                    <a:solidFill>
                      <a:schemeClr val="dk1"/>
                    </a:solidFill>
                    <a:effectLst/>
                    <a:latin typeface="+mn-lt"/>
                    <a:ea typeface="+mn-ea"/>
                    <a:cs typeface="+mn-cs"/>
                  </a:rPr>
                  <a:t>= Raíz del Error Cuadrado Medio</a:t>
                </a:r>
                <a:r>
                  <a:rPr lang="es-MX" sz="1100" baseline="0">
                    <a:solidFill>
                      <a:schemeClr val="dk1"/>
                    </a:solidFill>
                    <a:effectLst/>
                    <a:latin typeface="+mn-lt"/>
                    <a:ea typeface="+mn-ea"/>
                    <a:cs typeface="+mn-cs"/>
                  </a:rPr>
                  <a:t> al cuadrado que se asume en la distribución  de los datos. Para el contexto de la cota de confianza, </a:t>
                </a:r>
                <a14:m>
                  <m:oMath xmlns:m="http://schemas.openxmlformats.org/officeDocument/2006/math">
                    <m:sSubSup>
                      <m:sSubSupPr>
                        <m:ctrlPr>
                          <a:rPr lang="es-ES" sz="1100" i="1">
                            <a:solidFill>
                              <a:schemeClr val="dk1"/>
                            </a:solidFill>
                            <a:effectLst/>
                            <a:latin typeface="Cambria Math" panose="02040503050406030204" pitchFamily="18" charset="0"/>
                            <a:ea typeface="+mn-ea"/>
                            <a:cs typeface="+mn-cs"/>
                          </a:rPr>
                        </m:ctrlPr>
                      </m:sSubSupPr>
                      <m:e>
                        <m:r>
                          <a:rPr lang="es-ES" sz="1100" i="1">
                            <a:solidFill>
                              <a:schemeClr val="dk1"/>
                            </a:solidFill>
                            <a:effectLst/>
                            <a:latin typeface="Cambria Math" panose="02040503050406030204" pitchFamily="18" charset="0"/>
                            <a:ea typeface="+mn-ea"/>
                            <a:cs typeface="+mn-cs"/>
                          </a:rPr>
                          <m:t>𝜎</m:t>
                        </m:r>
                      </m:e>
                      <m:sub>
                        <m:r>
                          <a:rPr lang="es-ES" sz="1100" i="1">
                            <a:solidFill>
                              <a:schemeClr val="dk1"/>
                            </a:solidFill>
                            <a:effectLst/>
                            <a:latin typeface="Cambria Math" panose="02040503050406030204" pitchFamily="18" charset="0"/>
                            <a:ea typeface="+mn-ea"/>
                            <a:cs typeface="+mn-cs"/>
                          </a:rPr>
                          <m:t>𝑣</m:t>
                        </m:r>
                      </m:sub>
                      <m:sup>
                        <m:r>
                          <a:rPr lang="es-ES" sz="1100" i="1">
                            <a:solidFill>
                              <a:schemeClr val="dk1"/>
                            </a:solidFill>
                            <a:effectLst/>
                            <a:latin typeface="Cambria Math" panose="02040503050406030204" pitchFamily="18" charset="0"/>
                            <a:ea typeface="+mn-ea"/>
                            <a:cs typeface="+mn-cs"/>
                          </a:rPr>
                          <m:t>2</m:t>
                        </m:r>
                      </m:sup>
                    </m:sSubSup>
                    <m:r>
                      <a:rPr lang="es-ES" sz="1100" b="0" i="1">
                        <a:solidFill>
                          <a:schemeClr val="dk1"/>
                        </a:solidFill>
                        <a:effectLst/>
                        <a:latin typeface="Cambria Math" panose="02040503050406030204" pitchFamily="18" charset="0"/>
                        <a:ea typeface="+mn-ea"/>
                        <a:cs typeface="+mn-cs"/>
                      </a:rPr>
                      <m:t>=</m:t>
                    </m:r>
                    <m:sSup>
                      <m:sSupPr>
                        <m:ctrlPr>
                          <a:rPr lang="es-ES" sz="1100" i="1">
                            <a:solidFill>
                              <a:schemeClr val="dk1"/>
                            </a:solidFill>
                            <a:effectLst/>
                            <a:latin typeface="Cambria Math" panose="02040503050406030204" pitchFamily="18" charset="0"/>
                            <a:ea typeface="+mn-ea"/>
                            <a:cs typeface="+mn-cs"/>
                          </a:rPr>
                        </m:ctrlPr>
                      </m:sSupPr>
                      <m:e>
                        <m:r>
                          <a:rPr lang="es-ES" sz="1100" i="1">
                            <a:solidFill>
                              <a:schemeClr val="dk1"/>
                            </a:solidFill>
                            <a:effectLst/>
                            <a:latin typeface="Cambria Math" panose="02040503050406030204" pitchFamily="18" charset="0"/>
                            <a:ea typeface="+mn-ea"/>
                            <a:cs typeface="+mn-cs"/>
                          </a:rPr>
                          <m:t>𝑅𝑀𝑆𝐸</m:t>
                        </m:r>
                      </m:e>
                      <m:sup>
                        <m:r>
                          <a:rPr lang="es-ES" sz="1100" i="1">
                            <a:solidFill>
                              <a:schemeClr val="dk1"/>
                            </a:solidFill>
                            <a:effectLst/>
                            <a:latin typeface="Cambria Math" panose="02040503050406030204" pitchFamily="18" charset="0"/>
                            <a:ea typeface="+mn-ea"/>
                            <a:cs typeface="+mn-cs"/>
                          </a:rPr>
                          <m:t>2</m:t>
                        </m:r>
                      </m:sup>
                    </m:sSup>
                  </m:oMath>
                </a14:m>
                <a:r>
                  <a:rPr lang="es-MX" sz="1100" baseline="0">
                    <a:solidFill>
                      <a:schemeClr val="dk1"/>
                    </a:solidFill>
                    <a:effectLst/>
                    <a:latin typeface="+mn-lt"/>
                    <a:ea typeface="+mn-ea"/>
                    <a:cs typeface="+mn-cs"/>
                  </a:rPr>
                  <a:t> se interpreta como en nivel de precisión que se desea  verificar si las mediciones disponibles lo alcanzan  (nivel de calidad).</a:t>
                </a:r>
                <a:endParaRPr lang="es-MX" sz="1100">
                  <a:solidFill>
                    <a:schemeClr val="dk1"/>
                  </a:solidFill>
                  <a:effectLst/>
                  <a:latin typeface="+mn-lt"/>
                  <a:ea typeface="+mn-ea"/>
                  <a:cs typeface="+mn-cs"/>
                </a:endParaRPr>
              </a:p>
              <a:p>
                <a:pPr rtl="0" eaLnBrk="1" latinLnBrk="0" hangingPunct="1"/>
                <a:r>
                  <a:rPr lang="es-MX" sz="1100">
                    <a:solidFill>
                      <a:schemeClr val="dk1"/>
                    </a:solidFill>
                    <a:effectLst/>
                    <a:latin typeface="+mn-lt"/>
                    <a:ea typeface="+mn-ea"/>
                    <a:cs typeface="+mn-cs"/>
                  </a:rPr>
                  <a:t>Usando este resultado, la estimación de la cota (superior) al </a:t>
                </a:r>
                <a14:m>
                  <m:oMath xmlns:m="http://schemas.openxmlformats.org/officeDocument/2006/math">
                    <m:d>
                      <m:dPr>
                        <m:ctrlPr>
                          <a:rPr lang="es-ES" sz="1100" b="0" i="1">
                            <a:solidFill>
                              <a:schemeClr val="dk1"/>
                            </a:solidFill>
                            <a:effectLst/>
                            <a:latin typeface="Cambria Math" panose="02040503050406030204" pitchFamily="18" charset="0"/>
                            <a:ea typeface="+mn-ea"/>
                            <a:cs typeface="+mn-cs"/>
                          </a:rPr>
                        </m:ctrlPr>
                      </m:dPr>
                      <m:e>
                        <m:r>
                          <a:rPr lang="es-ES" sz="1100" b="0" i="1">
                            <a:solidFill>
                              <a:schemeClr val="dk1"/>
                            </a:solidFill>
                            <a:effectLst/>
                            <a:latin typeface="Cambria Math" panose="02040503050406030204" pitchFamily="18" charset="0"/>
                            <a:ea typeface="+mn-ea"/>
                            <a:cs typeface="+mn-cs"/>
                          </a:rPr>
                          <m:t>1−</m:t>
                        </m:r>
                        <m:r>
                          <a:rPr lang="es-ES" sz="1100" b="0" i="1">
                            <a:solidFill>
                              <a:schemeClr val="dk1"/>
                            </a:solidFill>
                            <a:effectLst/>
                            <a:latin typeface="Cambria Math" panose="02040503050406030204" pitchFamily="18" charset="0"/>
                            <a:ea typeface="+mn-ea"/>
                            <a:cs typeface="+mn-cs"/>
                          </a:rPr>
                          <m:t>𝛼</m:t>
                        </m:r>
                      </m:e>
                    </m:d>
                    <m:r>
                      <a:rPr lang="es-ES" sz="1100" b="0" i="1">
                        <a:solidFill>
                          <a:schemeClr val="dk1"/>
                        </a:solidFill>
                        <a:effectLst/>
                        <a:latin typeface="Cambria Math" panose="02040503050406030204" pitchFamily="18" charset="0"/>
                        <a:ea typeface="+mn-ea"/>
                        <a:cs typeface="+mn-cs"/>
                      </a:rPr>
                      <m:t>%</m:t>
                    </m:r>
                  </m:oMath>
                </a14:m>
                <a:r>
                  <a:rPr lang="es-MX" sz="1100">
                    <a:solidFill>
                      <a:schemeClr val="dk1"/>
                    </a:solidFill>
                    <a:effectLst/>
                    <a:latin typeface="+mn-lt"/>
                    <a:ea typeface="+mn-ea"/>
                    <a:cs typeface="+mn-cs"/>
                  </a:rPr>
                  <a:t> de confianza, es como sigue:</a:t>
                </a:r>
              </a:p>
              <a:p>
                <a:pPr rtl="0" eaLnBrk="1" latinLnBrk="0" hangingPunct="1"/>
                <a:endParaRPr lang="es-ES" sz="1200">
                  <a:effectLst/>
                </a:endParaRPr>
              </a:p>
              <a:p>
                <a:pPr rtl="0" eaLnBrk="1" latinLnBrk="0" hangingPunct="1"/>
                <a14:m>
                  <m:oMathPara xmlns:m="http://schemas.openxmlformats.org/officeDocument/2006/math">
                    <m:oMathParaPr>
                      <m:jc m:val="centerGroup"/>
                    </m:oMathParaPr>
                    <m:oMath xmlns:m="http://schemas.openxmlformats.org/officeDocument/2006/math">
                      <m:r>
                        <a:rPr lang="es-ES" sz="1100" b="0" i="1">
                          <a:solidFill>
                            <a:schemeClr val="dk1"/>
                          </a:solidFill>
                          <a:effectLst/>
                          <a:latin typeface="Cambria Math" panose="02040503050406030204" pitchFamily="18" charset="0"/>
                          <a:ea typeface="+mn-ea"/>
                          <a:cs typeface="+mn-cs"/>
                        </a:rPr>
                        <m:t>𝐿</m:t>
                      </m:r>
                      <m:sSub>
                        <m:sSubPr>
                          <m:ctrlPr>
                            <a:rPr lang="es-ES" sz="1100" b="0" i="1">
                              <a:solidFill>
                                <a:schemeClr val="dk1"/>
                              </a:solidFill>
                              <a:effectLst/>
                              <a:latin typeface="Cambria Math" panose="02040503050406030204" pitchFamily="18" charset="0"/>
                              <a:ea typeface="+mn-ea"/>
                              <a:cs typeface="+mn-cs"/>
                            </a:rPr>
                          </m:ctrlPr>
                        </m:sSubPr>
                        <m:e>
                          <m:r>
                            <a:rPr lang="es-ES" sz="1100" b="0" i="1">
                              <a:solidFill>
                                <a:schemeClr val="dk1"/>
                              </a:solidFill>
                              <a:effectLst/>
                              <a:latin typeface="Cambria Math" panose="02040503050406030204" pitchFamily="18" charset="0"/>
                              <a:ea typeface="+mn-ea"/>
                              <a:cs typeface="+mn-cs"/>
                            </a:rPr>
                            <m:t>𝑆</m:t>
                          </m:r>
                        </m:e>
                        <m:sub>
                          <m:d>
                            <m:dPr>
                              <m:ctrlPr>
                                <a:rPr lang="es-ES" sz="1100" i="1">
                                  <a:solidFill>
                                    <a:schemeClr val="dk1"/>
                                  </a:solidFill>
                                  <a:effectLst/>
                                  <a:latin typeface="Cambria Math" panose="02040503050406030204" pitchFamily="18" charset="0"/>
                                  <a:ea typeface="+mn-ea"/>
                                  <a:cs typeface="+mn-cs"/>
                                </a:rPr>
                              </m:ctrlPr>
                            </m:dPr>
                            <m:e>
                              <m:r>
                                <a:rPr lang="es-ES" sz="1100" i="1">
                                  <a:solidFill>
                                    <a:schemeClr val="dk1"/>
                                  </a:solidFill>
                                  <a:effectLst/>
                                  <a:latin typeface="Cambria Math" panose="02040503050406030204" pitchFamily="18" charset="0"/>
                                  <a:ea typeface="+mn-ea"/>
                                  <a:cs typeface="+mn-cs"/>
                                </a:rPr>
                                <m:t>1−</m:t>
                              </m:r>
                              <m:r>
                                <a:rPr lang="es-ES" sz="1100" i="1">
                                  <a:solidFill>
                                    <a:schemeClr val="dk1"/>
                                  </a:solidFill>
                                  <a:effectLst/>
                                  <a:latin typeface="Cambria Math" panose="02040503050406030204" pitchFamily="18" charset="0"/>
                                  <a:ea typeface="+mn-ea"/>
                                  <a:cs typeface="+mn-cs"/>
                                </a:rPr>
                                <m:t>𝛼</m:t>
                              </m:r>
                            </m:e>
                          </m:d>
                        </m:sub>
                      </m:sSub>
                      <m:r>
                        <a:rPr lang="es-ES" sz="1100" b="0" i="1">
                          <a:solidFill>
                            <a:schemeClr val="dk1"/>
                          </a:solidFill>
                          <a:effectLst/>
                          <a:latin typeface="Cambria Math" panose="02040503050406030204" pitchFamily="18" charset="0"/>
                          <a:ea typeface="+mn-ea"/>
                          <a:cs typeface="+mn-cs"/>
                        </a:rPr>
                        <m:t>=</m:t>
                      </m:r>
                      <m:rad>
                        <m:radPr>
                          <m:degHide m:val="on"/>
                          <m:ctrlPr>
                            <a:rPr lang="es-ES" sz="1100" b="0" i="1">
                              <a:solidFill>
                                <a:schemeClr val="dk1"/>
                              </a:solidFill>
                              <a:effectLst/>
                              <a:latin typeface="Cambria Math" panose="02040503050406030204" pitchFamily="18" charset="0"/>
                              <a:ea typeface="+mn-ea"/>
                              <a:cs typeface="+mn-cs"/>
                            </a:rPr>
                          </m:ctrlPr>
                        </m:radPr>
                        <m:deg/>
                        <m:e>
                          <m:f>
                            <m:fPr>
                              <m:ctrlPr>
                                <a:rPr lang="es-ES" sz="1100" i="1">
                                  <a:solidFill>
                                    <a:schemeClr val="dk1"/>
                                  </a:solidFill>
                                  <a:effectLst/>
                                  <a:latin typeface="Cambria Math" panose="02040503050406030204" pitchFamily="18" charset="0"/>
                                  <a:ea typeface="+mn-ea"/>
                                  <a:cs typeface="+mn-cs"/>
                                </a:rPr>
                              </m:ctrlPr>
                            </m:fPr>
                            <m:num>
                              <m:sSubSup>
                                <m:sSubSupPr>
                                  <m:ctrlPr>
                                    <a:rPr lang="es-ES" sz="1100" i="1">
                                      <a:solidFill>
                                        <a:schemeClr val="dk1"/>
                                      </a:solidFill>
                                      <a:effectLst/>
                                      <a:latin typeface="Cambria Math" panose="02040503050406030204" pitchFamily="18" charset="0"/>
                                      <a:ea typeface="+mn-ea"/>
                                      <a:cs typeface="+mn-cs"/>
                                    </a:rPr>
                                  </m:ctrlPr>
                                </m:sSubSupPr>
                                <m:e>
                                  <m:r>
                                    <a:rPr lang="es-ES" sz="1100" i="1">
                                      <a:solidFill>
                                        <a:schemeClr val="dk1"/>
                                      </a:solidFill>
                                      <a:effectLst/>
                                      <a:latin typeface="Cambria Math" panose="02040503050406030204" pitchFamily="18" charset="0"/>
                                      <a:ea typeface="+mn-ea"/>
                                      <a:cs typeface="+mn-cs"/>
                                    </a:rPr>
                                    <m:t>𝜎</m:t>
                                  </m:r>
                                </m:e>
                                <m:sub>
                                  <m:r>
                                    <a:rPr lang="es-ES" sz="1100" b="0" i="1">
                                      <a:solidFill>
                                        <a:schemeClr val="dk1"/>
                                      </a:solidFill>
                                      <a:effectLst/>
                                      <a:latin typeface="Cambria Math" panose="02040503050406030204" pitchFamily="18" charset="0"/>
                                      <a:ea typeface="+mn-ea"/>
                                      <a:cs typeface="+mn-cs"/>
                                    </a:rPr>
                                    <m:t>𝑣</m:t>
                                  </m:r>
                                </m:sub>
                                <m:sup>
                                  <m:r>
                                    <a:rPr lang="es-ES" sz="1100" i="1">
                                      <a:solidFill>
                                        <a:schemeClr val="dk1"/>
                                      </a:solidFill>
                                      <a:effectLst/>
                                      <a:latin typeface="Cambria Math" panose="02040503050406030204" pitchFamily="18" charset="0"/>
                                      <a:ea typeface="+mn-ea"/>
                                      <a:cs typeface="+mn-cs"/>
                                    </a:rPr>
                                    <m:t>2</m:t>
                                  </m:r>
                                </m:sup>
                              </m:sSubSup>
                              <m:sSubSup>
                                <m:sSubSupPr>
                                  <m:ctrlPr>
                                    <a:rPr lang="es-ES" sz="1100" i="1">
                                      <a:solidFill>
                                        <a:schemeClr val="dk1"/>
                                      </a:solidFill>
                                      <a:effectLst/>
                                      <a:latin typeface="Cambria Math" panose="02040503050406030204" pitchFamily="18" charset="0"/>
                                      <a:ea typeface="+mn-ea"/>
                                      <a:cs typeface="+mn-cs"/>
                                    </a:rPr>
                                  </m:ctrlPr>
                                </m:sSubSupPr>
                                <m:e>
                                  <m:r>
                                    <a:rPr lang="es-ES" sz="1100" i="1">
                                      <a:solidFill>
                                        <a:schemeClr val="dk1"/>
                                      </a:solidFill>
                                      <a:effectLst/>
                                      <a:latin typeface="Cambria Math" panose="02040503050406030204" pitchFamily="18" charset="0"/>
                                      <a:ea typeface="+mn-ea"/>
                                      <a:cs typeface="+mn-cs"/>
                                    </a:rPr>
                                    <m:t>𝜒</m:t>
                                  </m:r>
                                </m:e>
                                <m:sub>
                                  <m:r>
                                    <a:rPr lang="es-ES" sz="1100" i="1">
                                      <a:solidFill>
                                        <a:schemeClr val="dk1"/>
                                      </a:solidFill>
                                      <a:effectLst/>
                                      <a:latin typeface="Cambria Math" panose="02040503050406030204" pitchFamily="18" charset="0"/>
                                      <a:ea typeface="+mn-ea"/>
                                      <a:cs typeface="+mn-cs"/>
                                    </a:rPr>
                                    <m:t>𝑔𝑙</m:t>
                                  </m:r>
                                  <m:r>
                                    <a:rPr lang="es-ES" sz="1100" i="1">
                                      <a:solidFill>
                                        <a:schemeClr val="dk1"/>
                                      </a:solidFill>
                                      <a:effectLst/>
                                      <a:latin typeface="Cambria Math" panose="02040503050406030204" pitchFamily="18" charset="0"/>
                                      <a:ea typeface="+mn-ea"/>
                                      <a:cs typeface="+mn-cs"/>
                                    </a:rPr>
                                    <m:t>, (1−</m:t>
                                  </m:r>
                                  <m:r>
                                    <a:rPr lang="es-ES" sz="1100" i="1">
                                      <a:solidFill>
                                        <a:schemeClr val="dk1"/>
                                      </a:solidFill>
                                      <a:effectLst/>
                                      <a:latin typeface="Cambria Math" panose="02040503050406030204" pitchFamily="18" charset="0"/>
                                      <a:ea typeface="+mn-ea"/>
                                      <a:cs typeface="+mn-cs"/>
                                    </a:rPr>
                                    <m:t>𝛼</m:t>
                                  </m:r>
                                  <m:r>
                                    <a:rPr lang="es-ES" sz="1100" i="1">
                                      <a:solidFill>
                                        <a:schemeClr val="dk1"/>
                                      </a:solidFill>
                                      <a:effectLst/>
                                      <a:latin typeface="Cambria Math" panose="02040503050406030204" pitchFamily="18" charset="0"/>
                                      <a:ea typeface="+mn-ea"/>
                                      <a:cs typeface="+mn-cs"/>
                                    </a:rPr>
                                    <m:t>)</m:t>
                                  </m:r>
                                </m:sub>
                                <m:sup>
                                  <m:r>
                                    <a:rPr lang="es-ES" sz="1100" i="1">
                                      <a:solidFill>
                                        <a:schemeClr val="dk1"/>
                                      </a:solidFill>
                                      <a:effectLst/>
                                      <a:latin typeface="Cambria Math" panose="02040503050406030204" pitchFamily="18" charset="0"/>
                                      <a:ea typeface="+mn-ea"/>
                                      <a:cs typeface="+mn-cs"/>
                                    </a:rPr>
                                    <m:t>2</m:t>
                                  </m:r>
                                </m:sup>
                              </m:sSubSup>
                            </m:num>
                            <m:den>
                              <m:r>
                                <a:rPr lang="es-ES" sz="1100" i="1">
                                  <a:solidFill>
                                    <a:schemeClr val="dk1"/>
                                  </a:solidFill>
                                  <a:effectLst/>
                                  <a:latin typeface="Cambria Math" panose="02040503050406030204" pitchFamily="18" charset="0"/>
                                  <a:ea typeface="+mn-ea"/>
                                  <a:cs typeface="+mn-cs"/>
                                </a:rPr>
                                <m:t>𝑔𝑙</m:t>
                              </m:r>
                            </m:den>
                          </m:f>
                        </m:e>
                      </m:rad>
                    </m:oMath>
                  </m:oMathPara>
                </a14:m>
                <a:endParaRPr lang="es-ES" sz="1200">
                  <a:effectLst/>
                </a:endParaRPr>
              </a:p>
              <a:p>
                <a:pPr algn="ctr" rtl="0" eaLnBrk="1" latinLnBrk="0" hangingPunct="1"/>
                <a:r>
                  <a:rPr lang="es-MX" sz="1100">
                    <a:solidFill>
                      <a:schemeClr val="dk1"/>
                    </a:solidFill>
                    <a:effectLst/>
                    <a:latin typeface="+mn-lt"/>
                    <a:ea typeface="+mn-ea"/>
                    <a:cs typeface="+mn-cs"/>
                  </a:rPr>
                  <a:t>Si el </a:t>
                </a:r>
                <a14:m>
                  <m:oMath xmlns:m="http://schemas.openxmlformats.org/officeDocument/2006/math">
                    <m:rad>
                      <m:radPr>
                        <m:degHide m:val="on"/>
                        <m:ctrlPr>
                          <a:rPr lang="es-ES" sz="1100" i="1">
                            <a:solidFill>
                              <a:schemeClr val="dk1"/>
                            </a:solidFill>
                            <a:effectLst/>
                            <a:latin typeface="Cambria Math" panose="02040503050406030204" pitchFamily="18" charset="0"/>
                            <a:ea typeface="+mn-ea"/>
                            <a:cs typeface="+mn-cs"/>
                          </a:rPr>
                        </m:ctrlPr>
                      </m:radPr>
                      <m:deg/>
                      <m:e>
                        <m:sSup>
                          <m:sSupPr>
                            <m:ctrlPr>
                              <a:rPr lang="es-ES" sz="1100" i="1">
                                <a:solidFill>
                                  <a:schemeClr val="dk1"/>
                                </a:solidFill>
                                <a:effectLst/>
                                <a:latin typeface="Cambria Math" panose="02040503050406030204" pitchFamily="18" charset="0"/>
                                <a:ea typeface="+mn-ea"/>
                                <a:cs typeface="+mn-cs"/>
                              </a:rPr>
                            </m:ctrlPr>
                          </m:sSupPr>
                          <m:e>
                            <m:acc>
                              <m:accPr>
                                <m:chr m:val="̂"/>
                                <m:ctrlPr>
                                  <a:rPr lang="es-ES" sz="1100" i="1">
                                    <a:solidFill>
                                      <a:schemeClr val="dk1"/>
                                    </a:solidFill>
                                    <a:effectLst/>
                                    <a:latin typeface="Cambria Math" panose="02040503050406030204" pitchFamily="18" charset="0"/>
                                    <a:ea typeface="+mn-ea"/>
                                    <a:cs typeface="+mn-cs"/>
                                  </a:rPr>
                                </m:ctrlPr>
                              </m:accPr>
                              <m:e>
                                <m:r>
                                  <a:rPr lang="es-ES" sz="1100" i="1">
                                    <a:solidFill>
                                      <a:schemeClr val="dk1"/>
                                    </a:solidFill>
                                    <a:effectLst/>
                                    <a:latin typeface="Cambria Math" panose="02040503050406030204" pitchFamily="18" charset="0"/>
                                    <a:ea typeface="+mn-ea"/>
                                    <a:cs typeface="+mn-cs"/>
                                  </a:rPr>
                                  <m:t>𝜎</m:t>
                                </m:r>
                              </m:e>
                            </m:acc>
                          </m:e>
                          <m:sup>
                            <m:r>
                              <a:rPr lang="es-ES" sz="1100" i="1">
                                <a:solidFill>
                                  <a:schemeClr val="dk1"/>
                                </a:solidFill>
                                <a:effectLst/>
                                <a:latin typeface="Cambria Math" panose="02040503050406030204" pitchFamily="18" charset="0"/>
                                <a:ea typeface="+mn-ea"/>
                                <a:cs typeface="+mn-cs"/>
                              </a:rPr>
                              <m:t>2</m:t>
                            </m:r>
                          </m:sup>
                        </m:sSup>
                      </m:e>
                    </m:rad>
                    <m:r>
                      <a:rPr lang="es-ES" sz="1100" b="0" i="1">
                        <a:solidFill>
                          <a:schemeClr val="dk1"/>
                        </a:solidFill>
                        <a:effectLst/>
                        <a:latin typeface="Cambria Math" panose="02040503050406030204" pitchFamily="18" charset="0"/>
                        <a:ea typeface="+mn-ea"/>
                        <a:cs typeface="+mn-cs"/>
                      </a:rPr>
                      <m:t>=</m:t>
                    </m:r>
                    <m:acc>
                      <m:accPr>
                        <m:chr m:val="̂"/>
                        <m:ctrlPr>
                          <a:rPr lang="es-ES" sz="1100" b="0" i="1">
                            <a:solidFill>
                              <a:schemeClr val="dk1"/>
                            </a:solidFill>
                            <a:effectLst/>
                            <a:latin typeface="Cambria Math" panose="02040503050406030204" pitchFamily="18" charset="0"/>
                            <a:ea typeface="+mn-ea"/>
                            <a:cs typeface="+mn-cs"/>
                          </a:rPr>
                        </m:ctrlPr>
                      </m:accPr>
                      <m:e>
                        <m:r>
                          <a:rPr lang="es-ES" sz="1100" i="1">
                            <a:solidFill>
                              <a:schemeClr val="dk1"/>
                            </a:solidFill>
                            <a:effectLst/>
                            <a:latin typeface="Cambria Math" panose="02040503050406030204" pitchFamily="18" charset="0"/>
                            <a:ea typeface="+mn-ea"/>
                            <a:cs typeface="+mn-cs"/>
                          </a:rPr>
                          <m:t>𝑅𝑀𝑆𝐸</m:t>
                        </m:r>
                      </m:e>
                    </m:acc>
                    <m:r>
                      <a:rPr lang="es-ES" sz="1100" i="1">
                        <a:solidFill>
                          <a:schemeClr val="dk1"/>
                        </a:solidFill>
                        <a:effectLst/>
                        <a:latin typeface="Cambria Math" panose="02040503050406030204" pitchFamily="18" charset="0"/>
                        <a:ea typeface="+mn-ea"/>
                        <a:cs typeface="+mn-cs"/>
                      </a:rPr>
                      <m:t>≤</m:t>
                    </m:r>
                    <m:r>
                      <a:rPr lang="es-ES" sz="1100" i="1">
                        <a:solidFill>
                          <a:schemeClr val="dk1"/>
                        </a:solidFill>
                        <a:effectLst/>
                        <a:latin typeface="Cambria Math" panose="02040503050406030204" pitchFamily="18" charset="0"/>
                        <a:ea typeface="+mn-ea"/>
                        <a:cs typeface="+mn-cs"/>
                      </a:rPr>
                      <m:t>𝐿</m:t>
                    </m:r>
                    <m:sSub>
                      <m:sSubPr>
                        <m:ctrlPr>
                          <a:rPr lang="es-ES" sz="1100" i="1">
                            <a:solidFill>
                              <a:schemeClr val="dk1"/>
                            </a:solidFill>
                            <a:effectLst/>
                            <a:latin typeface="Cambria Math" panose="02040503050406030204" pitchFamily="18" charset="0"/>
                            <a:ea typeface="+mn-ea"/>
                            <a:cs typeface="+mn-cs"/>
                          </a:rPr>
                        </m:ctrlPr>
                      </m:sSubPr>
                      <m:e>
                        <m:r>
                          <a:rPr lang="es-ES" sz="1100" i="1">
                            <a:solidFill>
                              <a:schemeClr val="dk1"/>
                            </a:solidFill>
                            <a:effectLst/>
                            <a:latin typeface="Cambria Math" panose="02040503050406030204" pitchFamily="18" charset="0"/>
                            <a:ea typeface="+mn-ea"/>
                            <a:cs typeface="+mn-cs"/>
                          </a:rPr>
                          <m:t>𝑆</m:t>
                        </m:r>
                      </m:e>
                      <m:sub>
                        <m:d>
                          <m:dPr>
                            <m:ctrlPr>
                              <a:rPr lang="es-ES" sz="1100" i="1">
                                <a:solidFill>
                                  <a:schemeClr val="dk1"/>
                                </a:solidFill>
                                <a:effectLst/>
                                <a:latin typeface="Cambria Math" panose="02040503050406030204" pitchFamily="18" charset="0"/>
                                <a:ea typeface="+mn-ea"/>
                                <a:cs typeface="+mn-cs"/>
                              </a:rPr>
                            </m:ctrlPr>
                          </m:dPr>
                          <m:e>
                            <m:r>
                              <a:rPr lang="es-ES" sz="1100" i="1">
                                <a:solidFill>
                                  <a:schemeClr val="dk1"/>
                                </a:solidFill>
                                <a:effectLst/>
                                <a:latin typeface="Cambria Math" panose="02040503050406030204" pitchFamily="18" charset="0"/>
                                <a:ea typeface="+mn-ea"/>
                                <a:cs typeface="+mn-cs"/>
                              </a:rPr>
                              <m:t>1−</m:t>
                            </m:r>
                            <m:r>
                              <a:rPr lang="es-ES" sz="1100" i="1">
                                <a:solidFill>
                                  <a:schemeClr val="dk1"/>
                                </a:solidFill>
                                <a:effectLst/>
                                <a:latin typeface="Cambria Math" panose="02040503050406030204" pitchFamily="18" charset="0"/>
                                <a:ea typeface="+mn-ea"/>
                                <a:cs typeface="+mn-cs"/>
                              </a:rPr>
                              <m:t>𝛼</m:t>
                            </m:r>
                          </m:e>
                        </m:d>
                      </m:sub>
                    </m:sSub>
                  </m:oMath>
                </a14:m>
                <a:r>
                  <a:rPr lang="es-MX" sz="1100">
                    <a:solidFill>
                      <a:schemeClr val="dk1"/>
                    </a:solidFill>
                    <a:effectLst/>
                    <a:latin typeface="+mn-lt"/>
                    <a:ea typeface="+mn-ea"/>
                    <a:cs typeface="+mn-cs"/>
                  </a:rPr>
                  <a:t>, se toma la decisión de que los</a:t>
                </a:r>
                <a:r>
                  <a:rPr lang="es-MX" sz="1100" baseline="0">
                    <a:solidFill>
                      <a:schemeClr val="dk1"/>
                    </a:solidFill>
                    <a:effectLst/>
                    <a:latin typeface="+mn-lt"/>
                    <a:ea typeface="+mn-ea"/>
                    <a:cs typeface="+mn-cs"/>
                  </a:rPr>
                  <a:t> insumos disponibles (mediciones) son suficientes para lograr el estándar  de calidad dado por el RMSE "deseado".</a:t>
                </a:r>
                <a:endParaRPr lang="es-ES" sz="1200">
                  <a:effectLst/>
                </a:endParaRPr>
              </a:p>
              <a:p>
                <a:pPr eaLnBrk="1" fontAlgn="auto" latinLnBrk="0" hangingPunct="1"/>
                <a:r>
                  <a:rPr lang="es-MX" sz="1200">
                    <a:solidFill>
                      <a:sysClr val="windowText" lastClr="000000"/>
                    </a:solidFill>
                    <a:effectLst/>
                    <a:ea typeface="Times New Roman" panose="02020603050405020304" pitchFamily="18" charset="0"/>
                    <a:cs typeface="Times New Roman" panose="02020603050405020304" pitchFamily="18" charset="0"/>
                  </a:rPr>
                  <a:t> </a:t>
                </a:r>
              </a:p>
            </p:txBody>
          </p:sp>
        </mc:Choice>
        <mc:Fallback xmlns="">
          <p:sp>
            <p:nvSpPr>
              <p:cNvPr id="7" name="CuadroTexto 14">
                <a:extLst>
                  <a:ext uri="{FF2B5EF4-FFF2-40B4-BE49-F238E27FC236}">
                    <a16:creationId xmlns:a16="http://schemas.microsoft.com/office/drawing/2014/main" id="{00000000-0008-0000-0200-00000F000000}"/>
                  </a:ext>
                </a:extLst>
              </p:cNvPr>
              <p:cNvSpPr txBox="1">
                <a:spLocks noRot="1" noChangeAspect="1" noMove="1" noResize="1" noEditPoints="1" noAdjustHandles="1" noChangeArrowheads="1" noChangeShapeType="1" noTextEdit="1"/>
              </p:cNvSpPr>
              <p:nvPr/>
            </p:nvSpPr>
            <p:spPr>
              <a:xfrm>
                <a:off x="3279775" y="9296400"/>
                <a:ext cx="6477000" cy="4972050"/>
              </a:xfrm>
              <a:prstGeom prst="rect">
                <a:avLst/>
              </a:prstGeom>
              <a:blipFill>
                <a:blip r:embed="rId3"/>
                <a:stretch>
                  <a:fillRect l="-1317" t="-735" r="-1693"/>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CuadroTexto 14">
                <a:extLst>
                  <a:ext uri="{FF2B5EF4-FFF2-40B4-BE49-F238E27FC236}">
                    <a16:creationId xmlns:a16="http://schemas.microsoft.com/office/drawing/2014/main" id="{00000000-0008-0000-0200-00000F000000}"/>
                  </a:ext>
                </a:extLst>
              </p:cNvPr>
              <p:cNvSpPr txBox="1"/>
              <p:nvPr/>
            </p:nvSpPr>
            <p:spPr>
              <a:xfrm>
                <a:off x="297376" y="786325"/>
                <a:ext cx="11392876" cy="4840752"/>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just"/>
                <a:r>
                  <a:rPr lang="es-ES" sz="1400" dirty="0">
                    <a:solidFill>
                      <a:schemeClr val="dk1"/>
                    </a:solidFill>
                    <a:effectLst/>
                    <a:ea typeface="+mn-ea"/>
                    <a:cs typeface="+mn-cs"/>
                  </a:rPr>
                  <a:t>Las variables de interés, son las diferencias entre las mediciones en puntos seleccionados en las fotos (</a:t>
                </a:r>
                <a14:m>
                  <m:oMath xmlns:m="http://schemas.openxmlformats.org/officeDocument/2006/math">
                    <m:sSub>
                      <m:sSubPr>
                        <m:ctrlPr>
                          <a:rPr lang="es-ES" sz="1400" i="1">
                            <a:solidFill>
                              <a:schemeClr val="dk1"/>
                            </a:solidFill>
                            <a:effectLst/>
                            <a:latin typeface="Cambria Math" panose="02040503050406030204" pitchFamily="18" charset="0"/>
                            <a:ea typeface="+mn-ea"/>
                            <a:cs typeface="+mn-cs"/>
                          </a:rPr>
                        </m:ctrlPr>
                      </m:sSubPr>
                      <m:e>
                        <m:acc>
                          <m:accPr>
                            <m:chr m:val="̂"/>
                            <m:ctrlPr>
                              <a:rPr lang="es-ES" sz="1400" i="1">
                                <a:solidFill>
                                  <a:schemeClr val="dk1"/>
                                </a:solidFill>
                                <a:effectLst/>
                                <a:latin typeface="Cambria Math" panose="02040503050406030204" pitchFamily="18" charset="0"/>
                                <a:ea typeface="+mn-ea"/>
                                <a:cs typeface="+mn-cs"/>
                              </a:rPr>
                            </m:ctrlPr>
                          </m:accPr>
                          <m:e>
                            <m:r>
                              <a:rPr lang="es-ES" sz="1400" i="1">
                                <a:solidFill>
                                  <a:schemeClr val="dk1"/>
                                </a:solidFill>
                                <a:effectLst/>
                                <a:latin typeface="Cambria Math" panose="02040503050406030204" pitchFamily="18" charset="0"/>
                                <a:ea typeface="+mn-ea"/>
                                <a:cs typeface="+mn-cs"/>
                              </a:rPr>
                              <m:t>h</m:t>
                            </m:r>
                          </m:e>
                        </m:acc>
                      </m:e>
                      <m:sub>
                        <m:r>
                          <a:rPr lang="es-ES" sz="1400" b="0" i="1">
                            <a:solidFill>
                              <a:schemeClr val="dk1"/>
                            </a:solidFill>
                            <a:effectLst/>
                            <a:latin typeface="Cambria Math" panose="02040503050406030204" pitchFamily="18" charset="0"/>
                            <a:ea typeface="+mn-ea"/>
                            <a:cs typeface="+mn-cs"/>
                          </a:rPr>
                          <m:t>𝑣𝑖</m:t>
                        </m:r>
                      </m:sub>
                    </m:sSub>
                    <m:r>
                      <a:rPr lang="es-ES" sz="1400" b="0" i="1">
                        <a:solidFill>
                          <a:schemeClr val="dk1"/>
                        </a:solidFill>
                        <a:effectLst/>
                        <a:latin typeface="Cambria Math" panose="02040503050406030204" pitchFamily="18" charset="0"/>
                        <a:ea typeface="+mn-ea"/>
                        <a:cs typeface="+mn-cs"/>
                      </a:rPr>
                      <m:t>)</m:t>
                    </m:r>
                  </m:oMath>
                </a14:m>
                <a:r>
                  <a:rPr lang="es-ES" sz="1400" dirty="0">
                    <a:solidFill>
                      <a:schemeClr val="dk1"/>
                    </a:solidFill>
                    <a:effectLst/>
                    <a:ea typeface="+mn-ea"/>
                    <a:cs typeface="+mn-cs"/>
                  </a:rPr>
                  <a:t> y   </a:t>
                </a:r>
                <a:r>
                  <a:rPr lang="es-ES" sz="1400" baseline="0" dirty="0">
                    <a:solidFill>
                      <a:schemeClr val="dk1"/>
                    </a:solidFill>
                    <a:effectLst/>
                    <a:ea typeface="+mn-ea"/>
                    <a:cs typeface="+mn-cs"/>
                  </a:rPr>
                  <a:t> una fuente de información de referencia (</a:t>
                </a:r>
                <a14:m>
                  <m:oMath xmlns:m="http://schemas.openxmlformats.org/officeDocument/2006/math">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h</m:t>
                        </m:r>
                      </m:e>
                      <m:sub>
                        <m:r>
                          <a:rPr lang="es-ES" sz="1400" b="0" i="1">
                            <a:solidFill>
                              <a:schemeClr val="dk1"/>
                            </a:solidFill>
                            <a:effectLst/>
                            <a:latin typeface="Cambria Math" panose="02040503050406030204" pitchFamily="18" charset="0"/>
                            <a:ea typeface="+mn-ea"/>
                            <a:cs typeface="+mn-cs"/>
                          </a:rPr>
                          <m:t>𝑣𝑖</m:t>
                        </m:r>
                      </m:sub>
                    </m:sSub>
                    <m:r>
                      <a:rPr lang="es-ES" sz="1400" b="0" i="1">
                        <a:solidFill>
                          <a:schemeClr val="dk1"/>
                        </a:solidFill>
                        <a:effectLst/>
                        <a:latin typeface="Cambria Math" panose="02040503050406030204" pitchFamily="18" charset="0"/>
                        <a:ea typeface="+mn-ea"/>
                        <a:cs typeface="+mn-cs"/>
                      </a:rPr>
                      <m:t>)</m:t>
                    </m:r>
                  </m:oMath>
                </a14:m>
                <a:r>
                  <a:rPr lang="es-ES" sz="1400" baseline="0" dirty="0">
                    <a:solidFill>
                      <a:schemeClr val="dk1"/>
                    </a:solidFill>
                    <a:effectLst/>
                    <a:ea typeface="+mn-ea"/>
                    <a:cs typeface="+mn-cs"/>
                  </a:rPr>
                  <a:t> donde se asume que los valores son verdaderos</a:t>
                </a:r>
                <a:r>
                  <a:rPr lang="es-ES" sz="1400" dirty="0">
                    <a:solidFill>
                      <a:schemeClr val="dk1"/>
                    </a:solidFill>
                    <a:effectLst/>
                    <a:ea typeface="+mn-ea"/>
                    <a:cs typeface="+mn-cs"/>
                  </a:rPr>
                  <a:t>.</a:t>
                </a:r>
                <a:r>
                  <a:rPr lang="es-ES" sz="1200" baseline="0" dirty="0">
                    <a:solidFill>
                      <a:schemeClr val="dk1"/>
                    </a:solidFill>
                    <a:effectLst/>
                    <a:latin typeface="+mn-lt"/>
                    <a:ea typeface="+mn-ea"/>
                    <a:cs typeface="+mn-cs"/>
                  </a:rPr>
                  <a:t> </a:t>
                </a:r>
                <a:r>
                  <a:rPr lang="es-ES" sz="1400" dirty="0">
                    <a:solidFill>
                      <a:schemeClr val="dk1"/>
                    </a:solidFill>
                    <a:effectLst/>
                    <a:latin typeface="+mn-lt"/>
                    <a:ea typeface="+mn-ea"/>
                    <a:cs typeface="+mn-cs"/>
                  </a:rPr>
                  <a:t>El interés radica en la distribución de las diferencias entre las observaciones medidas y verdaderas de los punto de control en X, Y </a:t>
                </a:r>
                <a:r>
                  <a:rPr lang="es-ES" sz="1400" dirty="0" err="1">
                    <a:solidFill>
                      <a:schemeClr val="dk1"/>
                    </a:solidFill>
                    <a:effectLst/>
                    <a:latin typeface="+mn-lt"/>
                    <a:ea typeface="+mn-ea"/>
                    <a:cs typeface="+mn-cs"/>
                  </a:rPr>
                  <a:t>y</a:t>
                </a:r>
                <a:r>
                  <a:rPr lang="es-ES" sz="1400" dirty="0">
                    <a:solidFill>
                      <a:schemeClr val="dk1"/>
                    </a:solidFill>
                    <a:effectLst/>
                    <a:latin typeface="+mn-lt"/>
                    <a:ea typeface="+mn-ea"/>
                    <a:cs typeface="+mn-cs"/>
                  </a:rPr>
                  <a:t> Z; es decir, las diferencias son:</a:t>
                </a:r>
                <a:endParaRPr lang="es-ES" sz="1200" dirty="0">
                  <a:solidFill>
                    <a:schemeClr val="dk1"/>
                  </a:solidFill>
                  <a:effectLst/>
                  <a:latin typeface="+mn-lt"/>
                  <a:ea typeface="+mn-ea"/>
                  <a:cs typeface="+mn-cs"/>
                </a:endParaRPr>
              </a:p>
              <a:p>
                <a:pPr lvl="1" algn="just"/>
                <a14:m>
                  <m:oMath xmlns:m="http://schemas.openxmlformats.org/officeDocument/2006/math">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𝑥</m:t>
                        </m:r>
                      </m:e>
                      <m:sub>
                        <m:r>
                          <a:rPr lang="es-ES" sz="1400" i="1">
                            <a:solidFill>
                              <a:schemeClr val="dk1"/>
                            </a:solidFill>
                            <a:effectLst/>
                            <a:latin typeface="Cambria Math" panose="02040503050406030204" pitchFamily="18" charset="0"/>
                            <a:ea typeface="+mn-ea"/>
                            <a:cs typeface="+mn-cs"/>
                          </a:rPr>
                          <m:t>1</m:t>
                        </m:r>
                      </m:sub>
                    </m:sSub>
                    <m:r>
                      <a:rPr lang="es-ES" sz="1400" i="1">
                        <a:solidFill>
                          <a:schemeClr val="dk1"/>
                        </a:solidFill>
                        <a:effectLst/>
                        <a:latin typeface="Cambria Math" panose="02040503050406030204" pitchFamily="18" charset="0"/>
                        <a:ea typeface="+mn-ea"/>
                        <a:cs typeface="+mn-cs"/>
                      </a:rPr>
                      <m:t>, </m:t>
                    </m:r>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𝑥</m:t>
                        </m:r>
                      </m:e>
                      <m:sub>
                        <m:r>
                          <a:rPr lang="es-ES" sz="1400" i="1">
                            <a:solidFill>
                              <a:schemeClr val="dk1"/>
                            </a:solidFill>
                            <a:effectLst/>
                            <a:latin typeface="Cambria Math" panose="02040503050406030204" pitchFamily="18" charset="0"/>
                            <a:ea typeface="+mn-ea"/>
                            <a:cs typeface="+mn-cs"/>
                          </a:rPr>
                          <m:t>2</m:t>
                        </m:r>
                      </m:sub>
                    </m:sSub>
                    <m:r>
                      <a:rPr lang="es-ES" sz="1400" i="1">
                        <a:solidFill>
                          <a:schemeClr val="dk1"/>
                        </a:solidFill>
                        <a:effectLst/>
                        <a:latin typeface="Cambria Math" panose="02040503050406030204" pitchFamily="18" charset="0"/>
                        <a:ea typeface="+mn-ea"/>
                        <a:cs typeface="+mn-cs"/>
                      </a:rPr>
                      <m:t>,…, </m:t>
                    </m:r>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𝑥</m:t>
                        </m:r>
                      </m:e>
                      <m:sub>
                        <m:r>
                          <a:rPr lang="es-ES" sz="1400" i="1">
                            <a:solidFill>
                              <a:schemeClr val="dk1"/>
                            </a:solidFill>
                            <a:effectLst/>
                            <a:latin typeface="Cambria Math" panose="02040503050406030204" pitchFamily="18" charset="0"/>
                            <a:ea typeface="+mn-ea"/>
                            <a:cs typeface="+mn-cs"/>
                          </a:rPr>
                          <m:t>𝑛</m:t>
                        </m:r>
                      </m:sub>
                    </m:sSub>
                    <m:r>
                      <a:rPr lang="es-ES" sz="1400" i="1">
                        <a:solidFill>
                          <a:schemeClr val="dk1"/>
                        </a:solidFill>
                        <a:effectLst/>
                        <a:latin typeface="Cambria Math" panose="02040503050406030204" pitchFamily="18" charset="0"/>
                        <a:ea typeface="+mn-ea"/>
                        <a:cs typeface="+mn-cs"/>
                      </a:rPr>
                      <m:t> </m:t>
                    </m:r>
                  </m:oMath>
                </a14:m>
                <a:r>
                  <a:rPr lang="es-ES" sz="1400" dirty="0">
                    <a:solidFill>
                      <a:schemeClr val="dk1"/>
                    </a:solidFill>
                    <a:effectLst/>
                    <a:ea typeface="+mn-ea"/>
                    <a:cs typeface="+mn-cs"/>
                  </a:rPr>
                  <a:t>	en la dirección en el eje </a:t>
                </a:r>
                <a14:m>
                  <m:oMath xmlns:m="http://schemas.openxmlformats.org/officeDocument/2006/math">
                    <m:r>
                      <a:rPr lang="es-ES" sz="1400" i="1">
                        <a:solidFill>
                          <a:schemeClr val="dk1"/>
                        </a:solidFill>
                        <a:effectLst/>
                        <a:latin typeface="Cambria Math" panose="02040503050406030204" pitchFamily="18" charset="0"/>
                        <a:ea typeface="+mn-ea"/>
                        <a:cs typeface="+mn-cs"/>
                      </a:rPr>
                      <m:t>𝑋</m:t>
                    </m:r>
                  </m:oMath>
                </a14:m>
                <a:r>
                  <a:rPr lang="es-ES" sz="1400" dirty="0">
                    <a:solidFill>
                      <a:schemeClr val="dk1"/>
                    </a:solidFill>
                    <a:effectLst/>
                    <a:ea typeface="+mn-ea"/>
                    <a:cs typeface="+mn-cs"/>
                  </a:rPr>
                  <a:t>, donde </a:t>
                </a:r>
                <a14:m>
                  <m:oMath xmlns:m="http://schemas.openxmlformats.org/officeDocument/2006/math">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𝑥</m:t>
                        </m:r>
                      </m:e>
                      <m:sub>
                        <m:r>
                          <a:rPr lang="es-ES" sz="1400" i="1">
                            <a:solidFill>
                              <a:schemeClr val="dk1"/>
                            </a:solidFill>
                            <a:effectLst/>
                            <a:latin typeface="Cambria Math" panose="02040503050406030204" pitchFamily="18" charset="0"/>
                            <a:ea typeface="+mn-ea"/>
                            <a:cs typeface="+mn-cs"/>
                          </a:rPr>
                          <m:t>𝑖</m:t>
                        </m:r>
                      </m:sub>
                    </m:sSub>
                    <m:r>
                      <a:rPr lang="es-ES" sz="1400" i="1">
                        <a:solidFill>
                          <a:schemeClr val="dk1"/>
                        </a:solidFill>
                        <a:effectLst/>
                        <a:latin typeface="Cambria Math" panose="02040503050406030204" pitchFamily="18" charset="0"/>
                        <a:ea typeface="+mn-ea"/>
                        <a:cs typeface="+mn-cs"/>
                      </a:rPr>
                      <m:t>=(</m:t>
                    </m:r>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h</m:t>
                        </m:r>
                      </m:e>
                      <m:sub>
                        <m:r>
                          <a:rPr lang="es-ES" sz="1400" i="1">
                            <a:solidFill>
                              <a:schemeClr val="dk1"/>
                            </a:solidFill>
                            <a:effectLst/>
                            <a:latin typeface="Cambria Math" panose="02040503050406030204" pitchFamily="18" charset="0"/>
                            <a:ea typeface="+mn-ea"/>
                            <a:cs typeface="+mn-cs"/>
                          </a:rPr>
                          <m:t>𝑥𝑖</m:t>
                        </m:r>
                      </m:sub>
                    </m:sSub>
                    <m:r>
                      <a:rPr lang="es-ES" sz="1400" i="1">
                        <a:solidFill>
                          <a:schemeClr val="dk1"/>
                        </a:solidFill>
                        <a:effectLst/>
                        <a:latin typeface="Cambria Math" panose="02040503050406030204" pitchFamily="18" charset="0"/>
                        <a:ea typeface="+mn-ea"/>
                        <a:cs typeface="+mn-cs"/>
                      </a:rPr>
                      <m:t>−</m:t>
                    </m:r>
                    <m:sSub>
                      <m:sSubPr>
                        <m:ctrlPr>
                          <a:rPr lang="es-ES" sz="1400" i="1">
                            <a:solidFill>
                              <a:schemeClr val="dk1"/>
                            </a:solidFill>
                            <a:effectLst/>
                            <a:latin typeface="Cambria Math" panose="02040503050406030204" pitchFamily="18" charset="0"/>
                            <a:ea typeface="+mn-ea"/>
                            <a:cs typeface="+mn-cs"/>
                          </a:rPr>
                        </m:ctrlPr>
                      </m:sSubPr>
                      <m:e>
                        <m:acc>
                          <m:accPr>
                            <m:chr m:val="̂"/>
                            <m:ctrlPr>
                              <a:rPr lang="es-ES" sz="1400" i="1">
                                <a:solidFill>
                                  <a:schemeClr val="dk1"/>
                                </a:solidFill>
                                <a:effectLst/>
                                <a:latin typeface="Cambria Math" panose="02040503050406030204" pitchFamily="18" charset="0"/>
                                <a:ea typeface="+mn-ea"/>
                                <a:cs typeface="+mn-cs"/>
                              </a:rPr>
                            </m:ctrlPr>
                          </m:accPr>
                          <m:e>
                            <m:r>
                              <a:rPr lang="es-ES" sz="1400" i="1">
                                <a:solidFill>
                                  <a:schemeClr val="dk1"/>
                                </a:solidFill>
                                <a:effectLst/>
                                <a:latin typeface="Cambria Math" panose="02040503050406030204" pitchFamily="18" charset="0"/>
                                <a:ea typeface="+mn-ea"/>
                                <a:cs typeface="+mn-cs"/>
                              </a:rPr>
                              <m:t>h</m:t>
                            </m:r>
                          </m:e>
                        </m:acc>
                      </m:e>
                      <m:sub>
                        <m:r>
                          <a:rPr lang="es-ES" sz="1400" i="1">
                            <a:solidFill>
                              <a:schemeClr val="dk1"/>
                            </a:solidFill>
                            <a:effectLst/>
                            <a:latin typeface="Cambria Math" panose="02040503050406030204" pitchFamily="18" charset="0"/>
                            <a:ea typeface="+mn-ea"/>
                            <a:cs typeface="+mn-cs"/>
                          </a:rPr>
                          <m:t>𝑥𝑖</m:t>
                        </m:r>
                      </m:sub>
                    </m:sSub>
                  </m:oMath>
                </a14:m>
                <a:r>
                  <a:rPr lang="es-ES" sz="1400" dirty="0">
                    <a:solidFill>
                      <a:schemeClr val="dk1"/>
                    </a:solidFill>
                    <a:effectLst/>
                    <a:ea typeface="+mn-ea"/>
                    <a:cs typeface="+mn-cs"/>
                  </a:rPr>
                  <a:t>).</a:t>
                </a:r>
                <a:endParaRPr lang="es-ES" sz="1200" dirty="0">
                  <a:solidFill>
                    <a:schemeClr val="dk1"/>
                  </a:solidFill>
                  <a:effectLst/>
                  <a:latin typeface="+mn-lt"/>
                  <a:ea typeface="+mn-ea"/>
                  <a:cs typeface="+mn-cs"/>
                </a:endParaRPr>
              </a:p>
              <a:p>
                <a:pPr lvl="1" algn="just"/>
                <a14:m>
                  <m:oMath xmlns:m="http://schemas.openxmlformats.org/officeDocument/2006/math">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𝑦</m:t>
                        </m:r>
                      </m:e>
                      <m:sub>
                        <m:r>
                          <a:rPr lang="es-ES" sz="1400" i="1">
                            <a:solidFill>
                              <a:schemeClr val="dk1"/>
                            </a:solidFill>
                            <a:effectLst/>
                            <a:latin typeface="Cambria Math" panose="02040503050406030204" pitchFamily="18" charset="0"/>
                            <a:ea typeface="+mn-ea"/>
                            <a:cs typeface="+mn-cs"/>
                          </a:rPr>
                          <m:t>1</m:t>
                        </m:r>
                      </m:sub>
                    </m:sSub>
                    <m:r>
                      <a:rPr lang="es-ES" sz="1400" i="1">
                        <a:solidFill>
                          <a:schemeClr val="dk1"/>
                        </a:solidFill>
                        <a:effectLst/>
                        <a:latin typeface="Cambria Math" panose="02040503050406030204" pitchFamily="18" charset="0"/>
                        <a:ea typeface="+mn-ea"/>
                        <a:cs typeface="+mn-cs"/>
                      </a:rPr>
                      <m:t>, </m:t>
                    </m:r>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𝑦</m:t>
                        </m:r>
                      </m:e>
                      <m:sub>
                        <m:r>
                          <a:rPr lang="es-ES" sz="1400" i="1">
                            <a:solidFill>
                              <a:schemeClr val="dk1"/>
                            </a:solidFill>
                            <a:effectLst/>
                            <a:latin typeface="Cambria Math" panose="02040503050406030204" pitchFamily="18" charset="0"/>
                            <a:ea typeface="+mn-ea"/>
                            <a:cs typeface="+mn-cs"/>
                          </a:rPr>
                          <m:t>2</m:t>
                        </m:r>
                      </m:sub>
                    </m:sSub>
                    <m:r>
                      <a:rPr lang="es-ES" sz="1400" i="1">
                        <a:solidFill>
                          <a:schemeClr val="dk1"/>
                        </a:solidFill>
                        <a:effectLst/>
                        <a:latin typeface="Cambria Math" panose="02040503050406030204" pitchFamily="18" charset="0"/>
                        <a:ea typeface="+mn-ea"/>
                        <a:cs typeface="+mn-cs"/>
                      </a:rPr>
                      <m:t>,…, </m:t>
                    </m:r>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𝑦</m:t>
                        </m:r>
                      </m:e>
                      <m:sub>
                        <m:r>
                          <a:rPr lang="es-ES" sz="1400" i="1">
                            <a:solidFill>
                              <a:schemeClr val="dk1"/>
                            </a:solidFill>
                            <a:effectLst/>
                            <a:latin typeface="Cambria Math" panose="02040503050406030204" pitchFamily="18" charset="0"/>
                            <a:ea typeface="+mn-ea"/>
                            <a:cs typeface="+mn-cs"/>
                          </a:rPr>
                          <m:t>𝑛</m:t>
                        </m:r>
                      </m:sub>
                    </m:sSub>
                    <m:r>
                      <a:rPr lang="es-ES" sz="1400" i="1">
                        <a:solidFill>
                          <a:schemeClr val="dk1"/>
                        </a:solidFill>
                        <a:effectLst/>
                        <a:latin typeface="Cambria Math" panose="02040503050406030204" pitchFamily="18" charset="0"/>
                        <a:ea typeface="+mn-ea"/>
                        <a:cs typeface="+mn-cs"/>
                      </a:rPr>
                      <m:t> </m:t>
                    </m:r>
                  </m:oMath>
                </a14:m>
                <a:r>
                  <a:rPr lang="es-ES" sz="1400" dirty="0">
                    <a:solidFill>
                      <a:schemeClr val="dk1"/>
                    </a:solidFill>
                    <a:effectLst/>
                    <a:ea typeface="+mn-ea"/>
                    <a:cs typeface="+mn-cs"/>
                  </a:rPr>
                  <a:t>	en la dirección en el eje </a:t>
                </a:r>
                <a14:m>
                  <m:oMath xmlns:m="http://schemas.openxmlformats.org/officeDocument/2006/math">
                    <m:r>
                      <a:rPr lang="es-ES" sz="1400" i="1">
                        <a:solidFill>
                          <a:schemeClr val="dk1"/>
                        </a:solidFill>
                        <a:effectLst/>
                        <a:latin typeface="Cambria Math" panose="02040503050406030204" pitchFamily="18" charset="0"/>
                        <a:ea typeface="+mn-ea"/>
                        <a:cs typeface="+mn-cs"/>
                      </a:rPr>
                      <m:t>𝑌</m:t>
                    </m:r>
                  </m:oMath>
                </a14:m>
                <a:r>
                  <a:rPr lang="es-ES" sz="1400" dirty="0">
                    <a:solidFill>
                      <a:schemeClr val="dk1"/>
                    </a:solidFill>
                    <a:effectLst/>
                    <a:ea typeface="+mn-ea"/>
                    <a:cs typeface="+mn-cs"/>
                  </a:rPr>
                  <a:t>, donde </a:t>
                </a:r>
                <a14:m>
                  <m:oMath xmlns:m="http://schemas.openxmlformats.org/officeDocument/2006/math">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𝑦</m:t>
                        </m:r>
                      </m:e>
                      <m:sub>
                        <m:r>
                          <a:rPr lang="es-ES" sz="1400" i="1">
                            <a:solidFill>
                              <a:schemeClr val="dk1"/>
                            </a:solidFill>
                            <a:effectLst/>
                            <a:latin typeface="Cambria Math" panose="02040503050406030204" pitchFamily="18" charset="0"/>
                            <a:ea typeface="+mn-ea"/>
                            <a:cs typeface="+mn-cs"/>
                          </a:rPr>
                          <m:t>𝑖</m:t>
                        </m:r>
                      </m:sub>
                    </m:sSub>
                    <m:r>
                      <a:rPr lang="es-ES" sz="1400" i="1">
                        <a:solidFill>
                          <a:schemeClr val="dk1"/>
                        </a:solidFill>
                        <a:effectLst/>
                        <a:latin typeface="Cambria Math" panose="02040503050406030204" pitchFamily="18" charset="0"/>
                        <a:ea typeface="+mn-ea"/>
                        <a:cs typeface="+mn-cs"/>
                      </a:rPr>
                      <m:t>=(</m:t>
                    </m:r>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h</m:t>
                        </m:r>
                      </m:e>
                      <m:sub>
                        <m:r>
                          <a:rPr lang="es-ES" sz="1400" i="1">
                            <a:solidFill>
                              <a:schemeClr val="dk1"/>
                            </a:solidFill>
                            <a:effectLst/>
                            <a:latin typeface="Cambria Math" panose="02040503050406030204" pitchFamily="18" charset="0"/>
                            <a:ea typeface="+mn-ea"/>
                            <a:cs typeface="+mn-cs"/>
                          </a:rPr>
                          <m:t>𝑦𝑖</m:t>
                        </m:r>
                      </m:sub>
                    </m:sSub>
                    <m:r>
                      <a:rPr lang="es-ES" sz="1400" i="1">
                        <a:solidFill>
                          <a:schemeClr val="dk1"/>
                        </a:solidFill>
                        <a:effectLst/>
                        <a:latin typeface="Cambria Math" panose="02040503050406030204" pitchFamily="18" charset="0"/>
                        <a:ea typeface="+mn-ea"/>
                        <a:cs typeface="+mn-cs"/>
                      </a:rPr>
                      <m:t>−</m:t>
                    </m:r>
                    <m:sSub>
                      <m:sSubPr>
                        <m:ctrlPr>
                          <a:rPr lang="es-ES" sz="1400" i="1">
                            <a:solidFill>
                              <a:schemeClr val="dk1"/>
                            </a:solidFill>
                            <a:effectLst/>
                            <a:latin typeface="Cambria Math" panose="02040503050406030204" pitchFamily="18" charset="0"/>
                            <a:ea typeface="+mn-ea"/>
                            <a:cs typeface="+mn-cs"/>
                          </a:rPr>
                        </m:ctrlPr>
                      </m:sSubPr>
                      <m:e>
                        <m:acc>
                          <m:accPr>
                            <m:chr m:val="̂"/>
                            <m:ctrlPr>
                              <a:rPr lang="es-ES" sz="1400" i="1">
                                <a:solidFill>
                                  <a:schemeClr val="dk1"/>
                                </a:solidFill>
                                <a:effectLst/>
                                <a:latin typeface="Cambria Math" panose="02040503050406030204" pitchFamily="18" charset="0"/>
                                <a:ea typeface="+mn-ea"/>
                                <a:cs typeface="+mn-cs"/>
                              </a:rPr>
                            </m:ctrlPr>
                          </m:accPr>
                          <m:e>
                            <m:r>
                              <a:rPr lang="es-ES" sz="1400" i="1">
                                <a:solidFill>
                                  <a:schemeClr val="dk1"/>
                                </a:solidFill>
                                <a:effectLst/>
                                <a:latin typeface="Cambria Math" panose="02040503050406030204" pitchFamily="18" charset="0"/>
                                <a:ea typeface="+mn-ea"/>
                                <a:cs typeface="+mn-cs"/>
                              </a:rPr>
                              <m:t>h</m:t>
                            </m:r>
                          </m:e>
                        </m:acc>
                      </m:e>
                      <m:sub>
                        <m:r>
                          <a:rPr lang="es-ES" sz="1400" i="1">
                            <a:solidFill>
                              <a:schemeClr val="dk1"/>
                            </a:solidFill>
                            <a:effectLst/>
                            <a:latin typeface="Cambria Math" panose="02040503050406030204" pitchFamily="18" charset="0"/>
                            <a:ea typeface="+mn-ea"/>
                            <a:cs typeface="+mn-cs"/>
                          </a:rPr>
                          <m:t>𝑦𝑖</m:t>
                        </m:r>
                      </m:sub>
                    </m:sSub>
                  </m:oMath>
                </a14:m>
                <a:r>
                  <a:rPr lang="es-ES" sz="1400" dirty="0">
                    <a:solidFill>
                      <a:schemeClr val="dk1"/>
                    </a:solidFill>
                    <a:effectLst/>
                    <a:ea typeface="+mn-ea"/>
                    <a:cs typeface="+mn-cs"/>
                  </a:rPr>
                  <a:t>).</a:t>
                </a:r>
                <a:endParaRPr lang="es-ES" sz="1200" dirty="0">
                  <a:solidFill>
                    <a:schemeClr val="dk1"/>
                  </a:solidFill>
                  <a:effectLst/>
                  <a:latin typeface="+mn-lt"/>
                  <a:ea typeface="+mn-ea"/>
                  <a:cs typeface="+mn-cs"/>
                </a:endParaRPr>
              </a:p>
              <a:p>
                <a:pPr lvl="1" algn="just"/>
                <a14:m>
                  <m:oMath xmlns:m="http://schemas.openxmlformats.org/officeDocument/2006/math">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𝑧</m:t>
                        </m:r>
                      </m:e>
                      <m:sub>
                        <m:r>
                          <a:rPr lang="es-ES" sz="1400" i="1">
                            <a:solidFill>
                              <a:schemeClr val="dk1"/>
                            </a:solidFill>
                            <a:effectLst/>
                            <a:latin typeface="Cambria Math" panose="02040503050406030204" pitchFamily="18" charset="0"/>
                            <a:ea typeface="+mn-ea"/>
                            <a:cs typeface="+mn-cs"/>
                          </a:rPr>
                          <m:t>1</m:t>
                        </m:r>
                      </m:sub>
                    </m:sSub>
                    <m:r>
                      <a:rPr lang="es-ES" sz="1400" i="1">
                        <a:solidFill>
                          <a:schemeClr val="dk1"/>
                        </a:solidFill>
                        <a:effectLst/>
                        <a:latin typeface="Cambria Math" panose="02040503050406030204" pitchFamily="18" charset="0"/>
                        <a:ea typeface="+mn-ea"/>
                        <a:cs typeface="+mn-cs"/>
                      </a:rPr>
                      <m:t>, </m:t>
                    </m:r>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𝑧</m:t>
                        </m:r>
                      </m:e>
                      <m:sub>
                        <m:r>
                          <a:rPr lang="es-ES" sz="1400" i="1">
                            <a:solidFill>
                              <a:schemeClr val="dk1"/>
                            </a:solidFill>
                            <a:effectLst/>
                            <a:latin typeface="Cambria Math" panose="02040503050406030204" pitchFamily="18" charset="0"/>
                            <a:ea typeface="+mn-ea"/>
                            <a:cs typeface="+mn-cs"/>
                          </a:rPr>
                          <m:t>2</m:t>
                        </m:r>
                      </m:sub>
                    </m:sSub>
                    <m:r>
                      <a:rPr lang="es-ES" sz="1400" i="1">
                        <a:solidFill>
                          <a:schemeClr val="dk1"/>
                        </a:solidFill>
                        <a:effectLst/>
                        <a:latin typeface="Cambria Math" panose="02040503050406030204" pitchFamily="18" charset="0"/>
                        <a:ea typeface="+mn-ea"/>
                        <a:cs typeface="+mn-cs"/>
                      </a:rPr>
                      <m:t>,…, </m:t>
                    </m:r>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𝑧</m:t>
                        </m:r>
                      </m:e>
                      <m:sub>
                        <m:r>
                          <a:rPr lang="es-ES" sz="1400" i="1">
                            <a:solidFill>
                              <a:schemeClr val="dk1"/>
                            </a:solidFill>
                            <a:effectLst/>
                            <a:latin typeface="Cambria Math" panose="02040503050406030204" pitchFamily="18" charset="0"/>
                            <a:ea typeface="+mn-ea"/>
                            <a:cs typeface="+mn-cs"/>
                          </a:rPr>
                          <m:t>𝑚</m:t>
                        </m:r>
                      </m:sub>
                    </m:sSub>
                    <m:r>
                      <a:rPr lang="es-ES" sz="1400" i="1">
                        <a:solidFill>
                          <a:schemeClr val="dk1"/>
                        </a:solidFill>
                        <a:effectLst/>
                        <a:latin typeface="Cambria Math" panose="02040503050406030204" pitchFamily="18" charset="0"/>
                        <a:ea typeface="+mn-ea"/>
                        <a:cs typeface="+mn-cs"/>
                      </a:rPr>
                      <m:t> </m:t>
                    </m:r>
                  </m:oMath>
                </a14:m>
                <a:r>
                  <a:rPr lang="es-ES" sz="1400" dirty="0">
                    <a:solidFill>
                      <a:schemeClr val="dk1"/>
                    </a:solidFill>
                    <a:effectLst/>
                    <a:ea typeface="+mn-ea"/>
                    <a:cs typeface="+mn-cs"/>
                  </a:rPr>
                  <a:t>	en la dirección en el eje </a:t>
                </a:r>
                <a14:m>
                  <m:oMath xmlns:m="http://schemas.openxmlformats.org/officeDocument/2006/math">
                    <m:r>
                      <a:rPr lang="es-ES" sz="1400" i="1">
                        <a:solidFill>
                          <a:schemeClr val="dk1"/>
                        </a:solidFill>
                        <a:effectLst/>
                        <a:latin typeface="Cambria Math" panose="02040503050406030204" pitchFamily="18" charset="0"/>
                        <a:ea typeface="+mn-ea"/>
                        <a:cs typeface="+mn-cs"/>
                      </a:rPr>
                      <m:t>𝑍</m:t>
                    </m:r>
                  </m:oMath>
                </a14:m>
                <a:r>
                  <a:rPr lang="es-ES" sz="1400" dirty="0">
                    <a:solidFill>
                      <a:schemeClr val="dk1"/>
                    </a:solidFill>
                    <a:effectLst/>
                    <a:ea typeface="+mn-ea"/>
                    <a:cs typeface="+mn-cs"/>
                  </a:rPr>
                  <a:t>, donde </a:t>
                </a:r>
                <a14:m>
                  <m:oMath xmlns:m="http://schemas.openxmlformats.org/officeDocument/2006/math">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𝑧</m:t>
                        </m:r>
                      </m:e>
                      <m:sub>
                        <m:r>
                          <a:rPr lang="es-ES" sz="1400" i="1">
                            <a:solidFill>
                              <a:schemeClr val="dk1"/>
                            </a:solidFill>
                            <a:effectLst/>
                            <a:latin typeface="Cambria Math" panose="02040503050406030204" pitchFamily="18" charset="0"/>
                            <a:ea typeface="+mn-ea"/>
                            <a:cs typeface="+mn-cs"/>
                          </a:rPr>
                          <m:t>𝑖</m:t>
                        </m:r>
                      </m:sub>
                    </m:sSub>
                    <m:r>
                      <a:rPr lang="es-ES" sz="1400" i="1">
                        <a:solidFill>
                          <a:schemeClr val="dk1"/>
                        </a:solidFill>
                        <a:effectLst/>
                        <a:latin typeface="Cambria Math" panose="02040503050406030204" pitchFamily="18" charset="0"/>
                        <a:ea typeface="+mn-ea"/>
                        <a:cs typeface="+mn-cs"/>
                      </a:rPr>
                      <m:t>=(</m:t>
                    </m:r>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h</m:t>
                        </m:r>
                      </m:e>
                      <m:sub>
                        <m:r>
                          <a:rPr lang="es-ES" sz="1400" i="1">
                            <a:solidFill>
                              <a:schemeClr val="dk1"/>
                            </a:solidFill>
                            <a:effectLst/>
                            <a:latin typeface="Cambria Math" panose="02040503050406030204" pitchFamily="18" charset="0"/>
                            <a:ea typeface="+mn-ea"/>
                            <a:cs typeface="+mn-cs"/>
                          </a:rPr>
                          <m:t>𝑧𝑖</m:t>
                        </m:r>
                      </m:sub>
                    </m:sSub>
                    <m:r>
                      <a:rPr lang="es-ES" sz="1400" i="1">
                        <a:solidFill>
                          <a:schemeClr val="dk1"/>
                        </a:solidFill>
                        <a:effectLst/>
                        <a:latin typeface="Cambria Math" panose="02040503050406030204" pitchFamily="18" charset="0"/>
                        <a:ea typeface="+mn-ea"/>
                        <a:cs typeface="+mn-cs"/>
                      </a:rPr>
                      <m:t>−</m:t>
                    </m:r>
                    <m:sSub>
                      <m:sSubPr>
                        <m:ctrlPr>
                          <a:rPr lang="es-ES" sz="1400" i="1">
                            <a:solidFill>
                              <a:schemeClr val="dk1"/>
                            </a:solidFill>
                            <a:effectLst/>
                            <a:latin typeface="Cambria Math" panose="02040503050406030204" pitchFamily="18" charset="0"/>
                            <a:ea typeface="+mn-ea"/>
                            <a:cs typeface="+mn-cs"/>
                          </a:rPr>
                        </m:ctrlPr>
                      </m:sSubPr>
                      <m:e>
                        <m:acc>
                          <m:accPr>
                            <m:chr m:val="̂"/>
                            <m:ctrlPr>
                              <a:rPr lang="es-ES" sz="1400" i="1">
                                <a:solidFill>
                                  <a:schemeClr val="dk1"/>
                                </a:solidFill>
                                <a:effectLst/>
                                <a:latin typeface="Cambria Math" panose="02040503050406030204" pitchFamily="18" charset="0"/>
                                <a:ea typeface="+mn-ea"/>
                                <a:cs typeface="+mn-cs"/>
                              </a:rPr>
                            </m:ctrlPr>
                          </m:accPr>
                          <m:e>
                            <m:r>
                              <a:rPr lang="es-ES" sz="1400" i="1">
                                <a:solidFill>
                                  <a:schemeClr val="dk1"/>
                                </a:solidFill>
                                <a:effectLst/>
                                <a:latin typeface="Cambria Math" panose="02040503050406030204" pitchFamily="18" charset="0"/>
                                <a:ea typeface="+mn-ea"/>
                                <a:cs typeface="+mn-cs"/>
                              </a:rPr>
                              <m:t>h</m:t>
                            </m:r>
                          </m:e>
                        </m:acc>
                      </m:e>
                      <m:sub>
                        <m:r>
                          <a:rPr lang="es-ES" sz="1400" i="1">
                            <a:solidFill>
                              <a:schemeClr val="dk1"/>
                            </a:solidFill>
                            <a:effectLst/>
                            <a:latin typeface="Cambria Math" panose="02040503050406030204" pitchFamily="18" charset="0"/>
                            <a:ea typeface="+mn-ea"/>
                            <a:cs typeface="+mn-cs"/>
                          </a:rPr>
                          <m:t>𝑧𝑖</m:t>
                        </m:r>
                      </m:sub>
                    </m:sSub>
                  </m:oMath>
                </a14:m>
                <a:r>
                  <a:rPr lang="es-ES" sz="1400" dirty="0">
                    <a:solidFill>
                      <a:schemeClr val="dk1"/>
                    </a:solidFill>
                    <a:effectLst/>
                    <a:ea typeface="+mn-ea"/>
                    <a:cs typeface="+mn-cs"/>
                  </a:rPr>
                  <a:t>).</a:t>
                </a:r>
                <a:endParaRPr lang="es-ES" sz="1200" dirty="0">
                  <a:solidFill>
                    <a:schemeClr val="dk1"/>
                  </a:solidFill>
                  <a:effectLst/>
                  <a:latin typeface="+mn-lt"/>
                  <a:ea typeface="+mn-ea"/>
                  <a:cs typeface="+mn-cs"/>
                </a:endParaRPr>
              </a:p>
              <a:p>
                <a:pPr lvl="0" algn="just"/>
                <a:r>
                  <a:rPr lang="es-ES" sz="1400" dirty="0">
                    <a:solidFill>
                      <a:schemeClr val="dk1"/>
                    </a:solidFill>
                    <a:effectLst/>
                    <a:ea typeface="+mn-ea"/>
                    <a:cs typeface="+mn-cs"/>
                  </a:rPr>
                  <a:t>Se asume que las diferencias en todas la direcciones son resultados de variables aleatorias Normales; </a:t>
                </a:r>
                <a14:m>
                  <m:oMath xmlns:m="http://schemas.openxmlformats.org/officeDocument/2006/math">
                    <m:r>
                      <a:rPr lang="es-ES" sz="1400" i="1">
                        <a:solidFill>
                          <a:schemeClr val="dk1"/>
                        </a:solidFill>
                        <a:effectLst/>
                        <a:latin typeface="Cambria Math" panose="02040503050406030204" pitchFamily="18" charset="0"/>
                        <a:ea typeface="+mn-ea"/>
                        <a:cs typeface="+mn-cs"/>
                      </a:rPr>
                      <m:t>𝑋</m:t>
                    </m:r>
                    <m:r>
                      <a:rPr lang="es-ES" sz="1400" i="1">
                        <a:solidFill>
                          <a:schemeClr val="dk1"/>
                        </a:solidFill>
                        <a:effectLst/>
                        <a:latin typeface="Cambria Math" panose="02040503050406030204" pitchFamily="18" charset="0"/>
                        <a:ea typeface="+mn-ea"/>
                        <a:cs typeface="+mn-cs"/>
                      </a:rPr>
                      <m:t> </m:t>
                    </m:r>
                    <m:r>
                      <a:rPr lang="es-ES" sz="1400" i="1">
                        <a:solidFill>
                          <a:schemeClr val="dk1"/>
                        </a:solidFill>
                        <a:effectLst/>
                        <a:latin typeface="Cambria Math" panose="02040503050406030204" pitchFamily="18" charset="0"/>
                        <a:ea typeface="+mn-ea"/>
                        <a:cs typeface="+mn-cs"/>
                      </a:rPr>
                      <m:t>𝑦</m:t>
                    </m:r>
                    <m:r>
                      <a:rPr lang="es-ES" sz="1400" i="1">
                        <a:solidFill>
                          <a:schemeClr val="dk1"/>
                        </a:solidFill>
                        <a:effectLst/>
                        <a:latin typeface="Cambria Math" panose="02040503050406030204" pitchFamily="18" charset="0"/>
                        <a:ea typeface="+mn-ea"/>
                        <a:cs typeface="+mn-cs"/>
                      </a:rPr>
                      <m:t> </m:t>
                    </m:r>
                    <m:r>
                      <a:rPr lang="es-ES" sz="1400" i="1">
                        <a:solidFill>
                          <a:schemeClr val="dk1"/>
                        </a:solidFill>
                        <a:effectLst/>
                        <a:latin typeface="Cambria Math" panose="02040503050406030204" pitchFamily="18" charset="0"/>
                        <a:ea typeface="+mn-ea"/>
                        <a:cs typeface="+mn-cs"/>
                      </a:rPr>
                      <m:t>𝑌</m:t>
                    </m:r>
                    <m:r>
                      <a:rPr lang="es-ES" sz="1400" i="1">
                        <a:solidFill>
                          <a:schemeClr val="dk1"/>
                        </a:solidFill>
                        <a:effectLst/>
                        <a:latin typeface="Cambria Math" panose="02040503050406030204" pitchFamily="18" charset="0"/>
                        <a:ea typeface="+mn-ea"/>
                        <a:cs typeface="+mn-cs"/>
                      </a:rPr>
                      <m:t> ~</m:t>
                    </m:r>
                    <m:r>
                      <a:rPr lang="es-ES" sz="1400" i="1">
                        <a:solidFill>
                          <a:schemeClr val="dk1"/>
                        </a:solidFill>
                        <a:effectLst/>
                        <a:latin typeface="Cambria Math" panose="02040503050406030204" pitchFamily="18" charset="0"/>
                        <a:ea typeface="+mn-ea"/>
                        <a:cs typeface="+mn-cs"/>
                      </a:rPr>
                      <m:t>𝑁</m:t>
                    </m:r>
                    <m:r>
                      <a:rPr lang="es-ES" sz="1400" i="1">
                        <a:solidFill>
                          <a:schemeClr val="dk1"/>
                        </a:solidFill>
                        <a:effectLst/>
                        <a:latin typeface="Cambria Math" panose="02040503050406030204" pitchFamily="18" charset="0"/>
                        <a:ea typeface="+mn-ea"/>
                        <a:cs typeface="+mn-cs"/>
                      </a:rPr>
                      <m:t>(0,</m:t>
                    </m:r>
                    <m:sSup>
                      <m:sSupPr>
                        <m:ctrlPr>
                          <a:rPr lang="es-ES" sz="1400" i="1">
                            <a:solidFill>
                              <a:schemeClr val="dk1"/>
                            </a:solidFill>
                            <a:effectLst/>
                            <a:latin typeface="Cambria Math" panose="02040503050406030204" pitchFamily="18" charset="0"/>
                            <a:ea typeface="+mn-ea"/>
                            <a:cs typeface="+mn-cs"/>
                          </a:rPr>
                        </m:ctrlPr>
                      </m:sSupPr>
                      <m:e>
                        <m:r>
                          <a:rPr lang="es-ES" sz="1400" i="1">
                            <a:solidFill>
                              <a:schemeClr val="dk1"/>
                            </a:solidFill>
                            <a:effectLst/>
                            <a:latin typeface="Cambria Math" panose="02040503050406030204" pitchFamily="18" charset="0"/>
                            <a:ea typeface="+mn-ea"/>
                            <a:cs typeface="+mn-cs"/>
                          </a:rPr>
                          <m:t>𝜎</m:t>
                        </m:r>
                      </m:e>
                      <m:sup>
                        <m:r>
                          <a:rPr lang="es-ES" sz="1400" i="1">
                            <a:solidFill>
                              <a:schemeClr val="dk1"/>
                            </a:solidFill>
                            <a:effectLst/>
                            <a:latin typeface="Cambria Math" panose="02040503050406030204" pitchFamily="18" charset="0"/>
                            <a:ea typeface="+mn-ea"/>
                            <a:cs typeface="+mn-cs"/>
                          </a:rPr>
                          <m:t>2</m:t>
                        </m:r>
                      </m:sup>
                    </m:sSup>
                    <m:r>
                      <a:rPr lang="es-ES" sz="1400" i="1">
                        <a:solidFill>
                          <a:schemeClr val="dk1"/>
                        </a:solidFill>
                        <a:effectLst/>
                        <a:latin typeface="Cambria Math" panose="02040503050406030204" pitchFamily="18" charset="0"/>
                        <a:ea typeface="+mn-ea"/>
                        <a:cs typeface="+mn-cs"/>
                      </a:rPr>
                      <m:t>)</m:t>
                    </m:r>
                  </m:oMath>
                </a14:m>
                <a:r>
                  <a:rPr lang="es-ES" sz="1400" dirty="0">
                    <a:solidFill>
                      <a:schemeClr val="dk1"/>
                    </a:solidFill>
                    <a:effectLst/>
                    <a:ea typeface="+mn-ea"/>
                    <a:cs typeface="+mn-cs"/>
                  </a:rPr>
                  <a:t>; y Z</a:t>
                </a:r>
                <a14:m>
                  <m:oMath xmlns:m="http://schemas.openxmlformats.org/officeDocument/2006/math">
                    <m:r>
                      <a:rPr lang="es-ES" sz="1400" i="1">
                        <a:solidFill>
                          <a:schemeClr val="dk1"/>
                        </a:solidFill>
                        <a:effectLst/>
                        <a:latin typeface="Cambria Math" panose="02040503050406030204" pitchFamily="18" charset="0"/>
                        <a:ea typeface="+mn-ea"/>
                        <a:cs typeface="+mn-cs"/>
                      </a:rPr>
                      <m:t> ~</m:t>
                    </m:r>
                    <m:r>
                      <a:rPr lang="es-ES" sz="1400" i="1">
                        <a:solidFill>
                          <a:schemeClr val="dk1"/>
                        </a:solidFill>
                        <a:effectLst/>
                        <a:latin typeface="Cambria Math" panose="02040503050406030204" pitchFamily="18" charset="0"/>
                        <a:ea typeface="+mn-ea"/>
                        <a:cs typeface="+mn-cs"/>
                      </a:rPr>
                      <m:t>𝑁</m:t>
                    </m:r>
                    <m:r>
                      <a:rPr lang="es-ES" sz="1400" i="1">
                        <a:solidFill>
                          <a:schemeClr val="dk1"/>
                        </a:solidFill>
                        <a:effectLst/>
                        <a:latin typeface="Cambria Math" panose="02040503050406030204" pitchFamily="18" charset="0"/>
                        <a:ea typeface="+mn-ea"/>
                        <a:cs typeface="+mn-cs"/>
                      </a:rPr>
                      <m:t>(0,</m:t>
                    </m:r>
                    <m:sSubSup>
                      <m:sSubSupPr>
                        <m:ctrlPr>
                          <a:rPr lang="es-ES" sz="1400" i="1">
                            <a:solidFill>
                              <a:schemeClr val="dk1"/>
                            </a:solidFill>
                            <a:effectLst/>
                            <a:latin typeface="Cambria Math" panose="02040503050406030204" pitchFamily="18" charset="0"/>
                            <a:ea typeface="+mn-ea"/>
                            <a:cs typeface="+mn-cs"/>
                          </a:rPr>
                        </m:ctrlPr>
                      </m:sSubSupPr>
                      <m:e>
                        <m:r>
                          <a:rPr lang="es-ES" sz="1400" i="1">
                            <a:solidFill>
                              <a:schemeClr val="dk1"/>
                            </a:solidFill>
                            <a:effectLst/>
                            <a:latin typeface="Cambria Math" panose="02040503050406030204" pitchFamily="18" charset="0"/>
                            <a:ea typeface="+mn-ea"/>
                            <a:cs typeface="+mn-cs"/>
                          </a:rPr>
                          <m:t>𝜎</m:t>
                        </m:r>
                      </m:e>
                      <m:sub>
                        <m:r>
                          <a:rPr lang="es-ES" sz="1400" i="1">
                            <a:solidFill>
                              <a:schemeClr val="dk1"/>
                            </a:solidFill>
                            <a:effectLst/>
                            <a:latin typeface="Cambria Math" panose="02040503050406030204" pitchFamily="18" charset="0"/>
                            <a:ea typeface="+mn-ea"/>
                            <a:cs typeface="+mn-cs"/>
                          </a:rPr>
                          <m:t>𝑧</m:t>
                        </m:r>
                      </m:sub>
                      <m:sup>
                        <m:r>
                          <a:rPr lang="es-ES" sz="1400" i="1">
                            <a:solidFill>
                              <a:schemeClr val="dk1"/>
                            </a:solidFill>
                            <a:effectLst/>
                            <a:latin typeface="Cambria Math" panose="02040503050406030204" pitchFamily="18" charset="0"/>
                            <a:ea typeface="+mn-ea"/>
                            <a:cs typeface="+mn-cs"/>
                          </a:rPr>
                          <m:t>2</m:t>
                        </m:r>
                      </m:sup>
                    </m:sSubSup>
                    <m:r>
                      <a:rPr lang="es-ES" sz="1400" i="1">
                        <a:solidFill>
                          <a:schemeClr val="dk1"/>
                        </a:solidFill>
                        <a:effectLst/>
                        <a:latin typeface="Cambria Math" panose="02040503050406030204" pitchFamily="18" charset="0"/>
                        <a:ea typeface="+mn-ea"/>
                        <a:cs typeface="+mn-cs"/>
                      </a:rPr>
                      <m:t>)</m:t>
                    </m:r>
                  </m:oMath>
                </a14:m>
                <a:r>
                  <a:rPr lang="es-ES" sz="1400" dirty="0">
                    <a:solidFill>
                      <a:schemeClr val="dk1"/>
                    </a:solidFill>
                    <a:effectLst/>
                    <a:ea typeface="+mn-ea"/>
                    <a:cs typeface="+mn-cs"/>
                  </a:rPr>
                  <a:t>. </a:t>
                </a:r>
              </a:p>
              <a:p>
                <a:pPr lvl="0" algn="just"/>
                <a:r>
                  <a:rPr lang="es-ES" sz="1400" dirty="0">
                    <a:solidFill>
                      <a:schemeClr val="dk1"/>
                    </a:solidFill>
                    <a:effectLst/>
                    <a:ea typeface="+mn-ea"/>
                    <a:cs typeface="+mn-cs"/>
                  </a:rPr>
                  <a:t>El único parámetro a estimar es </a:t>
                </a:r>
                <a14:m>
                  <m:oMath xmlns:m="http://schemas.openxmlformats.org/officeDocument/2006/math">
                    <m:sSubSup>
                      <m:sSubSupPr>
                        <m:ctrlPr>
                          <a:rPr lang="es-ES" sz="1400" i="1">
                            <a:solidFill>
                              <a:schemeClr val="dk1"/>
                            </a:solidFill>
                            <a:effectLst/>
                            <a:latin typeface="Cambria Math" panose="02040503050406030204" pitchFamily="18" charset="0"/>
                            <a:ea typeface="+mn-ea"/>
                            <a:cs typeface="+mn-cs"/>
                          </a:rPr>
                        </m:ctrlPr>
                      </m:sSubSupPr>
                      <m:e>
                        <m:r>
                          <a:rPr lang="es-ES" sz="1400" i="1">
                            <a:solidFill>
                              <a:schemeClr val="dk1"/>
                            </a:solidFill>
                            <a:effectLst/>
                            <a:latin typeface="Cambria Math" panose="02040503050406030204" pitchFamily="18" charset="0"/>
                            <a:ea typeface="+mn-ea"/>
                            <a:cs typeface="+mn-cs"/>
                          </a:rPr>
                          <m:t>𝜎</m:t>
                        </m:r>
                      </m:e>
                      <m:sub>
                        <m:r>
                          <a:rPr lang="es-ES" sz="1400" i="1">
                            <a:solidFill>
                              <a:schemeClr val="dk1"/>
                            </a:solidFill>
                            <a:effectLst/>
                            <a:latin typeface="Cambria Math" panose="02040503050406030204" pitchFamily="18" charset="0"/>
                            <a:ea typeface="+mn-ea"/>
                            <a:cs typeface="+mn-cs"/>
                          </a:rPr>
                          <m:t>𝑣</m:t>
                        </m:r>
                      </m:sub>
                      <m:sup>
                        <m:r>
                          <a:rPr lang="es-ES" sz="1400" i="1">
                            <a:solidFill>
                              <a:schemeClr val="dk1"/>
                            </a:solidFill>
                            <a:effectLst/>
                            <a:latin typeface="Cambria Math" panose="02040503050406030204" pitchFamily="18" charset="0"/>
                            <a:ea typeface="+mn-ea"/>
                            <a:cs typeface="+mn-cs"/>
                          </a:rPr>
                          <m:t>2</m:t>
                        </m:r>
                      </m:sup>
                    </m:sSubSup>
                  </m:oMath>
                </a14:m>
                <a:r>
                  <a:rPr lang="es-ES" sz="1400" dirty="0">
                    <a:solidFill>
                      <a:schemeClr val="dk1"/>
                    </a:solidFill>
                    <a:effectLst/>
                    <a:ea typeface="+mn-ea"/>
                    <a:cs typeface="+mn-cs"/>
                  </a:rPr>
                  <a:t>; y dado que se asume que la media es cero,  el estimador  de </a:t>
                </a:r>
                <a14:m>
                  <m:oMath xmlns:m="http://schemas.openxmlformats.org/officeDocument/2006/math">
                    <m:sSubSup>
                      <m:sSubSupPr>
                        <m:ctrlPr>
                          <a:rPr lang="es-ES" sz="1400" i="1">
                            <a:solidFill>
                              <a:schemeClr val="dk1"/>
                            </a:solidFill>
                            <a:effectLst/>
                            <a:latin typeface="Cambria Math" panose="02040503050406030204" pitchFamily="18" charset="0"/>
                            <a:ea typeface="+mn-ea"/>
                            <a:cs typeface="+mn-cs"/>
                          </a:rPr>
                        </m:ctrlPr>
                      </m:sSubSupPr>
                      <m:e>
                        <m:r>
                          <a:rPr lang="es-ES" sz="1400" i="1">
                            <a:solidFill>
                              <a:schemeClr val="dk1"/>
                            </a:solidFill>
                            <a:effectLst/>
                            <a:latin typeface="Cambria Math" panose="02040503050406030204" pitchFamily="18" charset="0"/>
                            <a:ea typeface="+mn-ea"/>
                            <a:cs typeface="+mn-cs"/>
                          </a:rPr>
                          <m:t>𝜎</m:t>
                        </m:r>
                      </m:e>
                      <m:sub>
                        <m:r>
                          <a:rPr lang="es-ES" sz="1400" i="1">
                            <a:solidFill>
                              <a:schemeClr val="dk1"/>
                            </a:solidFill>
                            <a:effectLst/>
                            <a:latin typeface="Cambria Math" panose="02040503050406030204" pitchFamily="18" charset="0"/>
                            <a:ea typeface="+mn-ea"/>
                            <a:cs typeface="+mn-cs"/>
                          </a:rPr>
                          <m:t>𝑣</m:t>
                        </m:r>
                      </m:sub>
                      <m:sup>
                        <m:r>
                          <a:rPr lang="es-ES" sz="1400" i="1">
                            <a:solidFill>
                              <a:schemeClr val="dk1"/>
                            </a:solidFill>
                            <a:effectLst/>
                            <a:latin typeface="Cambria Math" panose="02040503050406030204" pitchFamily="18" charset="0"/>
                            <a:ea typeface="+mn-ea"/>
                            <a:cs typeface="+mn-cs"/>
                          </a:rPr>
                          <m:t>2</m:t>
                        </m:r>
                      </m:sup>
                    </m:sSubSup>
                  </m:oMath>
                </a14:m>
                <a:r>
                  <a:rPr lang="es-ES" sz="1400" dirty="0">
                    <a:solidFill>
                      <a:schemeClr val="dk1"/>
                    </a:solidFill>
                    <a:effectLst/>
                    <a:ea typeface="+mn-ea"/>
                    <a:cs typeface="+mn-cs"/>
                  </a:rPr>
                  <a:t>está dado por </a:t>
                </a:r>
              </a:p>
              <a:p>
                <a:pPr lvl="0" algn="just"/>
                <a:r>
                  <a:rPr lang="es-ES" sz="1400" dirty="0">
                    <a:solidFill>
                      <a:schemeClr val="dk1"/>
                    </a:solidFill>
                    <a:effectLst/>
                    <a:ea typeface="+mn-ea"/>
                    <a:cs typeface="+mn-cs"/>
                  </a:rPr>
                  <a:t> </a:t>
                </a:r>
                <a14:m>
                  <m:oMath xmlns:m="http://schemas.openxmlformats.org/officeDocument/2006/math">
                    <m:sSubSup>
                      <m:sSubSupPr>
                        <m:ctrlPr>
                          <a:rPr lang="es-ES" sz="1400" i="1">
                            <a:solidFill>
                              <a:schemeClr val="dk1"/>
                            </a:solidFill>
                            <a:effectLst/>
                            <a:latin typeface="Cambria Math" panose="02040503050406030204" pitchFamily="18" charset="0"/>
                            <a:ea typeface="+mn-ea"/>
                            <a:cs typeface="+mn-cs"/>
                          </a:rPr>
                        </m:ctrlPr>
                      </m:sSubSupPr>
                      <m:e>
                        <m:acc>
                          <m:accPr>
                            <m:chr m:val="̂"/>
                            <m:ctrlPr>
                              <a:rPr lang="es-ES" sz="1400" i="1">
                                <a:solidFill>
                                  <a:schemeClr val="dk1"/>
                                </a:solidFill>
                                <a:effectLst/>
                                <a:latin typeface="Cambria Math" panose="02040503050406030204" pitchFamily="18" charset="0"/>
                                <a:ea typeface="+mn-ea"/>
                                <a:cs typeface="+mn-cs"/>
                              </a:rPr>
                            </m:ctrlPr>
                          </m:accPr>
                          <m:e>
                            <m:r>
                              <a:rPr lang="es-ES" sz="1400" i="1">
                                <a:solidFill>
                                  <a:schemeClr val="dk1"/>
                                </a:solidFill>
                                <a:effectLst/>
                                <a:latin typeface="Cambria Math" panose="02040503050406030204" pitchFamily="18" charset="0"/>
                                <a:ea typeface="+mn-ea"/>
                                <a:cs typeface="+mn-cs"/>
                              </a:rPr>
                              <m:t>𝜎</m:t>
                            </m:r>
                          </m:e>
                        </m:acc>
                      </m:e>
                      <m:sub>
                        <m:r>
                          <a:rPr lang="es-ES" sz="1400" i="1">
                            <a:solidFill>
                              <a:schemeClr val="dk1"/>
                            </a:solidFill>
                            <a:effectLst/>
                            <a:latin typeface="Cambria Math" panose="02040503050406030204" pitchFamily="18" charset="0"/>
                            <a:ea typeface="+mn-ea"/>
                            <a:cs typeface="+mn-cs"/>
                          </a:rPr>
                          <m:t>𝑣</m:t>
                        </m:r>
                      </m:sub>
                      <m:sup>
                        <m:r>
                          <a:rPr lang="es-ES" sz="1400" i="1">
                            <a:solidFill>
                              <a:schemeClr val="dk1"/>
                            </a:solidFill>
                            <a:effectLst/>
                            <a:latin typeface="Cambria Math" panose="02040503050406030204" pitchFamily="18" charset="0"/>
                            <a:ea typeface="+mn-ea"/>
                            <a:cs typeface="+mn-cs"/>
                          </a:rPr>
                          <m:t>2</m:t>
                        </m:r>
                      </m:sup>
                    </m:sSubSup>
                    <m:r>
                      <a:rPr lang="es-ES" sz="1400" i="1">
                        <a:solidFill>
                          <a:schemeClr val="dk1"/>
                        </a:solidFill>
                        <a:effectLst/>
                        <a:latin typeface="Cambria Math" panose="02040503050406030204" pitchFamily="18" charset="0"/>
                        <a:ea typeface="+mn-ea"/>
                        <a:cs typeface="+mn-cs"/>
                      </a:rPr>
                      <m:t>=</m:t>
                    </m:r>
                    <m:f>
                      <m:fPr>
                        <m:ctrlPr>
                          <a:rPr lang="es-ES" sz="1400" i="1">
                            <a:solidFill>
                              <a:schemeClr val="dk1"/>
                            </a:solidFill>
                            <a:effectLst/>
                            <a:latin typeface="Cambria Math" panose="02040503050406030204" pitchFamily="18" charset="0"/>
                            <a:ea typeface="+mn-ea"/>
                            <a:cs typeface="+mn-cs"/>
                          </a:rPr>
                        </m:ctrlPr>
                      </m:fPr>
                      <m:num>
                        <m:r>
                          <a:rPr lang="es-ES" sz="1400" i="1">
                            <a:solidFill>
                              <a:schemeClr val="dk1"/>
                            </a:solidFill>
                            <a:effectLst/>
                            <a:latin typeface="Cambria Math" panose="02040503050406030204" pitchFamily="18" charset="0"/>
                            <a:ea typeface="+mn-ea"/>
                            <a:cs typeface="+mn-cs"/>
                          </a:rPr>
                          <m:t>1</m:t>
                        </m:r>
                      </m:num>
                      <m:den>
                        <m:r>
                          <a:rPr lang="es-ES" sz="1400" i="1">
                            <a:solidFill>
                              <a:schemeClr val="dk1"/>
                            </a:solidFill>
                            <a:effectLst/>
                            <a:latin typeface="Cambria Math" panose="02040503050406030204" pitchFamily="18" charset="0"/>
                            <a:ea typeface="+mn-ea"/>
                            <a:cs typeface="+mn-cs"/>
                          </a:rPr>
                          <m:t>𝑛</m:t>
                        </m:r>
                      </m:den>
                    </m:f>
                    <m:nary>
                      <m:naryPr>
                        <m:chr m:val="∑"/>
                        <m:limLoc m:val="undOvr"/>
                        <m:ctrlPr>
                          <a:rPr lang="es-ES" sz="1400" i="1">
                            <a:solidFill>
                              <a:schemeClr val="dk1"/>
                            </a:solidFill>
                            <a:effectLst/>
                            <a:latin typeface="Cambria Math" panose="02040503050406030204" pitchFamily="18" charset="0"/>
                            <a:ea typeface="+mn-ea"/>
                            <a:cs typeface="+mn-cs"/>
                          </a:rPr>
                        </m:ctrlPr>
                      </m:naryPr>
                      <m:sub>
                        <m:r>
                          <a:rPr lang="es-ES" sz="1400" i="1">
                            <a:solidFill>
                              <a:schemeClr val="dk1"/>
                            </a:solidFill>
                            <a:effectLst/>
                            <a:latin typeface="Cambria Math" panose="02040503050406030204" pitchFamily="18" charset="0"/>
                            <a:ea typeface="+mn-ea"/>
                            <a:cs typeface="+mn-cs"/>
                          </a:rPr>
                          <m:t>𝑖</m:t>
                        </m:r>
                        <m:r>
                          <a:rPr lang="es-ES" sz="1400" i="1">
                            <a:solidFill>
                              <a:schemeClr val="dk1"/>
                            </a:solidFill>
                            <a:effectLst/>
                            <a:latin typeface="Cambria Math" panose="02040503050406030204" pitchFamily="18" charset="0"/>
                            <a:ea typeface="+mn-ea"/>
                            <a:cs typeface="+mn-cs"/>
                          </a:rPr>
                          <m:t>=1</m:t>
                        </m:r>
                      </m:sub>
                      <m:sup>
                        <m:r>
                          <a:rPr lang="es-ES" sz="1400" i="1">
                            <a:solidFill>
                              <a:schemeClr val="dk1"/>
                            </a:solidFill>
                            <a:effectLst/>
                            <a:latin typeface="Cambria Math" panose="02040503050406030204" pitchFamily="18" charset="0"/>
                            <a:ea typeface="+mn-ea"/>
                            <a:cs typeface="+mn-cs"/>
                          </a:rPr>
                          <m:t>𝑛</m:t>
                        </m:r>
                      </m:sup>
                      <m:e>
                        <m:sSubSup>
                          <m:sSubSupPr>
                            <m:ctrlPr>
                              <a:rPr lang="es-ES" sz="1400" i="1">
                                <a:solidFill>
                                  <a:schemeClr val="dk1"/>
                                </a:solidFill>
                                <a:effectLst/>
                                <a:latin typeface="Cambria Math" panose="02040503050406030204" pitchFamily="18" charset="0"/>
                                <a:ea typeface="+mn-ea"/>
                                <a:cs typeface="+mn-cs"/>
                              </a:rPr>
                            </m:ctrlPr>
                          </m:sSubSupPr>
                          <m:e>
                            <m:r>
                              <a:rPr lang="es-ES" sz="1400" i="1">
                                <a:solidFill>
                                  <a:schemeClr val="dk1"/>
                                </a:solidFill>
                                <a:effectLst/>
                                <a:latin typeface="Cambria Math" panose="02040503050406030204" pitchFamily="18" charset="0"/>
                                <a:ea typeface="+mn-ea"/>
                                <a:cs typeface="+mn-cs"/>
                              </a:rPr>
                              <m:t>𝑣</m:t>
                            </m:r>
                          </m:e>
                          <m:sub>
                            <m:r>
                              <a:rPr lang="es-ES" sz="1400" i="1">
                                <a:solidFill>
                                  <a:schemeClr val="dk1"/>
                                </a:solidFill>
                                <a:effectLst/>
                                <a:latin typeface="Cambria Math" panose="02040503050406030204" pitchFamily="18" charset="0"/>
                                <a:ea typeface="+mn-ea"/>
                                <a:cs typeface="+mn-cs"/>
                              </a:rPr>
                              <m:t>𝑖</m:t>
                            </m:r>
                          </m:sub>
                          <m:sup>
                            <m:r>
                              <a:rPr lang="es-ES" sz="1400" i="1">
                                <a:solidFill>
                                  <a:schemeClr val="dk1"/>
                                </a:solidFill>
                                <a:effectLst/>
                                <a:latin typeface="Cambria Math" panose="02040503050406030204" pitchFamily="18" charset="0"/>
                                <a:ea typeface="+mn-ea"/>
                                <a:cs typeface="+mn-cs"/>
                              </a:rPr>
                              <m:t>2</m:t>
                            </m:r>
                          </m:sup>
                        </m:sSubSup>
                      </m:e>
                    </m:nary>
                  </m:oMath>
                </a14:m>
                <a:r>
                  <a:rPr lang="es-ES" sz="1200" dirty="0">
                    <a:solidFill>
                      <a:schemeClr val="dk1"/>
                    </a:solidFill>
                    <a:effectLst/>
                    <a:latin typeface="+mn-lt"/>
                    <a:ea typeface="+mn-ea"/>
                    <a:cs typeface="+mn-cs"/>
                  </a:rPr>
                  <a:t>, donde </a:t>
                </a:r>
                <a:r>
                  <a:rPr lang="es-ES" sz="1400" dirty="0">
                    <a:solidFill>
                      <a:schemeClr val="dk1"/>
                    </a:solidFill>
                    <a:effectLst/>
                    <a:ea typeface="+mn-ea"/>
                    <a:cs typeface="+mn-cs"/>
                  </a:rPr>
                  <a:t>la </a:t>
                </a:r>
                <a14:m>
                  <m:oMath xmlns:m="http://schemas.openxmlformats.org/officeDocument/2006/math">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𝑣</m:t>
                        </m:r>
                      </m:e>
                      <m:sub>
                        <m:r>
                          <a:rPr lang="es-ES" sz="1400" i="1">
                            <a:solidFill>
                              <a:schemeClr val="dk1"/>
                            </a:solidFill>
                            <a:effectLst/>
                            <a:latin typeface="Cambria Math" panose="02040503050406030204" pitchFamily="18" charset="0"/>
                            <a:ea typeface="+mn-ea"/>
                            <a:cs typeface="+mn-cs"/>
                          </a:rPr>
                          <m:t>𝑖</m:t>
                        </m:r>
                      </m:sub>
                    </m:sSub>
                  </m:oMath>
                </a14:m>
                <a:r>
                  <a:rPr lang="es-ES" sz="1400" dirty="0">
                    <a:solidFill>
                      <a:schemeClr val="dk1"/>
                    </a:solidFill>
                    <a:effectLst/>
                    <a:ea typeface="+mn-ea"/>
                    <a:cs typeface="+mn-cs"/>
                  </a:rPr>
                  <a:t> identifica las</a:t>
                </a:r>
                <a:r>
                  <a:rPr lang="es-ES" sz="1400" baseline="0" dirty="0">
                    <a:solidFill>
                      <a:schemeClr val="dk1"/>
                    </a:solidFill>
                    <a:effectLst/>
                    <a:ea typeface="+mn-ea"/>
                    <a:cs typeface="+mn-cs"/>
                  </a:rPr>
                  <a:t> mediciones disponibles  de</a:t>
                </a:r>
                <a:r>
                  <a:rPr lang="es-ES" sz="1400" dirty="0">
                    <a:solidFill>
                      <a:schemeClr val="dk1"/>
                    </a:solidFill>
                    <a:effectLst/>
                    <a:ea typeface="+mn-ea"/>
                    <a:cs typeface="+mn-cs"/>
                  </a:rPr>
                  <a:t> cualquiera de las variables </a:t>
                </a:r>
                <a14:m>
                  <m:oMath xmlns:m="http://schemas.openxmlformats.org/officeDocument/2006/math">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𝑥</m:t>
                        </m:r>
                      </m:e>
                      <m:sub>
                        <m:r>
                          <a:rPr lang="es-ES" sz="1400" i="1">
                            <a:solidFill>
                              <a:schemeClr val="dk1"/>
                            </a:solidFill>
                            <a:effectLst/>
                            <a:latin typeface="Cambria Math" panose="02040503050406030204" pitchFamily="18" charset="0"/>
                            <a:ea typeface="+mn-ea"/>
                            <a:cs typeface="+mn-cs"/>
                          </a:rPr>
                          <m:t>𝑖</m:t>
                        </m:r>
                      </m:sub>
                    </m:sSub>
                    <m:r>
                      <a:rPr lang="es-ES" sz="1400" i="1">
                        <a:solidFill>
                          <a:schemeClr val="dk1"/>
                        </a:solidFill>
                        <a:effectLst/>
                        <a:latin typeface="Cambria Math" panose="02040503050406030204" pitchFamily="18" charset="0"/>
                        <a:ea typeface="+mn-ea"/>
                        <a:cs typeface="+mn-cs"/>
                      </a:rPr>
                      <m:t>,</m:t>
                    </m:r>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𝑦</m:t>
                        </m:r>
                      </m:e>
                      <m:sub>
                        <m:r>
                          <a:rPr lang="es-ES" sz="1400" i="1">
                            <a:solidFill>
                              <a:schemeClr val="dk1"/>
                            </a:solidFill>
                            <a:effectLst/>
                            <a:latin typeface="Cambria Math" panose="02040503050406030204" pitchFamily="18" charset="0"/>
                            <a:ea typeface="+mn-ea"/>
                            <a:cs typeface="+mn-cs"/>
                          </a:rPr>
                          <m:t>𝑖</m:t>
                        </m:r>
                      </m:sub>
                    </m:sSub>
                    <m:r>
                      <a:rPr lang="es-ES" sz="1400" i="1">
                        <a:solidFill>
                          <a:schemeClr val="dk1"/>
                        </a:solidFill>
                        <a:effectLst/>
                        <a:latin typeface="Cambria Math" panose="02040503050406030204" pitchFamily="18" charset="0"/>
                        <a:ea typeface="+mn-ea"/>
                        <a:cs typeface="+mn-cs"/>
                      </a:rPr>
                      <m:t>, </m:t>
                    </m:r>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𝑧</m:t>
                        </m:r>
                      </m:e>
                      <m:sub>
                        <m:r>
                          <a:rPr lang="es-ES" sz="1400" i="1">
                            <a:solidFill>
                              <a:schemeClr val="dk1"/>
                            </a:solidFill>
                            <a:effectLst/>
                            <a:latin typeface="Cambria Math" panose="02040503050406030204" pitchFamily="18" charset="0"/>
                            <a:ea typeface="+mn-ea"/>
                            <a:cs typeface="+mn-cs"/>
                          </a:rPr>
                          <m:t>𝑖</m:t>
                        </m:r>
                      </m:sub>
                    </m:sSub>
                  </m:oMath>
                </a14:m>
                <a:r>
                  <a:rPr lang="es-ES" sz="1200" dirty="0">
                    <a:solidFill>
                      <a:schemeClr val="dk1"/>
                    </a:solidFill>
                    <a:effectLst/>
                    <a:latin typeface="+mn-lt"/>
                    <a:ea typeface="+mn-ea"/>
                    <a:cs typeface="+mn-cs"/>
                  </a:rPr>
                  <a:t>.  Para los fines a aplicación del</a:t>
                </a:r>
                <a:r>
                  <a:rPr lang="es-ES" sz="1200" baseline="0" dirty="0">
                    <a:solidFill>
                      <a:schemeClr val="dk1"/>
                    </a:solidFill>
                    <a:effectLst/>
                    <a:latin typeface="+mn-lt"/>
                    <a:ea typeface="+mn-ea"/>
                    <a:cs typeface="+mn-cs"/>
                  </a:rPr>
                  <a:t> estándar ASPRS  es importante notar que  la </a:t>
                </a:r>
                <a:r>
                  <a:rPr lang="es-MX" sz="1400" dirty="0">
                    <a:solidFill>
                      <a:schemeClr val="dk1"/>
                    </a:solidFill>
                    <a:effectLst/>
                    <a:ea typeface="+mn-ea"/>
                    <a:cs typeface="+mn-cs"/>
                  </a:rPr>
                  <a:t>Raíz del Error Cuadrado Medio  de la variable  </a:t>
                </a:r>
                <a14:m>
                  <m:oMath xmlns:m="http://schemas.openxmlformats.org/officeDocument/2006/math">
                    <m:r>
                      <a:rPr lang="es-ES" sz="1400" i="1">
                        <a:solidFill>
                          <a:schemeClr val="dk1"/>
                        </a:solidFill>
                        <a:effectLst/>
                        <a:latin typeface="Cambria Math" panose="02040503050406030204" pitchFamily="18" charset="0"/>
                        <a:ea typeface="+mn-ea"/>
                        <a:cs typeface="+mn-cs"/>
                      </a:rPr>
                      <m:t>𝑣</m:t>
                    </m:r>
                  </m:oMath>
                </a14:m>
                <a:r>
                  <a:rPr lang="es-MX" sz="1400" i="1" baseline="0" dirty="0">
                    <a:solidFill>
                      <a:schemeClr val="dk1"/>
                    </a:solidFill>
                    <a:effectLst/>
                    <a:ea typeface="+mn-ea"/>
                    <a:cs typeface="+mn-cs"/>
                  </a:rPr>
                  <a:t> (</a:t>
                </a:r>
                <a14:m>
                  <m:oMath xmlns:m="http://schemas.openxmlformats.org/officeDocument/2006/math">
                    <m:sSub>
                      <m:sSubPr>
                        <m:ctrlPr>
                          <a:rPr lang="es-ES" sz="1400" b="0" i="1" baseline="0">
                            <a:solidFill>
                              <a:schemeClr val="dk1"/>
                            </a:solidFill>
                            <a:effectLst/>
                            <a:latin typeface="Cambria Math" panose="02040503050406030204" pitchFamily="18" charset="0"/>
                            <a:ea typeface="+mn-ea"/>
                            <a:cs typeface="+mn-cs"/>
                          </a:rPr>
                        </m:ctrlPr>
                      </m:sSubPr>
                      <m:e>
                        <m:r>
                          <a:rPr lang="es-ES" sz="1400" b="0" i="1" baseline="0">
                            <a:solidFill>
                              <a:schemeClr val="dk1"/>
                            </a:solidFill>
                            <a:effectLst/>
                            <a:latin typeface="Cambria Math" panose="02040503050406030204" pitchFamily="18" charset="0"/>
                            <a:ea typeface="+mn-ea"/>
                            <a:cs typeface="+mn-cs"/>
                          </a:rPr>
                          <m:t>𝑅𝑀𝑆𝐸</m:t>
                        </m:r>
                      </m:e>
                      <m:sub>
                        <m:r>
                          <a:rPr lang="es-ES" sz="1400" b="0" i="1" baseline="0">
                            <a:solidFill>
                              <a:schemeClr val="dk1"/>
                            </a:solidFill>
                            <a:effectLst/>
                            <a:latin typeface="Cambria Math" panose="02040503050406030204" pitchFamily="18" charset="0"/>
                            <a:ea typeface="+mn-ea"/>
                            <a:cs typeface="+mn-cs"/>
                          </a:rPr>
                          <m:t>𝑣</m:t>
                        </m:r>
                      </m:sub>
                    </m:sSub>
                  </m:oMath>
                </a14:m>
                <a:r>
                  <a:rPr lang="es-MX" sz="1400" dirty="0">
                    <a:solidFill>
                      <a:schemeClr val="dk1"/>
                    </a:solidFill>
                    <a:effectLst/>
                    <a:ea typeface="+mn-ea"/>
                    <a:cs typeface="+mn-cs"/>
                  </a:rPr>
                  <a:t>)  esta definido como</a:t>
                </a:r>
                <a:r>
                  <a:rPr lang="es-ES" sz="1200" baseline="0" dirty="0">
                    <a:solidFill>
                      <a:schemeClr val="dk1"/>
                    </a:solidFill>
                    <a:effectLst/>
                    <a:ea typeface="+mn-ea"/>
                    <a:cs typeface="+mn-cs"/>
                  </a:rPr>
                  <a:t>  </a:t>
                </a:r>
                <a14:m>
                  <m:oMath xmlns:m="http://schemas.openxmlformats.org/officeDocument/2006/math">
                    <m:sSub>
                      <m:sSubPr>
                        <m:ctrlPr>
                          <a:rPr lang="es-ES" sz="1200" b="0" i="1" baseline="0">
                            <a:solidFill>
                              <a:schemeClr val="dk1"/>
                            </a:solidFill>
                            <a:effectLst/>
                            <a:latin typeface="Cambria Math" panose="02040503050406030204" pitchFamily="18" charset="0"/>
                            <a:ea typeface="+mn-ea"/>
                            <a:cs typeface="+mn-cs"/>
                          </a:rPr>
                        </m:ctrlPr>
                      </m:sSubPr>
                      <m:e>
                        <m:r>
                          <a:rPr lang="es-ES" sz="1400" b="0" i="1" baseline="0">
                            <a:solidFill>
                              <a:schemeClr val="dk1"/>
                            </a:solidFill>
                            <a:effectLst/>
                            <a:latin typeface="Cambria Math" panose="02040503050406030204" pitchFamily="18" charset="0"/>
                            <a:ea typeface="+mn-ea"/>
                            <a:cs typeface="+mn-cs"/>
                          </a:rPr>
                          <m:t>𝑅𝑀𝑆𝐸</m:t>
                        </m:r>
                      </m:e>
                      <m:sub>
                        <m:r>
                          <a:rPr lang="es-ES" sz="1200" b="0" i="1" baseline="0">
                            <a:solidFill>
                              <a:schemeClr val="dk1"/>
                            </a:solidFill>
                            <a:effectLst/>
                            <a:latin typeface="Cambria Math" panose="02040503050406030204" pitchFamily="18" charset="0"/>
                            <a:ea typeface="+mn-ea"/>
                            <a:cs typeface="+mn-cs"/>
                          </a:rPr>
                          <m:t>𝑣</m:t>
                        </m:r>
                      </m:sub>
                    </m:sSub>
                    <m:r>
                      <a:rPr lang="es-ES" sz="1200" b="0" i="1" baseline="0">
                        <a:solidFill>
                          <a:schemeClr val="dk1"/>
                        </a:solidFill>
                        <a:effectLst/>
                        <a:latin typeface="Cambria Math" panose="02040503050406030204" pitchFamily="18" charset="0"/>
                        <a:ea typeface="+mn-ea"/>
                        <a:cs typeface="+mn-cs"/>
                      </a:rPr>
                      <m:t>=</m:t>
                    </m:r>
                    <m:rad>
                      <m:radPr>
                        <m:degHide m:val="on"/>
                        <m:ctrlPr>
                          <a:rPr lang="es-ES" sz="1200" b="0" i="1" baseline="0">
                            <a:solidFill>
                              <a:schemeClr val="dk1"/>
                            </a:solidFill>
                            <a:effectLst/>
                            <a:latin typeface="Cambria Math" panose="02040503050406030204" pitchFamily="18" charset="0"/>
                            <a:ea typeface="+mn-ea"/>
                            <a:cs typeface="+mn-cs"/>
                          </a:rPr>
                        </m:ctrlPr>
                      </m:radPr>
                      <m:deg/>
                      <m:e>
                        <m:sSubSup>
                          <m:sSubSupPr>
                            <m:ctrlPr>
                              <a:rPr lang="es-ES" sz="1400" i="1">
                                <a:solidFill>
                                  <a:schemeClr val="dk1"/>
                                </a:solidFill>
                                <a:effectLst/>
                                <a:latin typeface="Cambria Math" panose="02040503050406030204" pitchFamily="18" charset="0"/>
                                <a:ea typeface="+mn-ea"/>
                                <a:cs typeface="+mn-cs"/>
                              </a:rPr>
                            </m:ctrlPr>
                          </m:sSubSupPr>
                          <m:e>
                            <m:r>
                              <a:rPr lang="es-ES" sz="1400" i="1">
                                <a:solidFill>
                                  <a:schemeClr val="dk1"/>
                                </a:solidFill>
                                <a:effectLst/>
                                <a:latin typeface="Cambria Math" panose="02040503050406030204" pitchFamily="18" charset="0"/>
                                <a:ea typeface="+mn-ea"/>
                                <a:cs typeface="+mn-cs"/>
                              </a:rPr>
                              <m:t>𝜎</m:t>
                            </m:r>
                          </m:e>
                          <m:sub>
                            <m:r>
                              <a:rPr lang="es-ES" sz="1400" i="1">
                                <a:solidFill>
                                  <a:schemeClr val="dk1"/>
                                </a:solidFill>
                                <a:effectLst/>
                                <a:latin typeface="Cambria Math" panose="02040503050406030204" pitchFamily="18" charset="0"/>
                                <a:ea typeface="+mn-ea"/>
                                <a:cs typeface="+mn-cs"/>
                              </a:rPr>
                              <m:t>𝑣</m:t>
                            </m:r>
                          </m:sub>
                          <m:sup>
                            <m:r>
                              <a:rPr lang="es-ES" sz="1400" i="1">
                                <a:solidFill>
                                  <a:schemeClr val="dk1"/>
                                </a:solidFill>
                                <a:effectLst/>
                                <a:latin typeface="Cambria Math" panose="02040503050406030204" pitchFamily="18" charset="0"/>
                                <a:ea typeface="+mn-ea"/>
                                <a:cs typeface="+mn-cs"/>
                              </a:rPr>
                              <m:t>2</m:t>
                            </m:r>
                          </m:sup>
                        </m:sSubSup>
                      </m:e>
                    </m:rad>
                  </m:oMath>
                </a14:m>
                <a:r>
                  <a:rPr lang="es-ES" sz="1200" dirty="0">
                    <a:solidFill>
                      <a:schemeClr val="dk1"/>
                    </a:solidFill>
                    <a:effectLst/>
                    <a:latin typeface="+mn-lt"/>
                    <a:ea typeface="+mn-ea"/>
                    <a:cs typeface="+mn-cs"/>
                  </a:rPr>
                  <a:t> , por lo que </a:t>
                </a:r>
                <a:r>
                  <a:rPr lang="es-ES" sz="1200" baseline="0" dirty="0">
                    <a:solidFill>
                      <a:schemeClr val="dk1"/>
                    </a:solidFill>
                    <a:effectLst/>
                    <a:latin typeface="+mn-lt"/>
                    <a:ea typeface="+mn-ea"/>
                    <a:cs typeface="+mn-cs"/>
                  </a:rPr>
                  <a:t> el estimador es </a:t>
                </a:r>
                <a14:m>
                  <m:oMath xmlns:m="http://schemas.openxmlformats.org/officeDocument/2006/math">
                    <m:acc>
                      <m:accPr>
                        <m:chr m:val="̂"/>
                        <m:ctrlPr>
                          <a:rPr lang="es-ES" sz="1400" b="0" i="1" baseline="0">
                            <a:solidFill>
                              <a:schemeClr val="dk1"/>
                            </a:solidFill>
                            <a:effectLst/>
                            <a:latin typeface="Cambria Math" panose="02040503050406030204" pitchFamily="18" charset="0"/>
                            <a:ea typeface="+mn-ea"/>
                            <a:cs typeface="+mn-cs"/>
                          </a:rPr>
                        </m:ctrlPr>
                      </m:accPr>
                      <m:e>
                        <m:sSub>
                          <m:sSubPr>
                            <m:ctrlPr>
                              <a:rPr lang="es-ES" sz="1400" b="0" i="1" baseline="0">
                                <a:solidFill>
                                  <a:schemeClr val="dk1"/>
                                </a:solidFill>
                                <a:effectLst/>
                                <a:latin typeface="Cambria Math" panose="02040503050406030204" pitchFamily="18" charset="0"/>
                                <a:ea typeface="+mn-ea"/>
                                <a:cs typeface="+mn-cs"/>
                              </a:rPr>
                            </m:ctrlPr>
                          </m:sSubPr>
                          <m:e>
                            <m:r>
                              <a:rPr lang="es-ES" sz="1400" b="0" i="1" baseline="0">
                                <a:solidFill>
                                  <a:schemeClr val="dk1"/>
                                </a:solidFill>
                                <a:effectLst/>
                                <a:latin typeface="Cambria Math" panose="02040503050406030204" pitchFamily="18" charset="0"/>
                                <a:ea typeface="+mn-ea"/>
                                <a:cs typeface="+mn-cs"/>
                              </a:rPr>
                              <m:t>𝑅𝑀𝑆𝐸</m:t>
                            </m:r>
                          </m:e>
                          <m:sub>
                            <m:r>
                              <a:rPr lang="es-ES" sz="1400" b="0" i="1" baseline="0">
                                <a:solidFill>
                                  <a:schemeClr val="dk1"/>
                                </a:solidFill>
                                <a:effectLst/>
                                <a:latin typeface="Cambria Math" panose="02040503050406030204" pitchFamily="18" charset="0"/>
                                <a:ea typeface="+mn-ea"/>
                                <a:cs typeface="+mn-cs"/>
                              </a:rPr>
                              <m:t>𝑣</m:t>
                            </m:r>
                          </m:sub>
                        </m:sSub>
                      </m:e>
                    </m:acc>
                    <m:r>
                      <a:rPr lang="es-ES" sz="1400" b="0" i="1" baseline="0">
                        <a:solidFill>
                          <a:schemeClr val="dk1"/>
                        </a:solidFill>
                        <a:effectLst/>
                        <a:latin typeface="Cambria Math" panose="02040503050406030204" pitchFamily="18" charset="0"/>
                        <a:ea typeface="+mn-ea"/>
                        <a:cs typeface="+mn-cs"/>
                      </a:rPr>
                      <m:t>=</m:t>
                    </m:r>
                    <m:rad>
                      <m:radPr>
                        <m:degHide m:val="on"/>
                        <m:ctrlPr>
                          <a:rPr lang="es-ES" sz="1400" b="0" i="1" baseline="0">
                            <a:solidFill>
                              <a:schemeClr val="dk1"/>
                            </a:solidFill>
                            <a:effectLst/>
                            <a:latin typeface="Cambria Math" panose="02040503050406030204" pitchFamily="18" charset="0"/>
                            <a:ea typeface="+mn-ea"/>
                            <a:cs typeface="+mn-cs"/>
                          </a:rPr>
                        </m:ctrlPr>
                      </m:radPr>
                      <m:deg/>
                      <m:e>
                        <m:sSubSup>
                          <m:sSubSupPr>
                            <m:ctrlPr>
                              <a:rPr lang="es-ES" sz="1400" i="1">
                                <a:solidFill>
                                  <a:schemeClr val="dk1"/>
                                </a:solidFill>
                                <a:effectLst/>
                                <a:latin typeface="Cambria Math" panose="02040503050406030204" pitchFamily="18" charset="0"/>
                                <a:ea typeface="+mn-ea"/>
                                <a:cs typeface="+mn-cs"/>
                              </a:rPr>
                            </m:ctrlPr>
                          </m:sSubSupPr>
                          <m:e>
                            <m:acc>
                              <m:accPr>
                                <m:chr m:val="̂"/>
                                <m:ctrlPr>
                                  <a:rPr lang="es-ES" sz="1400" i="1">
                                    <a:solidFill>
                                      <a:schemeClr val="dk1"/>
                                    </a:solidFill>
                                    <a:effectLst/>
                                    <a:latin typeface="Cambria Math" panose="02040503050406030204" pitchFamily="18" charset="0"/>
                                    <a:ea typeface="+mn-ea"/>
                                    <a:cs typeface="+mn-cs"/>
                                  </a:rPr>
                                </m:ctrlPr>
                              </m:accPr>
                              <m:e>
                                <m:r>
                                  <a:rPr lang="es-ES" sz="1400" i="1">
                                    <a:solidFill>
                                      <a:schemeClr val="dk1"/>
                                    </a:solidFill>
                                    <a:effectLst/>
                                    <a:latin typeface="Cambria Math" panose="02040503050406030204" pitchFamily="18" charset="0"/>
                                    <a:ea typeface="+mn-ea"/>
                                    <a:cs typeface="+mn-cs"/>
                                  </a:rPr>
                                  <m:t>𝜎</m:t>
                                </m:r>
                              </m:e>
                            </m:acc>
                          </m:e>
                          <m:sub>
                            <m:r>
                              <a:rPr lang="es-ES" sz="1400" i="1">
                                <a:solidFill>
                                  <a:schemeClr val="dk1"/>
                                </a:solidFill>
                                <a:effectLst/>
                                <a:latin typeface="Cambria Math" panose="02040503050406030204" pitchFamily="18" charset="0"/>
                                <a:ea typeface="+mn-ea"/>
                                <a:cs typeface="+mn-cs"/>
                              </a:rPr>
                              <m:t>𝑣</m:t>
                            </m:r>
                          </m:sub>
                          <m:sup>
                            <m:r>
                              <a:rPr lang="es-ES" sz="1400" i="1">
                                <a:solidFill>
                                  <a:schemeClr val="dk1"/>
                                </a:solidFill>
                                <a:effectLst/>
                                <a:latin typeface="Cambria Math" panose="02040503050406030204" pitchFamily="18" charset="0"/>
                                <a:ea typeface="+mn-ea"/>
                                <a:cs typeface="+mn-cs"/>
                              </a:rPr>
                              <m:t>2</m:t>
                            </m:r>
                          </m:sup>
                        </m:sSubSup>
                      </m:e>
                    </m:rad>
                  </m:oMath>
                </a14:m>
                <a:r>
                  <a:rPr lang="es-ES" sz="1200" dirty="0">
                    <a:solidFill>
                      <a:schemeClr val="dk1"/>
                    </a:solidFill>
                    <a:effectLst/>
                    <a:latin typeface="+mn-lt"/>
                    <a:ea typeface="+mn-ea"/>
                    <a:cs typeface="+mn-cs"/>
                  </a:rPr>
                  <a:t> donde  </a:t>
                </a:r>
                <a14:m>
                  <m:oMath xmlns:m="http://schemas.openxmlformats.org/officeDocument/2006/math">
                    <m:sSubSup>
                      <m:sSubSupPr>
                        <m:ctrlPr>
                          <a:rPr lang="es-ES" sz="1400" i="1">
                            <a:solidFill>
                              <a:schemeClr val="dk1"/>
                            </a:solidFill>
                            <a:effectLst/>
                            <a:latin typeface="Cambria Math" panose="02040503050406030204" pitchFamily="18" charset="0"/>
                            <a:ea typeface="+mn-ea"/>
                            <a:cs typeface="+mn-cs"/>
                          </a:rPr>
                        </m:ctrlPr>
                      </m:sSubSupPr>
                      <m:e>
                        <m:acc>
                          <m:accPr>
                            <m:chr m:val="̂"/>
                            <m:ctrlPr>
                              <a:rPr lang="es-ES" sz="1400" i="1">
                                <a:solidFill>
                                  <a:schemeClr val="dk1"/>
                                </a:solidFill>
                                <a:effectLst/>
                                <a:latin typeface="Cambria Math" panose="02040503050406030204" pitchFamily="18" charset="0"/>
                                <a:ea typeface="+mn-ea"/>
                                <a:cs typeface="+mn-cs"/>
                              </a:rPr>
                            </m:ctrlPr>
                          </m:accPr>
                          <m:e>
                            <m:r>
                              <a:rPr lang="es-ES" sz="1400" i="1">
                                <a:solidFill>
                                  <a:schemeClr val="dk1"/>
                                </a:solidFill>
                                <a:effectLst/>
                                <a:latin typeface="Cambria Math" panose="02040503050406030204" pitchFamily="18" charset="0"/>
                                <a:ea typeface="+mn-ea"/>
                                <a:cs typeface="+mn-cs"/>
                              </a:rPr>
                              <m:t>𝜎</m:t>
                            </m:r>
                          </m:e>
                        </m:acc>
                      </m:e>
                      <m:sub>
                        <m:r>
                          <a:rPr lang="es-ES" sz="1400" i="1">
                            <a:solidFill>
                              <a:schemeClr val="dk1"/>
                            </a:solidFill>
                            <a:effectLst/>
                            <a:latin typeface="Cambria Math" panose="02040503050406030204" pitchFamily="18" charset="0"/>
                            <a:ea typeface="+mn-ea"/>
                            <a:cs typeface="+mn-cs"/>
                          </a:rPr>
                          <m:t>𝑣</m:t>
                        </m:r>
                      </m:sub>
                      <m:sup>
                        <m:r>
                          <a:rPr lang="es-ES" sz="1400" i="1">
                            <a:solidFill>
                              <a:schemeClr val="dk1"/>
                            </a:solidFill>
                            <a:effectLst/>
                            <a:latin typeface="Cambria Math" panose="02040503050406030204" pitchFamily="18" charset="0"/>
                            <a:ea typeface="+mn-ea"/>
                            <a:cs typeface="+mn-cs"/>
                          </a:rPr>
                          <m:t>2</m:t>
                        </m:r>
                      </m:sup>
                    </m:sSubSup>
                    <m:r>
                      <a:rPr lang="es-ES" sz="1400" i="1">
                        <a:solidFill>
                          <a:schemeClr val="dk1"/>
                        </a:solidFill>
                        <a:effectLst/>
                        <a:latin typeface="Cambria Math" panose="02040503050406030204" pitchFamily="18" charset="0"/>
                        <a:ea typeface="+mn-ea"/>
                        <a:cs typeface="+mn-cs"/>
                      </a:rPr>
                      <m:t>=</m:t>
                    </m:r>
                    <m:f>
                      <m:fPr>
                        <m:ctrlPr>
                          <a:rPr lang="es-ES" sz="1400" i="1">
                            <a:solidFill>
                              <a:schemeClr val="dk1"/>
                            </a:solidFill>
                            <a:effectLst/>
                            <a:latin typeface="Cambria Math" panose="02040503050406030204" pitchFamily="18" charset="0"/>
                            <a:ea typeface="+mn-ea"/>
                            <a:cs typeface="+mn-cs"/>
                          </a:rPr>
                        </m:ctrlPr>
                      </m:fPr>
                      <m:num>
                        <m:r>
                          <a:rPr lang="es-ES" sz="1400" i="1">
                            <a:solidFill>
                              <a:schemeClr val="dk1"/>
                            </a:solidFill>
                            <a:effectLst/>
                            <a:latin typeface="Cambria Math" panose="02040503050406030204" pitchFamily="18" charset="0"/>
                            <a:ea typeface="+mn-ea"/>
                            <a:cs typeface="+mn-cs"/>
                          </a:rPr>
                          <m:t>1</m:t>
                        </m:r>
                      </m:num>
                      <m:den>
                        <m:r>
                          <a:rPr lang="es-ES" sz="1400" i="1">
                            <a:solidFill>
                              <a:schemeClr val="dk1"/>
                            </a:solidFill>
                            <a:effectLst/>
                            <a:latin typeface="Cambria Math" panose="02040503050406030204" pitchFamily="18" charset="0"/>
                            <a:ea typeface="+mn-ea"/>
                            <a:cs typeface="+mn-cs"/>
                          </a:rPr>
                          <m:t>𝑛</m:t>
                        </m:r>
                      </m:den>
                    </m:f>
                    <m:nary>
                      <m:naryPr>
                        <m:chr m:val="∑"/>
                        <m:limLoc m:val="undOvr"/>
                        <m:ctrlPr>
                          <a:rPr lang="es-ES" sz="1400" i="1">
                            <a:solidFill>
                              <a:schemeClr val="dk1"/>
                            </a:solidFill>
                            <a:effectLst/>
                            <a:latin typeface="Cambria Math" panose="02040503050406030204" pitchFamily="18" charset="0"/>
                            <a:ea typeface="+mn-ea"/>
                            <a:cs typeface="+mn-cs"/>
                          </a:rPr>
                        </m:ctrlPr>
                      </m:naryPr>
                      <m:sub>
                        <m:r>
                          <a:rPr lang="es-ES" sz="1400" i="1">
                            <a:solidFill>
                              <a:schemeClr val="dk1"/>
                            </a:solidFill>
                            <a:effectLst/>
                            <a:latin typeface="Cambria Math" panose="02040503050406030204" pitchFamily="18" charset="0"/>
                            <a:ea typeface="+mn-ea"/>
                            <a:cs typeface="+mn-cs"/>
                          </a:rPr>
                          <m:t>𝑖</m:t>
                        </m:r>
                        <m:r>
                          <a:rPr lang="es-ES" sz="1400" i="1">
                            <a:solidFill>
                              <a:schemeClr val="dk1"/>
                            </a:solidFill>
                            <a:effectLst/>
                            <a:latin typeface="Cambria Math" panose="02040503050406030204" pitchFamily="18" charset="0"/>
                            <a:ea typeface="+mn-ea"/>
                            <a:cs typeface="+mn-cs"/>
                          </a:rPr>
                          <m:t>=1</m:t>
                        </m:r>
                      </m:sub>
                      <m:sup>
                        <m:r>
                          <a:rPr lang="es-ES" sz="1400" i="1">
                            <a:solidFill>
                              <a:schemeClr val="dk1"/>
                            </a:solidFill>
                            <a:effectLst/>
                            <a:latin typeface="Cambria Math" panose="02040503050406030204" pitchFamily="18" charset="0"/>
                            <a:ea typeface="+mn-ea"/>
                            <a:cs typeface="+mn-cs"/>
                          </a:rPr>
                          <m:t>𝑛</m:t>
                        </m:r>
                      </m:sup>
                      <m:e>
                        <m:sSubSup>
                          <m:sSubSupPr>
                            <m:ctrlPr>
                              <a:rPr lang="es-ES" sz="1400" i="1">
                                <a:solidFill>
                                  <a:schemeClr val="dk1"/>
                                </a:solidFill>
                                <a:effectLst/>
                                <a:latin typeface="Cambria Math" panose="02040503050406030204" pitchFamily="18" charset="0"/>
                                <a:ea typeface="+mn-ea"/>
                                <a:cs typeface="+mn-cs"/>
                              </a:rPr>
                            </m:ctrlPr>
                          </m:sSubSupPr>
                          <m:e>
                            <m:r>
                              <a:rPr lang="es-ES" sz="1400" i="1">
                                <a:solidFill>
                                  <a:schemeClr val="dk1"/>
                                </a:solidFill>
                                <a:effectLst/>
                                <a:latin typeface="Cambria Math" panose="02040503050406030204" pitchFamily="18" charset="0"/>
                                <a:ea typeface="+mn-ea"/>
                                <a:cs typeface="+mn-cs"/>
                              </a:rPr>
                              <m:t>𝑣</m:t>
                            </m:r>
                          </m:e>
                          <m:sub>
                            <m:r>
                              <a:rPr lang="es-ES" sz="1400" i="1">
                                <a:solidFill>
                                  <a:schemeClr val="dk1"/>
                                </a:solidFill>
                                <a:effectLst/>
                                <a:latin typeface="Cambria Math" panose="02040503050406030204" pitchFamily="18" charset="0"/>
                                <a:ea typeface="+mn-ea"/>
                                <a:cs typeface="+mn-cs"/>
                              </a:rPr>
                              <m:t>𝑖</m:t>
                            </m:r>
                          </m:sub>
                          <m:sup>
                            <m:r>
                              <a:rPr lang="es-ES" sz="1400" i="1">
                                <a:solidFill>
                                  <a:schemeClr val="dk1"/>
                                </a:solidFill>
                                <a:effectLst/>
                                <a:latin typeface="Cambria Math" panose="02040503050406030204" pitchFamily="18" charset="0"/>
                                <a:ea typeface="+mn-ea"/>
                                <a:cs typeface="+mn-cs"/>
                              </a:rPr>
                              <m:t>2</m:t>
                            </m:r>
                          </m:sup>
                        </m:sSubSup>
                      </m:e>
                    </m:nary>
                  </m:oMath>
                </a14:m>
                <a:r>
                  <a:rPr lang="es-ES" sz="1200" dirty="0">
                    <a:solidFill>
                      <a:schemeClr val="dk1"/>
                    </a:solidFill>
                    <a:effectLst/>
                    <a:latin typeface="+mn-lt"/>
                    <a:ea typeface="+mn-ea"/>
                    <a:cs typeface="+mn-cs"/>
                  </a:rPr>
                  <a:t>. </a:t>
                </a:r>
              </a:p>
              <a:p>
                <a:pPr algn="just" rtl="0" eaLnBrk="1" latinLnBrk="0" hangingPunct="1"/>
                <a:r>
                  <a:rPr lang="es-ES" sz="1400" b="0" i="0" dirty="0">
                    <a:solidFill>
                      <a:schemeClr val="dk1"/>
                    </a:solidFill>
                    <a:effectLst/>
                    <a:ea typeface="+mn-ea"/>
                    <a:cs typeface="+mn-cs"/>
                  </a:rPr>
                  <a:t>Es</a:t>
                </a:r>
                <a:r>
                  <a:rPr lang="es-ES" sz="1400" b="0" i="0" baseline="0" dirty="0">
                    <a:solidFill>
                      <a:schemeClr val="dk1"/>
                    </a:solidFill>
                    <a:effectLst/>
                    <a:ea typeface="+mn-ea"/>
                    <a:cs typeface="+mn-cs"/>
                  </a:rPr>
                  <a:t> conocido que el estadístico </a:t>
                </a:r>
                <a14:m>
                  <m:oMath xmlns:m="http://schemas.openxmlformats.org/officeDocument/2006/math">
                    <m:r>
                      <a:rPr lang="es-ES" sz="1400" b="0" i="1">
                        <a:solidFill>
                          <a:schemeClr val="dk1"/>
                        </a:solidFill>
                        <a:effectLst/>
                        <a:latin typeface="Cambria Math" panose="02040503050406030204" pitchFamily="18" charset="0"/>
                        <a:ea typeface="+mn-ea"/>
                        <a:cs typeface="+mn-cs"/>
                      </a:rPr>
                      <m:t>𝑔𝑙</m:t>
                    </m:r>
                    <m:r>
                      <a:rPr lang="es-ES" sz="1400" b="0" i="1">
                        <a:solidFill>
                          <a:schemeClr val="dk1"/>
                        </a:solidFill>
                        <a:effectLst/>
                        <a:latin typeface="Cambria Math" panose="02040503050406030204" pitchFamily="18" charset="0"/>
                        <a:ea typeface="+mn-ea"/>
                        <a:cs typeface="+mn-cs"/>
                      </a:rPr>
                      <m:t> </m:t>
                    </m:r>
                    <m:f>
                      <m:fPr>
                        <m:ctrlPr>
                          <a:rPr lang="es-ES" sz="1400" b="0" i="1">
                            <a:solidFill>
                              <a:schemeClr val="dk1"/>
                            </a:solidFill>
                            <a:effectLst/>
                            <a:latin typeface="Cambria Math" panose="02040503050406030204" pitchFamily="18" charset="0"/>
                            <a:ea typeface="+mn-ea"/>
                            <a:cs typeface="+mn-cs"/>
                          </a:rPr>
                        </m:ctrlPr>
                      </m:fPr>
                      <m:num>
                        <m:sSup>
                          <m:sSupPr>
                            <m:ctrlPr>
                              <a:rPr lang="es-ES" sz="1400" i="1">
                                <a:solidFill>
                                  <a:schemeClr val="dk1"/>
                                </a:solidFill>
                                <a:effectLst/>
                                <a:latin typeface="Cambria Math" panose="02040503050406030204" pitchFamily="18" charset="0"/>
                                <a:ea typeface="+mn-ea"/>
                                <a:cs typeface="+mn-cs"/>
                              </a:rPr>
                            </m:ctrlPr>
                          </m:sSupPr>
                          <m:e>
                            <m:acc>
                              <m:accPr>
                                <m:chr m:val="̂"/>
                                <m:ctrlPr>
                                  <a:rPr lang="es-ES" sz="1400" i="1">
                                    <a:solidFill>
                                      <a:schemeClr val="dk1"/>
                                    </a:solidFill>
                                    <a:effectLst/>
                                    <a:latin typeface="Cambria Math" panose="02040503050406030204" pitchFamily="18" charset="0"/>
                                    <a:ea typeface="+mn-ea"/>
                                    <a:cs typeface="+mn-cs"/>
                                  </a:rPr>
                                </m:ctrlPr>
                              </m:accPr>
                              <m:e>
                                <m:r>
                                  <a:rPr lang="es-ES" sz="1400" i="1">
                                    <a:solidFill>
                                      <a:schemeClr val="dk1"/>
                                    </a:solidFill>
                                    <a:effectLst/>
                                    <a:latin typeface="Cambria Math" panose="02040503050406030204" pitchFamily="18" charset="0"/>
                                    <a:ea typeface="+mn-ea"/>
                                    <a:cs typeface="+mn-cs"/>
                                  </a:rPr>
                                  <m:t>𝜎</m:t>
                                </m:r>
                              </m:e>
                            </m:acc>
                          </m:e>
                          <m:sup>
                            <m:r>
                              <a:rPr lang="es-ES" sz="1400" i="1">
                                <a:solidFill>
                                  <a:schemeClr val="dk1"/>
                                </a:solidFill>
                                <a:effectLst/>
                                <a:latin typeface="Cambria Math" panose="02040503050406030204" pitchFamily="18" charset="0"/>
                                <a:ea typeface="+mn-ea"/>
                                <a:cs typeface="+mn-cs"/>
                              </a:rPr>
                              <m:t>2</m:t>
                            </m:r>
                          </m:sup>
                        </m:sSup>
                      </m:num>
                      <m:den>
                        <m:sSubSup>
                          <m:sSubSupPr>
                            <m:ctrlPr>
                              <a:rPr lang="es-ES" sz="1400" b="0" i="1">
                                <a:solidFill>
                                  <a:schemeClr val="dk1"/>
                                </a:solidFill>
                                <a:effectLst/>
                                <a:latin typeface="Cambria Math" panose="02040503050406030204" pitchFamily="18" charset="0"/>
                                <a:ea typeface="+mn-ea"/>
                                <a:cs typeface="+mn-cs"/>
                              </a:rPr>
                            </m:ctrlPr>
                          </m:sSubSupPr>
                          <m:e>
                            <m:r>
                              <a:rPr lang="es-ES" sz="1400" b="0" i="1">
                                <a:solidFill>
                                  <a:schemeClr val="dk1"/>
                                </a:solidFill>
                                <a:effectLst/>
                                <a:latin typeface="Cambria Math" panose="02040503050406030204" pitchFamily="18" charset="0"/>
                                <a:ea typeface="+mn-ea"/>
                                <a:cs typeface="+mn-cs"/>
                              </a:rPr>
                              <m:t>𝜎</m:t>
                            </m:r>
                          </m:e>
                          <m:sub>
                            <m:r>
                              <a:rPr lang="es-ES" sz="1400" b="0" i="1">
                                <a:solidFill>
                                  <a:schemeClr val="dk1"/>
                                </a:solidFill>
                                <a:effectLst/>
                                <a:latin typeface="Cambria Math" panose="02040503050406030204" pitchFamily="18" charset="0"/>
                                <a:ea typeface="+mn-ea"/>
                                <a:cs typeface="+mn-cs"/>
                              </a:rPr>
                              <m:t>𝑣</m:t>
                            </m:r>
                          </m:sub>
                          <m:sup>
                            <m:r>
                              <a:rPr lang="es-ES" sz="1400" b="0" i="1">
                                <a:solidFill>
                                  <a:schemeClr val="dk1"/>
                                </a:solidFill>
                                <a:effectLst/>
                                <a:latin typeface="Cambria Math" panose="02040503050406030204" pitchFamily="18" charset="0"/>
                                <a:ea typeface="+mn-ea"/>
                                <a:cs typeface="+mn-cs"/>
                              </a:rPr>
                              <m:t>2</m:t>
                            </m:r>
                          </m:sup>
                        </m:sSubSup>
                      </m:den>
                    </m:f>
                    <m:r>
                      <a:rPr lang="es-ES" sz="1400" b="0" i="1">
                        <a:solidFill>
                          <a:schemeClr val="dk1"/>
                        </a:solidFill>
                        <a:effectLst/>
                        <a:latin typeface="Cambria Math" panose="02040503050406030204" pitchFamily="18" charset="0"/>
                        <a:ea typeface="+mn-ea"/>
                        <a:cs typeface="+mn-cs"/>
                      </a:rPr>
                      <m:t>=</m:t>
                    </m:r>
                    <m:r>
                      <a:rPr lang="es-ES" sz="1400" i="1">
                        <a:solidFill>
                          <a:schemeClr val="dk1"/>
                        </a:solidFill>
                        <a:effectLst/>
                        <a:latin typeface="Cambria Math" panose="02040503050406030204" pitchFamily="18" charset="0"/>
                        <a:ea typeface="+mn-ea"/>
                        <a:cs typeface="+mn-cs"/>
                      </a:rPr>
                      <m:t>𝑔𝑙</m:t>
                    </m:r>
                    <m:f>
                      <m:fPr>
                        <m:ctrlPr>
                          <a:rPr lang="es-ES" sz="1400" i="1">
                            <a:solidFill>
                              <a:schemeClr val="dk1"/>
                            </a:solidFill>
                            <a:effectLst/>
                            <a:latin typeface="Cambria Math" panose="02040503050406030204" pitchFamily="18" charset="0"/>
                            <a:ea typeface="+mn-ea"/>
                            <a:cs typeface="+mn-cs"/>
                          </a:rPr>
                        </m:ctrlPr>
                      </m:fPr>
                      <m:num>
                        <m:sSup>
                          <m:sSupPr>
                            <m:ctrlPr>
                              <a:rPr lang="es-ES" sz="1400" i="1">
                                <a:solidFill>
                                  <a:schemeClr val="dk1"/>
                                </a:solidFill>
                                <a:effectLst/>
                                <a:latin typeface="Cambria Math" panose="02040503050406030204" pitchFamily="18" charset="0"/>
                                <a:ea typeface="+mn-ea"/>
                                <a:cs typeface="+mn-cs"/>
                              </a:rPr>
                            </m:ctrlPr>
                          </m:sSupPr>
                          <m:e>
                            <m:acc>
                              <m:accPr>
                                <m:chr m:val="̂"/>
                                <m:ctrlPr>
                                  <a:rPr lang="es-ES" sz="1400" i="1">
                                    <a:solidFill>
                                      <a:schemeClr val="dk1"/>
                                    </a:solidFill>
                                    <a:effectLst/>
                                    <a:latin typeface="Cambria Math" panose="02040503050406030204" pitchFamily="18" charset="0"/>
                                    <a:ea typeface="+mn-ea"/>
                                    <a:cs typeface="+mn-cs"/>
                                  </a:rPr>
                                </m:ctrlPr>
                              </m:accPr>
                              <m:e>
                                <m:r>
                                  <a:rPr lang="es-ES" sz="1400" i="1">
                                    <a:solidFill>
                                      <a:schemeClr val="dk1"/>
                                    </a:solidFill>
                                    <a:effectLst/>
                                    <a:latin typeface="Cambria Math" panose="02040503050406030204" pitchFamily="18" charset="0"/>
                                    <a:ea typeface="+mn-ea"/>
                                    <a:cs typeface="+mn-cs"/>
                                  </a:rPr>
                                  <m:t>𝑅𝑀𝑆𝐸</m:t>
                                </m:r>
                              </m:e>
                            </m:acc>
                          </m:e>
                          <m:sup>
                            <m:r>
                              <a:rPr lang="es-ES" sz="1400" i="1">
                                <a:solidFill>
                                  <a:schemeClr val="dk1"/>
                                </a:solidFill>
                                <a:effectLst/>
                                <a:latin typeface="Cambria Math" panose="02040503050406030204" pitchFamily="18" charset="0"/>
                                <a:ea typeface="+mn-ea"/>
                                <a:cs typeface="+mn-cs"/>
                              </a:rPr>
                              <m:t>2</m:t>
                            </m:r>
                          </m:sup>
                        </m:sSup>
                      </m:num>
                      <m:den>
                        <m:sSup>
                          <m:sSupPr>
                            <m:ctrlPr>
                              <a:rPr lang="es-ES" sz="1400" i="1">
                                <a:solidFill>
                                  <a:schemeClr val="dk1"/>
                                </a:solidFill>
                                <a:effectLst/>
                                <a:latin typeface="Cambria Math" panose="02040503050406030204" pitchFamily="18" charset="0"/>
                                <a:ea typeface="+mn-ea"/>
                                <a:cs typeface="+mn-cs"/>
                              </a:rPr>
                            </m:ctrlPr>
                          </m:sSupPr>
                          <m:e>
                            <m:r>
                              <a:rPr lang="es-ES" sz="1400" i="1">
                                <a:solidFill>
                                  <a:schemeClr val="dk1"/>
                                </a:solidFill>
                                <a:effectLst/>
                                <a:latin typeface="Cambria Math" panose="02040503050406030204" pitchFamily="18" charset="0"/>
                                <a:ea typeface="+mn-ea"/>
                                <a:cs typeface="+mn-cs"/>
                              </a:rPr>
                              <m:t>𝑅𝑀𝑆𝐸</m:t>
                            </m:r>
                          </m:e>
                          <m:sup>
                            <m:r>
                              <a:rPr lang="es-ES" sz="1400" i="1">
                                <a:solidFill>
                                  <a:schemeClr val="dk1"/>
                                </a:solidFill>
                                <a:effectLst/>
                                <a:latin typeface="Cambria Math" panose="02040503050406030204" pitchFamily="18" charset="0"/>
                                <a:ea typeface="+mn-ea"/>
                                <a:cs typeface="+mn-cs"/>
                              </a:rPr>
                              <m:t>2</m:t>
                            </m:r>
                          </m:sup>
                        </m:sSup>
                      </m:den>
                    </m:f>
                    <m:r>
                      <a:rPr lang="es-ES" sz="1400" b="0" i="1">
                        <a:solidFill>
                          <a:schemeClr val="dk1"/>
                        </a:solidFill>
                        <a:effectLst/>
                        <a:latin typeface="Cambria Math" panose="02040503050406030204" pitchFamily="18" charset="0"/>
                        <a:ea typeface="+mn-ea"/>
                        <a:cs typeface="+mn-cs"/>
                      </a:rPr>
                      <m:t>~</m:t>
                    </m:r>
                    <m:sSubSup>
                      <m:sSubSupPr>
                        <m:ctrlPr>
                          <a:rPr lang="es-ES" sz="1400" b="0" i="1">
                            <a:solidFill>
                              <a:schemeClr val="dk1"/>
                            </a:solidFill>
                            <a:effectLst/>
                            <a:latin typeface="Cambria Math" panose="02040503050406030204" pitchFamily="18" charset="0"/>
                            <a:ea typeface="+mn-ea"/>
                            <a:cs typeface="+mn-cs"/>
                          </a:rPr>
                        </m:ctrlPr>
                      </m:sSubSupPr>
                      <m:e>
                        <m:r>
                          <a:rPr lang="es-ES" sz="1400" b="0" i="1">
                            <a:solidFill>
                              <a:schemeClr val="dk1"/>
                            </a:solidFill>
                            <a:effectLst/>
                            <a:latin typeface="Cambria Math" panose="02040503050406030204" pitchFamily="18" charset="0"/>
                            <a:ea typeface="+mn-ea"/>
                            <a:cs typeface="+mn-cs"/>
                          </a:rPr>
                          <m:t>𝜒</m:t>
                        </m:r>
                      </m:e>
                      <m:sub>
                        <m:r>
                          <a:rPr lang="es-ES" sz="1400" b="0" i="1">
                            <a:solidFill>
                              <a:schemeClr val="dk1"/>
                            </a:solidFill>
                            <a:effectLst/>
                            <a:latin typeface="Cambria Math" panose="02040503050406030204" pitchFamily="18" charset="0"/>
                            <a:ea typeface="+mn-ea"/>
                            <a:cs typeface="+mn-cs"/>
                          </a:rPr>
                          <m:t>𝑔𝑙</m:t>
                        </m:r>
                      </m:sub>
                      <m:sup>
                        <m:r>
                          <a:rPr lang="es-ES" sz="1400" b="0" i="1">
                            <a:solidFill>
                              <a:schemeClr val="dk1"/>
                            </a:solidFill>
                            <a:effectLst/>
                            <a:latin typeface="Cambria Math" panose="02040503050406030204" pitchFamily="18" charset="0"/>
                            <a:ea typeface="+mn-ea"/>
                            <a:cs typeface="+mn-cs"/>
                          </a:rPr>
                          <m:t>2</m:t>
                        </m:r>
                      </m:sup>
                    </m:sSubSup>
                  </m:oMath>
                </a14:m>
                <a:r>
                  <a:rPr lang="es-MX" sz="1400" dirty="0">
                    <a:solidFill>
                      <a:schemeClr val="dk1"/>
                    </a:solidFill>
                    <a:effectLst/>
                    <a:ea typeface="+mn-ea"/>
                    <a:cs typeface="+mn-cs"/>
                  </a:rPr>
                  <a:t>, donde:</a:t>
                </a:r>
                <a:r>
                  <a:rPr lang="es-MX" sz="1400" baseline="0" dirty="0">
                    <a:solidFill>
                      <a:schemeClr val="dk1"/>
                    </a:solidFill>
                    <a:effectLst/>
                    <a:ea typeface="+mn-ea"/>
                    <a:cs typeface="+mn-cs"/>
                  </a:rPr>
                  <a:t> </a:t>
                </a:r>
                <a14:m>
                  <m:oMath xmlns:m="http://schemas.openxmlformats.org/officeDocument/2006/math">
                    <m:r>
                      <a:rPr lang="es-ES" sz="1400" b="0" i="1">
                        <a:solidFill>
                          <a:schemeClr val="dk1"/>
                        </a:solidFill>
                        <a:effectLst/>
                        <a:latin typeface="Cambria Math" panose="02040503050406030204" pitchFamily="18" charset="0"/>
                        <a:ea typeface="+mn-ea"/>
                        <a:cs typeface="+mn-cs"/>
                      </a:rPr>
                      <m:t>𝑔𝑙</m:t>
                    </m:r>
                  </m:oMath>
                </a14:m>
                <a:r>
                  <a:rPr lang="es-MX" sz="1400" dirty="0">
                    <a:solidFill>
                      <a:schemeClr val="dk1"/>
                    </a:solidFill>
                    <a:effectLst/>
                    <a:ea typeface="+mn-ea"/>
                    <a:cs typeface="+mn-cs"/>
                  </a:rPr>
                  <a:t>=grados de libertad (en el presente proceso es igual al número de observaciones)</a:t>
                </a:r>
                <a:r>
                  <a:rPr lang="es-MX" sz="1400" baseline="0" dirty="0">
                    <a:solidFill>
                      <a:schemeClr val="dk1"/>
                    </a:solidFill>
                    <a:effectLst/>
                    <a:ea typeface="+mn-ea"/>
                    <a:cs typeface="+mn-cs"/>
                  </a:rPr>
                  <a:t> ; </a:t>
                </a:r>
                <a14:m>
                  <m:oMath xmlns:m="http://schemas.openxmlformats.org/officeDocument/2006/math">
                    <m:sSup>
                      <m:sSupPr>
                        <m:ctrlPr>
                          <a:rPr lang="es-ES" sz="1400" i="1">
                            <a:solidFill>
                              <a:schemeClr val="dk1"/>
                            </a:solidFill>
                            <a:effectLst/>
                            <a:latin typeface="Cambria Math" panose="02040503050406030204" pitchFamily="18" charset="0"/>
                            <a:ea typeface="+mn-ea"/>
                            <a:cs typeface="+mn-cs"/>
                          </a:rPr>
                        </m:ctrlPr>
                      </m:sSupPr>
                      <m:e>
                        <m:acc>
                          <m:accPr>
                            <m:chr m:val="̂"/>
                            <m:ctrlPr>
                              <a:rPr lang="es-ES" sz="1400" i="1">
                                <a:solidFill>
                                  <a:schemeClr val="dk1"/>
                                </a:solidFill>
                                <a:effectLst/>
                                <a:latin typeface="Cambria Math" panose="02040503050406030204" pitchFamily="18" charset="0"/>
                                <a:ea typeface="+mn-ea"/>
                                <a:cs typeface="+mn-cs"/>
                              </a:rPr>
                            </m:ctrlPr>
                          </m:accPr>
                          <m:e>
                            <m:r>
                              <a:rPr lang="es-ES" sz="1400" i="1">
                                <a:solidFill>
                                  <a:schemeClr val="dk1"/>
                                </a:solidFill>
                                <a:effectLst/>
                                <a:latin typeface="Cambria Math" panose="02040503050406030204" pitchFamily="18" charset="0"/>
                                <a:ea typeface="+mn-ea"/>
                                <a:cs typeface="+mn-cs"/>
                              </a:rPr>
                              <m:t>𝑅𝑀𝑆𝐸</m:t>
                            </m:r>
                          </m:e>
                        </m:acc>
                      </m:e>
                      <m:sup>
                        <m:r>
                          <a:rPr lang="es-ES" sz="1400" i="1">
                            <a:solidFill>
                              <a:schemeClr val="dk1"/>
                            </a:solidFill>
                            <a:effectLst/>
                            <a:latin typeface="Cambria Math" panose="02040503050406030204" pitchFamily="18" charset="0"/>
                            <a:ea typeface="+mn-ea"/>
                            <a:cs typeface="+mn-cs"/>
                          </a:rPr>
                          <m:t>2</m:t>
                        </m:r>
                      </m:sup>
                    </m:sSup>
                  </m:oMath>
                </a14:m>
                <a:r>
                  <a:rPr lang="es-MX" sz="1400" dirty="0">
                    <a:solidFill>
                      <a:schemeClr val="dk1"/>
                    </a:solidFill>
                    <a:effectLst/>
                    <a:ea typeface="+mn-ea"/>
                    <a:cs typeface="+mn-cs"/>
                  </a:rPr>
                  <a:t>=</a:t>
                </a:r>
                <a14:m>
                  <m:oMath xmlns:m="http://schemas.openxmlformats.org/officeDocument/2006/math">
                    <m:f>
                      <m:fPr>
                        <m:ctrlPr>
                          <a:rPr lang="es-ES" sz="1400" i="1">
                            <a:solidFill>
                              <a:schemeClr val="dk1"/>
                            </a:solidFill>
                            <a:effectLst/>
                            <a:latin typeface="Cambria Math" panose="02040503050406030204" pitchFamily="18" charset="0"/>
                            <a:ea typeface="+mn-ea"/>
                            <a:cs typeface="+mn-cs"/>
                          </a:rPr>
                        </m:ctrlPr>
                      </m:fPr>
                      <m:num>
                        <m:r>
                          <a:rPr lang="es-ES" sz="1400" i="1">
                            <a:solidFill>
                              <a:schemeClr val="dk1"/>
                            </a:solidFill>
                            <a:effectLst/>
                            <a:latin typeface="Cambria Math" panose="02040503050406030204" pitchFamily="18" charset="0"/>
                            <a:ea typeface="+mn-ea"/>
                            <a:cs typeface="+mn-cs"/>
                          </a:rPr>
                          <m:t>1</m:t>
                        </m:r>
                      </m:num>
                      <m:den>
                        <m:r>
                          <a:rPr lang="es-ES" sz="1400" i="1">
                            <a:solidFill>
                              <a:schemeClr val="dk1"/>
                            </a:solidFill>
                            <a:effectLst/>
                            <a:latin typeface="Cambria Math" panose="02040503050406030204" pitchFamily="18" charset="0"/>
                            <a:ea typeface="+mn-ea"/>
                            <a:cs typeface="+mn-cs"/>
                          </a:rPr>
                          <m:t>𝑛</m:t>
                        </m:r>
                      </m:den>
                    </m:f>
                    <m:nary>
                      <m:naryPr>
                        <m:chr m:val="∑"/>
                        <m:limLoc m:val="undOvr"/>
                        <m:ctrlPr>
                          <a:rPr lang="es-ES" sz="1400" i="1">
                            <a:solidFill>
                              <a:schemeClr val="dk1"/>
                            </a:solidFill>
                            <a:effectLst/>
                            <a:latin typeface="Cambria Math" panose="02040503050406030204" pitchFamily="18" charset="0"/>
                            <a:ea typeface="+mn-ea"/>
                            <a:cs typeface="+mn-cs"/>
                          </a:rPr>
                        </m:ctrlPr>
                      </m:naryPr>
                      <m:sub>
                        <m:r>
                          <a:rPr lang="es-ES" sz="1400" i="1">
                            <a:solidFill>
                              <a:schemeClr val="dk1"/>
                            </a:solidFill>
                            <a:effectLst/>
                            <a:latin typeface="Cambria Math" panose="02040503050406030204" pitchFamily="18" charset="0"/>
                            <a:ea typeface="+mn-ea"/>
                            <a:cs typeface="+mn-cs"/>
                          </a:rPr>
                          <m:t>𝑖</m:t>
                        </m:r>
                        <m:r>
                          <a:rPr lang="es-ES" sz="1400" i="1">
                            <a:solidFill>
                              <a:schemeClr val="dk1"/>
                            </a:solidFill>
                            <a:effectLst/>
                            <a:latin typeface="Cambria Math" panose="02040503050406030204" pitchFamily="18" charset="0"/>
                            <a:ea typeface="+mn-ea"/>
                            <a:cs typeface="+mn-cs"/>
                          </a:rPr>
                          <m:t>=1</m:t>
                        </m:r>
                      </m:sub>
                      <m:sup>
                        <m:r>
                          <a:rPr lang="es-ES" sz="1400" i="1">
                            <a:solidFill>
                              <a:schemeClr val="dk1"/>
                            </a:solidFill>
                            <a:effectLst/>
                            <a:latin typeface="Cambria Math" panose="02040503050406030204" pitchFamily="18" charset="0"/>
                            <a:ea typeface="+mn-ea"/>
                            <a:cs typeface="+mn-cs"/>
                          </a:rPr>
                          <m:t>𝑛</m:t>
                        </m:r>
                      </m:sup>
                      <m:e>
                        <m:sSubSup>
                          <m:sSubSupPr>
                            <m:ctrlPr>
                              <a:rPr lang="es-ES" sz="1400" i="1">
                                <a:solidFill>
                                  <a:schemeClr val="dk1"/>
                                </a:solidFill>
                                <a:effectLst/>
                                <a:latin typeface="Cambria Math" panose="02040503050406030204" pitchFamily="18" charset="0"/>
                                <a:ea typeface="+mn-ea"/>
                                <a:cs typeface="+mn-cs"/>
                              </a:rPr>
                            </m:ctrlPr>
                          </m:sSubSupPr>
                          <m:e>
                            <m:r>
                              <a:rPr lang="es-ES" sz="1400" i="1">
                                <a:solidFill>
                                  <a:schemeClr val="dk1"/>
                                </a:solidFill>
                                <a:effectLst/>
                                <a:latin typeface="Cambria Math" panose="02040503050406030204" pitchFamily="18" charset="0"/>
                                <a:ea typeface="+mn-ea"/>
                                <a:cs typeface="+mn-cs"/>
                              </a:rPr>
                              <m:t>𝑣</m:t>
                            </m:r>
                          </m:e>
                          <m:sub>
                            <m:r>
                              <a:rPr lang="es-ES" sz="1400" i="1">
                                <a:solidFill>
                                  <a:schemeClr val="dk1"/>
                                </a:solidFill>
                                <a:effectLst/>
                                <a:latin typeface="Cambria Math" panose="02040503050406030204" pitchFamily="18" charset="0"/>
                                <a:ea typeface="+mn-ea"/>
                                <a:cs typeface="+mn-cs"/>
                              </a:rPr>
                              <m:t>𝑖</m:t>
                            </m:r>
                          </m:sub>
                          <m:sup>
                            <m:r>
                              <a:rPr lang="es-ES" sz="1400" i="1">
                                <a:solidFill>
                                  <a:schemeClr val="dk1"/>
                                </a:solidFill>
                                <a:effectLst/>
                                <a:latin typeface="Cambria Math" panose="02040503050406030204" pitchFamily="18" charset="0"/>
                                <a:ea typeface="+mn-ea"/>
                                <a:cs typeface="+mn-cs"/>
                              </a:rPr>
                              <m:t>2</m:t>
                            </m:r>
                          </m:sup>
                        </m:sSubSup>
                      </m:e>
                    </m:nary>
                  </m:oMath>
                </a14:m>
                <a:r>
                  <a:rPr lang="es-MX" sz="1400" dirty="0">
                    <a:solidFill>
                      <a:schemeClr val="dk1"/>
                    </a:solidFill>
                    <a:effectLst/>
                    <a:ea typeface="+mn-ea"/>
                    <a:cs typeface="+mn-cs"/>
                  </a:rPr>
                  <a:t> </a:t>
                </a:r>
                <a:r>
                  <a:rPr lang="es-MX" sz="1400" baseline="0" dirty="0">
                    <a:solidFill>
                      <a:schemeClr val="dk1"/>
                    </a:solidFill>
                    <a:effectLst/>
                    <a:ea typeface="+mn-ea"/>
                    <a:cs typeface="+mn-cs"/>
                  </a:rPr>
                  <a:t>de las mediciones disponibles - por ejemplo de proceso de Aerotriangulación -  y </a:t>
                </a:r>
                <a14:m>
                  <m:oMath xmlns:m="http://schemas.openxmlformats.org/officeDocument/2006/math">
                    <m:sSup>
                      <m:sSupPr>
                        <m:ctrlPr>
                          <a:rPr lang="es-ES" sz="1400" i="1">
                            <a:solidFill>
                              <a:schemeClr val="dk1"/>
                            </a:solidFill>
                            <a:effectLst/>
                            <a:latin typeface="Cambria Math" panose="02040503050406030204" pitchFamily="18" charset="0"/>
                            <a:ea typeface="+mn-ea"/>
                            <a:cs typeface="+mn-cs"/>
                          </a:rPr>
                        </m:ctrlPr>
                      </m:sSupPr>
                      <m:e>
                        <m:r>
                          <a:rPr lang="es-ES" sz="1400" i="1">
                            <a:solidFill>
                              <a:schemeClr val="dk1"/>
                            </a:solidFill>
                            <a:effectLst/>
                            <a:latin typeface="Cambria Math" panose="02040503050406030204" pitchFamily="18" charset="0"/>
                            <a:ea typeface="+mn-ea"/>
                            <a:cs typeface="+mn-cs"/>
                          </a:rPr>
                          <m:t>𝑅𝑀𝑆𝐸</m:t>
                        </m:r>
                      </m:e>
                      <m:sup>
                        <m:r>
                          <a:rPr lang="es-ES" sz="1400" i="1">
                            <a:solidFill>
                              <a:schemeClr val="dk1"/>
                            </a:solidFill>
                            <a:effectLst/>
                            <a:latin typeface="Cambria Math" panose="02040503050406030204" pitchFamily="18" charset="0"/>
                            <a:ea typeface="+mn-ea"/>
                            <a:cs typeface="+mn-cs"/>
                          </a:rPr>
                          <m:t>2</m:t>
                        </m:r>
                      </m:sup>
                    </m:sSup>
                  </m:oMath>
                </a14:m>
                <a:r>
                  <a:rPr lang="es-MX" sz="1400" dirty="0">
                    <a:solidFill>
                      <a:schemeClr val="dk1"/>
                    </a:solidFill>
                    <a:effectLst/>
                    <a:ea typeface="+mn-ea"/>
                    <a:cs typeface="+mn-cs"/>
                  </a:rPr>
                  <a:t>= Raíz del Error Cuadrado Medio</a:t>
                </a:r>
                <a:r>
                  <a:rPr lang="es-MX" sz="1400" baseline="0" dirty="0">
                    <a:solidFill>
                      <a:schemeClr val="dk1"/>
                    </a:solidFill>
                    <a:effectLst/>
                    <a:ea typeface="+mn-ea"/>
                    <a:cs typeface="+mn-cs"/>
                  </a:rPr>
                  <a:t> al cuadrado que se asume en la distribución  de los datos. Para el contexto de la cota de confianza, </a:t>
                </a:r>
                <a14:m>
                  <m:oMath xmlns:m="http://schemas.openxmlformats.org/officeDocument/2006/math">
                    <m:sSubSup>
                      <m:sSubSupPr>
                        <m:ctrlPr>
                          <a:rPr lang="es-ES" sz="1400" i="1">
                            <a:solidFill>
                              <a:schemeClr val="dk1"/>
                            </a:solidFill>
                            <a:effectLst/>
                            <a:latin typeface="Cambria Math" panose="02040503050406030204" pitchFamily="18" charset="0"/>
                            <a:ea typeface="+mn-ea"/>
                            <a:cs typeface="+mn-cs"/>
                          </a:rPr>
                        </m:ctrlPr>
                      </m:sSubSupPr>
                      <m:e>
                        <m:r>
                          <a:rPr lang="es-ES" sz="1400" i="1">
                            <a:solidFill>
                              <a:schemeClr val="dk1"/>
                            </a:solidFill>
                            <a:effectLst/>
                            <a:latin typeface="Cambria Math" panose="02040503050406030204" pitchFamily="18" charset="0"/>
                            <a:ea typeface="+mn-ea"/>
                            <a:cs typeface="+mn-cs"/>
                          </a:rPr>
                          <m:t>𝜎</m:t>
                        </m:r>
                      </m:e>
                      <m:sub>
                        <m:r>
                          <a:rPr lang="es-ES" sz="1400" i="1">
                            <a:solidFill>
                              <a:schemeClr val="dk1"/>
                            </a:solidFill>
                            <a:effectLst/>
                            <a:latin typeface="Cambria Math" panose="02040503050406030204" pitchFamily="18" charset="0"/>
                            <a:ea typeface="+mn-ea"/>
                            <a:cs typeface="+mn-cs"/>
                          </a:rPr>
                          <m:t>𝑣</m:t>
                        </m:r>
                      </m:sub>
                      <m:sup>
                        <m:r>
                          <a:rPr lang="es-ES" sz="1400" i="1">
                            <a:solidFill>
                              <a:schemeClr val="dk1"/>
                            </a:solidFill>
                            <a:effectLst/>
                            <a:latin typeface="Cambria Math" panose="02040503050406030204" pitchFamily="18" charset="0"/>
                            <a:ea typeface="+mn-ea"/>
                            <a:cs typeface="+mn-cs"/>
                          </a:rPr>
                          <m:t>2</m:t>
                        </m:r>
                      </m:sup>
                    </m:sSubSup>
                    <m:r>
                      <a:rPr lang="es-ES" sz="1400" b="0" i="1">
                        <a:solidFill>
                          <a:schemeClr val="dk1"/>
                        </a:solidFill>
                        <a:effectLst/>
                        <a:latin typeface="Cambria Math" panose="02040503050406030204" pitchFamily="18" charset="0"/>
                        <a:ea typeface="+mn-ea"/>
                        <a:cs typeface="+mn-cs"/>
                      </a:rPr>
                      <m:t>=</m:t>
                    </m:r>
                    <m:sSup>
                      <m:sSupPr>
                        <m:ctrlPr>
                          <a:rPr lang="es-ES" sz="1400" i="1">
                            <a:solidFill>
                              <a:schemeClr val="dk1"/>
                            </a:solidFill>
                            <a:effectLst/>
                            <a:latin typeface="Cambria Math" panose="02040503050406030204" pitchFamily="18" charset="0"/>
                            <a:ea typeface="+mn-ea"/>
                            <a:cs typeface="+mn-cs"/>
                          </a:rPr>
                        </m:ctrlPr>
                      </m:sSupPr>
                      <m:e>
                        <m:r>
                          <a:rPr lang="es-ES" sz="1400" i="1">
                            <a:solidFill>
                              <a:schemeClr val="dk1"/>
                            </a:solidFill>
                            <a:effectLst/>
                            <a:latin typeface="Cambria Math" panose="02040503050406030204" pitchFamily="18" charset="0"/>
                            <a:ea typeface="+mn-ea"/>
                            <a:cs typeface="+mn-cs"/>
                          </a:rPr>
                          <m:t>𝑅𝑀𝑆𝐸</m:t>
                        </m:r>
                      </m:e>
                      <m:sup>
                        <m:r>
                          <a:rPr lang="es-ES" sz="1400" i="1">
                            <a:solidFill>
                              <a:schemeClr val="dk1"/>
                            </a:solidFill>
                            <a:effectLst/>
                            <a:latin typeface="Cambria Math" panose="02040503050406030204" pitchFamily="18" charset="0"/>
                            <a:ea typeface="+mn-ea"/>
                            <a:cs typeface="+mn-cs"/>
                          </a:rPr>
                          <m:t>2</m:t>
                        </m:r>
                      </m:sup>
                    </m:sSup>
                  </m:oMath>
                </a14:m>
                <a:r>
                  <a:rPr lang="es-MX" sz="1400" baseline="0" dirty="0">
                    <a:solidFill>
                      <a:schemeClr val="dk1"/>
                    </a:solidFill>
                    <a:effectLst/>
                    <a:ea typeface="+mn-ea"/>
                    <a:cs typeface="+mn-cs"/>
                  </a:rPr>
                  <a:t> se interpreta como en nivel de precisión que se desea  verificar si las mediciones disponibles lo alcanzan  (nivel de calidad).</a:t>
                </a:r>
                <a:endParaRPr lang="es-MX" sz="1400" dirty="0">
                  <a:solidFill>
                    <a:schemeClr val="dk1"/>
                  </a:solidFill>
                  <a:effectLst/>
                  <a:ea typeface="+mn-ea"/>
                  <a:cs typeface="+mn-cs"/>
                </a:endParaRPr>
              </a:p>
              <a:p>
                <a:pPr algn="just" rtl="0" eaLnBrk="1" latinLnBrk="0" hangingPunct="1"/>
                <a:r>
                  <a:rPr lang="es-MX" sz="1400" dirty="0">
                    <a:solidFill>
                      <a:schemeClr val="dk1"/>
                    </a:solidFill>
                    <a:effectLst/>
                    <a:ea typeface="+mn-ea"/>
                    <a:cs typeface="+mn-cs"/>
                  </a:rPr>
                  <a:t>Usando este resultado, la estimación de la cota (superior) al </a:t>
                </a:r>
                <a14:m>
                  <m:oMath xmlns:m="http://schemas.openxmlformats.org/officeDocument/2006/math">
                    <m:d>
                      <m:dPr>
                        <m:ctrlPr>
                          <a:rPr lang="es-ES" sz="1400" b="0" i="1">
                            <a:solidFill>
                              <a:schemeClr val="dk1"/>
                            </a:solidFill>
                            <a:effectLst/>
                            <a:latin typeface="Cambria Math" panose="02040503050406030204" pitchFamily="18" charset="0"/>
                            <a:ea typeface="+mn-ea"/>
                            <a:cs typeface="+mn-cs"/>
                          </a:rPr>
                        </m:ctrlPr>
                      </m:dPr>
                      <m:e>
                        <m:r>
                          <a:rPr lang="es-ES" sz="1400" b="0" i="1">
                            <a:solidFill>
                              <a:schemeClr val="dk1"/>
                            </a:solidFill>
                            <a:effectLst/>
                            <a:latin typeface="Cambria Math" panose="02040503050406030204" pitchFamily="18" charset="0"/>
                            <a:ea typeface="+mn-ea"/>
                            <a:cs typeface="+mn-cs"/>
                          </a:rPr>
                          <m:t>1−</m:t>
                        </m:r>
                        <m:r>
                          <a:rPr lang="es-ES" sz="1400" b="0" i="1">
                            <a:solidFill>
                              <a:schemeClr val="dk1"/>
                            </a:solidFill>
                            <a:effectLst/>
                            <a:latin typeface="Cambria Math" panose="02040503050406030204" pitchFamily="18" charset="0"/>
                            <a:ea typeface="+mn-ea"/>
                            <a:cs typeface="+mn-cs"/>
                          </a:rPr>
                          <m:t>𝛼</m:t>
                        </m:r>
                      </m:e>
                    </m:d>
                    <m:r>
                      <a:rPr lang="es-ES" sz="1400" b="0" i="1">
                        <a:solidFill>
                          <a:schemeClr val="dk1"/>
                        </a:solidFill>
                        <a:effectLst/>
                        <a:latin typeface="Cambria Math" panose="02040503050406030204" pitchFamily="18" charset="0"/>
                        <a:ea typeface="+mn-ea"/>
                        <a:cs typeface="+mn-cs"/>
                      </a:rPr>
                      <m:t>%</m:t>
                    </m:r>
                  </m:oMath>
                </a14:m>
                <a:r>
                  <a:rPr lang="es-MX" sz="1400" dirty="0">
                    <a:solidFill>
                      <a:schemeClr val="dk1"/>
                    </a:solidFill>
                    <a:effectLst/>
                    <a:ea typeface="+mn-ea"/>
                    <a:cs typeface="+mn-cs"/>
                  </a:rPr>
                  <a:t> de confianza, es como sigue:</a:t>
                </a:r>
              </a:p>
              <a:p>
                <a:pPr algn="just" rtl="0" eaLnBrk="1" latinLnBrk="0" hangingPunct="1"/>
                <a:endParaRPr lang="es-ES" sz="1600" dirty="0">
                  <a:effectLst/>
                </a:endParaRPr>
              </a:p>
              <a:p>
                <a:pPr algn="just" rtl="0" eaLnBrk="1" latinLnBrk="0" hangingPunct="1"/>
                <a14:m>
                  <m:oMathPara xmlns:m="http://schemas.openxmlformats.org/officeDocument/2006/math">
                    <m:oMathParaPr>
                      <m:jc m:val="centerGroup"/>
                    </m:oMathParaPr>
                    <m:oMath xmlns:m="http://schemas.openxmlformats.org/officeDocument/2006/math">
                      <m:r>
                        <a:rPr lang="es-ES" sz="1400" b="1" i="1">
                          <a:solidFill>
                            <a:schemeClr val="dk1"/>
                          </a:solidFill>
                          <a:effectLst/>
                          <a:latin typeface="Cambria Math" panose="02040503050406030204" pitchFamily="18" charset="0"/>
                        </a:rPr>
                        <m:t>𝑳</m:t>
                      </m:r>
                      <m:sSub>
                        <m:sSubPr>
                          <m:ctrlPr>
                            <a:rPr lang="es-ES" sz="1400" b="1" i="1">
                              <a:solidFill>
                                <a:schemeClr val="dk1"/>
                              </a:solidFill>
                              <a:effectLst/>
                              <a:latin typeface="Cambria Math" panose="02040503050406030204" pitchFamily="18" charset="0"/>
                            </a:rPr>
                          </m:ctrlPr>
                        </m:sSubPr>
                        <m:e>
                          <m:r>
                            <a:rPr lang="es-ES" sz="1400" b="1" i="1">
                              <a:solidFill>
                                <a:schemeClr val="dk1"/>
                              </a:solidFill>
                              <a:effectLst/>
                              <a:latin typeface="Cambria Math" panose="02040503050406030204" pitchFamily="18" charset="0"/>
                            </a:rPr>
                            <m:t>𝑺</m:t>
                          </m:r>
                        </m:e>
                        <m:sub>
                          <m:d>
                            <m:dPr>
                              <m:ctrlPr>
                                <a:rPr lang="es-ES" sz="1400" b="1" i="1">
                                  <a:solidFill>
                                    <a:schemeClr val="dk1"/>
                                  </a:solidFill>
                                  <a:effectLst/>
                                  <a:latin typeface="Cambria Math" panose="02040503050406030204" pitchFamily="18" charset="0"/>
                                </a:rPr>
                              </m:ctrlPr>
                            </m:dPr>
                            <m:e>
                              <m:r>
                                <a:rPr lang="es-ES" sz="1400" b="1" i="1">
                                  <a:solidFill>
                                    <a:schemeClr val="dk1"/>
                                  </a:solidFill>
                                  <a:effectLst/>
                                  <a:latin typeface="Cambria Math" panose="02040503050406030204" pitchFamily="18" charset="0"/>
                                </a:rPr>
                                <m:t>𝟏</m:t>
                              </m:r>
                              <m:r>
                                <a:rPr lang="es-ES" sz="1400" b="1" i="1">
                                  <a:solidFill>
                                    <a:schemeClr val="dk1"/>
                                  </a:solidFill>
                                  <a:effectLst/>
                                  <a:latin typeface="Cambria Math" panose="02040503050406030204" pitchFamily="18" charset="0"/>
                                </a:rPr>
                                <m:t>−</m:t>
                              </m:r>
                              <m:r>
                                <a:rPr lang="es-ES" sz="1400" b="1" i="1">
                                  <a:solidFill>
                                    <a:schemeClr val="dk1"/>
                                  </a:solidFill>
                                  <a:effectLst/>
                                  <a:latin typeface="Cambria Math" panose="02040503050406030204" pitchFamily="18" charset="0"/>
                                </a:rPr>
                                <m:t>𝜶</m:t>
                              </m:r>
                            </m:e>
                          </m:d>
                        </m:sub>
                      </m:sSub>
                      <m:r>
                        <a:rPr lang="es-ES" sz="1400" b="1" i="1">
                          <a:solidFill>
                            <a:schemeClr val="dk1"/>
                          </a:solidFill>
                          <a:effectLst/>
                          <a:latin typeface="Cambria Math" panose="02040503050406030204" pitchFamily="18" charset="0"/>
                        </a:rPr>
                        <m:t>=</m:t>
                      </m:r>
                      <m:rad>
                        <m:radPr>
                          <m:degHide m:val="on"/>
                          <m:ctrlPr>
                            <a:rPr lang="es-ES" sz="1400" b="1" i="1">
                              <a:solidFill>
                                <a:schemeClr val="dk1"/>
                              </a:solidFill>
                              <a:effectLst/>
                              <a:latin typeface="Cambria Math" panose="02040503050406030204" pitchFamily="18" charset="0"/>
                            </a:rPr>
                          </m:ctrlPr>
                        </m:radPr>
                        <m:deg/>
                        <m:e>
                          <m:f>
                            <m:fPr>
                              <m:ctrlPr>
                                <a:rPr lang="es-ES" sz="1400" b="1" i="1">
                                  <a:solidFill>
                                    <a:schemeClr val="dk1"/>
                                  </a:solidFill>
                                  <a:effectLst/>
                                  <a:latin typeface="Cambria Math" panose="02040503050406030204" pitchFamily="18" charset="0"/>
                                </a:rPr>
                              </m:ctrlPr>
                            </m:fPr>
                            <m:num>
                              <m:sSubSup>
                                <m:sSubSupPr>
                                  <m:ctrlPr>
                                    <a:rPr lang="es-ES" sz="1400" b="1" i="1">
                                      <a:solidFill>
                                        <a:schemeClr val="dk1"/>
                                      </a:solidFill>
                                      <a:effectLst/>
                                      <a:latin typeface="Cambria Math" panose="02040503050406030204" pitchFamily="18" charset="0"/>
                                    </a:rPr>
                                  </m:ctrlPr>
                                </m:sSubSupPr>
                                <m:e>
                                  <m:r>
                                    <a:rPr lang="es-ES" sz="1400" b="1" i="1">
                                      <a:solidFill>
                                        <a:schemeClr val="dk1"/>
                                      </a:solidFill>
                                      <a:effectLst/>
                                      <a:latin typeface="Cambria Math" panose="02040503050406030204" pitchFamily="18" charset="0"/>
                                    </a:rPr>
                                    <m:t>𝝈</m:t>
                                  </m:r>
                                </m:e>
                                <m:sub>
                                  <m:r>
                                    <a:rPr lang="es-ES" sz="1400" b="1" i="1">
                                      <a:solidFill>
                                        <a:schemeClr val="dk1"/>
                                      </a:solidFill>
                                      <a:effectLst/>
                                      <a:latin typeface="Cambria Math" panose="02040503050406030204" pitchFamily="18" charset="0"/>
                                    </a:rPr>
                                    <m:t>𝒗</m:t>
                                  </m:r>
                                </m:sub>
                                <m:sup>
                                  <m:r>
                                    <a:rPr lang="es-ES" sz="1400" b="1" i="1">
                                      <a:solidFill>
                                        <a:schemeClr val="dk1"/>
                                      </a:solidFill>
                                      <a:effectLst/>
                                      <a:latin typeface="Cambria Math" panose="02040503050406030204" pitchFamily="18" charset="0"/>
                                    </a:rPr>
                                    <m:t>𝟐</m:t>
                                  </m:r>
                                </m:sup>
                              </m:sSubSup>
                              <m:sSubSup>
                                <m:sSubSupPr>
                                  <m:ctrlPr>
                                    <a:rPr lang="es-ES" sz="1400" b="1" i="1">
                                      <a:solidFill>
                                        <a:schemeClr val="dk1"/>
                                      </a:solidFill>
                                      <a:effectLst/>
                                      <a:latin typeface="Cambria Math" panose="02040503050406030204" pitchFamily="18" charset="0"/>
                                    </a:rPr>
                                  </m:ctrlPr>
                                </m:sSubSupPr>
                                <m:e>
                                  <m:r>
                                    <a:rPr lang="es-ES" sz="1400" b="1" i="1">
                                      <a:solidFill>
                                        <a:schemeClr val="dk1"/>
                                      </a:solidFill>
                                      <a:effectLst/>
                                      <a:latin typeface="Cambria Math" panose="02040503050406030204" pitchFamily="18" charset="0"/>
                                    </a:rPr>
                                    <m:t>𝝌</m:t>
                                  </m:r>
                                </m:e>
                                <m:sub>
                                  <m:r>
                                    <a:rPr lang="es-ES" sz="1400" b="1" i="1">
                                      <a:solidFill>
                                        <a:schemeClr val="dk1"/>
                                      </a:solidFill>
                                      <a:effectLst/>
                                      <a:latin typeface="Cambria Math" panose="02040503050406030204" pitchFamily="18" charset="0"/>
                                    </a:rPr>
                                    <m:t>𝒈𝒍</m:t>
                                  </m:r>
                                  <m:r>
                                    <a:rPr lang="es-ES" sz="1400" b="1" i="1">
                                      <a:solidFill>
                                        <a:schemeClr val="dk1"/>
                                      </a:solidFill>
                                      <a:effectLst/>
                                      <a:latin typeface="Cambria Math" panose="02040503050406030204" pitchFamily="18" charset="0"/>
                                    </a:rPr>
                                    <m:t>, (</m:t>
                                  </m:r>
                                  <m:r>
                                    <a:rPr lang="es-ES" sz="1400" b="1" i="1">
                                      <a:solidFill>
                                        <a:schemeClr val="dk1"/>
                                      </a:solidFill>
                                      <a:effectLst/>
                                      <a:latin typeface="Cambria Math" panose="02040503050406030204" pitchFamily="18" charset="0"/>
                                    </a:rPr>
                                    <m:t>𝟏</m:t>
                                  </m:r>
                                  <m:r>
                                    <a:rPr lang="es-ES" sz="1400" b="1" i="1">
                                      <a:solidFill>
                                        <a:schemeClr val="dk1"/>
                                      </a:solidFill>
                                      <a:effectLst/>
                                      <a:latin typeface="Cambria Math" panose="02040503050406030204" pitchFamily="18" charset="0"/>
                                    </a:rPr>
                                    <m:t>−</m:t>
                                  </m:r>
                                  <m:r>
                                    <a:rPr lang="es-ES" sz="1400" b="1" i="1">
                                      <a:solidFill>
                                        <a:schemeClr val="dk1"/>
                                      </a:solidFill>
                                      <a:effectLst/>
                                      <a:latin typeface="Cambria Math" panose="02040503050406030204" pitchFamily="18" charset="0"/>
                                    </a:rPr>
                                    <m:t>𝜶</m:t>
                                  </m:r>
                                  <m:r>
                                    <a:rPr lang="es-ES" sz="1400" b="1" i="1">
                                      <a:solidFill>
                                        <a:schemeClr val="dk1"/>
                                      </a:solidFill>
                                      <a:effectLst/>
                                      <a:latin typeface="Cambria Math" panose="02040503050406030204" pitchFamily="18" charset="0"/>
                                    </a:rPr>
                                    <m:t>)</m:t>
                                  </m:r>
                                </m:sub>
                                <m:sup>
                                  <m:r>
                                    <a:rPr lang="es-ES" sz="1400" b="1" i="1">
                                      <a:solidFill>
                                        <a:schemeClr val="dk1"/>
                                      </a:solidFill>
                                      <a:effectLst/>
                                      <a:latin typeface="Cambria Math" panose="02040503050406030204" pitchFamily="18" charset="0"/>
                                    </a:rPr>
                                    <m:t>𝟐</m:t>
                                  </m:r>
                                </m:sup>
                              </m:sSubSup>
                            </m:num>
                            <m:den>
                              <m:r>
                                <a:rPr lang="es-ES" sz="1400" b="1" i="1">
                                  <a:solidFill>
                                    <a:schemeClr val="dk1"/>
                                  </a:solidFill>
                                  <a:effectLst/>
                                  <a:latin typeface="Cambria Math" panose="02040503050406030204" pitchFamily="18" charset="0"/>
                                </a:rPr>
                                <m:t>𝒈𝒍</m:t>
                              </m:r>
                            </m:den>
                          </m:f>
                        </m:e>
                      </m:rad>
                    </m:oMath>
                  </m:oMathPara>
                </a14:m>
                <a:endParaRPr lang="es-ES" sz="1600" b="1" dirty="0">
                  <a:effectLst/>
                </a:endParaRPr>
              </a:p>
              <a:p>
                <a:pPr algn="just" rtl="0" eaLnBrk="1" latinLnBrk="0" hangingPunct="1"/>
                <a:r>
                  <a:rPr lang="es-MX" sz="1400" dirty="0">
                    <a:solidFill>
                      <a:schemeClr val="dk1"/>
                    </a:solidFill>
                    <a:effectLst/>
                    <a:ea typeface="+mn-ea"/>
                    <a:cs typeface="+mn-cs"/>
                  </a:rPr>
                  <a:t>Si el </a:t>
                </a:r>
                <a14:m>
                  <m:oMath xmlns:m="http://schemas.openxmlformats.org/officeDocument/2006/math">
                    <m:rad>
                      <m:radPr>
                        <m:degHide m:val="on"/>
                        <m:ctrlPr>
                          <a:rPr lang="es-ES" sz="1400" i="1">
                            <a:solidFill>
                              <a:schemeClr val="dk1"/>
                            </a:solidFill>
                            <a:effectLst/>
                            <a:latin typeface="Cambria Math" panose="02040503050406030204" pitchFamily="18" charset="0"/>
                            <a:ea typeface="+mn-ea"/>
                            <a:cs typeface="+mn-cs"/>
                          </a:rPr>
                        </m:ctrlPr>
                      </m:radPr>
                      <m:deg/>
                      <m:e>
                        <m:sSup>
                          <m:sSupPr>
                            <m:ctrlPr>
                              <a:rPr lang="es-ES" sz="1400" i="1">
                                <a:solidFill>
                                  <a:schemeClr val="dk1"/>
                                </a:solidFill>
                                <a:effectLst/>
                                <a:latin typeface="Cambria Math" panose="02040503050406030204" pitchFamily="18" charset="0"/>
                                <a:ea typeface="+mn-ea"/>
                                <a:cs typeface="+mn-cs"/>
                              </a:rPr>
                            </m:ctrlPr>
                          </m:sSupPr>
                          <m:e>
                            <m:acc>
                              <m:accPr>
                                <m:chr m:val="̂"/>
                                <m:ctrlPr>
                                  <a:rPr lang="es-ES" sz="1400" i="1">
                                    <a:solidFill>
                                      <a:schemeClr val="dk1"/>
                                    </a:solidFill>
                                    <a:effectLst/>
                                    <a:latin typeface="Cambria Math" panose="02040503050406030204" pitchFamily="18" charset="0"/>
                                    <a:ea typeface="+mn-ea"/>
                                    <a:cs typeface="+mn-cs"/>
                                  </a:rPr>
                                </m:ctrlPr>
                              </m:accPr>
                              <m:e>
                                <m:r>
                                  <a:rPr lang="es-ES" sz="1400" i="1">
                                    <a:solidFill>
                                      <a:schemeClr val="dk1"/>
                                    </a:solidFill>
                                    <a:effectLst/>
                                    <a:latin typeface="Cambria Math" panose="02040503050406030204" pitchFamily="18" charset="0"/>
                                    <a:ea typeface="+mn-ea"/>
                                    <a:cs typeface="+mn-cs"/>
                                  </a:rPr>
                                  <m:t>𝜎</m:t>
                                </m:r>
                              </m:e>
                            </m:acc>
                          </m:e>
                          <m:sup>
                            <m:r>
                              <a:rPr lang="es-ES" sz="1400" i="1">
                                <a:solidFill>
                                  <a:schemeClr val="dk1"/>
                                </a:solidFill>
                                <a:effectLst/>
                                <a:latin typeface="Cambria Math" panose="02040503050406030204" pitchFamily="18" charset="0"/>
                                <a:ea typeface="+mn-ea"/>
                                <a:cs typeface="+mn-cs"/>
                              </a:rPr>
                              <m:t>2</m:t>
                            </m:r>
                          </m:sup>
                        </m:sSup>
                      </m:e>
                    </m:rad>
                    <m:r>
                      <a:rPr lang="es-ES" sz="1400" b="0" i="1">
                        <a:solidFill>
                          <a:schemeClr val="dk1"/>
                        </a:solidFill>
                        <a:effectLst/>
                        <a:latin typeface="Cambria Math" panose="02040503050406030204" pitchFamily="18" charset="0"/>
                        <a:ea typeface="+mn-ea"/>
                        <a:cs typeface="+mn-cs"/>
                      </a:rPr>
                      <m:t>=</m:t>
                    </m:r>
                    <m:acc>
                      <m:accPr>
                        <m:chr m:val="̂"/>
                        <m:ctrlPr>
                          <a:rPr lang="es-ES" sz="1400" b="0" i="1">
                            <a:solidFill>
                              <a:schemeClr val="dk1"/>
                            </a:solidFill>
                            <a:effectLst/>
                            <a:latin typeface="Cambria Math" panose="02040503050406030204" pitchFamily="18" charset="0"/>
                            <a:ea typeface="+mn-ea"/>
                            <a:cs typeface="+mn-cs"/>
                          </a:rPr>
                        </m:ctrlPr>
                      </m:accPr>
                      <m:e>
                        <m:r>
                          <a:rPr lang="es-ES" sz="1400" i="1">
                            <a:solidFill>
                              <a:schemeClr val="dk1"/>
                            </a:solidFill>
                            <a:effectLst/>
                            <a:latin typeface="Cambria Math" panose="02040503050406030204" pitchFamily="18" charset="0"/>
                            <a:ea typeface="+mn-ea"/>
                            <a:cs typeface="+mn-cs"/>
                          </a:rPr>
                          <m:t>𝑅𝑀𝑆𝐸</m:t>
                        </m:r>
                      </m:e>
                    </m:acc>
                    <m:r>
                      <a:rPr lang="es-ES" sz="1400" i="1">
                        <a:solidFill>
                          <a:schemeClr val="dk1"/>
                        </a:solidFill>
                        <a:effectLst/>
                        <a:latin typeface="Cambria Math" panose="02040503050406030204" pitchFamily="18" charset="0"/>
                        <a:ea typeface="+mn-ea"/>
                        <a:cs typeface="+mn-cs"/>
                      </a:rPr>
                      <m:t>≤</m:t>
                    </m:r>
                    <m:r>
                      <a:rPr lang="es-ES" sz="1400" i="1">
                        <a:solidFill>
                          <a:schemeClr val="dk1"/>
                        </a:solidFill>
                        <a:effectLst/>
                        <a:latin typeface="Cambria Math" panose="02040503050406030204" pitchFamily="18" charset="0"/>
                        <a:ea typeface="+mn-ea"/>
                        <a:cs typeface="+mn-cs"/>
                      </a:rPr>
                      <m:t>𝐿</m:t>
                    </m:r>
                    <m:sSub>
                      <m:sSubPr>
                        <m:ctrlPr>
                          <a:rPr lang="es-ES" sz="1400" i="1">
                            <a:solidFill>
                              <a:schemeClr val="dk1"/>
                            </a:solidFill>
                            <a:effectLst/>
                            <a:latin typeface="Cambria Math" panose="02040503050406030204" pitchFamily="18" charset="0"/>
                            <a:ea typeface="+mn-ea"/>
                            <a:cs typeface="+mn-cs"/>
                          </a:rPr>
                        </m:ctrlPr>
                      </m:sSubPr>
                      <m:e>
                        <m:r>
                          <a:rPr lang="es-ES" sz="1400" i="1">
                            <a:solidFill>
                              <a:schemeClr val="dk1"/>
                            </a:solidFill>
                            <a:effectLst/>
                            <a:latin typeface="Cambria Math" panose="02040503050406030204" pitchFamily="18" charset="0"/>
                            <a:ea typeface="+mn-ea"/>
                            <a:cs typeface="+mn-cs"/>
                          </a:rPr>
                          <m:t>𝑆</m:t>
                        </m:r>
                      </m:e>
                      <m:sub>
                        <m:d>
                          <m:dPr>
                            <m:ctrlPr>
                              <a:rPr lang="es-ES" sz="1400" i="1">
                                <a:solidFill>
                                  <a:schemeClr val="dk1"/>
                                </a:solidFill>
                                <a:effectLst/>
                                <a:latin typeface="Cambria Math" panose="02040503050406030204" pitchFamily="18" charset="0"/>
                                <a:ea typeface="+mn-ea"/>
                                <a:cs typeface="+mn-cs"/>
                              </a:rPr>
                            </m:ctrlPr>
                          </m:dPr>
                          <m:e>
                            <m:r>
                              <a:rPr lang="es-ES" sz="1400" i="1">
                                <a:solidFill>
                                  <a:schemeClr val="dk1"/>
                                </a:solidFill>
                                <a:effectLst/>
                                <a:latin typeface="Cambria Math" panose="02040503050406030204" pitchFamily="18" charset="0"/>
                                <a:ea typeface="+mn-ea"/>
                                <a:cs typeface="+mn-cs"/>
                              </a:rPr>
                              <m:t>1−</m:t>
                            </m:r>
                            <m:r>
                              <a:rPr lang="es-ES" sz="1400" i="1">
                                <a:solidFill>
                                  <a:schemeClr val="dk1"/>
                                </a:solidFill>
                                <a:effectLst/>
                                <a:latin typeface="Cambria Math" panose="02040503050406030204" pitchFamily="18" charset="0"/>
                                <a:ea typeface="+mn-ea"/>
                                <a:cs typeface="+mn-cs"/>
                              </a:rPr>
                              <m:t>𝛼</m:t>
                            </m:r>
                          </m:e>
                        </m:d>
                      </m:sub>
                    </m:sSub>
                  </m:oMath>
                </a14:m>
                <a:r>
                  <a:rPr lang="es-MX" sz="1400" dirty="0">
                    <a:solidFill>
                      <a:schemeClr val="dk1"/>
                    </a:solidFill>
                    <a:effectLst/>
                    <a:ea typeface="+mn-ea"/>
                    <a:cs typeface="+mn-cs"/>
                  </a:rPr>
                  <a:t>, se toma la decisión de que los</a:t>
                </a:r>
                <a:r>
                  <a:rPr lang="es-MX" sz="1400" baseline="0" dirty="0">
                    <a:solidFill>
                      <a:schemeClr val="dk1"/>
                    </a:solidFill>
                    <a:effectLst/>
                    <a:ea typeface="+mn-ea"/>
                    <a:cs typeface="+mn-cs"/>
                  </a:rPr>
                  <a:t> insumos disponibles (mediciones) son suficientes para lograr el estándar  de calidad dado por el RMSE "deseado".</a:t>
                </a:r>
                <a:endParaRPr lang="es-ES" sz="1600" dirty="0">
                  <a:effectLst/>
                </a:endParaRPr>
              </a:p>
              <a:p>
                <a:pPr algn="just" eaLnBrk="1" fontAlgn="auto" latinLnBrk="0" hangingPunct="1"/>
                <a:r>
                  <a:rPr lang="es-MX" sz="1200" dirty="0">
                    <a:solidFill>
                      <a:sysClr val="windowText" lastClr="000000"/>
                    </a:solidFill>
                    <a:effectLst/>
                    <a:ea typeface="Times New Roman" panose="02020603050405020304" pitchFamily="18" charset="0"/>
                    <a:cs typeface="Times New Roman" panose="02020603050405020304" pitchFamily="18" charset="0"/>
                  </a:rPr>
                  <a:t> </a:t>
                </a:r>
              </a:p>
            </p:txBody>
          </p:sp>
        </mc:Choice>
        <mc:Fallback xmlns="">
          <p:sp>
            <p:nvSpPr>
              <p:cNvPr id="8" name="CuadroTexto 14">
                <a:extLst>
                  <a:ext uri="{FF2B5EF4-FFF2-40B4-BE49-F238E27FC236}">
                    <a16:creationId xmlns:a16="http://schemas.microsoft.com/office/drawing/2014/main" id="{00000000-0008-0000-0200-00000F000000}"/>
                  </a:ext>
                </a:extLst>
              </p:cNvPr>
              <p:cNvSpPr txBox="1">
                <a:spLocks noRot="1" noChangeAspect="1" noMove="1" noResize="1" noEditPoints="1" noAdjustHandles="1" noChangeArrowheads="1" noChangeShapeType="1" noTextEdit="1"/>
              </p:cNvSpPr>
              <p:nvPr/>
            </p:nvSpPr>
            <p:spPr>
              <a:xfrm>
                <a:off x="297376" y="786325"/>
                <a:ext cx="11392876" cy="4840752"/>
              </a:xfrm>
              <a:prstGeom prst="rect">
                <a:avLst/>
              </a:prstGeom>
              <a:blipFill>
                <a:blip r:embed="rId4"/>
                <a:stretch>
                  <a:fillRect l="-1819" t="-1259" r="-963" b="-13980"/>
                </a:stretch>
              </a:blipFill>
              <a:ln>
                <a:noFill/>
              </a:ln>
            </p:spPr>
            <p:txBody>
              <a:bodyPr/>
              <a:lstStyle/>
              <a:p>
                <a:r>
                  <a:rPr lang="es-MX">
                    <a:noFill/>
                  </a:rPr>
                  <a:t> </a:t>
                </a:r>
              </a:p>
            </p:txBody>
          </p:sp>
        </mc:Fallback>
      </mc:AlternateContent>
      <p:sp>
        <p:nvSpPr>
          <p:cNvPr id="9" name="Text Placeholder 1">
            <a:extLst>
              <a:ext uri="{FF2B5EF4-FFF2-40B4-BE49-F238E27FC236}">
                <a16:creationId xmlns:a16="http://schemas.microsoft.com/office/drawing/2014/main" id="{EA640222-F10A-42A5-86AE-FF376A1F4F34}"/>
              </a:ext>
            </a:extLst>
          </p:cNvPr>
          <p:cNvSpPr txBox="1">
            <a:spLocks/>
          </p:cNvSpPr>
          <p:nvPr/>
        </p:nvSpPr>
        <p:spPr>
          <a:xfrm>
            <a:off x="538162" y="174188"/>
            <a:ext cx="103378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altLang="ko-KR" sz="2400" dirty="0">
                <a:solidFill>
                  <a:srgbClr val="033057"/>
                </a:solidFill>
                <a:latin typeface="Arial" panose="020B0604020202020204" pitchFamily="34" charset="0"/>
                <a:cs typeface="Arial" panose="020B0604020202020204" pitchFamily="34" charset="0"/>
              </a:rPr>
              <a:t>Ficha Técnica</a:t>
            </a:r>
          </a:p>
        </p:txBody>
      </p:sp>
      <p:pic>
        <p:nvPicPr>
          <p:cNvPr id="11" name="Imagen 10">
            <a:extLst>
              <a:ext uri="{FF2B5EF4-FFF2-40B4-BE49-F238E27FC236}">
                <a16:creationId xmlns:a16="http://schemas.microsoft.com/office/drawing/2014/main" id="{68418FAA-DABD-496F-B360-663FE2FF747B}"/>
              </a:ext>
            </a:extLst>
          </p:cNvPr>
          <p:cNvPicPr/>
          <p:nvPr/>
        </p:nvPicPr>
        <p:blipFill rotWithShape="1">
          <a:blip r:embed="rId5">
            <a:clrChange>
              <a:clrFrom>
                <a:srgbClr val="FFFFFF"/>
              </a:clrFrom>
              <a:clrTo>
                <a:srgbClr val="FFFFFF">
                  <a:alpha val="0"/>
                </a:srgbClr>
              </a:clrTo>
            </a:clrChange>
          </a:blip>
          <a:srcRect t="4965" b="3188"/>
          <a:stretch/>
        </p:blipFill>
        <p:spPr>
          <a:xfrm>
            <a:off x="11282289" y="104604"/>
            <a:ext cx="909711" cy="681722"/>
          </a:xfrm>
          <a:prstGeom prst="rect">
            <a:avLst/>
          </a:prstGeom>
        </p:spPr>
      </p:pic>
    </p:spTree>
    <p:extLst>
      <p:ext uri="{BB962C8B-B14F-4D97-AF65-F5344CB8AC3E}">
        <p14:creationId xmlns:p14="http://schemas.microsoft.com/office/powerpoint/2010/main" val="74269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B4C056D-3017-48B0-9A2B-C0372BBB8302}"/>
              </a:ext>
            </a:extLst>
          </p:cNvPr>
          <p:cNvPicPr>
            <a:picLocks noChangeAspect="1"/>
          </p:cNvPicPr>
          <p:nvPr/>
        </p:nvPicPr>
        <p:blipFill>
          <a:blip r:embed="rId2"/>
          <a:stretch>
            <a:fillRect/>
          </a:stretch>
        </p:blipFill>
        <p:spPr>
          <a:xfrm>
            <a:off x="434473" y="1406190"/>
            <a:ext cx="11417671" cy="4552809"/>
          </a:xfrm>
          <a:prstGeom prst="rect">
            <a:avLst/>
          </a:prstGeom>
        </p:spPr>
      </p:pic>
      <p:sp>
        <p:nvSpPr>
          <p:cNvPr id="4" name="Text Placeholder 1">
            <a:extLst>
              <a:ext uri="{FF2B5EF4-FFF2-40B4-BE49-F238E27FC236}">
                <a16:creationId xmlns:a16="http://schemas.microsoft.com/office/drawing/2014/main" id="{FD14E44A-5021-4A22-97D3-93890C1F9389}"/>
              </a:ext>
            </a:extLst>
          </p:cNvPr>
          <p:cNvSpPr txBox="1">
            <a:spLocks/>
          </p:cNvSpPr>
          <p:nvPr/>
        </p:nvSpPr>
        <p:spPr>
          <a:xfrm>
            <a:off x="606109" y="511812"/>
            <a:ext cx="103378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altLang="ko-KR" sz="2400" dirty="0">
                <a:solidFill>
                  <a:srgbClr val="033057"/>
                </a:solidFill>
                <a:latin typeface="Arial" panose="020B0604020202020204" pitchFamily="34" charset="0"/>
                <a:cs typeface="Arial" panose="020B0604020202020204" pitchFamily="34" charset="0"/>
              </a:rPr>
              <a:t>Ficha Técnica</a:t>
            </a:r>
          </a:p>
        </p:txBody>
      </p:sp>
      <p:pic>
        <p:nvPicPr>
          <p:cNvPr id="5" name="Gráfico 4">
            <a:extLst>
              <a:ext uri="{FF2B5EF4-FFF2-40B4-BE49-F238E27FC236}">
                <a16:creationId xmlns:a16="http://schemas.microsoft.com/office/drawing/2014/main" id="{E94A98AF-41E8-4B1D-8514-24346A054E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06709" y="1005326"/>
            <a:ext cx="736600" cy="165100"/>
          </a:xfrm>
          <a:prstGeom prst="rect">
            <a:avLst/>
          </a:prstGeom>
        </p:spPr>
      </p:pic>
      <p:pic>
        <p:nvPicPr>
          <p:cNvPr id="6" name="Imagen 5">
            <a:extLst>
              <a:ext uri="{FF2B5EF4-FFF2-40B4-BE49-F238E27FC236}">
                <a16:creationId xmlns:a16="http://schemas.microsoft.com/office/drawing/2014/main" id="{984A6A9D-7CFE-4924-BD23-748F0ACFBB8A}"/>
              </a:ext>
            </a:extLst>
          </p:cNvPr>
          <p:cNvPicPr/>
          <p:nvPr/>
        </p:nvPicPr>
        <p:blipFill rotWithShape="1">
          <a:blip r:embed="rId5">
            <a:clrChange>
              <a:clrFrom>
                <a:srgbClr val="FFFFFF"/>
              </a:clrFrom>
              <a:clrTo>
                <a:srgbClr val="FFFFFF">
                  <a:alpha val="0"/>
                </a:srgbClr>
              </a:clrTo>
            </a:clrChange>
          </a:blip>
          <a:srcRect t="4965" b="3188"/>
          <a:stretch/>
        </p:blipFill>
        <p:spPr>
          <a:xfrm>
            <a:off x="10943909" y="104603"/>
            <a:ext cx="1248091" cy="983273"/>
          </a:xfrm>
          <a:prstGeom prst="rect">
            <a:avLst/>
          </a:prstGeom>
        </p:spPr>
      </p:pic>
    </p:spTree>
    <p:extLst>
      <p:ext uri="{BB962C8B-B14F-4D97-AF65-F5344CB8AC3E}">
        <p14:creationId xmlns:p14="http://schemas.microsoft.com/office/powerpoint/2010/main" val="32864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B4F1E3-4EFD-49D0-9DED-E4E658943688}"/>
              </a:ext>
            </a:extLst>
          </p:cNvPr>
          <p:cNvSpPr txBox="1"/>
          <p:nvPr/>
        </p:nvSpPr>
        <p:spPr>
          <a:xfrm>
            <a:off x="372139" y="967562"/>
            <a:ext cx="11084442" cy="6124754"/>
          </a:xfrm>
          <a:prstGeom prst="rect">
            <a:avLst/>
          </a:prstGeom>
          <a:noFill/>
        </p:spPr>
        <p:txBody>
          <a:bodyPr wrap="square" rtlCol="0">
            <a:spAutoFit/>
          </a:bodyPr>
          <a:lstStyle/>
          <a:p>
            <a:pPr algn="just"/>
            <a:r>
              <a:rPr lang="es-MX" sz="1400" dirty="0"/>
              <a:t>En la actualidad la cartografía e información geográfica presentan características de un amplio espectro con el fin de responder a las necesidades de los usuarios y soportado en avances tecnológicos, metodológicos y la adopción de normas y estándares nacionales e internacionales. Los requerimientos y especificaciones técnicas identificadas para los distintos usos demandan productos y servicios dinámicos y multipropósito. En consecuencia, se hace explícita una complejidad y heterogeneidad cartográfica y de información geográfica. En este sentido se han establecido los principales criterios que pueden permitir al responsable del Programa de Información decidir si un producto o servicio de información requiere incorporar el indicador de la Cota de Confianza de Precisión Posicional, su pertinencia, el método y la rigurosidad con la que se aplique. Una vez establecido el propósito del producto o servicio por parte de los usuarios, entre los </a:t>
            </a:r>
            <a:r>
              <a:rPr lang="es-MX" sz="1400" b="1" dirty="0"/>
              <a:t>principales criterios </a:t>
            </a:r>
            <a:r>
              <a:rPr lang="es-MX" sz="1400" dirty="0"/>
              <a:t>que permiten definir el alcance de aplicación del indicador están:</a:t>
            </a:r>
          </a:p>
          <a:p>
            <a:pPr algn="just"/>
            <a:endParaRPr lang="es-MX" sz="1400" dirty="0"/>
          </a:p>
          <a:p>
            <a:pPr marL="285750" indent="-285750" algn="just">
              <a:buFont typeface="Wingdings" panose="05000000000000000000" pitchFamily="2" charset="2"/>
              <a:buChar char="Ø"/>
            </a:pPr>
            <a:r>
              <a:rPr lang="es-MX" sz="1400" dirty="0"/>
              <a:t>Definición de los polígonos de interés que conforman la zona de estudio.</a:t>
            </a:r>
          </a:p>
          <a:p>
            <a:pPr marL="285750" indent="-285750" algn="just">
              <a:buFont typeface="Wingdings" panose="05000000000000000000" pitchFamily="2" charset="2"/>
              <a:buChar char="Ø"/>
            </a:pPr>
            <a:r>
              <a:rPr lang="es-MX" sz="1400" dirty="0"/>
              <a:t>Características de la zona de estudio.</a:t>
            </a:r>
          </a:p>
          <a:p>
            <a:pPr marL="285750" indent="-285750" algn="just">
              <a:buFont typeface="Wingdings" panose="05000000000000000000" pitchFamily="2" charset="2"/>
              <a:buChar char="Ø"/>
            </a:pPr>
            <a:r>
              <a:rPr lang="es-MX" sz="1400" dirty="0"/>
              <a:t>Heterogeneidad territorial. Por ejemplo, efectos de la curvatura terrestre, variaciones en la configuración del terreno y cobertura de suelo</a:t>
            </a:r>
          </a:p>
          <a:p>
            <a:pPr marL="285750" indent="-285750" algn="just">
              <a:buFont typeface="Wingdings" panose="05000000000000000000" pitchFamily="2" charset="2"/>
              <a:buChar char="Ø"/>
            </a:pPr>
            <a:r>
              <a:rPr lang="es-MX" sz="1400" dirty="0"/>
              <a:t>Insumos. Por ejemplo, imágenes satelitales, fotografías aéreas e información geográfica derivada de sensores.</a:t>
            </a:r>
          </a:p>
          <a:p>
            <a:pPr marL="285750" indent="-285750" algn="just">
              <a:buFont typeface="Wingdings" panose="05000000000000000000" pitchFamily="2" charset="2"/>
              <a:buChar char="Ø"/>
            </a:pPr>
            <a:r>
              <a:rPr lang="es-MX" sz="1400" dirty="0"/>
              <a:t>Método de captación. Por ejemplo, equipos geodésicos, topográficos, GPS navegador, cartografía de la zona de estudio.</a:t>
            </a:r>
          </a:p>
          <a:p>
            <a:pPr marL="285750" indent="-285750" algn="just">
              <a:buFont typeface="Wingdings" panose="05000000000000000000" pitchFamily="2" charset="2"/>
              <a:buChar char="Ø"/>
            </a:pPr>
            <a:r>
              <a:rPr lang="es-MX" sz="1400" dirty="0"/>
              <a:t>Método de procesamiento fotogramétrico. </a:t>
            </a:r>
          </a:p>
          <a:p>
            <a:pPr marL="285750" indent="-285750" algn="just">
              <a:buFont typeface="Wingdings" panose="05000000000000000000" pitchFamily="2" charset="2"/>
              <a:buChar char="Ø"/>
            </a:pPr>
            <a:r>
              <a:rPr lang="es-MX" sz="1400" dirty="0"/>
              <a:t>Resolución espacial.</a:t>
            </a:r>
          </a:p>
          <a:p>
            <a:pPr marL="285750" indent="-285750" algn="just">
              <a:buFont typeface="Wingdings" panose="05000000000000000000" pitchFamily="2" charset="2"/>
              <a:buChar char="Ø"/>
            </a:pPr>
            <a:r>
              <a:rPr lang="es-MX" sz="1400" dirty="0"/>
              <a:t>Granularidad.</a:t>
            </a:r>
          </a:p>
          <a:p>
            <a:pPr marL="285750" indent="-285750" algn="just">
              <a:buFont typeface="Wingdings" panose="05000000000000000000" pitchFamily="2" charset="2"/>
              <a:buChar char="Ø"/>
            </a:pPr>
            <a:r>
              <a:rPr lang="es-MX" sz="1400" dirty="0"/>
              <a:t>Temporalidad.</a:t>
            </a:r>
          </a:p>
          <a:p>
            <a:pPr marL="285750" indent="-285750" algn="just">
              <a:buFont typeface="Wingdings" panose="05000000000000000000" pitchFamily="2" charset="2"/>
              <a:buChar char="Ø"/>
            </a:pPr>
            <a:r>
              <a:rPr lang="es-MX" sz="1400" dirty="0"/>
              <a:t>Diseño cartográfico.</a:t>
            </a:r>
          </a:p>
          <a:p>
            <a:pPr marL="285750" indent="-285750" algn="just">
              <a:buFont typeface="Wingdings" panose="05000000000000000000" pitchFamily="2" charset="2"/>
              <a:buChar char="Ø"/>
            </a:pPr>
            <a:r>
              <a:rPr lang="es-MX" sz="1400" dirty="0"/>
              <a:t>Escala de representación cartográfica. Por ejemplo, algoritmos de generalización e interpolación.</a:t>
            </a:r>
          </a:p>
          <a:p>
            <a:pPr marL="285750" indent="-285750" algn="just">
              <a:buFont typeface="Wingdings" panose="05000000000000000000" pitchFamily="2" charset="2"/>
              <a:buChar char="Ø"/>
            </a:pPr>
            <a:r>
              <a:rPr lang="es-MX" sz="1400" dirty="0"/>
              <a:t>Medio de difusión. </a:t>
            </a:r>
          </a:p>
          <a:p>
            <a:pPr algn="just"/>
            <a:endParaRPr lang="es-MX" sz="1400" dirty="0"/>
          </a:p>
          <a:p>
            <a:pPr algn="just"/>
            <a:r>
              <a:rPr lang="es-MX" sz="1400" i="1" dirty="0"/>
              <a:t>Por lo tanto, en un proyecto integral conformado por procesos, subprocesos y procedimientos -a saber, los Programas de Información del Instituto- la precisión posicional puede ser relevante de acuerdo con los criterios antes expuestos. En este sentido, la gestión de la calidad de los productos y servicios depende de las necesidades de los usuarios.</a:t>
            </a:r>
            <a:r>
              <a:rPr lang="es-MX" sz="1400" dirty="0"/>
              <a:t>											</a:t>
            </a:r>
          </a:p>
          <a:p>
            <a:r>
              <a:rPr lang="es-MX" sz="1400" dirty="0"/>
              <a:t>											</a:t>
            </a:r>
          </a:p>
          <a:p>
            <a:endParaRPr lang="es-MX" sz="1400" dirty="0"/>
          </a:p>
        </p:txBody>
      </p:sp>
      <p:sp>
        <p:nvSpPr>
          <p:cNvPr id="4" name="Text Placeholder 1">
            <a:extLst>
              <a:ext uri="{FF2B5EF4-FFF2-40B4-BE49-F238E27FC236}">
                <a16:creationId xmlns:a16="http://schemas.microsoft.com/office/drawing/2014/main" id="{AF3346E7-3237-4986-8039-BC97C6857FEA}"/>
              </a:ext>
            </a:extLst>
          </p:cNvPr>
          <p:cNvSpPr txBox="1">
            <a:spLocks/>
          </p:cNvSpPr>
          <p:nvPr/>
        </p:nvSpPr>
        <p:spPr>
          <a:xfrm>
            <a:off x="606109" y="139082"/>
            <a:ext cx="103378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altLang="ko-KR" sz="2400" dirty="0">
                <a:solidFill>
                  <a:srgbClr val="033057"/>
                </a:solidFill>
                <a:latin typeface="Arial" panose="020B0604020202020204" pitchFamily="34" charset="0"/>
                <a:cs typeface="Arial" panose="020B0604020202020204" pitchFamily="34" charset="0"/>
              </a:rPr>
              <a:t>Ficha Técnica</a:t>
            </a:r>
          </a:p>
        </p:txBody>
      </p:sp>
      <p:pic>
        <p:nvPicPr>
          <p:cNvPr id="5" name="Gráfico 4">
            <a:extLst>
              <a:ext uri="{FF2B5EF4-FFF2-40B4-BE49-F238E27FC236}">
                <a16:creationId xmlns:a16="http://schemas.microsoft.com/office/drawing/2014/main" id="{910F1BCF-582F-44E4-B08A-CF9C2C102B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6709" y="596239"/>
            <a:ext cx="736600" cy="165100"/>
          </a:xfrm>
          <a:prstGeom prst="rect">
            <a:avLst/>
          </a:prstGeom>
        </p:spPr>
      </p:pic>
      <p:pic>
        <p:nvPicPr>
          <p:cNvPr id="6" name="Imagen 5">
            <a:extLst>
              <a:ext uri="{FF2B5EF4-FFF2-40B4-BE49-F238E27FC236}">
                <a16:creationId xmlns:a16="http://schemas.microsoft.com/office/drawing/2014/main" id="{0532AB12-2052-4185-B281-2299CD6D6D17}"/>
              </a:ext>
            </a:extLst>
          </p:cNvPr>
          <p:cNvPicPr/>
          <p:nvPr/>
        </p:nvPicPr>
        <p:blipFill rotWithShape="1">
          <a:blip r:embed="rId4">
            <a:clrChange>
              <a:clrFrom>
                <a:srgbClr val="FFFFFF"/>
              </a:clrFrom>
              <a:clrTo>
                <a:srgbClr val="FFFFFF">
                  <a:alpha val="0"/>
                </a:srgbClr>
              </a:clrTo>
            </a:clrChange>
          </a:blip>
          <a:srcRect t="4965" b="3188"/>
          <a:stretch/>
        </p:blipFill>
        <p:spPr>
          <a:xfrm>
            <a:off x="10943909" y="104603"/>
            <a:ext cx="1248091" cy="983273"/>
          </a:xfrm>
          <a:prstGeom prst="rect">
            <a:avLst/>
          </a:prstGeom>
        </p:spPr>
      </p:pic>
    </p:spTree>
    <p:extLst>
      <p:ext uri="{BB962C8B-B14F-4D97-AF65-F5344CB8AC3E}">
        <p14:creationId xmlns:p14="http://schemas.microsoft.com/office/powerpoint/2010/main" val="42863542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TotalTime>
  <Words>1493</Words>
  <Application>Microsoft Office PowerPoint</Application>
  <PresentationFormat>Panorámica</PresentationFormat>
  <Paragraphs>71</Paragraphs>
  <Slides>11</Slides>
  <Notes>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Calibri</vt:lpstr>
      <vt:lpstr>Calibri Light</vt:lpstr>
      <vt:lpstr>Cambria Math</vt:lpstr>
      <vt:lpstr>Helvetica Neue</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PASTRANA ESTRADA ULISES</dc:creator>
  <cp:lastModifiedBy>Nuria Torroja Mateu</cp:lastModifiedBy>
  <cp:revision>13</cp:revision>
  <dcterms:created xsi:type="dcterms:W3CDTF">2021-09-07T16:42:25Z</dcterms:created>
  <dcterms:modified xsi:type="dcterms:W3CDTF">2021-09-13T15:50:42Z</dcterms:modified>
</cp:coreProperties>
</file>