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944" r:id="rId2"/>
    <p:sldId id="1002" r:id="rId3"/>
    <p:sldId id="1004" r:id="rId4"/>
    <p:sldId id="985" r:id="rId5"/>
    <p:sldId id="992" r:id="rId6"/>
    <p:sldId id="991" r:id="rId7"/>
    <p:sldId id="993" r:id="rId8"/>
    <p:sldId id="994" r:id="rId9"/>
    <p:sldId id="997" r:id="rId10"/>
    <p:sldId id="996" r:id="rId11"/>
    <p:sldId id="998" r:id="rId12"/>
    <p:sldId id="999" r:id="rId13"/>
    <p:sldId id="1005" r:id="rId14"/>
    <p:sldId id="953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24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CO MUÑOZ ELIAS ALFONSO" initials="ZMEA" lastIdx="5" clrIdx="0">
    <p:extLst>
      <p:ext uri="{19B8F6BF-5375-455C-9EA6-DF929625EA0E}">
        <p15:presenceInfo xmlns:p15="http://schemas.microsoft.com/office/powerpoint/2012/main" userId="S::alfonso.zarco@inegi.org.mx::075f713a-bdbe-4788-bf08-e3aa6ca92b2b" providerId="AD"/>
      </p:ext>
    </p:extLst>
  </p:cmAuthor>
  <p:cmAuthor id="2" name="MARCA CASTILLO MARIANA" initials="MCM" lastIdx="2" clrIdx="1">
    <p:extLst>
      <p:ext uri="{19B8F6BF-5375-455C-9EA6-DF929625EA0E}">
        <p15:presenceInfo xmlns:p15="http://schemas.microsoft.com/office/powerpoint/2012/main" userId="S-1-5-21-1606980848-1500820517-1801674531-1485011" providerId="AD"/>
      </p:ext>
    </p:extLst>
  </p:cmAuthor>
  <p:cmAuthor id="3" name="GONZALEZ ARREOLA SERGIO ROLANDO" initials="GASR" lastIdx="1" clrIdx="2">
    <p:extLst>
      <p:ext uri="{19B8F6BF-5375-455C-9EA6-DF929625EA0E}">
        <p15:presenceInfo xmlns:p15="http://schemas.microsoft.com/office/powerpoint/2012/main" userId="S::ROLANDO.GONZALEZ@inegi.org.mx::8c02a127-d89e-4b17-8f0f-0680d7649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E5E"/>
    <a:srgbClr val="1277C6"/>
    <a:srgbClr val="1BA3E2"/>
    <a:srgbClr val="033057"/>
    <a:srgbClr val="A6A6A6"/>
    <a:srgbClr val="0A3356"/>
    <a:srgbClr val="EFA9E7"/>
    <a:srgbClr val="FFFFFF"/>
    <a:srgbClr val="0073C3"/>
    <a:srgbClr val="00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4" y="64"/>
      </p:cViewPr>
      <p:guideLst>
        <p:guide orient="horz" pos="3589"/>
        <p:guide pos="2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ES PEREZ ILEANA" userId="7b1a610d-fa8c-43b9-9ade-b0749e3d538f" providerId="ADAL" clId="{AC0B58FE-D471-42EF-AAB1-502FAEA94406}"/>
    <pc:docChg chg="undo custSel modSld">
      <pc:chgData name="MAYES PEREZ ILEANA" userId="7b1a610d-fa8c-43b9-9ade-b0749e3d538f" providerId="ADAL" clId="{AC0B58FE-D471-42EF-AAB1-502FAEA94406}" dt="2021-05-31T20:35:15.290" v="44" actId="1076"/>
      <pc:docMkLst>
        <pc:docMk/>
      </pc:docMkLst>
      <pc:sldChg chg="modSp mod">
        <pc:chgData name="MAYES PEREZ ILEANA" userId="7b1a610d-fa8c-43b9-9ade-b0749e3d538f" providerId="ADAL" clId="{AC0B58FE-D471-42EF-AAB1-502FAEA94406}" dt="2021-05-31T20:35:15.290" v="44" actId="1076"/>
        <pc:sldMkLst>
          <pc:docMk/>
          <pc:sldMk cId="1152440265" sldId="985"/>
        </pc:sldMkLst>
        <pc:spChg chg="mod">
          <ac:chgData name="MAYES PEREZ ILEANA" userId="7b1a610d-fa8c-43b9-9ade-b0749e3d538f" providerId="ADAL" clId="{AC0B58FE-D471-42EF-AAB1-502FAEA94406}" dt="2021-05-31T20:34:16.480" v="37" actId="255"/>
          <ac:spMkLst>
            <pc:docMk/>
            <pc:sldMk cId="1152440265" sldId="985"/>
            <ac:spMk id="35" creationId="{73897F4B-2FF9-4FAA-8105-19152963ADB3}"/>
          </ac:spMkLst>
        </pc:spChg>
        <pc:spChg chg="mod">
          <ac:chgData name="MAYES PEREZ ILEANA" userId="7b1a610d-fa8c-43b9-9ade-b0749e3d538f" providerId="ADAL" clId="{AC0B58FE-D471-42EF-AAB1-502FAEA94406}" dt="2021-05-31T20:35:15.290" v="44" actId="1076"/>
          <ac:spMkLst>
            <pc:docMk/>
            <pc:sldMk cId="1152440265" sldId="985"/>
            <ac:spMk id="55" creationId="{FFE40698-A6FB-4701-B0ED-3C38341AB3D8}"/>
          </ac:spMkLst>
        </pc:spChg>
        <pc:spChg chg="mod">
          <ac:chgData name="MAYES PEREZ ILEANA" userId="7b1a610d-fa8c-43b9-9ade-b0749e3d538f" providerId="ADAL" clId="{AC0B58FE-D471-42EF-AAB1-502FAEA94406}" dt="2021-05-31T20:34:31.620" v="40" actId="255"/>
          <ac:spMkLst>
            <pc:docMk/>
            <pc:sldMk cId="1152440265" sldId="985"/>
            <ac:spMk id="71" creationId="{709AE519-E0B9-4F57-B267-8B4BCCCF4F64}"/>
          </ac:spMkLst>
        </pc:spChg>
        <pc:spChg chg="mod">
          <ac:chgData name="MAYES PEREZ ILEANA" userId="7b1a610d-fa8c-43b9-9ade-b0749e3d538f" providerId="ADAL" clId="{AC0B58FE-D471-42EF-AAB1-502FAEA94406}" dt="2021-05-31T20:34:27.129" v="39" actId="255"/>
          <ac:spMkLst>
            <pc:docMk/>
            <pc:sldMk cId="1152440265" sldId="985"/>
            <ac:spMk id="73" creationId="{00FD1213-F43E-493F-B118-EE6F582AB006}"/>
          </ac:spMkLst>
        </pc:spChg>
      </pc:sldChg>
      <pc:sldChg chg="modSp mod">
        <pc:chgData name="MAYES PEREZ ILEANA" userId="7b1a610d-fa8c-43b9-9ade-b0749e3d538f" providerId="ADAL" clId="{AC0B58FE-D471-42EF-AAB1-502FAEA94406}" dt="2021-05-31T20:32:23.472" v="21" actId="1037"/>
        <pc:sldMkLst>
          <pc:docMk/>
          <pc:sldMk cId="3371260057" sldId="991"/>
        </pc:sldMkLst>
        <pc:spChg chg="mod">
          <ac:chgData name="MAYES PEREZ ILEANA" userId="7b1a610d-fa8c-43b9-9ade-b0749e3d538f" providerId="ADAL" clId="{AC0B58FE-D471-42EF-AAB1-502FAEA94406}" dt="2021-05-31T20:29:39.538" v="4" actId="403"/>
          <ac:spMkLst>
            <pc:docMk/>
            <pc:sldMk cId="3371260057" sldId="991"/>
            <ac:spMk id="3" creationId="{BC22407F-B25B-4DC2-969F-FF1DA44C198A}"/>
          </ac:spMkLst>
        </pc:spChg>
        <pc:spChg chg="mod">
          <ac:chgData name="MAYES PEREZ ILEANA" userId="7b1a610d-fa8c-43b9-9ade-b0749e3d538f" providerId="ADAL" clId="{AC0B58FE-D471-42EF-AAB1-502FAEA94406}" dt="2021-05-31T20:26:10.797" v="1" actId="14100"/>
          <ac:spMkLst>
            <pc:docMk/>
            <pc:sldMk cId="3371260057" sldId="991"/>
            <ac:spMk id="30" creationId="{9F43B0C7-875B-4B27-8B91-CB45ABE6CCC6}"/>
          </ac:spMkLst>
        </pc:spChg>
        <pc:spChg chg="mod">
          <ac:chgData name="MAYES PEREZ ILEANA" userId="7b1a610d-fa8c-43b9-9ade-b0749e3d538f" providerId="ADAL" clId="{AC0B58FE-D471-42EF-AAB1-502FAEA94406}" dt="2021-05-31T20:31:09.590" v="15" actId="1035"/>
          <ac:spMkLst>
            <pc:docMk/>
            <pc:sldMk cId="3371260057" sldId="991"/>
            <ac:spMk id="47" creationId="{FF5E7F07-A702-44F3-AE87-6DBAAB967F4F}"/>
          </ac:spMkLst>
        </pc:spChg>
        <pc:spChg chg="mod">
          <ac:chgData name="MAYES PEREZ ILEANA" userId="7b1a610d-fa8c-43b9-9ade-b0749e3d538f" providerId="ADAL" clId="{AC0B58FE-D471-42EF-AAB1-502FAEA94406}" dt="2021-05-31T20:30:21.121" v="8" actId="1035"/>
          <ac:spMkLst>
            <pc:docMk/>
            <pc:sldMk cId="3371260057" sldId="991"/>
            <ac:spMk id="48" creationId="{0CA2AF44-5BFB-494D-BAD0-24AF98E7D585}"/>
          </ac:spMkLst>
        </pc:spChg>
        <pc:spChg chg="mod">
          <ac:chgData name="MAYES PEREZ ILEANA" userId="7b1a610d-fa8c-43b9-9ade-b0749e3d538f" providerId="ADAL" clId="{AC0B58FE-D471-42EF-AAB1-502FAEA94406}" dt="2021-05-31T20:31:06.001" v="14" actId="1036"/>
          <ac:spMkLst>
            <pc:docMk/>
            <pc:sldMk cId="3371260057" sldId="991"/>
            <ac:spMk id="53" creationId="{07B118BE-A32D-4305-9D1F-487A6C64084F}"/>
          </ac:spMkLst>
        </pc:spChg>
        <pc:cxnChg chg="mod">
          <ac:chgData name="MAYES PEREZ ILEANA" userId="7b1a610d-fa8c-43b9-9ade-b0749e3d538f" providerId="ADAL" clId="{AC0B58FE-D471-42EF-AAB1-502FAEA94406}" dt="2021-05-31T20:32:23.472" v="21" actId="1037"/>
          <ac:cxnSpMkLst>
            <pc:docMk/>
            <pc:sldMk cId="3371260057" sldId="991"/>
            <ac:cxnSpMk id="35" creationId="{207668D5-752C-459C-B5EB-A694501EB90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E597-A19F-44E6-A713-B3BC6DA8C82F}" type="datetimeFigureOut">
              <a:rPr lang="es-MX" smtClean="0"/>
              <a:t>01/06/2021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21E4E-4269-4908-9DEE-E07404D0B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63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76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34AA2-AD21-43ED-A6E1-67DB27767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C36B83-0335-47EC-861D-38512C173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565C7B-D240-445E-8F06-ACC37550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534931-46BE-48A2-B860-7B176777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73F88-5C89-4936-9445-2B001BCA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29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453FE-7F60-4770-9895-9B618D6F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E1B316-F6FE-4E49-868F-2C122E58B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BB2C1-5E0A-4659-BAB2-319584EB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7CFAA7-6736-41C4-873C-F7CC105B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B9E48D-6D3F-4B94-A0B7-062CCFD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263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D85396-96C5-4D1F-84B8-3A446EC06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29F3AF-0CBA-49EC-8F35-2D02A650D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6345D-9272-4E74-A14A-DCE1B08C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BAE8B-6680-4D9E-8A03-98136CED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978887-498D-411E-85B8-9CBDBE12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586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0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710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96691-B672-483B-91FC-5F56AB9F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BE81F-068A-4A12-B54F-717BE1843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E0EB1-0580-46D9-B88F-2FCEEE96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E2B97C-0187-4C77-BA74-2AFA339D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419834-45A4-4FB5-A952-F1384DC6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271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26018-CABE-4FB4-977E-C4D83517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39545-651C-4629-BC69-B07D55580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499925-C452-4CFD-9A27-5D18E426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271F4-CD02-4069-83A8-693744D5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158DA2-A436-4EDC-9FDD-7383FBA6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96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35FD4-02B2-4128-BAF2-027FFEAC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03F424-5910-4531-A0B8-7ABFEECF3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3F79C7-CF73-414C-92D6-C53826EA9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3C931D-A428-4CB2-AE67-7321F8C1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B2D43D-5AE0-4331-8DF4-89E7508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46BB60-7EB1-4CCD-964C-1CE2ED60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30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FB3F3-1971-485C-8AFC-2E56420F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BFC151-3585-42E5-95EB-7ECF8913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CCCDF-B7D4-4F4E-885A-4ADF2CB5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192D55-16AF-442C-BA0B-65274D20E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8BF3B5-EFF4-4D6E-BC4A-6913A0077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22F566-AF00-4A08-90BB-1BCB3AD9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51E943-1C70-4ECA-A6C8-5E0249CC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B3E234-A6A3-4CF1-B7EC-9E1CECF8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634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AC794-648B-4364-BA14-E74A0057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72F7AB-BA13-47BA-AEAE-988D6A23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9EF7B9-177E-4118-AC40-2C156121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59DB0D-84AD-425F-8260-A22A730F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918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E43854-278E-4991-B09B-8F92FED7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0677D6-3F1F-449C-9369-707A240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408AA9-726B-44C0-BC71-4360FCA2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06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BFAF1-219F-4DBA-92D1-92E2664D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C0A8B-853A-4A13-BA92-303FC6BA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7683D-EA5A-4C7E-B1B8-9AF15C4A2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116BCC-705A-4B6E-8A8D-1A1A85B1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7E03C-5D14-4D95-96A9-3B9FFB84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D62A13-E665-4026-9C94-240BC19A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087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0ACB5-2053-4149-A33E-241A3722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B3BD64-19B8-4B27-A95B-DB60EA515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896B80-9113-4D90-B6AD-735E2B43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205EE8-2F42-450A-B29E-3C44FB4C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6DB7B8-3A96-4A19-80FD-E97C322D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4F8FD-F301-4570-B2A6-4A2014A7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032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019A8D-664B-408E-A182-3C5053D9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8B907A-E85A-48A3-ABAC-DE749D89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DB4D8-320C-40F1-B6FB-DAED5BF5B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6C82FF-2B27-49E5-AAE2-6D283D962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34C216-BB4C-4DD0-954B-A78E05CA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A1F7-B2AC-4EF7-A31D-07CDBA183A9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840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svg"/><Relationship Id="rId7" Type="http://schemas.openxmlformats.org/officeDocument/2006/relationships/image" Target="../media/image4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svg"/><Relationship Id="rId7" Type="http://schemas.openxmlformats.org/officeDocument/2006/relationships/image" Target="../media/image5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8.svg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6.sv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6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6B1290-C681-AA4C-A12F-F7094CB49F60}"/>
              </a:ext>
            </a:extLst>
          </p:cNvPr>
          <p:cNvSpPr txBox="1">
            <a:spLocks/>
          </p:cNvSpPr>
          <p:nvPr/>
        </p:nvSpPr>
        <p:spPr>
          <a:xfrm>
            <a:off x="962938" y="2264873"/>
            <a:ext cx="6357025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de </a:t>
            </a:r>
          </a:p>
          <a:p>
            <a:pPr marL="0" indent="0">
              <a:buNone/>
            </a:pPr>
            <a:r>
              <a:rPr lang="es-MX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F79C82-E2DE-094F-9A29-9C3989350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62" y="4090455"/>
            <a:ext cx="736600" cy="1651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10166092" y="5601133"/>
            <a:ext cx="1338393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2021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57937" y="54992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57937" y="59945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10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y características del documento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18" name="Title Text">
            <a:extLst>
              <a:ext uri="{FF2B5EF4-FFF2-40B4-BE49-F238E27FC236}">
                <a16:creationId xmlns:a16="http://schemas.microsoft.com/office/drawing/2014/main" id="{68553DB9-6FB3-4BB7-93C1-15E9B81081EF}"/>
              </a:ext>
            </a:extLst>
          </p:cNvPr>
          <p:cNvSpPr txBox="1">
            <a:spLocks/>
          </p:cNvSpPr>
          <p:nvPr/>
        </p:nvSpPr>
        <p:spPr>
          <a:xfrm>
            <a:off x="4191063" y="1705594"/>
            <a:ext cx="475200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hangingPunct="1">
              <a:spcAft>
                <a:spcPts val="800"/>
              </a:spcAft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Capítulo II.7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77257" y="2065465"/>
            <a:ext cx="9826172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277813" lvl="1" indent="-277813" algn="just" hangingPunct="1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Define las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características de la comunicación en el proceso de producción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: personas Vínculo para la Coordinación de Fase con Actor del Rol Responsable de Fase.</a:t>
            </a: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7C78719B-8199-452D-AE05-54E6FD904007}"/>
              </a:ext>
            </a:extLst>
          </p:cNvPr>
          <p:cNvSpPr txBox="1">
            <a:spLocks/>
          </p:cNvSpPr>
          <p:nvPr/>
        </p:nvSpPr>
        <p:spPr>
          <a:xfrm>
            <a:off x="4308222" y="3511734"/>
            <a:ext cx="524399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Toda indicación operativa debe quedar documentada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9A11D6E4-AB73-4E98-A485-DEAC3311F912}"/>
              </a:ext>
            </a:extLst>
          </p:cNvPr>
          <p:cNvSpPr txBox="1">
            <a:spLocks/>
          </p:cNvSpPr>
          <p:nvPr/>
        </p:nvSpPr>
        <p:spPr>
          <a:xfrm>
            <a:off x="4308222" y="4367913"/>
            <a:ext cx="524399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Uso de plataformas colaborativas para todas las personas que participen en la fase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D33889E8-836E-4D46-A89F-0ABD2521272C}"/>
              </a:ext>
            </a:extLst>
          </p:cNvPr>
          <p:cNvSpPr txBox="1">
            <a:spLocks/>
          </p:cNvSpPr>
          <p:nvPr/>
        </p:nvSpPr>
        <p:spPr>
          <a:xfrm>
            <a:off x="4308222" y="5180679"/>
            <a:ext cx="4784921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Acceso a DR y CE a los sistemas de planeación y seguimiento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ector 51">
            <a:extLst>
              <a:ext uri="{FF2B5EF4-FFF2-40B4-BE49-F238E27FC236}">
                <a16:creationId xmlns:a16="http://schemas.microsoft.com/office/drawing/2014/main" id="{D571E953-5293-4187-B129-A6FA323AA367}"/>
              </a:ext>
            </a:extLst>
          </p:cNvPr>
          <p:cNvSpPr/>
          <p:nvPr/>
        </p:nvSpPr>
        <p:spPr>
          <a:xfrm>
            <a:off x="3619434" y="3490404"/>
            <a:ext cx="576000" cy="576064"/>
          </a:xfrm>
          <a:prstGeom prst="flowChartConnector">
            <a:avLst/>
          </a:prstGeom>
          <a:solidFill>
            <a:srgbClr val="03305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Gráfico 28" descr="Libro abierto con relleno sólido">
            <a:extLst>
              <a:ext uri="{FF2B5EF4-FFF2-40B4-BE49-F238E27FC236}">
                <a16:creationId xmlns:a16="http://schemas.microsoft.com/office/drawing/2014/main" id="{198BFE4E-728D-4C09-BD26-D72D54783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9076" y="3542355"/>
            <a:ext cx="462053" cy="462053"/>
          </a:xfrm>
          <a:prstGeom prst="rect">
            <a:avLst/>
          </a:prstGeom>
        </p:spPr>
      </p:pic>
      <p:sp>
        <p:nvSpPr>
          <p:cNvPr id="15" name="Conector 39">
            <a:extLst>
              <a:ext uri="{FF2B5EF4-FFF2-40B4-BE49-F238E27FC236}">
                <a16:creationId xmlns:a16="http://schemas.microsoft.com/office/drawing/2014/main" id="{B81F610E-91E3-42D8-BFCD-0D2FC03ACC35}"/>
              </a:ext>
            </a:extLst>
          </p:cNvPr>
          <p:cNvSpPr/>
          <p:nvPr/>
        </p:nvSpPr>
        <p:spPr>
          <a:xfrm>
            <a:off x="3619434" y="4305183"/>
            <a:ext cx="576000" cy="576000"/>
          </a:xfrm>
          <a:prstGeom prst="flowChartConnector">
            <a:avLst/>
          </a:prstGeom>
          <a:solidFill>
            <a:srgbClr val="1277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Gráfico 32" descr="Interfaz de la experiencia de usuario con relleno sólido">
            <a:extLst>
              <a:ext uri="{FF2B5EF4-FFF2-40B4-BE49-F238E27FC236}">
                <a16:creationId xmlns:a16="http://schemas.microsoft.com/office/drawing/2014/main" id="{DFEF8EB9-5643-4319-B18A-E885A8951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107" y="4372596"/>
            <a:ext cx="494519" cy="494519"/>
          </a:xfrm>
          <a:prstGeom prst="rect">
            <a:avLst/>
          </a:prstGeom>
        </p:spPr>
      </p:pic>
      <p:sp>
        <p:nvSpPr>
          <p:cNvPr id="7" name="Conector 7">
            <a:extLst>
              <a:ext uri="{FF2B5EF4-FFF2-40B4-BE49-F238E27FC236}">
                <a16:creationId xmlns:a16="http://schemas.microsoft.com/office/drawing/2014/main" id="{C033E25A-4A0B-4505-9F98-E134BBD6612B}"/>
              </a:ext>
            </a:extLst>
          </p:cNvPr>
          <p:cNvSpPr/>
          <p:nvPr/>
        </p:nvSpPr>
        <p:spPr>
          <a:xfrm>
            <a:off x="3619434" y="5203045"/>
            <a:ext cx="585198" cy="576064"/>
          </a:xfrm>
          <a:prstGeom prst="flowChartConnector">
            <a:avLst/>
          </a:prstGeom>
          <a:solidFill>
            <a:srgbClr val="1BA3E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5" name="Gráfico 34" descr="Reunión en línea con relleno sólido">
            <a:extLst>
              <a:ext uri="{FF2B5EF4-FFF2-40B4-BE49-F238E27FC236}">
                <a16:creationId xmlns:a16="http://schemas.microsoft.com/office/drawing/2014/main" id="{C334D24E-14C4-4777-BB01-DB25D94A5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83425" y="528227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ector 51">
            <a:extLst>
              <a:ext uri="{FF2B5EF4-FFF2-40B4-BE49-F238E27FC236}">
                <a16:creationId xmlns:a16="http://schemas.microsoft.com/office/drawing/2014/main" id="{CE9CA247-9117-4212-BB14-B4CBDAE42083}"/>
              </a:ext>
            </a:extLst>
          </p:cNvPr>
          <p:cNvSpPr/>
          <p:nvPr/>
        </p:nvSpPr>
        <p:spPr>
          <a:xfrm>
            <a:off x="3619434" y="3551330"/>
            <a:ext cx="576000" cy="576064"/>
          </a:xfrm>
          <a:prstGeom prst="flowChartConnector">
            <a:avLst/>
          </a:prstGeom>
          <a:solidFill>
            <a:srgbClr val="03305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11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y características del documento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18" name="Title Text">
            <a:extLst>
              <a:ext uri="{FF2B5EF4-FFF2-40B4-BE49-F238E27FC236}">
                <a16:creationId xmlns:a16="http://schemas.microsoft.com/office/drawing/2014/main" id="{68553DB9-6FB3-4BB7-93C1-15E9B81081EF}"/>
              </a:ext>
            </a:extLst>
          </p:cNvPr>
          <p:cNvSpPr txBox="1">
            <a:spLocks/>
          </p:cNvSpPr>
          <p:nvPr/>
        </p:nvSpPr>
        <p:spPr>
          <a:xfrm>
            <a:off x="4191063" y="1705594"/>
            <a:ext cx="475200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hangingPunct="1">
              <a:spcAft>
                <a:spcPts val="800"/>
              </a:spcAft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Capítulo II.8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77257" y="2065465"/>
            <a:ext cx="9826172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277813" lvl="1" indent="-277813" algn="just" hangingPunct="1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Define las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características de la comunicación entre directivos de las CE, DR y UA centrales.</a:t>
            </a: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7C78719B-8199-452D-AE05-54E6FD904007}"/>
              </a:ext>
            </a:extLst>
          </p:cNvPr>
          <p:cNvSpPr txBox="1">
            <a:spLocks/>
          </p:cNvSpPr>
          <p:nvPr/>
        </p:nvSpPr>
        <p:spPr>
          <a:xfrm>
            <a:off x="4308222" y="3579466"/>
            <a:ext cx="524399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Temas generales de comunicación directiva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9A11D6E4-AB73-4E98-A485-DEAC3311F912}"/>
              </a:ext>
            </a:extLst>
          </p:cNvPr>
          <p:cNvSpPr txBox="1">
            <a:spLocks/>
          </p:cNvSpPr>
          <p:nvPr/>
        </p:nvSpPr>
        <p:spPr>
          <a:xfrm>
            <a:off x="4308222" y="4418712"/>
            <a:ext cx="524399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Convocatorias a reuniones con las DR y CE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D33889E8-836E-4D46-A89F-0ABD2521272C}"/>
              </a:ext>
            </a:extLst>
          </p:cNvPr>
          <p:cNvSpPr txBox="1">
            <a:spLocks/>
          </p:cNvSpPr>
          <p:nvPr/>
        </p:nvSpPr>
        <p:spPr>
          <a:xfrm>
            <a:off x="4308222" y="5316143"/>
            <a:ext cx="524399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Papel de la CGOR central en la comunicación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ector 7">
            <a:extLst>
              <a:ext uri="{FF2B5EF4-FFF2-40B4-BE49-F238E27FC236}">
                <a16:creationId xmlns:a16="http://schemas.microsoft.com/office/drawing/2014/main" id="{C033E25A-4A0B-4505-9F98-E134BBD6612B}"/>
              </a:ext>
            </a:extLst>
          </p:cNvPr>
          <p:cNvSpPr/>
          <p:nvPr/>
        </p:nvSpPr>
        <p:spPr>
          <a:xfrm>
            <a:off x="3619434" y="5203045"/>
            <a:ext cx="585198" cy="576064"/>
          </a:xfrm>
          <a:prstGeom prst="flowChartConnector">
            <a:avLst/>
          </a:prstGeom>
          <a:solidFill>
            <a:srgbClr val="1BA3E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onector 39">
            <a:extLst>
              <a:ext uri="{FF2B5EF4-FFF2-40B4-BE49-F238E27FC236}">
                <a16:creationId xmlns:a16="http://schemas.microsoft.com/office/drawing/2014/main" id="{B81F610E-91E3-42D8-BFCD-0D2FC03ACC35}"/>
              </a:ext>
            </a:extLst>
          </p:cNvPr>
          <p:cNvSpPr/>
          <p:nvPr/>
        </p:nvSpPr>
        <p:spPr>
          <a:xfrm>
            <a:off x="3619434" y="4305183"/>
            <a:ext cx="576000" cy="576000"/>
          </a:xfrm>
          <a:prstGeom prst="flowChartConnector">
            <a:avLst/>
          </a:prstGeom>
          <a:solidFill>
            <a:srgbClr val="1277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3" name="Gráfico 3" descr="Correo electrónico con relleno sólido">
            <a:extLst>
              <a:ext uri="{FF2B5EF4-FFF2-40B4-BE49-F238E27FC236}">
                <a16:creationId xmlns:a16="http://schemas.microsoft.com/office/drawing/2014/main" id="{3A3FA0EE-5A5F-491B-A1E5-F4235A9C053E}"/>
              </a:ext>
            </a:extLst>
          </p:cNvPr>
          <p:cNvGrpSpPr/>
          <p:nvPr/>
        </p:nvGrpSpPr>
        <p:grpSpPr>
          <a:xfrm>
            <a:off x="3716689" y="5236075"/>
            <a:ext cx="405835" cy="446418"/>
            <a:chOff x="3716689" y="5250143"/>
            <a:chExt cx="405835" cy="446418"/>
          </a:xfrm>
          <a:solidFill>
            <a:schemeClr val="bg1"/>
          </a:solidFill>
        </p:grpSpPr>
        <p:sp>
          <p:nvSpPr>
            <p:cNvPr id="16" name="Gráfico 3" descr="Correo electrónico con relleno sólido">
              <a:extLst>
                <a:ext uri="{FF2B5EF4-FFF2-40B4-BE49-F238E27FC236}">
                  <a16:creationId xmlns:a16="http://schemas.microsoft.com/office/drawing/2014/main" id="{1801DB07-EC57-4CCC-8697-6E11F1F3CE22}"/>
                </a:ext>
              </a:extLst>
            </p:cNvPr>
            <p:cNvSpPr/>
            <p:nvPr/>
          </p:nvSpPr>
          <p:spPr>
            <a:xfrm>
              <a:off x="3716689" y="5250143"/>
              <a:ext cx="405835" cy="446418"/>
            </a:xfrm>
            <a:custGeom>
              <a:avLst/>
              <a:gdLst>
                <a:gd name="connsiteX0" fmla="*/ 375397 w 405835"/>
                <a:gd name="connsiteY0" fmla="*/ 403806 h 446418"/>
                <a:gd name="connsiteX1" fmla="*/ 273939 w 405835"/>
                <a:gd name="connsiteY1" fmla="*/ 307420 h 446418"/>
                <a:gd name="connsiteX2" fmla="*/ 375397 w 405835"/>
                <a:gd name="connsiteY2" fmla="*/ 211034 h 446418"/>
                <a:gd name="connsiteX3" fmla="*/ 375397 w 405835"/>
                <a:gd name="connsiteY3" fmla="*/ 403806 h 446418"/>
                <a:gd name="connsiteX4" fmla="*/ 46671 w 405835"/>
                <a:gd name="connsiteY4" fmla="*/ 415981 h 446418"/>
                <a:gd name="connsiteX5" fmla="*/ 147115 w 405835"/>
                <a:gd name="connsiteY5" fmla="*/ 321117 h 446418"/>
                <a:gd name="connsiteX6" fmla="*/ 154217 w 405835"/>
                <a:gd name="connsiteY6" fmla="*/ 314522 h 446418"/>
                <a:gd name="connsiteX7" fmla="*/ 252125 w 405835"/>
                <a:gd name="connsiteY7" fmla="*/ 314522 h 446418"/>
                <a:gd name="connsiteX8" fmla="*/ 259227 w 405835"/>
                <a:gd name="connsiteY8" fmla="*/ 321117 h 446418"/>
                <a:gd name="connsiteX9" fmla="*/ 359164 w 405835"/>
                <a:gd name="connsiteY9" fmla="*/ 415981 h 446418"/>
                <a:gd name="connsiteX10" fmla="*/ 46671 w 405835"/>
                <a:gd name="connsiteY10" fmla="*/ 415981 h 446418"/>
                <a:gd name="connsiteX11" fmla="*/ 30438 w 405835"/>
                <a:gd name="connsiteY11" fmla="*/ 210527 h 446418"/>
                <a:gd name="connsiteX12" fmla="*/ 131896 w 405835"/>
                <a:gd name="connsiteY12" fmla="*/ 306913 h 446418"/>
                <a:gd name="connsiteX13" fmla="*/ 30438 w 405835"/>
                <a:gd name="connsiteY13" fmla="*/ 403299 h 446418"/>
                <a:gd name="connsiteX14" fmla="*/ 30438 w 405835"/>
                <a:gd name="connsiteY14" fmla="*/ 210527 h 446418"/>
                <a:gd name="connsiteX15" fmla="*/ 101459 w 405835"/>
                <a:gd name="connsiteY15" fmla="*/ 81167 h 446418"/>
                <a:gd name="connsiteX16" fmla="*/ 304376 w 405835"/>
                <a:gd name="connsiteY16" fmla="*/ 81167 h 446418"/>
                <a:gd name="connsiteX17" fmla="*/ 304376 w 405835"/>
                <a:gd name="connsiteY17" fmla="*/ 250096 h 446418"/>
                <a:gd name="connsiteX18" fmla="*/ 258720 w 405835"/>
                <a:gd name="connsiteY18" fmla="*/ 293723 h 446418"/>
                <a:gd name="connsiteX19" fmla="*/ 147115 w 405835"/>
                <a:gd name="connsiteY19" fmla="*/ 293723 h 446418"/>
                <a:gd name="connsiteX20" fmla="*/ 101459 w 405835"/>
                <a:gd name="connsiteY20" fmla="*/ 250096 h 446418"/>
                <a:gd name="connsiteX21" fmla="*/ 101459 w 405835"/>
                <a:gd name="connsiteY21" fmla="*/ 81167 h 446418"/>
                <a:gd name="connsiteX22" fmla="*/ 334814 w 405835"/>
                <a:gd name="connsiteY22" fmla="*/ 94864 h 446418"/>
                <a:gd name="connsiteX23" fmla="*/ 334814 w 405835"/>
                <a:gd name="connsiteY23" fmla="*/ 50729 h 446418"/>
                <a:gd name="connsiteX24" fmla="*/ 263793 w 405835"/>
                <a:gd name="connsiteY24" fmla="*/ 50729 h 446418"/>
                <a:gd name="connsiteX25" fmla="*/ 202918 w 405835"/>
                <a:gd name="connsiteY25" fmla="*/ 0 h 446418"/>
                <a:gd name="connsiteX26" fmla="*/ 142042 w 405835"/>
                <a:gd name="connsiteY26" fmla="*/ 50729 h 446418"/>
                <a:gd name="connsiteX27" fmla="*/ 71021 w 405835"/>
                <a:gd name="connsiteY27" fmla="*/ 50729 h 446418"/>
                <a:gd name="connsiteX28" fmla="*/ 71021 w 405835"/>
                <a:gd name="connsiteY28" fmla="*/ 95371 h 446418"/>
                <a:gd name="connsiteX29" fmla="*/ 0 w 405835"/>
                <a:gd name="connsiteY29" fmla="*/ 162841 h 446418"/>
                <a:gd name="connsiteX30" fmla="*/ 0 w 405835"/>
                <a:gd name="connsiteY30" fmla="*/ 446419 h 446418"/>
                <a:gd name="connsiteX31" fmla="*/ 405835 w 405835"/>
                <a:gd name="connsiteY31" fmla="*/ 446419 h 446418"/>
                <a:gd name="connsiteX32" fmla="*/ 405835 w 405835"/>
                <a:gd name="connsiteY32" fmla="*/ 162841 h 446418"/>
                <a:gd name="connsiteX33" fmla="*/ 334814 w 405835"/>
                <a:gd name="connsiteY33" fmla="*/ 94864 h 44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5835" h="446418">
                  <a:moveTo>
                    <a:pt x="375397" y="403806"/>
                  </a:moveTo>
                  <a:lnTo>
                    <a:pt x="273939" y="307420"/>
                  </a:lnTo>
                  <a:lnTo>
                    <a:pt x="375397" y="211034"/>
                  </a:lnTo>
                  <a:lnTo>
                    <a:pt x="375397" y="403806"/>
                  </a:lnTo>
                  <a:close/>
                  <a:moveTo>
                    <a:pt x="46671" y="415981"/>
                  </a:moveTo>
                  <a:lnTo>
                    <a:pt x="147115" y="321117"/>
                  </a:lnTo>
                  <a:lnTo>
                    <a:pt x="154217" y="314522"/>
                  </a:lnTo>
                  <a:cubicBezTo>
                    <a:pt x="181611" y="288650"/>
                    <a:pt x="224731" y="288650"/>
                    <a:pt x="252125" y="314522"/>
                  </a:cubicBezTo>
                  <a:lnTo>
                    <a:pt x="259227" y="321117"/>
                  </a:lnTo>
                  <a:lnTo>
                    <a:pt x="359164" y="415981"/>
                  </a:lnTo>
                  <a:lnTo>
                    <a:pt x="46671" y="415981"/>
                  </a:lnTo>
                  <a:close/>
                  <a:moveTo>
                    <a:pt x="30438" y="210527"/>
                  </a:moveTo>
                  <a:lnTo>
                    <a:pt x="131896" y="306913"/>
                  </a:lnTo>
                  <a:lnTo>
                    <a:pt x="30438" y="403299"/>
                  </a:lnTo>
                  <a:lnTo>
                    <a:pt x="30438" y="210527"/>
                  </a:lnTo>
                  <a:close/>
                  <a:moveTo>
                    <a:pt x="101459" y="81167"/>
                  </a:moveTo>
                  <a:lnTo>
                    <a:pt x="304376" y="81167"/>
                  </a:lnTo>
                  <a:lnTo>
                    <a:pt x="304376" y="250096"/>
                  </a:lnTo>
                  <a:lnTo>
                    <a:pt x="258720" y="293723"/>
                  </a:lnTo>
                  <a:cubicBezTo>
                    <a:pt x="225746" y="268358"/>
                    <a:pt x="180089" y="268358"/>
                    <a:pt x="147115" y="293723"/>
                  </a:cubicBezTo>
                  <a:lnTo>
                    <a:pt x="101459" y="250096"/>
                  </a:lnTo>
                  <a:lnTo>
                    <a:pt x="101459" y="81167"/>
                  </a:lnTo>
                  <a:close/>
                  <a:moveTo>
                    <a:pt x="334814" y="94864"/>
                  </a:moveTo>
                  <a:lnTo>
                    <a:pt x="334814" y="50729"/>
                  </a:lnTo>
                  <a:lnTo>
                    <a:pt x="263793" y="50729"/>
                  </a:lnTo>
                  <a:lnTo>
                    <a:pt x="202918" y="0"/>
                  </a:lnTo>
                  <a:lnTo>
                    <a:pt x="142042" y="50729"/>
                  </a:lnTo>
                  <a:lnTo>
                    <a:pt x="71021" y="50729"/>
                  </a:lnTo>
                  <a:lnTo>
                    <a:pt x="71021" y="95371"/>
                  </a:lnTo>
                  <a:lnTo>
                    <a:pt x="0" y="162841"/>
                  </a:lnTo>
                  <a:lnTo>
                    <a:pt x="0" y="446419"/>
                  </a:lnTo>
                  <a:lnTo>
                    <a:pt x="405835" y="446419"/>
                  </a:lnTo>
                  <a:lnTo>
                    <a:pt x="405835" y="162841"/>
                  </a:lnTo>
                  <a:lnTo>
                    <a:pt x="334814" y="94864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Gráfico 3" descr="Correo electrónico con relleno sólido">
              <a:extLst>
                <a:ext uri="{FF2B5EF4-FFF2-40B4-BE49-F238E27FC236}">
                  <a16:creationId xmlns:a16="http://schemas.microsoft.com/office/drawing/2014/main" id="{93D13CEA-93D6-4461-9F71-C366DD674B54}"/>
                </a:ext>
              </a:extLst>
            </p:cNvPr>
            <p:cNvSpPr/>
            <p:nvPr/>
          </p:nvSpPr>
          <p:spPr>
            <a:xfrm>
              <a:off x="3854159" y="5360733"/>
              <a:ext cx="131902" cy="132910"/>
            </a:xfrm>
            <a:custGeom>
              <a:avLst/>
              <a:gdLst>
                <a:gd name="connsiteX0" fmla="*/ 65447 w 131902"/>
                <a:gd name="connsiteY0" fmla="*/ 83703 h 132910"/>
                <a:gd name="connsiteX1" fmla="*/ 49214 w 131902"/>
                <a:gd name="connsiteY1" fmla="*/ 67470 h 132910"/>
                <a:gd name="connsiteX2" fmla="*/ 65447 w 131902"/>
                <a:gd name="connsiteY2" fmla="*/ 51237 h 132910"/>
                <a:gd name="connsiteX3" fmla="*/ 81681 w 131902"/>
                <a:gd name="connsiteY3" fmla="*/ 67470 h 132910"/>
                <a:gd name="connsiteX4" fmla="*/ 65447 w 131902"/>
                <a:gd name="connsiteY4" fmla="*/ 83703 h 132910"/>
                <a:gd name="connsiteX5" fmla="*/ 65447 w 131902"/>
                <a:gd name="connsiteY5" fmla="*/ 132911 h 132910"/>
                <a:gd name="connsiteX6" fmla="*/ 98421 w 131902"/>
                <a:gd name="connsiteY6" fmla="*/ 124794 h 132910"/>
                <a:gd name="connsiteX7" fmla="*/ 101973 w 131902"/>
                <a:gd name="connsiteY7" fmla="*/ 113127 h 132910"/>
                <a:gd name="connsiteX8" fmla="*/ 90305 w 131902"/>
                <a:gd name="connsiteY8" fmla="*/ 109575 h 132910"/>
                <a:gd name="connsiteX9" fmla="*/ 65447 w 131902"/>
                <a:gd name="connsiteY9" fmla="*/ 115663 h 132910"/>
                <a:gd name="connsiteX10" fmla="*/ 16747 w 131902"/>
                <a:gd name="connsiteY10" fmla="*/ 66455 h 132910"/>
                <a:gd name="connsiteX11" fmla="*/ 65955 w 131902"/>
                <a:gd name="connsiteY11" fmla="*/ 17248 h 132910"/>
                <a:gd name="connsiteX12" fmla="*/ 115162 w 131902"/>
                <a:gd name="connsiteY12" fmla="*/ 66455 h 132910"/>
                <a:gd name="connsiteX13" fmla="*/ 115162 w 131902"/>
                <a:gd name="connsiteY13" fmla="*/ 82689 h 132910"/>
                <a:gd name="connsiteX14" fmla="*/ 98929 w 131902"/>
                <a:gd name="connsiteY14" fmla="*/ 66455 h 132910"/>
                <a:gd name="connsiteX15" fmla="*/ 72042 w 131902"/>
                <a:gd name="connsiteY15" fmla="*/ 33481 h 132910"/>
                <a:gd name="connsiteX16" fmla="*/ 35010 w 131902"/>
                <a:gd name="connsiteY16" fmla="*/ 53773 h 132910"/>
                <a:gd name="connsiteX17" fmla="*/ 48707 w 131902"/>
                <a:gd name="connsiteY17" fmla="*/ 93849 h 132910"/>
                <a:gd name="connsiteX18" fmla="*/ 90812 w 131902"/>
                <a:gd name="connsiteY18" fmla="*/ 87255 h 132910"/>
                <a:gd name="connsiteX19" fmla="*/ 115669 w 131902"/>
                <a:gd name="connsiteY19" fmla="*/ 98415 h 132910"/>
                <a:gd name="connsiteX20" fmla="*/ 131903 w 131902"/>
                <a:gd name="connsiteY20" fmla="*/ 82182 h 132910"/>
                <a:gd name="connsiteX21" fmla="*/ 131903 w 131902"/>
                <a:gd name="connsiteY21" fmla="*/ 65948 h 132910"/>
                <a:gd name="connsiteX22" fmla="*/ 65955 w 131902"/>
                <a:gd name="connsiteY22" fmla="*/ 0 h 132910"/>
                <a:gd name="connsiteX23" fmla="*/ 6 w 131902"/>
                <a:gd name="connsiteY23" fmla="*/ 65948 h 132910"/>
                <a:gd name="connsiteX24" fmla="*/ 65447 w 131902"/>
                <a:gd name="connsiteY24" fmla="*/ 132911 h 13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02" h="132910">
                  <a:moveTo>
                    <a:pt x="65447" y="83703"/>
                  </a:moveTo>
                  <a:cubicBezTo>
                    <a:pt x="56316" y="83703"/>
                    <a:pt x="49214" y="76094"/>
                    <a:pt x="49214" y="67470"/>
                  </a:cubicBezTo>
                  <a:cubicBezTo>
                    <a:pt x="49214" y="58339"/>
                    <a:pt x="56823" y="51237"/>
                    <a:pt x="65447" y="51237"/>
                  </a:cubicBezTo>
                  <a:cubicBezTo>
                    <a:pt x="74579" y="51237"/>
                    <a:pt x="81681" y="58339"/>
                    <a:pt x="81681" y="67470"/>
                  </a:cubicBezTo>
                  <a:cubicBezTo>
                    <a:pt x="81681" y="76601"/>
                    <a:pt x="74579" y="83703"/>
                    <a:pt x="65447" y="83703"/>
                  </a:cubicBezTo>
                  <a:close/>
                  <a:moveTo>
                    <a:pt x="65447" y="132911"/>
                  </a:moveTo>
                  <a:cubicBezTo>
                    <a:pt x="77115" y="132911"/>
                    <a:pt x="88276" y="129867"/>
                    <a:pt x="98421" y="124794"/>
                  </a:cubicBezTo>
                  <a:cubicBezTo>
                    <a:pt x="102480" y="122258"/>
                    <a:pt x="104002" y="117185"/>
                    <a:pt x="101973" y="113127"/>
                  </a:cubicBezTo>
                  <a:cubicBezTo>
                    <a:pt x="99436" y="109068"/>
                    <a:pt x="94363" y="107546"/>
                    <a:pt x="90305" y="109575"/>
                  </a:cubicBezTo>
                  <a:cubicBezTo>
                    <a:pt x="82695" y="113634"/>
                    <a:pt x="74071" y="115663"/>
                    <a:pt x="65447" y="115663"/>
                  </a:cubicBezTo>
                  <a:cubicBezTo>
                    <a:pt x="38561" y="115663"/>
                    <a:pt x="16240" y="93342"/>
                    <a:pt x="16747" y="66455"/>
                  </a:cubicBezTo>
                  <a:cubicBezTo>
                    <a:pt x="16747" y="39569"/>
                    <a:pt x="39068" y="17248"/>
                    <a:pt x="65955" y="17248"/>
                  </a:cubicBezTo>
                  <a:cubicBezTo>
                    <a:pt x="92841" y="17248"/>
                    <a:pt x="115162" y="39062"/>
                    <a:pt x="115162" y="66455"/>
                  </a:cubicBezTo>
                  <a:lnTo>
                    <a:pt x="115162" y="82689"/>
                  </a:lnTo>
                  <a:cubicBezTo>
                    <a:pt x="106031" y="82689"/>
                    <a:pt x="98929" y="75587"/>
                    <a:pt x="98929" y="66455"/>
                  </a:cubicBezTo>
                  <a:cubicBezTo>
                    <a:pt x="98929" y="50222"/>
                    <a:pt x="87768" y="36525"/>
                    <a:pt x="72042" y="33481"/>
                  </a:cubicBezTo>
                  <a:cubicBezTo>
                    <a:pt x="56316" y="30438"/>
                    <a:pt x="40590" y="39062"/>
                    <a:pt x="35010" y="53773"/>
                  </a:cubicBezTo>
                  <a:cubicBezTo>
                    <a:pt x="29430" y="68485"/>
                    <a:pt x="35010" y="85733"/>
                    <a:pt x="48707" y="93849"/>
                  </a:cubicBezTo>
                  <a:cubicBezTo>
                    <a:pt x="62404" y="101966"/>
                    <a:pt x="80159" y="99430"/>
                    <a:pt x="90812" y="87255"/>
                  </a:cubicBezTo>
                  <a:cubicBezTo>
                    <a:pt x="96900" y="94357"/>
                    <a:pt x="106031" y="98415"/>
                    <a:pt x="115669" y="98415"/>
                  </a:cubicBezTo>
                  <a:cubicBezTo>
                    <a:pt x="124801" y="98415"/>
                    <a:pt x="131903" y="91313"/>
                    <a:pt x="131903" y="82182"/>
                  </a:cubicBezTo>
                  <a:lnTo>
                    <a:pt x="131903" y="65948"/>
                  </a:lnTo>
                  <a:cubicBezTo>
                    <a:pt x="131903" y="29423"/>
                    <a:pt x="102480" y="0"/>
                    <a:pt x="65955" y="0"/>
                  </a:cubicBezTo>
                  <a:cubicBezTo>
                    <a:pt x="29430" y="0"/>
                    <a:pt x="6" y="29423"/>
                    <a:pt x="6" y="65948"/>
                  </a:cubicBezTo>
                  <a:cubicBezTo>
                    <a:pt x="-501" y="102981"/>
                    <a:pt x="28922" y="132404"/>
                    <a:pt x="65447" y="132911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pic>
        <p:nvPicPr>
          <p:cNvPr id="31" name="Gráfico 30">
            <a:extLst>
              <a:ext uri="{FF2B5EF4-FFF2-40B4-BE49-F238E27FC236}">
                <a16:creationId xmlns:a16="http://schemas.microsoft.com/office/drawing/2014/main" id="{D6D1CBF7-6DCA-4F1E-8792-50BCF986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6877" y="3647061"/>
            <a:ext cx="372335" cy="372335"/>
          </a:xfrm>
          <a:prstGeom prst="rect">
            <a:avLst/>
          </a:prstGeom>
        </p:spPr>
      </p:pic>
      <p:sp>
        <p:nvSpPr>
          <p:cNvPr id="35" name="Google Shape;12568;p83">
            <a:extLst>
              <a:ext uri="{FF2B5EF4-FFF2-40B4-BE49-F238E27FC236}">
                <a16:creationId xmlns:a16="http://schemas.microsoft.com/office/drawing/2014/main" id="{6D2B3EAE-B9AC-424A-8A36-B961D79EE917}"/>
              </a:ext>
            </a:extLst>
          </p:cNvPr>
          <p:cNvSpPr/>
          <p:nvPr/>
        </p:nvSpPr>
        <p:spPr>
          <a:xfrm>
            <a:off x="3689308" y="4404783"/>
            <a:ext cx="439273" cy="365002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6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ector 51">
            <a:extLst>
              <a:ext uri="{FF2B5EF4-FFF2-40B4-BE49-F238E27FC236}">
                <a16:creationId xmlns:a16="http://schemas.microsoft.com/office/drawing/2014/main" id="{C18524C1-5747-4F7C-AD32-4426AC64A962}"/>
              </a:ext>
            </a:extLst>
          </p:cNvPr>
          <p:cNvSpPr/>
          <p:nvPr/>
        </p:nvSpPr>
        <p:spPr>
          <a:xfrm>
            <a:off x="3619434" y="3551330"/>
            <a:ext cx="576000" cy="576064"/>
          </a:xfrm>
          <a:prstGeom prst="flowChartConnector">
            <a:avLst/>
          </a:prstGeom>
          <a:solidFill>
            <a:srgbClr val="03305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12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y características del documento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18" name="Title Text">
            <a:extLst>
              <a:ext uri="{FF2B5EF4-FFF2-40B4-BE49-F238E27FC236}">
                <a16:creationId xmlns:a16="http://schemas.microsoft.com/office/drawing/2014/main" id="{68553DB9-6FB3-4BB7-93C1-15E9B81081EF}"/>
              </a:ext>
            </a:extLst>
          </p:cNvPr>
          <p:cNvSpPr txBox="1">
            <a:spLocks/>
          </p:cNvSpPr>
          <p:nvPr/>
        </p:nvSpPr>
        <p:spPr>
          <a:xfrm>
            <a:off x="4191063" y="1705594"/>
            <a:ext cx="475200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hangingPunct="1">
              <a:spcAft>
                <a:spcPts val="800"/>
              </a:spcAft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Capítulo II.9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77257" y="2065465"/>
            <a:ext cx="9826172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277813" lvl="1" indent="-277813" algn="just" hangingPunct="1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Comunicación con poderes ejecutivo, legislativo, judicial, organismos autónomos y medios de comunicación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en las entidades.</a:t>
            </a: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7C78719B-8199-452D-AE05-54E6FD904007}"/>
              </a:ext>
            </a:extLst>
          </p:cNvPr>
          <p:cNvSpPr txBox="1">
            <a:spLocks/>
          </p:cNvSpPr>
          <p:nvPr/>
        </p:nvSpPr>
        <p:spPr>
          <a:xfrm>
            <a:off x="4308222" y="3579466"/>
            <a:ext cx="524399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Papel de la persona Coordinador Estatal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9A11D6E4-AB73-4E98-A485-DEAC3311F912}"/>
              </a:ext>
            </a:extLst>
          </p:cNvPr>
          <p:cNvSpPr txBox="1">
            <a:spLocks/>
          </p:cNvSpPr>
          <p:nvPr/>
        </p:nvSpPr>
        <p:spPr>
          <a:xfrm>
            <a:off x="4308222" y="4418712"/>
            <a:ext cx="524399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Políticas generales a cargo de la DGCSPIRI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Conector 39">
            <a:extLst>
              <a:ext uri="{FF2B5EF4-FFF2-40B4-BE49-F238E27FC236}">
                <a16:creationId xmlns:a16="http://schemas.microsoft.com/office/drawing/2014/main" id="{B81F610E-91E3-42D8-BFCD-0D2FC03ACC35}"/>
              </a:ext>
            </a:extLst>
          </p:cNvPr>
          <p:cNvSpPr/>
          <p:nvPr/>
        </p:nvSpPr>
        <p:spPr>
          <a:xfrm>
            <a:off x="3619434" y="4305183"/>
            <a:ext cx="576000" cy="576000"/>
          </a:xfrm>
          <a:prstGeom prst="flowChartConnector">
            <a:avLst/>
          </a:prstGeom>
          <a:solidFill>
            <a:srgbClr val="1277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Text">
            <a:extLst>
              <a:ext uri="{FF2B5EF4-FFF2-40B4-BE49-F238E27FC236}">
                <a16:creationId xmlns:a16="http://schemas.microsoft.com/office/drawing/2014/main" id="{44DD6317-49C0-4C2C-A21B-5DC95999593B}"/>
              </a:ext>
            </a:extLst>
          </p:cNvPr>
          <p:cNvSpPr txBox="1">
            <a:spLocks/>
          </p:cNvSpPr>
          <p:nvPr/>
        </p:nvSpPr>
        <p:spPr>
          <a:xfrm>
            <a:off x="4308221" y="5316143"/>
            <a:ext cx="5481237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Información a directivos regionales y centrales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Conector 7">
            <a:extLst>
              <a:ext uri="{FF2B5EF4-FFF2-40B4-BE49-F238E27FC236}">
                <a16:creationId xmlns:a16="http://schemas.microsoft.com/office/drawing/2014/main" id="{AD1C2D15-A06C-4A6D-A16D-1D27A775EEB0}"/>
              </a:ext>
            </a:extLst>
          </p:cNvPr>
          <p:cNvSpPr/>
          <p:nvPr/>
        </p:nvSpPr>
        <p:spPr>
          <a:xfrm>
            <a:off x="3619434" y="5203045"/>
            <a:ext cx="585198" cy="576064"/>
          </a:xfrm>
          <a:prstGeom prst="flowChartConnector">
            <a:avLst/>
          </a:prstGeom>
          <a:solidFill>
            <a:srgbClr val="1BA3E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Gráfico 29" descr="Correo electrónico con relleno sólido">
            <a:extLst>
              <a:ext uri="{FF2B5EF4-FFF2-40B4-BE49-F238E27FC236}">
                <a16:creationId xmlns:a16="http://schemas.microsoft.com/office/drawing/2014/main" id="{5FADB32E-BAA5-425C-B287-B069FB4A0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6260" y="5217113"/>
            <a:ext cx="487002" cy="487002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6CABFB85-08AC-4600-B999-50F37F152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9717" y="3608911"/>
            <a:ext cx="300877" cy="404304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FE3C12D8-20C9-49CC-9BFE-7F446FC42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2095" y="437198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930481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Acuerdo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Propuesto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AAFFE7-87F3-4875-8BBB-B0189FF6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31055"/>
              </p:ext>
            </p:extLst>
          </p:nvPr>
        </p:nvGraphicFramePr>
        <p:xfrm>
          <a:off x="2445612" y="1786579"/>
          <a:ext cx="6973224" cy="1913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3224">
                  <a:extLst>
                    <a:ext uri="{9D8B030D-6E8A-4147-A177-3AD203B41FA5}">
                      <a16:colId xmlns:a16="http://schemas.microsoft.com/office/drawing/2014/main" val="1978419140"/>
                    </a:ext>
                  </a:extLst>
                </a:gridCol>
              </a:tblGrid>
              <a:tr h="283837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3" marR="35013" marT="13092" marB="876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66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aprueban los Lineamientos de Coordinación  Operativa, los cuales serán publicados en la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normateca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institucional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69406"/>
                  </a:ext>
                </a:extLst>
              </a:tr>
              <a:tr h="28846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7404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02CFB6-2881-41F5-85AA-26873E9B5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5682405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7416792" y="308381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281" y="3904712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2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33715" y="1348014"/>
            <a:ext cx="9840686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277813" lvl="1" indent="-277813" algn="just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Se planteó en el ejercicio de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Planeación Estratégica 2021 del INEGI realizado en 2016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. El plan de acción se llamó inicialmente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Modelo de Coordinación Operativa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marL="277813" lvl="1" indent="-277813" algn="just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Posteriormente,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se incorporó al Objetivo Estratégico 6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marL="277813" lvl="1" indent="-277813" algn="just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La construcción ha transitado por varias etapas:</a:t>
            </a:r>
          </a:p>
          <a:p>
            <a:pPr marL="900113" lvl="3" algn="just">
              <a:spcAft>
                <a:spcPts val="24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Diagnóstico y discusión en la CGOR central-regional-estatal (julio 2017-junio 2018).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Énfasis en mejorar los esquemas de comunicación.</a:t>
            </a:r>
          </a:p>
          <a:p>
            <a:pPr marL="900113" lvl="3" algn="just">
              <a:spcAft>
                <a:spcPts val="24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Presentación y discusión con la Coordinación de Asesores (julio 2018).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Se trabajó en la alineación al MPEG y a la Norma Técnica del Proceso de Producción de Información Estadística y Geográfica.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D7AAD8F-EE49-4FC7-9E3E-E105BB0E18C7}"/>
              </a:ext>
            </a:extLst>
          </p:cNvPr>
          <p:cNvGrpSpPr/>
          <p:nvPr/>
        </p:nvGrpSpPr>
        <p:grpSpPr>
          <a:xfrm>
            <a:off x="1720663" y="3804596"/>
            <a:ext cx="375574" cy="376655"/>
            <a:chOff x="651519" y="1911111"/>
            <a:chExt cx="375574" cy="376655"/>
          </a:xfrm>
        </p:grpSpPr>
        <p:sp>
          <p:nvSpPr>
            <p:cNvPr id="22" name="Oval 49">
              <a:extLst>
                <a:ext uri="{FF2B5EF4-FFF2-40B4-BE49-F238E27FC236}">
                  <a16:creationId xmlns:a16="http://schemas.microsoft.com/office/drawing/2014/main" id="{663CC591-0F95-43CD-A44F-6C32668AC4C9}"/>
                </a:ext>
              </a:extLst>
            </p:cNvPr>
            <p:cNvSpPr/>
            <p:nvPr/>
          </p:nvSpPr>
          <p:spPr>
            <a:xfrm>
              <a:off x="667093" y="1927766"/>
              <a:ext cx="360000" cy="360000"/>
            </a:xfrm>
            <a:prstGeom prst="ellipse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30" name="Marcador de número de diapositiva 1">
              <a:extLst>
                <a:ext uri="{FF2B5EF4-FFF2-40B4-BE49-F238E27FC236}">
                  <a16:creationId xmlns:a16="http://schemas.microsoft.com/office/drawing/2014/main" id="{7992C53F-3EE6-4A3F-91F8-1983996AC82A}"/>
                </a:ext>
              </a:extLst>
            </p:cNvPr>
            <p:cNvSpPr txBox="1">
              <a:spLocks/>
            </p:cNvSpPr>
            <p:nvPr/>
          </p:nvSpPr>
          <p:spPr>
            <a:xfrm>
              <a:off x="651519" y="1911111"/>
              <a:ext cx="35197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s-MX"/>
              </a:defPPr>
              <a:lvl1pPr marL="0" algn="r" defTabSz="914400" rtl="0" eaLnBrk="1" latinLnBrk="0" hangingPunct="1">
                <a:defRPr sz="1600" b="1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4EB9114A-67C4-42A0-A4D8-C462E5D9AC7B}"/>
              </a:ext>
            </a:extLst>
          </p:cNvPr>
          <p:cNvGrpSpPr/>
          <p:nvPr/>
        </p:nvGrpSpPr>
        <p:grpSpPr>
          <a:xfrm>
            <a:off x="1729504" y="4691101"/>
            <a:ext cx="366733" cy="373311"/>
            <a:chOff x="1729504" y="4395681"/>
            <a:chExt cx="366733" cy="373311"/>
          </a:xfrm>
        </p:grpSpPr>
        <p:sp>
          <p:nvSpPr>
            <p:cNvPr id="23" name="Oval 49">
              <a:extLst>
                <a:ext uri="{FF2B5EF4-FFF2-40B4-BE49-F238E27FC236}">
                  <a16:creationId xmlns:a16="http://schemas.microsoft.com/office/drawing/2014/main" id="{7220401E-D3BC-42AC-B04B-90ED5CFC78DF}"/>
                </a:ext>
              </a:extLst>
            </p:cNvPr>
            <p:cNvSpPr/>
            <p:nvPr/>
          </p:nvSpPr>
          <p:spPr>
            <a:xfrm>
              <a:off x="1736237" y="4408992"/>
              <a:ext cx="360000" cy="360000"/>
            </a:xfrm>
            <a:prstGeom prst="ellipse">
              <a:avLst/>
            </a:prstGeom>
            <a:solidFill>
              <a:srgbClr val="127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35" name="Marcador de número de diapositiva 1">
              <a:extLst>
                <a:ext uri="{FF2B5EF4-FFF2-40B4-BE49-F238E27FC236}">
                  <a16:creationId xmlns:a16="http://schemas.microsoft.com/office/drawing/2014/main" id="{49E0BA9B-A99F-461D-8A4B-4EADB79E2AD1}"/>
                </a:ext>
              </a:extLst>
            </p:cNvPr>
            <p:cNvSpPr txBox="1">
              <a:spLocks/>
            </p:cNvSpPr>
            <p:nvPr/>
          </p:nvSpPr>
          <p:spPr>
            <a:xfrm>
              <a:off x="1729504" y="4395681"/>
              <a:ext cx="35197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s-MX"/>
              </a:defPPr>
              <a:lvl1pPr marL="0" algn="r" defTabSz="914400" rtl="0" eaLnBrk="1" latinLnBrk="0" hangingPunct="1">
                <a:defRPr sz="1600" b="1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9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3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33715" y="1348014"/>
            <a:ext cx="9840686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900113" lvl="3" algn="just">
              <a:spcAft>
                <a:spcPts val="24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Primera presentación a las DG con programas de información en el ámbito territorial (agosto- diciembre 2018).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La discusión se centró en la coordinación y en la delimitación de campos de acción.</a:t>
            </a:r>
          </a:p>
          <a:p>
            <a:pPr marL="900113" lvl="3" algn="just">
              <a:spcAft>
                <a:spcPts val="24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Presentación al </a:t>
            </a:r>
            <a:r>
              <a:rPr lang="es-MX" sz="1800" b="1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CoAC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(noviembre de 2019).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Se presentó como Protocolo de Coordinación Operativa. Se acuerda enviarlo al Grupo de Trabajo de Procesos.</a:t>
            </a:r>
          </a:p>
          <a:p>
            <a:pPr marL="277813" lvl="1" indent="-277813" algn="just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En noviembre de 2020 se retoma la discusión. Se consulta a la CGAJ y se acuerda promoverlo como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Lineamientos de Coordinación Operativa.</a:t>
            </a:r>
          </a:p>
          <a:p>
            <a:pPr marL="277813" lvl="1" indent="-277813" algn="just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900113" lvl="3" algn="just">
              <a:spcAft>
                <a:spcPts val="2400"/>
              </a:spcAft>
              <a:defRPr/>
            </a:pPr>
            <a:endParaRPr lang="es-MX" sz="18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F33B442-0388-4A9E-84DB-9B42F8D1B8CF}"/>
              </a:ext>
            </a:extLst>
          </p:cNvPr>
          <p:cNvGrpSpPr/>
          <p:nvPr/>
        </p:nvGrpSpPr>
        <p:grpSpPr>
          <a:xfrm>
            <a:off x="1736237" y="1725165"/>
            <a:ext cx="360000" cy="389293"/>
            <a:chOff x="635842" y="3634858"/>
            <a:chExt cx="360000" cy="389293"/>
          </a:xfrm>
        </p:grpSpPr>
        <p:sp>
          <p:nvSpPr>
            <p:cNvPr id="24" name="Oval 49">
              <a:extLst>
                <a:ext uri="{FF2B5EF4-FFF2-40B4-BE49-F238E27FC236}">
                  <a16:creationId xmlns:a16="http://schemas.microsoft.com/office/drawing/2014/main" id="{9AD6F83C-4693-4B84-B1A6-F8739B98BA79}"/>
                </a:ext>
              </a:extLst>
            </p:cNvPr>
            <p:cNvSpPr/>
            <p:nvPr/>
          </p:nvSpPr>
          <p:spPr>
            <a:xfrm>
              <a:off x="635842" y="3664151"/>
              <a:ext cx="360000" cy="360000"/>
            </a:xfrm>
            <a:prstGeom prst="ellipse">
              <a:avLst/>
            </a:prstGeom>
            <a:solidFill>
              <a:srgbClr val="1BA3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36" name="Marcador de número de diapositiva 1">
              <a:extLst>
                <a:ext uri="{FF2B5EF4-FFF2-40B4-BE49-F238E27FC236}">
                  <a16:creationId xmlns:a16="http://schemas.microsoft.com/office/drawing/2014/main" id="{55FAB44A-3375-4DEC-B2AC-27C584561169}"/>
                </a:ext>
              </a:extLst>
            </p:cNvPr>
            <p:cNvSpPr txBox="1">
              <a:spLocks/>
            </p:cNvSpPr>
            <p:nvPr/>
          </p:nvSpPr>
          <p:spPr>
            <a:xfrm>
              <a:off x="635842" y="3634858"/>
              <a:ext cx="35197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s-MX"/>
              </a:defPPr>
              <a:lvl1pPr marL="0" algn="r" defTabSz="914400" rtl="0" eaLnBrk="1" latinLnBrk="0" hangingPunct="1">
                <a:defRPr sz="1600" b="1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96EBA5E-54BD-470E-AC12-98622A0D6D04}"/>
              </a:ext>
            </a:extLst>
          </p:cNvPr>
          <p:cNvGrpSpPr/>
          <p:nvPr/>
        </p:nvGrpSpPr>
        <p:grpSpPr>
          <a:xfrm>
            <a:off x="1710085" y="2894417"/>
            <a:ext cx="386152" cy="383712"/>
            <a:chOff x="6501847" y="3381614"/>
            <a:chExt cx="386152" cy="383712"/>
          </a:xfrm>
        </p:grpSpPr>
        <p:sp>
          <p:nvSpPr>
            <p:cNvPr id="28" name="Oval 49">
              <a:extLst>
                <a:ext uri="{FF2B5EF4-FFF2-40B4-BE49-F238E27FC236}">
                  <a16:creationId xmlns:a16="http://schemas.microsoft.com/office/drawing/2014/main" id="{123A9EEC-D70E-49E4-97E7-484917103B33}"/>
                </a:ext>
              </a:extLst>
            </p:cNvPr>
            <p:cNvSpPr/>
            <p:nvPr/>
          </p:nvSpPr>
          <p:spPr>
            <a:xfrm>
              <a:off x="6527999" y="3405326"/>
              <a:ext cx="360000" cy="360000"/>
            </a:xfrm>
            <a:prstGeom prst="ellipse">
              <a:avLst/>
            </a:prstGeom>
            <a:solidFill>
              <a:srgbClr val="5D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38" name="Marcador de número de diapositiva 1">
              <a:extLst>
                <a:ext uri="{FF2B5EF4-FFF2-40B4-BE49-F238E27FC236}">
                  <a16:creationId xmlns:a16="http://schemas.microsoft.com/office/drawing/2014/main" id="{1E74E941-D97D-4121-8E46-21500DF9E0FF}"/>
                </a:ext>
              </a:extLst>
            </p:cNvPr>
            <p:cNvSpPr txBox="1">
              <a:spLocks/>
            </p:cNvSpPr>
            <p:nvPr/>
          </p:nvSpPr>
          <p:spPr>
            <a:xfrm>
              <a:off x="6501847" y="3381614"/>
              <a:ext cx="35197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s-MX"/>
              </a:defPPr>
              <a:lvl1pPr marL="0" algn="r" defTabSz="914400" rtl="0" eaLnBrk="1" latinLnBrk="0" hangingPunct="1">
                <a:defRPr sz="1600" b="1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5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áfico 45">
            <a:extLst>
              <a:ext uri="{FF2B5EF4-FFF2-40B4-BE49-F238E27FC236}">
                <a16:creationId xmlns:a16="http://schemas.microsoft.com/office/drawing/2014/main" id="{B79B5E11-66A3-4711-8103-B67F1A9D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4146" y="3930334"/>
            <a:ext cx="2226189" cy="2226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4775920F-F909-45B8-B447-6C496031A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8337" y="3918615"/>
            <a:ext cx="2226189" cy="2226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5FA10D42-B45C-4BC9-AB19-A6BCE32B6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2406" y="1484905"/>
            <a:ext cx="2226189" cy="2226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4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434403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consenso y validación 2021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8763" y="1089392"/>
            <a:ext cx="736600" cy="165100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FFE40698-A6FB-4701-B0ED-3C38341AB3D8}"/>
              </a:ext>
            </a:extLst>
          </p:cNvPr>
          <p:cNvSpPr txBox="1"/>
          <p:nvPr/>
        </p:nvSpPr>
        <p:spPr>
          <a:xfrm>
            <a:off x="6777771" y="2018103"/>
            <a:ext cx="15066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8 – abril 5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C37512-2A33-41D8-9D12-64E333065566}"/>
              </a:ext>
            </a:extLst>
          </p:cNvPr>
          <p:cNvSpPr/>
          <p:nvPr/>
        </p:nvSpPr>
        <p:spPr>
          <a:xfrm>
            <a:off x="6335879" y="1501319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00" b="1" dirty="0">
                <a:solidFill>
                  <a:schemeClr val="bg1"/>
                </a:solidFill>
              </a:rPr>
              <a:t>CGOR-UA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97BD3A1-06C2-4955-9478-31B702FAAA5D}"/>
              </a:ext>
            </a:extLst>
          </p:cNvPr>
          <p:cNvSpPr txBox="1"/>
          <p:nvPr/>
        </p:nvSpPr>
        <p:spPr>
          <a:xfrm>
            <a:off x="6335882" y="2407521"/>
            <a:ext cx="2343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Procesan 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r>
              <a:rPr lang="es-MX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comentarios,</a:t>
            </a:r>
          </a:p>
          <a:p>
            <a:pPr algn="ctr"/>
            <a:r>
              <a:rPr lang="es-MX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y observaciones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815C6C4-E35D-44AD-983E-50EC23D87C3D}"/>
              </a:ext>
            </a:extLst>
          </p:cNvPr>
          <p:cNvSpPr txBox="1"/>
          <p:nvPr/>
        </p:nvSpPr>
        <p:spPr>
          <a:xfrm>
            <a:off x="6759347" y="5036884"/>
            <a:ext cx="14961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Aprueba en lo general los LCO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709AE519-E0B9-4F57-B267-8B4BCCCF4F64}"/>
              </a:ext>
            </a:extLst>
          </p:cNvPr>
          <p:cNvSpPr txBox="1"/>
          <p:nvPr/>
        </p:nvSpPr>
        <p:spPr>
          <a:xfrm>
            <a:off x="6796938" y="4626091"/>
            <a:ext cx="1496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14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92197D05-BF54-4AF8-946F-8A8455A054E7}"/>
              </a:ext>
            </a:extLst>
          </p:cNvPr>
          <p:cNvSpPr/>
          <p:nvPr/>
        </p:nvSpPr>
        <p:spPr>
          <a:xfrm>
            <a:off x="6972096" y="4094127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GTP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2B8BDCE-6126-483E-9C38-038A0C786EA2}"/>
              </a:ext>
            </a:extLst>
          </p:cNvPr>
          <p:cNvSpPr txBox="1"/>
          <p:nvPr/>
        </p:nvSpPr>
        <p:spPr>
          <a:xfrm>
            <a:off x="4287241" y="5053228"/>
            <a:ext cx="14961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 oficio de validación de los LCO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0FD1213-F43E-493F-B118-EE6F582AB006}"/>
              </a:ext>
            </a:extLst>
          </p:cNvPr>
          <p:cNvSpPr txBox="1"/>
          <p:nvPr/>
        </p:nvSpPr>
        <p:spPr>
          <a:xfrm>
            <a:off x="4323686" y="4605408"/>
            <a:ext cx="1496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17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E03DEEE-3C46-49B4-9082-0FE1F2CB72CD}"/>
              </a:ext>
            </a:extLst>
          </p:cNvPr>
          <p:cNvSpPr/>
          <p:nvPr/>
        </p:nvSpPr>
        <p:spPr>
          <a:xfrm>
            <a:off x="4273760" y="4087512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CGAJ</a:t>
            </a:r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DDAF286B-1184-49E0-A7A4-B0B07322B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3542613" y="4610722"/>
            <a:ext cx="367355" cy="755703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2FE28C90-DB26-4C24-8703-16EF2A6FD8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5041" y="2230487"/>
            <a:ext cx="1428750" cy="67627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4506C45B-AFD7-4466-8EE7-3B0DBE68AD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08835" y="1473183"/>
            <a:ext cx="2226189" cy="2226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73897F4B-2FF9-4FAA-8105-19152963ADB3}"/>
              </a:ext>
            </a:extLst>
          </p:cNvPr>
          <p:cNvSpPr txBox="1"/>
          <p:nvPr/>
        </p:nvSpPr>
        <p:spPr>
          <a:xfrm>
            <a:off x="4273663" y="2026487"/>
            <a:ext cx="1496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18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5CD5302-66AB-4C9E-80AE-9B077ED1C66E}"/>
              </a:ext>
            </a:extLst>
          </p:cNvPr>
          <p:cNvSpPr/>
          <p:nvPr/>
        </p:nvSpPr>
        <p:spPr>
          <a:xfrm>
            <a:off x="4462886" y="1494523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GTP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20B1009-5155-41C6-B857-CC8E86275693}"/>
              </a:ext>
            </a:extLst>
          </p:cNvPr>
          <p:cNvSpPr txBox="1"/>
          <p:nvPr/>
        </p:nvSpPr>
        <p:spPr>
          <a:xfrm>
            <a:off x="4244706" y="2442802"/>
            <a:ext cx="149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una nueva ronda de revisión del documento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8EEC6A28-31E8-4F40-8241-E25E25EB74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8146" y="4624923"/>
            <a:ext cx="1428750" cy="676275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B370BC9C-4FA5-4AD5-8C2C-C85F708CBA24}"/>
              </a:ext>
            </a:extLst>
          </p:cNvPr>
          <p:cNvSpPr txBox="1"/>
          <p:nvPr/>
        </p:nvSpPr>
        <p:spPr>
          <a:xfrm>
            <a:off x="2032158" y="5243355"/>
            <a:ext cx="149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junio 1°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36DEC1C1-6A23-46DF-845E-037FC0D12A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29607" y="2220178"/>
            <a:ext cx="367355" cy="755703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224833F6-5117-4093-AC98-2B95CF93B6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7314843" y="3495281"/>
            <a:ext cx="367355" cy="755703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6474FD6E-D6A0-4C9C-B8FD-1E121D9FB8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800000">
            <a:off x="6008651" y="4605105"/>
            <a:ext cx="367355" cy="755703"/>
          </a:xfrm>
          <a:prstGeom prst="rect">
            <a:avLst/>
          </a:prstGeom>
        </p:spPr>
      </p:pic>
      <p:pic>
        <p:nvPicPr>
          <p:cNvPr id="94" name="Gráfico 93">
            <a:extLst>
              <a:ext uri="{FF2B5EF4-FFF2-40B4-BE49-F238E27FC236}">
                <a16:creationId xmlns:a16="http://schemas.microsoft.com/office/drawing/2014/main" id="{E4560C21-D15B-4533-9EEA-8762A44062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28280" y="2216420"/>
            <a:ext cx="367355" cy="755703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BAC4287D-C268-447C-8060-A0B66DB2EC26}"/>
              </a:ext>
            </a:extLst>
          </p:cNvPr>
          <p:cNvSpPr/>
          <p:nvPr/>
        </p:nvSpPr>
        <p:spPr>
          <a:xfrm>
            <a:off x="240228" y="6303333"/>
            <a:ext cx="413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GTP: Grupo de Trabajo de Procesos</a:t>
            </a:r>
          </a:p>
        </p:txBody>
      </p:sp>
    </p:spTree>
    <p:extLst>
      <p:ext uri="{BB962C8B-B14F-4D97-AF65-F5344CB8AC3E}">
        <p14:creationId xmlns:p14="http://schemas.microsoft.com/office/powerpoint/2010/main" val="11524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5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3447143" y="772027"/>
            <a:ext cx="529771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Aportación de los LCO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700" y="1398884"/>
            <a:ext cx="736600" cy="165100"/>
          </a:xfrm>
          <a:prstGeom prst="rect">
            <a:avLst/>
          </a:prstGeom>
        </p:spPr>
      </p:pic>
      <p:sp>
        <p:nvSpPr>
          <p:cNvPr id="46" name="Title Text">
            <a:extLst>
              <a:ext uri="{FF2B5EF4-FFF2-40B4-BE49-F238E27FC236}">
                <a16:creationId xmlns:a16="http://schemas.microsoft.com/office/drawing/2014/main" id="{155B2502-E3BD-4DC9-A476-B96FC627B6DD}"/>
              </a:ext>
            </a:extLst>
          </p:cNvPr>
          <p:cNvSpPr txBox="1">
            <a:spLocks/>
          </p:cNvSpPr>
          <p:nvPr/>
        </p:nvSpPr>
        <p:spPr>
          <a:xfrm>
            <a:off x="6952005" y="4978722"/>
            <a:ext cx="4752000" cy="70020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Da orden a la comunicación directiva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entre las DR y CE con el ámbito central.</a:t>
            </a:r>
          </a:p>
          <a:p>
            <a:pPr marL="450850" lvl="1" algn="just" hangingPunct="1">
              <a:spcBef>
                <a:spcPts val="600"/>
              </a:spcBef>
              <a:spcAft>
                <a:spcPts val="1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itle Text">
            <a:extLst>
              <a:ext uri="{FF2B5EF4-FFF2-40B4-BE49-F238E27FC236}">
                <a16:creationId xmlns:a16="http://schemas.microsoft.com/office/drawing/2014/main" id="{68553DB9-6FB3-4BB7-93C1-15E9B81081EF}"/>
              </a:ext>
            </a:extLst>
          </p:cNvPr>
          <p:cNvSpPr txBox="1">
            <a:spLocks/>
          </p:cNvSpPr>
          <p:nvPr/>
        </p:nvSpPr>
        <p:spPr>
          <a:xfrm>
            <a:off x="6952005" y="1838543"/>
            <a:ext cx="4752000" cy="99630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Documenta y define espacios de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interacción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de las DR y CE con las UA centrales para la producción de información.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3CD7D655-7FF2-41C7-A117-24D2695B8929}"/>
              </a:ext>
            </a:extLst>
          </p:cNvPr>
          <p:cNvSpPr txBox="1">
            <a:spLocks/>
          </p:cNvSpPr>
          <p:nvPr/>
        </p:nvSpPr>
        <p:spPr>
          <a:xfrm>
            <a:off x="6952005" y="3395605"/>
            <a:ext cx="4752000" cy="90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Ordena y da trazabilidad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a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la comunicación entre las personas Responsables de Fase con las DR y CE.</a:t>
            </a: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itle Text">
            <a:extLst>
              <a:ext uri="{FF2B5EF4-FFF2-40B4-BE49-F238E27FC236}">
                <a16:creationId xmlns:a16="http://schemas.microsoft.com/office/drawing/2014/main" id="{11DF5177-E0F2-4B97-ACC7-802642E49036}"/>
              </a:ext>
            </a:extLst>
          </p:cNvPr>
          <p:cNvSpPr txBox="1">
            <a:spLocks/>
          </p:cNvSpPr>
          <p:nvPr/>
        </p:nvSpPr>
        <p:spPr>
          <a:xfrm>
            <a:off x="1255156" y="3395605"/>
            <a:ext cx="4752000" cy="90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Alinea las actividades de las DR y CE al MPEG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y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aporta evidencia complementaria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importante para la medición de la calidad.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E966B89-4D2C-4407-AA77-38878B813518}"/>
              </a:ext>
            </a:extLst>
          </p:cNvPr>
          <p:cNvSpPr txBox="1">
            <a:spLocks/>
          </p:cNvSpPr>
          <p:nvPr/>
        </p:nvSpPr>
        <p:spPr>
          <a:xfrm>
            <a:off x="1255156" y="4978722"/>
            <a:ext cx="4752000" cy="126942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Posibilita la incorporación de indicadores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de medición operativos para evaluar a las CE y DR (eficacia, consistencia de la información, cobertura, oportunidad).</a:t>
            </a:r>
          </a:p>
        </p:txBody>
      </p:sp>
      <p:sp>
        <p:nvSpPr>
          <p:cNvPr id="25" name="Oval 49">
            <a:extLst>
              <a:ext uri="{FF2B5EF4-FFF2-40B4-BE49-F238E27FC236}">
                <a16:creationId xmlns:a16="http://schemas.microsoft.com/office/drawing/2014/main" id="{B29DE19C-A43E-4BB2-810C-253FAF5EAC84}"/>
              </a:ext>
            </a:extLst>
          </p:cNvPr>
          <p:cNvSpPr/>
          <p:nvPr/>
        </p:nvSpPr>
        <p:spPr>
          <a:xfrm>
            <a:off x="667093" y="1927766"/>
            <a:ext cx="507321" cy="507321"/>
          </a:xfrm>
          <a:prstGeom prst="ellipse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28" name="Oval 49">
            <a:extLst>
              <a:ext uri="{FF2B5EF4-FFF2-40B4-BE49-F238E27FC236}">
                <a16:creationId xmlns:a16="http://schemas.microsoft.com/office/drawing/2014/main" id="{1AA86501-78B2-4997-9404-F491F5D1CAEF}"/>
              </a:ext>
            </a:extLst>
          </p:cNvPr>
          <p:cNvSpPr/>
          <p:nvPr/>
        </p:nvSpPr>
        <p:spPr>
          <a:xfrm>
            <a:off x="6351718" y="1928995"/>
            <a:ext cx="507321" cy="507321"/>
          </a:xfrm>
          <a:prstGeom prst="ellipse">
            <a:avLst/>
          </a:prstGeom>
          <a:solidFill>
            <a:srgbClr val="127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29" name="Oval 49">
            <a:extLst>
              <a:ext uri="{FF2B5EF4-FFF2-40B4-BE49-F238E27FC236}">
                <a16:creationId xmlns:a16="http://schemas.microsoft.com/office/drawing/2014/main" id="{B533BAAF-F83B-4A83-82BB-7D8DBE509BBA}"/>
              </a:ext>
            </a:extLst>
          </p:cNvPr>
          <p:cNvSpPr/>
          <p:nvPr/>
        </p:nvSpPr>
        <p:spPr>
          <a:xfrm>
            <a:off x="664838" y="3469017"/>
            <a:ext cx="507321" cy="507321"/>
          </a:xfrm>
          <a:prstGeom prst="ellipse">
            <a:avLst/>
          </a:prstGeom>
          <a:solidFill>
            <a:srgbClr val="1BA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30" name="Oval 49">
            <a:extLst>
              <a:ext uri="{FF2B5EF4-FFF2-40B4-BE49-F238E27FC236}">
                <a16:creationId xmlns:a16="http://schemas.microsoft.com/office/drawing/2014/main" id="{2DB316D1-AEF7-4BA5-B114-1ED17BB98ECC}"/>
              </a:ext>
            </a:extLst>
          </p:cNvPr>
          <p:cNvSpPr/>
          <p:nvPr/>
        </p:nvSpPr>
        <p:spPr>
          <a:xfrm>
            <a:off x="747835" y="5031718"/>
            <a:ext cx="507321" cy="507321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32" name="Oval 49">
            <a:extLst>
              <a:ext uri="{FF2B5EF4-FFF2-40B4-BE49-F238E27FC236}">
                <a16:creationId xmlns:a16="http://schemas.microsoft.com/office/drawing/2014/main" id="{2A0F8DB2-CEFB-43D8-A1AA-4596798E81A2}"/>
              </a:ext>
            </a:extLst>
          </p:cNvPr>
          <p:cNvSpPr/>
          <p:nvPr/>
        </p:nvSpPr>
        <p:spPr>
          <a:xfrm>
            <a:off x="6351718" y="3462838"/>
            <a:ext cx="507321" cy="507321"/>
          </a:xfrm>
          <a:prstGeom prst="ellipse">
            <a:avLst/>
          </a:prstGeom>
          <a:solidFill>
            <a:srgbClr val="5D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D309F514-680F-4EA1-99CB-17810CD6C2F6}"/>
              </a:ext>
            </a:extLst>
          </p:cNvPr>
          <p:cNvSpPr txBox="1">
            <a:spLocks/>
          </p:cNvSpPr>
          <p:nvPr/>
        </p:nvSpPr>
        <p:spPr>
          <a:xfrm>
            <a:off x="707791" y="1981451"/>
            <a:ext cx="35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9082FAFA-AD6F-41CC-982A-C894092FF1B9}"/>
              </a:ext>
            </a:extLst>
          </p:cNvPr>
          <p:cNvSpPr txBox="1">
            <a:spLocks/>
          </p:cNvSpPr>
          <p:nvPr/>
        </p:nvSpPr>
        <p:spPr>
          <a:xfrm>
            <a:off x="6407990" y="2008537"/>
            <a:ext cx="35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E4C0D9B5-0A33-4F79-95E9-B9412D4F159C}"/>
              </a:ext>
            </a:extLst>
          </p:cNvPr>
          <p:cNvSpPr txBox="1">
            <a:spLocks/>
          </p:cNvSpPr>
          <p:nvPr/>
        </p:nvSpPr>
        <p:spPr>
          <a:xfrm>
            <a:off x="721012" y="3520371"/>
            <a:ext cx="35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" name="Marcador de número de diapositiva 1">
            <a:extLst>
              <a:ext uri="{FF2B5EF4-FFF2-40B4-BE49-F238E27FC236}">
                <a16:creationId xmlns:a16="http://schemas.microsoft.com/office/drawing/2014/main" id="{714A41F4-DDF0-40D1-91AA-B3F3622B95D3}"/>
              </a:ext>
            </a:extLst>
          </p:cNvPr>
          <p:cNvSpPr txBox="1">
            <a:spLocks/>
          </p:cNvSpPr>
          <p:nvPr/>
        </p:nvSpPr>
        <p:spPr>
          <a:xfrm>
            <a:off x="6407990" y="3527830"/>
            <a:ext cx="35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3B1E96BE-9020-4EFE-A759-385665A94F99}"/>
              </a:ext>
            </a:extLst>
          </p:cNvPr>
          <p:cNvSpPr txBox="1">
            <a:spLocks/>
          </p:cNvSpPr>
          <p:nvPr/>
        </p:nvSpPr>
        <p:spPr>
          <a:xfrm>
            <a:off x="805888" y="5103396"/>
            <a:ext cx="35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DD3E0901-4BA7-407E-BA73-7DDF2465B704}"/>
              </a:ext>
            </a:extLst>
          </p:cNvPr>
          <p:cNvSpPr txBox="1">
            <a:spLocks/>
          </p:cNvSpPr>
          <p:nvPr/>
        </p:nvSpPr>
        <p:spPr>
          <a:xfrm>
            <a:off x="1255156" y="1838543"/>
            <a:ext cx="4752000" cy="70020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Fortalecen la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comunicación y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contribuyen a una relación más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transparente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OC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Symbol" panose="05050102010706020507" pitchFamily="18" charset="2"/>
                <a:cs typeface="Arial" charset="0"/>
                <a:sym typeface="Symbol" panose="05050102010706020507" pitchFamily="18" charset="2"/>
              </a:rPr>
              <a:t>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(DR-CE)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450850" lvl="1" algn="just" hangingPunct="1">
              <a:spcBef>
                <a:spcPts val="600"/>
              </a:spcBef>
              <a:spcAft>
                <a:spcPts val="1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39E5EE89-D141-4641-98E9-364EBD469373}"/>
              </a:ext>
            </a:extLst>
          </p:cNvPr>
          <p:cNvSpPr/>
          <p:nvPr/>
        </p:nvSpPr>
        <p:spPr>
          <a:xfrm>
            <a:off x="6351718" y="5031517"/>
            <a:ext cx="507321" cy="507321"/>
          </a:xfrm>
          <a:prstGeom prst="ellipse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24" name="Marcador de número de diapositiva 1">
            <a:extLst>
              <a:ext uri="{FF2B5EF4-FFF2-40B4-BE49-F238E27FC236}">
                <a16:creationId xmlns:a16="http://schemas.microsoft.com/office/drawing/2014/main" id="{4F725CD3-F590-40EB-9C23-C1F1CDD7128A}"/>
              </a:ext>
            </a:extLst>
          </p:cNvPr>
          <p:cNvSpPr txBox="1">
            <a:spLocks/>
          </p:cNvSpPr>
          <p:nvPr/>
        </p:nvSpPr>
        <p:spPr>
          <a:xfrm>
            <a:off x="6407990" y="5103195"/>
            <a:ext cx="35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34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6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general de coordinación operativa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AB60032-B7EF-4D38-91CD-4DC2F4330A4F}"/>
              </a:ext>
            </a:extLst>
          </p:cNvPr>
          <p:cNvCxnSpPr>
            <a:cxnSpLocks/>
          </p:cNvCxnSpPr>
          <p:nvPr/>
        </p:nvCxnSpPr>
        <p:spPr>
          <a:xfrm>
            <a:off x="4138598" y="5689880"/>
            <a:ext cx="4968000" cy="0"/>
          </a:xfrm>
          <a:prstGeom prst="straightConnector1">
            <a:avLst/>
          </a:prstGeom>
          <a:ln w="317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75BE434-F666-43E6-98CE-2C1EB548577C}"/>
              </a:ext>
            </a:extLst>
          </p:cNvPr>
          <p:cNvCxnSpPr>
            <a:cxnSpLocks/>
          </p:cNvCxnSpPr>
          <p:nvPr/>
        </p:nvCxnSpPr>
        <p:spPr>
          <a:xfrm>
            <a:off x="9161380" y="1968260"/>
            <a:ext cx="0" cy="374286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01A5F7E-D395-4400-8C03-D9E185DDBB4D}"/>
              </a:ext>
            </a:extLst>
          </p:cNvPr>
          <p:cNvCxnSpPr>
            <a:cxnSpLocks/>
          </p:cNvCxnSpPr>
          <p:nvPr/>
        </p:nvCxnSpPr>
        <p:spPr>
          <a:xfrm flipV="1">
            <a:off x="9211412" y="5680354"/>
            <a:ext cx="2808000" cy="7958"/>
          </a:xfrm>
          <a:prstGeom prst="straightConnector1">
            <a:avLst/>
          </a:prstGeom>
          <a:ln w="317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: esquinas redondeadas 1">
            <a:extLst>
              <a:ext uri="{FF2B5EF4-FFF2-40B4-BE49-F238E27FC236}">
                <a16:creationId xmlns:a16="http://schemas.microsoft.com/office/drawing/2014/main" id="{F38BB2E7-C6C8-43F3-9D75-85C77D6175A0}"/>
              </a:ext>
            </a:extLst>
          </p:cNvPr>
          <p:cNvSpPr/>
          <p:nvPr/>
        </p:nvSpPr>
        <p:spPr>
          <a:xfrm>
            <a:off x="56069" y="4537171"/>
            <a:ext cx="1440000" cy="900000"/>
          </a:xfrm>
          <a:prstGeom prst="roundRect">
            <a:avLst>
              <a:gd name="adj" fmla="val 50000"/>
            </a:avLst>
          </a:prstGeom>
          <a:solidFill>
            <a:srgbClr val="5D5E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UA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centrales</a:t>
            </a:r>
          </a:p>
        </p:txBody>
      </p:sp>
      <p:sp>
        <p:nvSpPr>
          <p:cNvPr id="12" name="Rectángulo: esquinas redondeadas 2">
            <a:extLst>
              <a:ext uri="{FF2B5EF4-FFF2-40B4-BE49-F238E27FC236}">
                <a16:creationId xmlns:a16="http://schemas.microsoft.com/office/drawing/2014/main" id="{E429429A-D8C9-422C-A407-825F550B4853}"/>
              </a:ext>
            </a:extLst>
          </p:cNvPr>
          <p:cNvSpPr/>
          <p:nvPr/>
        </p:nvSpPr>
        <p:spPr>
          <a:xfrm>
            <a:off x="10283078" y="2897697"/>
            <a:ext cx="1681637" cy="900000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Responsable de fase</a:t>
            </a:r>
          </a:p>
        </p:txBody>
      </p:sp>
      <p:sp>
        <p:nvSpPr>
          <p:cNvPr id="13" name="Rectángulo: esquinas redondeadas 6">
            <a:extLst>
              <a:ext uri="{FF2B5EF4-FFF2-40B4-BE49-F238E27FC236}">
                <a16:creationId xmlns:a16="http://schemas.microsoft.com/office/drawing/2014/main" id="{8C28AB6C-B37C-44D9-A227-D1B585FF4743}"/>
              </a:ext>
            </a:extLst>
          </p:cNvPr>
          <p:cNvSpPr/>
          <p:nvPr/>
        </p:nvSpPr>
        <p:spPr>
          <a:xfrm>
            <a:off x="7179066" y="2897697"/>
            <a:ext cx="1911746" cy="900000"/>
          </a:xfrm>
          <a:prstGeom prst="roundRect">
            <a:avLst>
              <a:gd name="adj" fmla="val 50000"/>
            </a:avLst>
          </a:prstGeom>
          <a:solidFill>
            <a:srgbClr val="1277C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Vínculo para  la coordinación de fase</a:t>
            </a:r>
          </a:p>
        </p:txBody>
      </p:sp>
      <p:sp>
        <p:nvSpPr>
          <p:cNvPr id="14" name="Rectángulo: esquinas redondeadas 7">
            <a:extLst>
              <a:ext uri="{FF2B5EF4-FFF2-40B4-BE49-F238E27FC236}">
                <a16:creationId xmlns:a16="http://schemas.microsoft.com/office/drawing/2014/main" id="{40BDC64B-6472-4040-A510-54992A8D9534}"/>
              </a:ext>
            </a:extLst>
          </p:cNvPr>
          <p:cNvSpPr/>
          <p:nvPr/>
        </p:nvSpPr>
        <p:spPr>
          <a:xfrm>
            <a:off x="56069" y="2030831"/>
            <a:ext cx="1440000" cy="900000"/>
          </a:xfrm>
          <a:prstGeom prst="roundRect">
            <a:avLst>
              <a:gd name="adj" fmla="val 50000"/>
            </a:avLst>
          </a:prstGeom>
          <a:solidFill>
            <a:srgbClr val="0A335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CGOR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central</a:t>
            </a:r>
          </a:p>
        </p:txBody>
      </p:sp>
      <p:sp>
        <p:nvSpPr>
          <p:cNvPr id="15" name="Rectángulo: esquinas redondeadas 8">
            <a:extLst>
              <a:ext uri="{FF2B5EF4-FFF2-40B4-BE49-F238E27FC236}">
                <a16:creationId xmlns:a16="http://schemas.microsoft.com/office/drawing/2014/main" id="{C7E6F135-BFC6-4D3E-8BC6-B88F61D55B64}"/>
              </a:ext>
            </a:extLst>
          </p:cNvPr>
          <p:cNvSpPr/>
          <p:nvPr/>
        </p:nvSpPr>
        <p:spPr>
          <a:xfrm>
            <a:off x="4097419" y="2906409"/>
            <a:ext cx="1866478" cy="900000"/>
          </a:xfrm>
          <a:prstGeom prst="roundRect">
            <a:avLst>
              <a:gd name="adj" fmla="val 50000"/>
            </a:avLst>
          </a:prstGeom>
          <a:solidFill>
            <a:srgbClr val="0A335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Coordinador(a) estatal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E7330FD-E34D-4903-9F3B-D63443B8DEA8}"/>
              </a:ext>
            </a:extLst>
          </p:cNvPr>
          <p:cNvSpPr/>
          <p:nvPr/>
        </p:nvSpPr>
        <p:spPr>
          <a:xfrm>
            <a:off x="4032860" y="1978121"/>
            <a:ext cx="8049362" cy="3315220"/>
          </a:xfrm>
          <a:prstGeom prst="rect">
            <a:avLst/>
          </a:prstGeom>
          <a:noFill/>
          <a:ln w="31750">
            <a:solidFill>
              <a:srgbClr val="5D5E5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D2CB7CB-51F4-4E4B-A0B7-E39154C28A46}"/>
              </a:ext>
            </a:extLst>
          </p:cNvPr>
          <p:cNvSpPr/>
          <p:nvPr/>
        </p:nvSpPr>
        <p:spPr>
          <a:xfrm>
            <a:off x="6598823" y="1791523"/>
            <a:ext cx="3312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Proceso de producción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31C8EDD-0247-498F-97A6-8D709112044C}"/>
              </a:ext>
            </a:extLst>
          </p:cNvPr>
          <p:cNvSpPr/>
          <p:nvPr/>
        </p:nvSpPr>
        <p:spPr>
          <a:xfrm>
            <a:off x="9211413" y="5752820"/>
            <a:ext cx="2802788" cy="32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U.A. centrales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59BD813-272D-4114-A23B-7EB9AB29C832}"/>
              </a:ext>
            </a:extLst>
          </p:cNvPr>
          <p:cNvSpPr/>
          <p:nvPr/>
        </p:nvSpPr>
        <p:spPr>
          <a:xfrm>
            <a:off x="7153894" y="2581279"/>
            <a:ext cx="2288774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Evidencia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AB378C5-0549-47FC-95F1-9D1C3F2DB87D}"/>
              </a:ext>
            </a:extLst>
          </p:cNvPr>
          <p:cNvCxnSpPr>
            <a:cxnSpLocks/>
          </p:cNvCxnSpPr>
          <p:nvPr/>
        </p:nvCxnSpPr>
        <p:spPr>
          <a:xfrm>
            <a:off x="7153893" y="2542587"/>
            <a:ext cx="2288775" cy="6694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2B058AD-3C78-45DF-B0A9-E89F771634C6}"/>
              </a:ext>
            </a:extLst>
          </p:cNvPr>
          <p:cNvCxnSpPr>
            <a:cxnSpLocks/>
          </p:cNvCxnSpPr>
          <p:nvPr/>
        </p:nvCxnSpPr>
        <p:spPr>
          <a:xfrm flipH="1">
            <a:off x="6030314" y="3356409"/>
            <a:ext cx="1087493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046A8E-403C-4F89-BB38-7018852A8850}"/>
              </a:ext>
            </a:extLst>
          </p:cNvPr>
          <p:cNvSpPr/>
          <p:nvPr/>
        </p:nvSpPr>
        <p:spPr>
          <a:xfrm>
            <a:off x="4138599" y="5697838"/>
            <a:ext cx="4968000" cy="38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Coordinación Estatal</a:t>
            </a:r>
          </a:p>
        </p:txBody>
      </p:sp>
      <p:sp>
        <p:nvSpPr>
          <p:cNvPr id="29" name="Rectángulo: esquinas redondeadas 7">
            <a:extLst>
              <a:ext uri="{FF2B5EF4-FFF2-40B4-BE49-F238E27FC236}">
                <a16:creationId xmlns:a16="http://schemas.microsoft.com/office/drawing/2014/main" id="{8E6AA92A-8E51-42BD-898C-D4579CA1A18A}"/>
              </a:ext>
            </a:extLst>
          </p:cNvPr>
          <p:cNvSpPr/>
          <p:nvPr/>
        </p:nvSpPr>
        <p:spPr>
          <a:xfrm>
            <a:off x="56069" y="3257859"/>
            <a:ext cx="1440000" cy="900000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Dirección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Regional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F43B0C7-875B-4B27-8B91-CB45ABE6CCC6}"/>
              </a:ext>
            </a:extLst>
          </p:cNvPr>
          <p:cNvSpPr/>
          <p:nvPr/>
        </p:nvSpPr>
        <p:spPr>
          <a:xfrm>
            <a:off x="1475682" y="2323482"/>
            <a:ext cx="1368000" cy="314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</a:t>
            </a:r>
          </a:p>
          <a:p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</a:t>
            </a:r>
          </a:p>
          <a:p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2FCDA63-7B44-4FF4-8AA6-08CC3690A506}"/>
              </a:ext>
            </a:extLst>
          </p:cNvPr>
          <p:cNvSpPr/>
          <p:nvPr/>
        </p:nvSpPr>
        <p:spPr>
          <a:xfrm>
            <a:off x="1475682" y="3550510"/>
            <a:ext cx="1368000" cy="314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</a:t>
            </a:r>
          </a:p>
          <a:p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Supervisión</a:t>
            </a:r>
          </a:p>
          <a:p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912C8C5-3B29-46C7-B0F2-C3C2402EA2A8}"/>
              </a:ext>
            </a:extLst>
          </p:cNvPr>
          <p:cNvSpPr/>
          <p:nvPr/>
        </p:nvSpPr>
        <p:spPr>
          <a:xfrm>
            <a:off x="1475682" y="4829822"/>
            <a:ext cx="1368000" cy="314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Supervisión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07668D5-752C-459C-B5EB-A694501EB90A}"/>
              </a:ext>
            </a:extLst>
          </p:cNvPr>
          <p:cNvCxnSpPr>
            <a:cxnSpLocks/>
          </p:cNvCxnSpPr>
          <p:nvPr/>
        </p:nvCxnSpPr>
        <p:spPr>
          <a:xfrm flipH="1" flipV="1">
            <a:off x="9294185" y="3373255"/>
            <a:ext cx="936000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80CDF8E-4726-490B-9F4F-FCAC4CACCD22}"/>
              </a:ext>
            </a:extLst>
          </p:cNvPr>
          <p:cNvCxnSpPr>
            <a:cxnSpLocks/>
          </p:cNvCxnSpPr>
          <p:nvPr/>
        </p:nvCxnSpPr>
        <p:spPr>
          <a:xfrm>
            <a:off x="2815656" y="2480831"/>
            <a:ext cx="1080000" cy="0"/>
          </a:xfrm>
          <a:prstGeom prst="straightConnector1">
            <a:avLst/>
          </a:prstGeom>
          <a:ln w="76200">
            <a:solidFill>
              <a:srgbClr val="0A3356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97D1D63-24E6-484B-A471-9B3A701F5FCD}"/>
              </a:ext>
            </a:extLst>
          </p:cNvPr>
          <p:cNvSpPr/>
          <p:nvPr/>
        </p:nvSpPr>
        <p:spPr>
          <a:xfrm>
            <a:off x="7195456" y="4219122"/>
            <a:ext cx="2247212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Productos</a:t>
            </a:r>
          </a:p>
        </p:txBody>
      </p: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0D4883B9-30CC-40EC-AA64-8BF9FDF320A6}"/>
              </a:ext>
            </a:extLst>
          </p:cNvPr>
          <p:cNvCxnSpPr>
            <a:cxnSpLocks/>
          </p:cNvCxnSpPr>
          <p:nvPr/>
        </p:nvCxnSpPr>
        <p:spPr>
          <a:xfrm>
            <a:off x="7195456" y="4187154"/>
            <a:ext cx="2247212" cy="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ector 39">
            <a:extLst>
              <a:ext uri="{FF2B5EF4-FFF2-40B4-BE49-F238E27FC236}">
                <a16:creationId xmlns:a16="http://schemas.microsoft.com/office/drawing/2014/main" id="{581C6E53-7363-40F0-B27C-A5EEEFA041E3}"/>
              </a:ext>
            </a:extLst>
          </p:cNvPr>
          <p:cNvSpPr/>
          <p:nvPr/>
        </p:nvSpPr>
        <p:spPr>
          <a:xfrm>
            <a:off x="3012691" y="1701524"/>
            <a:ext cx="720001" cy="690724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onector 51">
            <a:extLst>
              <a:ext uri="{FF2B5EF4-FFF2-40B4-BE49-F238E27FC236}">
                <a16:creationId xmlns:a16="http://schemas.microsoft.com/office/drawing/2014/main" id="{236DE855-E067-4829-A731-7CF3948D42C8}"/>
              </a:ext>
            </a:extLst>
          </p:cNvPr>
          <p:cNvSpPr/>
          <p:nvPr/>
        </p:nvSpPr>
        <p:spPr>
          <a:xfrm>
            <a:off x="2999923" y="4289397"/>
            <a:ext cx="720000" cy="6912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Conector 10">
            <a:extLst>
              <a:ext uri="{FF2B5EF4-FFF2-40B4-BE49-F238E27FC236}">
                <a16:creationId xmlns:a16="http://schemas.microsoft.com/office/drawing/2014/main" id="{619D8A0A-AB5F-4D14-849B-CEA588D34EE2}"/>
              </a:ext>
            </a:extLst>
          </p:cNvPr>
          <p:cNvSpPr/>
          <p:nvPr/>
        </p:nvSpPr>
        <p:spPr>
          <a:xfrm>
            <a:off x="2994782" y="2995385"/>
            <a:ext cx="720000" cy="691200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8B0DEBEF-E662-437A-A723-EA5B04D35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2905" y="3070453"/>
            <a:ext cx="459596" cy="459596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DDFE3F7B-FDCF-4C89-AA67-9C600340F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9513" y="4433694"/>
            <a:ext cx="426858" cy="426858"/>
          </a:xfrm>
          <a:prstGeom prst="rect">
            <a:avLst/>
          </a:prstGeom>
        </p:spPr>
      </p:pic>
      <p:grpSp>
        <p:nvGrpSpPr>
          <p:cNvPr id="49" name="Google Shape;12771;p83">
            <a:extLst>
              <a:ext uri="{FF2B5EF4-FFF2-40B4-BE49-F238E27FC236}">
                <a16:creationId xmlns:a16="http://schemas.microsoft.com/office/drawing/2014/main" id="{E97FF6A8-FE09-42EA-8BE8-84FE4D0B8CA1}"/>
              </a:ext>
            </a:extLst>
          </p:cNvPr>
          <p:cNvGrpSpPr/>
          <p:nvPr/>
        </p:nvGrpSpPr>
        <p:grpSpPr>
          <a:xfrm>
            <a:off x="3103253" y="1862995"/>
            <a:ext cx="495600" cy="363644"/>
            <a:chOff x="1341727" y="2483349"/>
            <a:chExt cx="419913" cy="308109"/>
          </a:xfrm>
          <a:solidFill>
            <a:srgbClr val="FFFFFF"/>
          </a:solidFill>
        </p:grpSpPr>
        <p:sp>
          <p:nvSpPr>
            <p:cNvPr id="50" name="Google Shape;12772;p83">
              <a:extLst>
                <a:ext uri="{FF2B5EF4-FFF2-40B4-BE49-F238E27FC236}">
                  <a16:creationId xmlns:a16="http://schemas.microsoft.com/office/drawing/2014/main" id="{631C06FC-7E58-4C71-870B-C9DEDAB291E2}"/>
                </a:ext>
              </a:extLst>
            </p:cNvPr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1" name="Google Shape;12773;p83">
              <a:extLst>
                <a:ext uri="{FF2B5EF4-FFF2-40B4-BE49-F238E27FC236}">
                  <a16:creationId xmlns:a16="http://schemas.microsoft.com/office/drawing/2014/main" id="{C273A3C8-F983-4783-84E0-68203FF69516}"/>
                </a:ext>
              </a:extLst>
            </p:cNvPr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Google Shape;12774;p83">
              <a:extLst>
                <a:ext uri="{FF2B5EF4-FFF2-40B4-BE49-F238E27FC236}">
                  <a16:creationId xmlns:a16="http://schemas.microsoft.com/office/drawing/2014/main" id="{A2114EB1-D2D1-4242-AC40-84D78D4F71DC}"/>
                </a:ext>
              </a:extLst>
            </p:cNvPr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C22407F-B25B-4DC2-969F-FF1DA44C198A}"/>
              </a:ext>
            </a:extLst>
          </p:cNvPr>
          <p:cNvSpPr txBox="1"/>
          <p:nvPr/>
        </p:nvSpPr>
        <p:spPr>
          <a:xfrm>
            <a:off x="9534952" y="2983399"/>
            <a:ext cx="46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/>
            </a:lvl1pPr>
          </a:lstStyle>
          <a:p>
            <a:r>
              <a:rPr lang="es-MX" sz="2000" dirty="0"/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F5E7F07-A702-44F3-AE87-6DBAAB967F4F}"/>
              </a:ext>
            </a:extLst>
          </p:cNvPr>
          <p:cNvSpPr txBox="1"/>
          <p:nvPr/>
        </p:nvSpPr>
        <p:spPr>
          <a:xfrm>
            <a:off x="8221567" y="3805096"/>
            <a:ext cx="21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/>
            </a:lvl1pPr>
          </a:lstStyle>
          <a:p>
            <a:r>
              <a:rPr lang="es-MX" sz="2000" dirty="0"/>
              <a:t>3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CA2AF44-5BFB-494D-BAD0-24AF98E7D585}"/>
              </a:ext>
            </a:extLst>
          </p:cNvPr>
          <p:cNvSpPr txBox="1"/>
          <p:nvPr/>
        </p:nvSpPr>
        <p:spPr>
          <a:xfrm>
            <a:off x="8166201" y="2157531"/>
            <a:ext cx="177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/>
            </a:lvl1pPr>
          </a:lstStyle>
          <a:p>
            <a:r>
              <a:rPr lang="es-MX" sz="2000" dirty="0"/>
              <a:t>4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7B118BE-A32D-4305-9D1F-487A6C64084F}"/>
              </a:ext>
            </a:extLst>
          </p:cNvPr>
          <p:cNvSpPr txBox="1"/>
          <p:nvPr/>
        </p:nvSpPr>
        <p:spPr>
          <a:xfrm>
            <a:off x="6433266" y="3000876"/>
            <a:ext cx="28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7C82F33-4BB6-40F7-BD3A-F5B21B92399F}"/>
              </a:ext>
            </a:extLst>
          </p:cNvPr>
          <p:cNvSpPr/>
          <p:nvPr/>
        </p:nvSpPr>
        <p:spPr>
          <a:xfrm>
            <a:off x="9325989" y="3477017"/>
            <a:ext cx="1019787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Insumos</a:t>
            </a:r>
            <a:r>
              <a:rPr lang="es-MX" sz="1050" b="1" baseline="30000" dirty="0">
                <a:solidFill>
                  <a:schemeClr val="tx2">
                    <a:lumMod val="50000"/>
                  </a:schemeClr>
                </a:solidFill>
              </a:rPr>
              <a:t>1/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496E63CA-7D62-4832-AA14-FAECEDDB8295}"/>
              </a:ext>
            </a:extLst>
          </p:cNvPr>
          <p:cNvSpPr/>
          <p:nvPr/>
        </p:nvSpPr>
        <p:spPr>
          <a:xfrm>
            <a:off x="6651" y="6341952"/>
            <a:ext cx="6382379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100" b="1" baseline="30000" dirty="0">
                <a:solidFill>
                  <a:schemeClr val="tx2">
                    <a:lumMod val="50000"/>
                  </a:schemeClr>
                </a:solidFill>
              </a:rPr>
              <a:t>1/</a:t>
            </a:r>
            <a:r>
              <a:rPr lang="es-MX" sz="11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1100" dirty="0">
                <a:solidFill>
                  <a:schemeClr val="bg2">
                    <a:lumMod val="25000"/>
                  </a:schemeClr>
                </a:solidFill>
              </a:rPr>
              <a:t>Insumos de las fases reguladas por la NT en que la UA decida que participa el ámbito territorial.</a:t>
            </a:r>
            <a:endParaRPr lang="es-MX" sz="1100" baseline="30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736C4F66-D641-4FC2-8D58-6588401FA7E5}"/>
              </a:ext>
            </a:extLst>
          </p:cNvPr>
          <p:cNvCxnSpPr/>
          <p:nvPr/>
        </p:nvCxnSpPr>
        <p:spPr>
          <a:xfrm>
            <a:off x="99619" y="6333244"/>
            <a:ext cx="27876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7013974-0C97-411F-B707-20EC632667A8}"/>
              </a:ext>
            </a:extLst>
          </p:cNvPr>
          <p:cNvSpPr/>
          <p:nvPr/>
        </p:nvSpPr>
        <p:spPr>
          <a:xfrm>
            <a:off x="5812155" y="3452566"/>
            <a:ext cx="1523809" cy="23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Comunicación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F3DC47BF-DD2E-4C42-A8BA-C58836EA28F9}"/>
              </a:ext>
            </a:extLst>
          </p:cNvPr>
          <p:cNvCxnSpPr>
            <a:cxnSpLocks/>
          </p:cNvCxnSpPr>
          <p:nvPr/>
        </p:nvCxnSpPr>
        <p:spPr>
          <a:xfrm>
            <a:off x="12082221" y="5144521"/>
            <a:ext cx="0" cy="540000"/>
          </a:xfrm>
          <a:prstGeom prst="line">
            <a:avLst/>
          </a:prstGeom>
          <a:ln w="31750">
            <a:solidFill>
              <a:srgbClr val="5D5E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04EAA8BF-E65A-428A-B058-DDDD13F120DF}"/>
              </a:ext>
            </a:extLst>
          </p:cNvPr>
          <p:cNvCxnSpPr>
            <a:cxnSpLocks/>
          </p:cNvCxnSpPr>
          <p:nvPr/>
        </p:nvCxnSpPr>
        <p:spPr>
          <a:xfrm>
            <a:off x="2815656" y="3774814"/>
            <a:ext cx="1080000" cy="0"/>
          </a:xfrm>
          <a:prstGeom prst="straightConnector1">
            <a:avLst/>
          </a:prstGeom>
          <a:ln w="76200">
            <a:solidFill>
              <a:srgbClr val="0A3356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174175CE-BBD6-4415-BAD2-5B0E934ACBB0}"/>
              </a:ext>
            </a:extLst>
          </p:cNvPr>
          <p:cNvCxnSpPr>
            <a:cxnSpLocks/>
          </p:cNvCxnSpPr>
          <p:nvPr/>
        </p:nvCxnSpPr>
        <p:spPr>
          <a:xfrm>
            <a:off x="2815656" y="5047808"/>
            <a:ext cx="1080000" cy="0"/>
          </a:xfrm>
          <a:prstGeom prst="straightConnector1">
            <a:avLst/>
          </a:prstGeom>
          <a:ln w="76200">
            <a:solidFill>
              <a:srgbClr val="0A3356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46D65708-2A7E-482A-B796-774438FFE9E0}"/>
              </a:ext>
            </a:extLst>
          </p:cNvPr>
          <p:cNvCxnSpPr>
            <a:cxnSpLocks/>
          </p:cNvCxnSpPr>
          <p:nvPr/>
        </p:nvCxnSpPr>
        <p:spPr>
          <a:xfrm>
            <a:off x="4032860" y="5143607"/>
            <a:ext cx="0" cy="540000"/>
          </a:xfrm>
          <a:prstGeom prst="line">
            <a:avLst/>
          </a:prstGeom>
          <a:ln w="31750">
            <a:solidFill>
              <a:srgbClr val="5D5E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7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y características del documento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18" name="Title Text">
            <a:extLst>
              <a:ext uri="{FF2B5EF4-FFF2-40B4-BE49-F238E27FC236}">
                <a16:creationId xmlns:a16="http://schemas.microsoft.com/office/drawing/2014/main" id="{68553DB9-6FB3-4BB7-93C1-15E9B81081EF}"/>
              </a:ext>
            </a:extLst>
          </p:cNvPr>
          <p:cNvSpPr txBox="1">
            <a:spLocks/>
          </p:cNvSpPr>
          <p:nvPr/>
        </p:nvSpPr>
        <p:spPr>
          <a:xfrm>
            <a:off x="4191063" y="1705594"/>
            <a:ext cx="475200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hangingPunct="1">
              <a:spcAft>
                <a:spcPts val="800"/>
              </a:spcAft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Capítulo I.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33715" y="2065465"/>
            <a:ext cx="9840686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277813" lvl="1" indent="-277813" algn="just" hangingPunct="1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Define a la persona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Vínculo para la Coordinación de Fase de la CE o DR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como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enlace con el Actor del Rol Responsable de Fase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. Se designa en acuerdo CE o DR con la persona Responsable de Fase.</a:t>
            </a:r>
          </a:p>
          <a:p>
            <a:pPr marL="285750" lvl="1" indent="-285750" algn="just" hangingPunct="1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Las UA especifican en qué fases reguladas por la Norma Técnica del MPEG participan las CE y DR y qué actividades realizan. Se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identifican cinco en las que por lo general participan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:</a:t>
            </a:r>
            <a:endParaRPr lang="es-MX" sz="18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Conector 51">
            <a:extLst>
              <a:ext uri="{FF2B5EF4-FFF2-40B4-BE49-F238E27FC236}">
                <a16:creationId xmlns:a16="http://schemas.microsoft.com/office/drawing/2014/main" id="{EB9E8FDD-DA40-4A49-967C-DF9B61A96E02}"/>
              </a:ext>
            </a:extLst>
          </p:cNvPr>
          <p:cNvSpPr/>
          <p:nvPr/>
        </p:nvSpPr>
        <p:spPr>
          <a:xfrm>
            <a:off x="4204457" y="5805905"/>
            <a:ext cx="585198" cy="576064"/>
          </a:xfrm>
          <a:prstGeom prst="flowChartConnector">
            <a:avLst/>
          </a:prstGeom>
          <a:solidFill>
            <a:srgbClr val="A6A6A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onector 51">
            <a:extLst>
              <a:ext uri="{FF2B5EF4-FFF2-40B4-BE49-F238E27FC236}">
                <a16:creationId xmlns:a16="http://schemas.microsoft.com/office/drawing/2014/main" id="{0901575F-3EE6-44D3-9BFE-9F34CF6BC56C}"/>
              </a:ext>
            </a:extLst>
          </p:cNvPr>
          <p:cNvSpPr/>
          <p:nvPr/>
        </p:nvSpPr>
        <p:spPr>
          <a:xfrm>
            <a:off x="2821532" y="4333970"/>
            <a:ext cx="585198" cy="576064"/>
          </a:xfrm>
          <a:prstGeom prst="flowChartConnector">
            <a:avLst/>
          </a:prstGeom>
          <a:solidFill>
            <a:srgbClr val="03305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onector 51">
            <a:extLst>
              <a:ext uri="{FF2B5EF4-FFF2-40B4-BE49-F238E27FC236}">
                <a16:creationId xmlns:a16="http://schemas.microsoft.com/office/drawing/2014/main" id="{76425EAA-F3BC-4BCE-8025-8A8E58898584}"/>
              </a:ext>
            </a:extLst>
          </p:cNvPr>
          <p:cNvSpPr/>
          <p:nvPr/>
        </p:nvSpPr>
        <p:spPr>
          <a:xfrm>
            <a:off x="2821532" y="5083575"/>
            <a:ext cx="585198" cy="576064"/>
          </a:xfrm>
          <a:prstGeom prst="flowChartConnector">
            <a:avLst/>
          </a:prstGeom>
          <a:solidFill>
            <a:srgbClr val="1BA3E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7" name="Gráfico 36" descr="Teclado con relleno sólido">
            <a:extLst>
              <a:ext uri="{FF2B5EF4-FFF2-40B4-BE49-F238E27FC236}">
                <a16:creationId xmlns:a16="http://schemas.microsoft.com/office/drawing/2014/main" id="{94BDFA33-D84A-44E3-9D66-12A4ED29C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8804" y="5111711"/>
            <a:ext cx="514060" cy="514060"/>
          </a:xfrm>
          <a:prstGeom prst="rect">
            <a:avLst/>
          </a:prstGeom>
        </p:spPr>
      </p:pic>
      <p:sp>
        <p:nvSpPr>
          <p:cNvPr id="32" name="Conector 51">
            <a:extLst>
              <a:ext uri="{FF2B5EF4-FFF2-40B4-BE49-F238E27FC236}">
                <a16:creationId xmlns:a16="http://schemas.microsoft.com/office/drawing/2014/main" id="{CA3C848B-F4DD-44BB-91C5-E9E88A1BFA65}"/>
              </a:ext>
            </a:extLst>
          </p:cNvPr>
          <p:cNvSpPr/>
          <p:nvPr/>
        </p:nvSpPr>
        <p:spPr>
          <a:xfrm>
            <a:off x="6473874" y="4333970"/>
            <a:ext cx="585198" cy="576064"/>
          </a:xfrm>
          <a:prstGeom prst="flowChartConnector">
            <a:avLst/>
          </a:prstGeom>
          <a:solidFill>
            <a:srgbClr val="1277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Conector 51">
            <a:extLst>
              <a:ext uri="{FF2B5EF4-FFF2-40B4-BE49-F238E27FC236}">
                <a16:creationId xmlns:a16="http://schemas.microsoft.com/office/drawing/2014/main" id="{971A403A-27B2-4EFE-AD83-E06454ED4D79}"/>
              </a:ext>
            </a:extLst>
          </p:cNvPr>
          <p:cNvSpPr/>
          <p:nvPr/>
        </p:nvSpPr>
        <p:spPr>
          <a:xfrm>
            <a:off x="6514443" y="5083575"/>
            <a:ext cx="585198" cy="576064"/>
          </a:xfrm>
          <a:prstGeom prst="flowChartConnector">
            <a:avLst/>
          </a:prstGeom>
          <a:solidFill>
            <a:srgbClr val="5D5E5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Title Text">
            <a:extLst>
              <a:ext uri="{FF2B5EF4-FFF2-40B4-BE49-F238E27FC236}">
                <a16:creationId xmlns:a16="http://schemas.microsoft.com/office/drawing/2014/main" id="{7266FDD6-8804-48EC-9B36-CA677E2D066D}"/>
              </a:ext>
            </a:extLst>
          </p:cNvPr>
          <p:cNvSpPr txBox="1">
            <a:spLocks/>
          </p:cNvSpPr>
          <p:nvPr/>
        </p:nvSpPr>
        <p:spPr>
          <a:xfrm>
            <a:off x="3468181" y="4469342"/>
            <a:ext cx="2249947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1. Captación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itle Text">
            <a:extLst>
              <a:ext uri="{FF2B5EF4-FFF2-40B4-BE49-F238E27FC236}">
                <a16:creationId xmlns:a16="http://schemas.microsoft.com/office/drawing/2014/main" id="{C45769CF-41C9-41FB-BBB8-76AA66B23862}"/>
              </a:ext>
            </a:extLst>
          </p:cNvPr>
          <p:cNvSpPr txBox="1">
            <a:spLocks/>
          </p:cNvSpPr>
          <p:nvPr/>
        </p:nvSpPr>
        <p:spPr>
          <a:xfrm>
            <a:off x="3468181" y="5221536"/>
            <a:ext cx="2249947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2. Procesamiento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Title Text">
            <a:extLst>
              <a:ext uri="{FF2B5EF4-FFF2-40B4-BE49-F238E27FC236}">
                <a16:creationId xmlns:a16="http://schemas.microsoft.com/office/drawing/2014/main" id="{F9C73A62-0FE6-4B98-B3D9-344DB64701A6}"/>
              </a:ext>
            </a:extLst>
          </p:cNvPr>
          <p:cNvSpPr txBox="1">
            <a:spLocks/>
          </p:cNvSpPr>
          <p:nvPr/>
        </p:nvSpPr>
        <p:spPr>
          <a:xfrm>
            <a:off x="7113709" y="4406689"/>
            <a:ext cx="375805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3. Análisis de la producción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Title Text">
            <a:extLst>
              <a:ext uri="{FF2B5EF4-FFF2-40B4-BE49-F238E27FC236}">
                <a16:creationId xmlns:a16="http://schemas.microsoft.com/office/drawing/2014/main" id="{CEDA7D9E-112A-4213-B380-A26FA2C7BD85}"/>
              </a:ext>
            </a:extLst>
          </p:cNvPr>
          <p:cNvSpPr txBox="1">
            <a:spLocks/>
          </p:cNvSpPr>
          <p:nvPr/>
        </p:nvSpPr>
        <p:spPr>
          <a:xfrm>
            <a:off x="7113709" y="5180036"/>
            <a:ext cx="1612580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4. Difusión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Title Text">
            <a:extLst>
              <a:ext uri="{FF2B5EF4-FFF2-40B4-BE49-F238E27FC236}">
                <a16:creationId xmlns:a16="http://schemas.microsoft.com/office/drawing/2014/main" id="{5428F7A4-1006-4EDE-AEFF-24FF5EA097DC}"/>
              </a:ext>
            </a:extLst>
          </p:cNvPr>
          <p:cNvSpPr txBox="1">
            <a:spLocks/>
          </p:cNvSpPr>
          <p:nvPr/>
        </p:nvSpPr>
        <p:spPr>
          <a:xfrm>
            <a:off x="4846677" y="5915452"/>
            <a:ext cx="3758052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5. Evaluación del proceso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5179A7CE-5979-4D32-8641-C8F77082B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876" y="4424829"/>
            <a:ext cx="426749" cy="385451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E3CFB9C6-E30C-4C82-A78F-64B06E77D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2990" y="5914375"/>
            <a:ext cx="347889" cy="366694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7DDB03B4-2576-400A-9057-EF281D53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9469" y="5204767"/>
            <a:ext cx="465419" cy="341308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F8F32809-A45A-4DF5-9E0F-982FF4E3F9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75488" y="4420038"/>
            <a:ext cx="403363" cy="4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8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y características del documento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18" name="Title Text">
            <a:extLst>
              <a:ext uri="{FF2B5EF4-FFF2-40B4-BE49-F238E27FC236}">
                <a16:creationId xmlns:a16="http://schemas.microsoft.com/office/drawing/2014/main" id="{68553DB9-6FB3-4BB7-93C1-15E9B81081EF}"/>
              </a:ext>
            </a:extLst>
          </p:cNvPr>
          <p:cNvSpPr txBox="1">
            <a:spLocks/>
          </p:cNvSpPr>
          <p:nvPr/>
        </p:nvSpPr>
        <p:spPr>
          <a:xfrm>
            <a:off x="4191063" y="1705594"/>
            <a:ext cx="475200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hangingPunct="1">
              <a:spcAft>
                <a:spcPts val="800"/>
              </a:spcAft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Capítulo II.1 a II.5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77257" y="2065465"/>
            <a:ext cx="9826172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277813" lvl="1" indent="-277813" algn="just" hangingPunct="1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Para cada Fase regulada por la Norma Técnica en que generalmente participan las CE y DR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, se definen:</a:t>
            </a:r>
          </a:p>
        </p:txBody>
      </p:sp>
      <p:sp>
        <p:nvSpPr>
          <p:cNvPr id="7" name="Conector 7">
            <a:extLst>
              <a:ext uri="{FF2B5EF4-FFF2-40B4-BE49-F238E27FC236}">
                <a16:creationId xmlns:a16="http://schemas.microsoft.com/office/drawing/2014/main" id="{C033E25A-4A0B-4505-9F98-E134BBD6612B}"/>
              </a:ext>
            </a:extLst>
          </p:cNvPr>
          <p:cNvSpPr/>
          <p:nvPr/>
        </p:nvSpPr>
        <p:spPr>
          <a:xfrm>
            <a:off x="4647206" y="3397577"/>
            <a:ext cx="585198" cy="576064"/>
          </a:xfrm>
          <a:prstGeom prst="flowChartConnector">
            <a:avLst/>
          </a:prstGeom>
          <a:solidFill>
            <a:srgbClr val="03305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onector 51">
            <a:extLst>
              <a:ext uri="{FF2B5EF4-FFF2-40B4-BE49-F238E27FC236}">
                <a16:creationId xmlns:a16="http://schemas.microsoft.com/office/drawing/2014/main" id="{D571E953-5293-4187-B129-A6FA323AA367}"/>
              </a:ext>
            </a:extLst>
          </p:cNvPr>
          <p:cNvSpPr/>
          <p:nvPr/>
        </p:nvSpPr>
        <p:spPr>
          <a:xfrm>
            <a:off x="4647206" y="4296557"/>
            <a:ext cx="585198" cy="576064"/>
          </a:xfrm>
          <a:prstGeom prst="flowChartConnector">
            <a:avLst/>
          </a:prstGeom>
          <a:solidFill>
            <a:srgbClr val="1277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32502A85-AFB8-4D38-A73F-895FE4B47D47}"/>
              </a:ext>
            </a:extLst>
          </p:cNvPr>
          <p:cNvSpPr txBox="1">
            <a:spLocks/>
          </p:cNvSpPr>
          <p:nvPr/>
        </p:nvSpPr>
        <p:spPr>
          <a:xfrm>
            <a:off x="5232404" y="3489451"/>
            <a:ext cx="1705428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Actividades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7C78719B-8199-452D-AE05-54E6FD904007}"/>
              </a:ext>
            </a:extLst>
          </p:cNvPr>
          <p:cNvSpPr txBox="1">
            <a:spLocks/>
          </p:cNvSpPr>
          <p:nvPr/>
        </p:nvSpPr>
        <p:spPr>
          <a:xfrm>
            <a:off x="5273481" y="4435814"/>
            <a:ext cx="1705428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Evidencias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72DB7A8C-02DC-4738-B013-FB2AF86C3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980" y="4362148"/>
            <a:ext cx="390342" cy="39034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4A8A6F4E-4929-4A8F-8A20-F555F7485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7546" y="3463842"/>
            <a:ext cx="439335" cy="4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z="1600" b="1" smtClean="0"/>
              <a:pPr/>
              <a:t>9</a:t>
            </a:fld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5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y características del documento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763" y="1398884"/>
            <a:ext cx="736600" cy="165100"/>
          </a:xfrm>
          <a:prstGeom prst="rect">
            <a:avLst/>
          </a:prstGeom>
        </p:spPr>
      </p:pic>
      <p:sp>
        <p:nvSpPr>
          <p:cNvPr id="18" name="Title Text">
            <a:extLst>
              <a:ext uri="{FF2B5EF4-FFF2-40B4-BE49-F238E27FC236}">
                <a16:creationId xmlns:a16="http://schemas.microsoft.com/office/drawing/2014/main" id="{68553DB9-6FB3-4BB7-93C1-15E9B81081EF}"/>
              </a:ext>
            </a:extLst>
          </p:cNvPr>
          <p:cNvSpPr txBox="1">
            <a:spLocks/>
          </p:cNvSpPr>
          <p:nvPr/>
        </p:nvSpPr>
        <p:spPr>
          <a:xfrm>
            <a:off x="4191063" y="1705594"/>
            <a:ext cx="475200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hangingPunct="1">
              <a:spcAft>
                <a:spcPts val="800"/>
              </a:spcAft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Capítulo II.6</a:t>
            </a:r>
            <a:endParaRPr lang="es-MX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DE818A84-1588-47B9-859E-D8D523D769B0}"/>
              </a:ext>
            </a:extLst>
          </p:cNvPr>
          <p:cNvSpPr txBox="1">
            <a:spLocks/>
          </p:cNvSpPr>
          <p:nvPr/>
        </p:nvSpPr>
        <p:spPr>
          <a:xfrm>
            <a:off x="1277257" y="2065465"/>
            <a:ext cx="9826172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 hangingPunct="1">
              <a:spcAft>
                <a:spcPts val="800"/>
              </a:spcAft>
              <a:defRPr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277813" lvl="1" indent="-277813" algn="just" hangingPunct="1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Basado en las atribuciones del RI,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especifica algunas características de la supervisión que realizan las UA centrales a las actividades que realizan las CE y DR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en el proceso de producción:</a:t>
            </a:r>
          </a:p>
        </p:txBody>
      </p:sp>
      <p:sp>
        <p:nvSpPr>
          <p:cNvPr id="9" name="Conector 51">
            <a:extLst>
              <a:ext uri="{FF2B5EF4-FFF2-40B4-BE49-F238E27FC236}">
                <a16:creationId xmlns:a16="http://schemas.microsoft.com/office/drawing/2014/main" id="{D571E953-5293-4187-B129-A6FA323AA367}"/>
              </a:ext>
            </a:extLst>
          </p:cNvPr>
          <p:cNvSpPr/>
          <p:nvPr/>
        </p:nvSpPr>
        <p:spPr>
          <a:xfrm>
            <a:off x="3619434" y="3402874"/>
            <a:ext cx="576000" cy="576064"/>
          </a:xfrm>
          <a:prstGeom prst="flowChartConnector">
            <a:avLst/>
          </a:prstGeom>
          <a:solidFill>
            <a:srgbClr val="03305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32502A85-AFB8-4D38-A73F-895FE4B47D47}"/>
              </a:ext>
            </a:extLst>
          </p:cNvPr>
          <p:cNvSpPr txBox="1">
            <a:spLocks/>
          </p:cNvSpPr>
          <p:nvPr/>
        </p:nvSpPr>
        <p:spPr>
          <a:xfrm>
            <a:off x="4308222" y="5986819"/>
            <a:ext cx="3213036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Indicadores operativos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7C78719B-8199-452D-AE05-54E6FD904007}"/>
              </a:ext>
            </a:extLst>
          </p:cNvPr>
          <p:cNvSpPr txBox="1">
            <a:spLocks/>
          </p:cNvSpPr>
          <p:nvPr/>
        </p:nvSpPr>
        <p:spPr>
          <a:xfrm>
            <a:off x="4308222" y="3511734"/>
            <a:ext cx="4784921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Informe de hallazgos y recomendaciones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Conector 39">
            <a:extLst>
              <a:ext uri="{FF2B5EF4-FFF2-40B4-BE49-F238E27FC236}">
                <a16:creationId xmlns:a16="http://schemas.microsoft.com/office/drawing/2014/main" id="{B81F610E-91E3-42D8-BFCD-0D2FC03ACC35}"/>
              </a:ext>
            </a:extLst>
          </p:cNvPr>
          <p:cNvSpPr/>
          <p:nvPr/>
        </p:nvSpPr>
        <p:spPr>
          <a:xfrm>
            <a:off x="3619434" y="4305183"/>
            <a:ext cx="576000" cy="576000"/>
          </a:xfrm>
          <a:prstGeom prst="flowChartConnector">
            <a:avLst/>
          </a:prstGeom>
          <a:solidFill>
            <a:srgbClr val="1277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9A11D6E4-AB73-4E98-A485-DEAC3311F912}"/>
              </a:ext>
            </a:extLst>
          </p:cNvPr>
          <p:cNvSpPr txBox="1">
            <a:spLocks/>
          </p:cNvSpPr>
          <p:nvPr/>
        </p:nvSpPr>
        <p:spPr>
          <a:xfrm>
            <a:off x="4308222" y="4367913"/>
            <a:ext cx="4784921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Responsabilidades del (la) CE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ector 7">
            <a:extLst>
              <a:ext uri="{FF2B5EF4-FFF2-40B4-BE49-F238E27FC236}">
                <a16:creationId xmlns:a16="http://schemas.microsoft.com/office/drawing/2014/main" id="{C033E25A-4A0B-4505-9F98-E134BBD6612B}"/>
              </a:ext>
            </a:extLst>
          </p:cNvPr>
          <p:cNvSpPr/>
          <p:nvPr/>
        </p:nvSpPr>
        <p:spPr>
          <a:xfrm>
            <a:off x="3619434" y="5101447"/>
            <a:ext cx="585198" cy="576064"/>
          </a:xfrm>
          <a:prstGeom prst="flowChartConnector">
            <a:avLst/>
          </a:prstGeom>
          <a:solidFill>
            <a:srgbClr val="1BA3E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D33889E8-836E-4D46-A89F-0ABD2521272C}"/>
              </a:ext>
            </a:extLst>
          </p:cNvPr>
          <p:cNvSpPr txBox="1">
            <a:spLocks/>
          </p:cNvSpPr>
          <p:nvPr/>
        </p:nvSpPr>
        <p:spPr>
          <a:xfrm>
            <a:off x="4308222" y="5180679"/>
            <a:ext cx="4784921" cy="4175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1" algn="just">
              <a:spcAft>
                <a:spcPts val="800"/>
              </a:spcAft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Participación de las DR</a:t>
            </a: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spcAft>
                <a:spcPts val="800"/>
              </a:spcAft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Conector 7">
            <a:extLst>
              <a:ext uri="{FF2B5EF4-FFF2-40B4-BE49-F238E27FC236}">
                <a16:creationId xmlns:a16="http://schemas.microsoft.com/office/drawing/2014/main" id="{C9A7C739-6517-4245-BBEF-FA36C9EAC20F}"/>
              </a:ext>
            </a:extLst>
          </p:cNvPr>
          <p:cNvSpPr/>
          <p:nvPr/>
        </p:nvSpPr>
        <p:spPr>
          <a:xfrm>
            <a:off x="3619434" y="5877357"/>
            <a:ext cx="576000" cy="576000"/>
          </a:xfrm>
          <a:prstGeom prst="flowChartConnector">
            <a:avLst/>
          </a:prstGeom>
          <a:solidFill>
            <a:srgbClr val="5D5E5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058C667C-FDAE-4167-9286-3395176CC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429" y="3509215"/>
            <a:ext cx="371684" cy="371684"/>
          </a:xfrm>
          <a:prstGeom prst="rect">
            <a:avLst/>
          </a:prstGeom>
        </p:spPr>
      </p:pic>
      <p:grpSp>
        <p:nvGrpSpPr>
          <p:cNvPr id="41" name="Google Shape;10517;p79">
            <a:extLst>
              <a:ext uri="{FF2B5EF4-FFF2-40B4-BE49-F238E27FC236}">
                <a16:creationId xmlns:a16="http://schemas.microsoft.com/office/drawing/2014/main" id="{49E9FD6D-AE9A-451F-B21B-8922BBF0A1F7}"/>
              </a:ext>
            </a:extLst>
          </p:cNvPr>
          <p:cNvGrpSpPr/>
          <p:nvPr/>
        </p:nvGrpSpPr>
        <p:grpSpPr>
          <a:xfrm>
            <a:off x="3702480" y="4401695"/>
            <a:ext cx="416316" cy="305433"/>
            <a:chOff x="5331913" y="3413947"/>
            <a:chExt cx="347143" cy="254684"/>
          </a:xfrm>
          <a:solidFill>
            <a:schemeClr val="bg1"/>
          </a:solidFill>
        </p:grpSpPr>
        <p:sp>
          <p:nvSpPr>
            <p:cNvPr id="42" name="Google Shape;10518;p79">
              <a:extLst>
                <a:ext uri="{FF2B5EF4-FFF2-40B4-BE49-F238E27FC236}">
                  <a16:creationId xmlns:a16="http://schemas.microsoft.com/office/drawing/2014/main" id="{14AD7969-4266-4DE3-8AF2-A6A61E18BA99}"/>
                </a:ext>
              </a:extLst>
            </p:cNvPr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519;p79">
              <a:extLst>
                <a:ext uri="{FF2B5EF4-FFF2-40B4-BE49-F238E27FC236}">
                  <a16:creationId xmlns:a16="http://schemas.microsoft.com/office/drawing/2014/main" id="{3C0B2C73-28B3-42F8-AC67-ECC6997BDAC9}"/>
                </a:ext>
              </a:extLst>
            </p:cNvPr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20;p79">
              <a:extLst>
                <a:ext uri="{FF2B5EF4-FFF2-40B4-BE49-F238E27FC236}">
                  <a16:creationId xmlns:a16="http://schemas.microsoft.com/office/drawing/2014/main" id="{5802E04D-8B1E-4B57-BAA7-1F32BD9D50AC}"/>
                </a:ext>
              </a:extLst>
            </p:cNvPr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21;p79">
              <a:extLst>
                <a:ext uri="{FF2B5EF4-FFF2-40B4-BE49-F238E27FC236}">
                  <a16:creationId xmlns:a16="http://schemas.microsoft.com/office/drawing/2014/main" id="{133CBBB1-C003-4995-8951-E698168EE450}"/>
                </a:ext>
              </a:extLst>
            </p:cNvPr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22;p79">
              <a:extLst>
                <a:ext uri="{FF2B5EF4-FFF2-40B4-BE49-F238E27FC236}">
                  <a16:creationId xmlns:a16="http://schemas.microsoft.com/office/drawing/2014/main" id="{91CB4439-335E-4D7E-AFB8-B50D816FC2D3}"/>
                </a:ext>
              </a:extLst>
            </p:cNvPr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23;p79">
              <a:extLst>
                <a:ext uri="{FF2B5EF4-FFF2-40B4-BE49-F238E27FC236}">
                  <a16:creationId xmlns:a16="http://schemas.microsoft.com/office/drawing/2014/main" id="{1B76FF7C-4ED8-46C8-973F-F7281A6D646E}"/>
                </a:ext>
              </a:extLst>
            </p:cNvPr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0211;p79">
            <a:extLst>
              <a:ext uri="{FF2B5EF4-FFF2-40B4-BE49-F238E27FC236}">
                <a16:creationId xmlns:a16="http://schemas.microsoft.com/office/drawing/2014/main" id="{2EAABD6C-12EF-415A-82F1-EFF7DFAC5697}"/>
              </a:ext>
            </a:extLst>
          </p:cNvPr>
          <p:cNvGrpSpPr>
            <a:grpSpLocks noChangeAspect="1"/>
          </p:cNvGrpSpPr>
          <p:nvPr/>
        </p:nvGrpSpPr>
        <p:grpSpPr>
          <a:xfrm>
            <a:off x="3690134" y="5204854"/>
            <a:ext cx="415206" cy="369308"/>
            <a:chOff x="854261" y="2908813"/>
            <a:chExt cx="377474" cy="335748"/>
          </a:xfrm>
          <a:solidFill>
            <a:schemeClr val="bg1"/>
          </a:solidFill>
        </p:grpSpPr>
        <p:sp>
          <p:nvSpPr>
            <p:cNvPr id="49" name="Google Shape;10212;p79">
              <a:extLst>
                <a:ext uri="{FF2B5EF4-FFF2-40B4-BE49-F238E27FC236}">
                  <a16:creationId xmlns:a16="http://schemas.microsoft.com/office/drawing/2014/main" id="{4C9A3E6C-1FEA-4438-8E1D-D98D3A400925}"/>
                </a:ext>
              </a:extLst>
            </p:cNvPr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213;p79">
              <a:extLst>
                <a:ext uri="{FF2B5EF4-FFF2-40B4-BE49-F238E27FC236}">
                  <a16:creationId xmlns:a16="http://schemas.microsoft.com/office/drawing/2014/main" id="{064B5F18-8C76-4383-9718-0A9934C20A25}"/>
                </a:ext>
              </a:extLst>
            </p:cNvPr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214;p79">
              <a:extLst>
                <a:ext uri="{FF2B5EF4-FFF2-40B4-BE49-F238E27FC236}">
                  <a16:creationId xmlns:a16="http://schemas.microsoft.com/office/drawing/2014/main" id="{032AA92A-8261-4030-885E-86961A890C4C}"/>
                </a:ext>
              </a:extLst>
            </p:cNvPr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15;p79">
              <a:extLst>
                <a:ext uri="{FF2B5EF4-FFF2-40B4-BE49-F238E27FC236}">
                  <a16:creationId xmlns:a16="http://schemas.microsoft.com/office/drawing/2014/main" id="{1C02E86B-D410-40A3-A45C-82E6614F11FE}"/>
                </a:ext>
              </a:extLst>
            </p:cNvPr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16;p79">
              <a:extLst>
                <a:ext uri="{FF2B5EF4-FFF2-40B4-BE49-F238E27FC236}">
                  <a16:creationId xmlns:a16="http://schemas.microsoft.com/office/drawing/2014/main" id="{5FEB8D6B-B22F-4A3C-9890-44358D7D67AF}"/>
                </a:ext>
              </a:extLst>
            </p:cNvPr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ráfico 53">
            <a:extLst>
              <a:ext uri="{FF2B5EF4-FFF2-40B4-BE49-F238E27FC236}">
                <a16:creationId xmlns:a16="http://schemas.microsoft.com/office/drawing/2014/main" id="{4C2E3EBF-4103-44A1-93AD-BFCEF3475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6211" y="5964923"/>
            <a:ext cx="347889" cy="3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10996</TotalTime>
  <Words>844</Words>
  <Application>Microsoft Office PowerPoint</Application>
  <PresentationFormat>Panorámica</PresentationFormat>
  <Paragraphs>138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MARCA CASTILLO MARIANA</dc:creator>
  <dc:description/>
  <cp:lastModifiedBy>Nuria Torroja Mateu</cp:lastModifiedBy>
  <cp:revision>262</cp:revision>
  <dcterms:created xsi:type="dcterms:W3CDTF">2021-03-02T15:35:46Z</dcterms:created>
  <dcterms:modified xsi:type="dcterms:W3CDTF">2021-06-01T15:05:28Z</dcterms:modified>
</cp:coreProperties>
</file>