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725" r:id="rId3"/>
    <p:sldId id="733" r:id="rId4"/>
    <p:sldId id="742" r:id="rId5"/>
    <p:sldId id="736" r:id="rId6"/>
    <p:sldId id="261" r:id="rId7"/>
    <p:sldId id="739" r:id="rId8"/>
    <p:sldId id="731" r:id="rId9"/>
    <p:sldId id="74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napToGrid="0">
      <p:cViewPr varScale="1">
        <p:scale>
          <a:sx n="61" d="100"/>
          <a:sy n="61" d="100"/>
        </p:scale>
        <p:origin x="5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3D0EE-4984-4AAC-A03D-2DB7E63F8EBC}" type="doc">
      <dgm:prSet loTypeId="urn:microsoft.com/office/officeart/2005/8/layout/vList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88DD5C48-DE50-425A-86E3-57AAE97B13A1}">
      <dgm:prSet phldrT="[Texto]" custT="1"/>
      <dgm:spPr/>
      <dgm:t>
        <a:bodyPr/>
        <a:lstStyle/>
        <a:p>
          <a:pPr algn="just"/>
          <a:r>
            <a:rPr lang="es-MX" sz="1600" dirty="0"/>
            <a:t>En 2019 se avanzó en la definición y medición de indicadores de pertinencia desde el punto de vista de la efectividad de la producción de información: se aprobaron indicadores sobre el uso de Programas de Información estadísticos y geográficos del INEGI (Programas) en 10 referentes. </a:t>
          </a:r>
        </a:p>
      </dgm:t>
    </dgm:pt>
    <dgm:pt modelId="{3BFE53DE-64D0-4DF3-AD64-C9E5D2A4B072}" type="parTrans" cxnId="{9E2EACFB-C6F9-47E1-AAD6-6342402F8AD7}">
      <dgm:prSet/>
      <dgm:spPr/>
      <dgm:t>
        <a:bodyPr/>
        <a:lstStyle/>
        <a:p>
          <a:endParaRPr lang="es-MX"/>
        </a:p>
      </dgm:t>
    </dgm:pt>
    <dgm:pt modelId="{80FC36F1-1C2D-448E-8DD0-8141C1DEC9A3}" type="sibTrans" cxnId="{9E2EACFB-C6F9-47E1-AAD6-6342402F8AD7}">
      <dgm:prSet/>
      <dgm:spPr/>
      <dgm:t>
        <a:bodyPr/>
        <a:lstStyle/>
        <a:p>
          <a:endParaRPr lang="es-MX"/>
        </a:p>
      </dgm:t>
    </dgm:pt>
    <dgm:pt modelId="{8DC1F227-F3E9-4B0E-9373-F58812E6E236}">
      <dgm:prSet custT="1"/>
      <dgm:spPr/>
      <dgm:t>
        <a:bodyPr/>
        <a:lstStyle/>
        <a:p>
          <a:pPr algn="just"/>
          <a:r>
            <a:rPr lang="es-MX" sz="1600" dirty="0"/>
            <a:t>Estos indicadores permiten conocer en qué medida los Programas son utilizados como insumo para otros Programas de información del propio Instituto, para atender disposiciones legales, medir el Desarrollo Nacional o son directamente consultados por los usuarios. </a:t>
          </a:r>
        </a:p>
      </dgm:t>
    </dgm:pt>
    <dgm:pt modelId="{5A0FBD69-379D-48F4-A522-DDD4B8353317}" type="parTrans" cxnId="{D27A682D-5066-45DC-8858-8AA79E9BED86}">
      <dgm:prSet/>
      <dgm:spPr/>
      <dgm:t>
        <a:bodyPr/>
        <a:lstStyle/>
        <a:p>
          <a:endParaRPr lang="es-MX"/>
        </a:p>
      </dgm:t>
    </dgm:pt>
    <dgm:pt modelId="{A7DA8DF8-249E-4E5C-BB24-873099ABBA9E}" type="sibTrans" cxnId="{D27A682D-5066-45DC-8858-8AA79E9BED86}">
      <dgm:prSet/>
      <dgm:spPr/>
      <dgm:t>
        <a:bodyPr/>
        <a:lstStyle/>
        <a:p>
          <a:endParaRPr lang="es-MX"/>
        </a:p>
      </dgm:t>
    </dgm:pt>
    <dgm:pt modelId="{327897F6-A6C4-4344-953F-8CD2508B4ACE}">
      <dgm:prSet custT="1"/>
      <dgm:spPr/>
      <dgm:t>
        <a:bodyPr/>
        <a:lstStyle/>
        <a:p>
          <a:pPr algn="just"/>
          <a:r>
            <a:rPr lang="es-MX" sz="1600" dirty="0"/>
            <a:t>Dicha información se organizó en una matriz a partir de la cual es factible realizar distintos cálculos. Actualmente se cuenta con información para el año 2019 y 2020, plasmados en el Informe del </a:t>
          </a:r>
          <a:r>
            <a:rPr lang="es-MX" sz="1600" dirty="0" err="1"/>
            <a:t>CoAC</a:t>
          </a:r>
          <a:r>
            <a:rPr lang="es-MX" sz="1600" dirty="0"/>
            <a:t>.</a:t>
          </a:r>
        </a:p>
      </dgm:t>
    </dgm:pt>
    <dgm:pt modelId="{CF393F31-6F07-4E53-BFBE-4F150AC14B1F}" type="parTrans" cxnId="{436B9075-9962-47EC-9D83-149D49A81AF2}">
      <dgm:prSet/>
      <dgm:spPr/>
      <dgm:t>
        <a:bodyPr/>
        <a:lstStyle/>
        <a:p>
          <a:endParaRPr lang="es-MX"/>
        </a:p>
      </dgm:t>
    </dgm:pt>
    <dgm:pt modelId="{346EDBFD-B2B3-4B28-ABA4-A498646CBF4E}" type="sibTrans" cxnId="{436B9075-9962-47EC-9D83-149D49A81AF2}">
      <dgm:prSet/>
      <dgm:spPr/>
      <dgm:t>
        <a:bodyPr/>
        <a:lstStyle/>
        <a:p>
          <a:endParaRPr lang="es-MX"/>
        </a:p>
      </dgm:t>
    </dgm:pt>
    <dgm:pt modelId="{73063AF6-527D-4AC6-9611-31EBC67E2458}">
      <dgm:prSet custT="1"/>
      <dgm:spPr/>
      <dgm:t>
        <a:bodyPr/>
        <a:lstStyle/>
        <a:p>
          <a:pPr algn="just"/>
          <a:r>
            <a:rPr lang="es-MX" sz="1600" dirty="0"/>
            <a:t>Dentro de los cambios en referentes de utilización, se tiene el caso de </a:t>
          </a:r>
          <a:r>
            <a:rPr lang="es-MX" sz="1600" i="1" dirty="0"/>
            <a:t>Uso de Microdatos </a:t>
          </a:r>
          <a:r>
            <a:rPr lang="es-MX" sz="1600" dirty="0"/>
            <a:t>que inicialmente se captaba de forma integral a partir de datos del </a:t>
          </a:r>
          <a:r>
            <a:rPr lang="es-MX" sz="1600" i="1" dirty="0"/>
            <a:t>Laboratorio de Microdatos</a:t>
          </a:r>
          <a:r>
            <a:rPr lang="es-MX" sz="1600" dirty="0"/>
            <a:t>, pero que actualmente existe la descarga directa de Microdatos en la Página del INEGI. </a:t>
          </a:r>
        </a:p>
      </dgm:t>
    </dgm:pt>
    <dgm:pt modelId="{F282AA34-58AA-4E6C-BAF2-5F978CCC110F}" type="parTrans" cxnId="{9DBA70AA-FBCB-4B74-BDAC-46505898A59E}">
      <dgm:prSet/>
      <dgm:spPr/>
      <dgm:t>
        <a:bodyPr/>
        <a:lstStyle/>
        <a:p>
          <a:endParaRPr lang="es-MX"/>
        </a:p>
      </dgm:t>
    </dgm:pt>
    <dgm:pt modelId="{4766E26D-7750-47E4-B0A8-83C193E47587}" type="sibTrans" cxnId="{9DBA70AA-FBCB-4B74-BDAC-46505898A59E}">
      <dgm:prSet/>
      <dgm:spPr/>
      <dgm:t>
        <a:bodyPr/>
        <a:lstStyle/>
        <a:p>
          <a:endParaRPr lang="es-MX"/>
        </a:p>
      </dgm:t>
    </dgm:pt>
    <dgm:pt modelId="{12B9DD22-9B56-43C6-96DE-481C66D08A18}" type="pres">
      <dgm:prSet presAssocID="{C923D0EE-4984-4AAC-A03D-2DB7E63F8EBC}" presName="linear" presStyleCnt="0">
        <dgm:presLayoutVars>
          <dgm:animLvl val="lvl"/>
          <dgm:resizeHandles val="exact"/>
        </dgm:presLayoutVars>
      </dgm:prSet>
      <dgm:spPr/>
    </dgm:pt>
    <dgm:pt modelId="{E4711CCD-F43B-4FB4-B305-E1ACFCB752D6}" type="pres">
      <dgm:prSet presAssocID="{88DD5C48-DE50-425A-86E3-57AAE97B13A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F91B07A-DAE6-4D8C-A75D-4E445F53B41C}" type="pres">
      <dgm:prSet presAssocID="{80FC36F1-1C2D-448E-8DD0-8141C1DEC9A3}" presName="spacer" presStyleCnt="0"/>
      <dgm:spPr/>
    </dgm:pt>
    <dgm:pt modelId="{58E18E99-F985-4D64-B2BE-EE47BFCD7230}" type="pres">
      <dgm:prSet presAssocID="{8DC1F227-F3E9-4B0E-9373-F58812E6E23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7BC81A0-F890-4817-A49B-220C5BF0A6DE}" type="pres">
      <dgm:prSet presAssocID="{A7DA8DF8-249E-4E5C-BB24-873099ABBA9E}" presName="spacer" presStyleCnt="0"/>
      <dgm:spPr/>
    </dgm:pt>
    <dgm:pt modelId="{F0111B69-8934-4183-A615-5DD3C5D95956}" type="pres">
      <dgm:prSet presAssocID="{327897F6-A6C4-4344-953F-8CD2508B4AC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8FA65B-DA9D-455B-AB83-DC2752F0BB27}" type="pres">
      <dgm:prSet presAssocID="{346EDBFD-B2B3-4B28-ABA4-A498646CBF4E}" presName="spacer" presStyleCnt="0"/>
      <dgm:spPr/>
    </dgm:pt>
    <dgm:pt modelId="{BA802E8E-2AD3-4DF7-B7C0-0689BE1FA846}" type="pres">
      <dgm:prSet presAssocID="{73063AF6-527D-4AC6-9611-31EBC67E245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819791D-F7AC-48FD-B38D-A5D6E3910802}" type="presOf" srcId="{C923D0EE-4984-4AAC-A03D-2DB7E63F8EBC}" destId="{12B9DD22-9B56-43C6-96DE-481C66D08A18}" srcOrd="0" destOrd="0" presId="urn:microsoft.com/office/officeart/2005/8/layout/vList2"/>
    <dgm:cxn modelId="{D27A682D-5066-45DC-8858-8AA79E9BED86}" srcId="{C923D0EE-4984-4AAC-A03D-2DB7E63F8EBC}" destId="{8DC1F227-F3E9-4B0E-9373-F58812E6E236}" srcOrd="1" destOrd="0" parTransId="{5A0FBD69-379D-48F4-A522-DDD4B8353317}" sibTransId="{A7DA8DF8-249E-4E5C-BB24-873099ABBA9E}"/>
    <dgm:cxn modelId="{6C93B630-009C-42BB-B53A-B54515B3378B}" type="presOf" srcId="{8DC1F227-F3E9-4B0E-9373-F58812E6E236}" destId="{58E18E99-F985-4D64-B2BE-EE47BFCD7230}" srcOrd="0" destOrd="0" presId="urn:microsoft.com/office/officeart/2005/8/layout/vList2"/>
    <dgm:cxn modelId="{F1871066-33EA-481E-91CE-D56F8B4329E6}" type="presOf" srcId="{73063AF6-527D-4AC6-9611-31EBC67E2458}" destId="{BA802E8E-2AD3-4DF7-B7C0-0689BE1FA846}" srcOrd="0" destOrd="0" presId="urn:microsoft.com/office/officeart/2005/8/layout/vList2"/>
    <dgm:cxn modelId="{436B9075-9962-47EC-9D83-149D49A81AF2}" srcId="{C923D0EE-4984-4AAC-A03D-2DB7E63F8EBC}" destId="{327897F6-A6C4-4344-953F-8CD2508B4ACE}" srcOrd="2" destOrd="0" parTransId="{CF393F31-6F07-4E53-BFBE-4F150AC14B1F}" sibTransId="{346EDBFD-B2B3-4B28-ABA4-A498646CBF4E}"/>
    <dgm:cxn modelId="{6F3CF4A6-8BBD-4249-B964-143E0146CB81}" type="presOf" srcId="{327897F6-A6C4-4344-953F-8CD2508B4ACE}" destId="{F0111B69-8934-4183-A615-5DD3C5D95956}" srcOrd="0" destOrd="0" presId="urn:microsoft.com/office/officeart/2005/8/layout/vList2"/>
    <dgm:cxn modelId="{9DBA70AA-FBCB-4B74-BDAC-46505898A59E}" srcId="{C923D0EE-4984-4AAC-A03D-2DB7E63F8EBC}" destId="{73063AF6-527D-4AC6-9611-31EBC67E2458}" srcOrd="3" destOrd="0" parTransId="{F282AA34-58AA-4E6C-BAF2-5F978CCC110F}" sibTransId="{4766E26D-7750-47E4-B0A8-83C193E47587}"/>
    <dgm:cxn modelId="{769947DA-EAE6-4295-93E9-4F89DFC54AA3}" type="presOf" srcId="{88DD5C48-DE50-425A-86E3-57AAE97B13A1}" destId="{E4711CCD-F43B-4FB4-B305-E1ACFCB752D6}" srcOrd="0" destOrd="0" presId="urn:microsoft.com/office/officeart/2005/8/layout/vList2"/>
    <dgm:cxn modelId="{9E2EACFB-C6F9-47E1-AAD6-6342402F8AD7}" srcId="{C923D0EE-4984-4AAC-A03D-2DB7E63F8EBC}" destId="{88DD5C48-DE50-425A-86E3-57AAE97B13A1}" srcOrd="0" destOrd="0" parTransId="{3BFE53DE-64D0-4DF3-AD64-C9E5D2A4B072}" sibTransId="{80FC36F1-1C2D-448E-8DD0-8141C1DEC9A3}"/>
    <dgm:cxn modelId="{A6B703CE-9BBF-42D7-8857-DBA090DB5FF6}" type="presParOf" srcId="{12B9DD22-9B56-43C6-96DE-481C66D08A18}" destId="{E4711CCD-F43B-4FB4-B305-E1ACFCB752D6}" srcOrd="0" destOrd="0" presId="urn:microsoft.com/office/officeart/2005/8/layout/vList2"/>
    <dgm:cxn modelId="{8D2AB399-98FC-454D-91F4-53E8397273E0}" type="presParOf" srcId="{12B9DD22-9B56-43C6-96DE-481C66D08A18}" destId="{AF91B07A-DAE6-4D8C-A75D-4E445F53B41C}" srcOrd="1" destOrd="0" presId="urn:microsoft.com/office/officeart/2005/8/layout/vList2"/>
    <dgm:cxn modelId="{7A66169C-BAE9-453A-A487-8EBBCDDE26E3}" type="presParOf" srcId="{12B9DD22-9B56-43C6-96DE-481C66D08A18}" destId="{58E18E99-F985-4D64-B2BE-EE47BFCD7230}" srcOrd="2" destOrd="0" presId="urn:microsoft.com/office/officeart/2005/8/layout/vList2"/>
    <dgm:cxn modelId="{988F2F78-8F41-4DB1-ACB8-9185C5679AF9}" type="presParOf" srcId="{12B9DD22-9B56-43C6-96DE-481C66D08A18}" destId="{C7BC81A0-F890-4817-A49B-220C5BF0A6DE}" srcOrd="3" destOrd="0" presId="urn:microsoft.com/office/officeart/2005/8/layout/vList2"/>
    <dgm:cxn modelId="{1FC94B31-021B-43D7-B9ED-D113FAA1D154}" type="presParOf" srcId="{12B9DD22-9B56-43C6-96DE-481C66D08A18}" destId="{F0111B69-8934-4183-A615-5DD3C5D95956}" srcOrd="4" destOrd="0" presId="urn:microsoft.com/office/officeart/2005/8/layout/vList2"/>
    <dgm:cxn modelId="{3B7F2126-395B-4A60-A681-44007BE3619D}" type="presParOf" srcId="{12B9DD22-9B56-43C6-96DE-481C66D08A18}" destId="{1F8FA65B-DA9D-455B-AB83-DC2752F0BB27}" srcOrd="5" destOrd="0" presId="urn:microsoft.com/office/officeart/2005/8/layout/vList2"/>
    <dgm:cxn modelId="{B41908B0-BEE5-467B-B82F-86B6C7D8F629}" type="presParOf" srcId="{12B9DD22-9B56-43C6-96DE-481C66D08A18}" destId="{BA802E8E-2AD3-4DF7-B7C0-0689BE1FA84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2B9E36-F22D-405D-B79F-2986BC5FA17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BD48D1B-CD68-4C99-96CA-5BAB3EDC4615}">
      <dgm:prSet phldrT="[Texto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>
              <a:solidFill>
                <a:schemeClr val="tx1"/>
              </a:solidFill>
            </a:rPr>
            <a:t>10 indicadores ya aprobados y con estimaciones para los años 2019 y 2020</a:t>
          </a:r>
        </a:p>
      </dgm:t>
    </dgm:pt>
    <dgm:pt modelId="{D154713C-6AB3-483B-BA5A-9C960B68085A}" type="parTrans" cxnId="{13D67D33-DFF9-4EFE-8523-597FB1D1D55F}">
      <dgm:prSet/>
      <dgm:spPr/>
      <dgm:t>
        <a:bodyPr/>
        <a:lstStyle/>
        <a:p>
          <a:endParaRPr lang="es-MX"/>
        </a:p>
      </dgm:t>
    </dgm:pt>
    <dgm:pt modelId="{432DBA11-F3B8-4153-B1EF-C734A15C3BBF}" type="sibTrans" cxnId="{13D67D33-DFF9-4EFE-8523-597FB1D1D55F}">
      <dgm:prSet/>
      <dgm:spPr/>
      <dgm:t>
        <a:bodyPr/>
        <a:lstStyle/>
        <a:p>
          <a:endParaRPr lang="es-MX"/>
        </a:p>
      </dgm:t>
    </dgm:pt>
    <dgm:pt modelId="{92C5BB1F-CEED-424B-BD56-5F884E82A313}" type="pres">
      <dgm:prSet presAssocID="{022B9E36-F22D-405D-B79F-2986BC5FA17A}" presName="diagram" presStyleCnt="0">
        <dgm:presLayoutVars>
          <dgm:dir/>
          <dgm:resizeHandles val="exact"/>
        </dgm:presLayoutVars>
      </dgm:prSet>
      <dgm:spPr/>
    </dgm:pt>
    <dgm:pt modelId="{5A9E1522-CB00-4A1F-8A1C-09C5CB1494BA}" type="pres">
      <dgm:prSet presAssocID="{5BD48D1B-CD68-4C99-96CA-5BAB3EDC4615}" presName="node" presStyleLbl="node1" presStyleIdx="0" presStyleCnt="1" custScaleX="401963" custScaleY="121969" custLinFactY="3829" custLinFactNeighborX="-19211" custLinFactNeighborY="100000">
        <dgm:presLayoutVars>
          <dgm:bulletEnabled val="1"/>
        </dgm:presLayoutVars>
      </dgm:prSet>
      <dgm:spPr/>
    </dgm:pt>
  </dgm:ptLst>
  <dgm:cxnLst>
    <dgm:cxn modelId="{13D67D33-DFF9-4EFE-8523-597FB1D1D55F}" srcId="{022B9E36-F22D-405D-B79F-2986BC5FA17A}" destId="{5BD48D1B-CD68-4C99-96CA-5BAB3EDC4615}" srcOrd="0" destOrd="0" parTransId="{D154713C-6AB3-483B-BA5A-9C960B68085A}" sibTransId="{432DBA11-F3B8-4153-B1EF-C734A15C3BBF}"/>
    <dgm:cxn modelId="{0C63AB75-E83A-43EE-8092-DCD7205B942B}" type="presOf" srcId="{5BD48D1B-CD68-4C99-96CA-5BAB3EDC4615}" destId="{5A9E1522-CB00-4A1F-8A1C-09C5CB1494BA}" srcOrd="0" destOrd="0" presId="urn:microsoft.com/office/officeart/2005/8/layout/default"/>
    <dgm:cxn modelId="{3C4059D4-BC7D-4399-BA08-4E8C8368EB98}" type="presOf" srcId="{022B9E36-F22D-405D-B79F-2986BC5FA17A}" destId="{92C5BB1F-CEED-424B-BD56-5F884E82A313}" srcOrd="0" destOrd="0" presId="urn:microsoft.com/office/officeart/2005/8/layout/default"/>
    <dgm:cxn modelId="{6203B83F-E5FF-460C-9067-211153602FE3}" type="presParOf" srcId="{92C5BB1F-CEED-424B-BD56-5F884E82A313}" destId="{5A9E1522-CB00-4A1F-8A1C-09C5CB1494B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2B9E36-F22D-405D-B79F-2986BC5FA17A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BD48D1B-CD68-4C99-96CA-5BAB3EDC4615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MX" sz="1800" dirty="0">
              <a:solidFill>
                <a:schemeClr val="accent4">
                  <a:lumMod val="50000"/>
                </a:schemeClr>
              </a:solidFill>
            </a:rPr>
            <a:t>Propuesta de un indicador a partir de los ya existentes en el Programa estratégico 2016-2040 del SNIEG</a:t>
          </a:r>
        </a:p>
      </dgm:t>
    </dgm:pt>
    <dgm:pt modelId="{D154713C-6AB3-483B-BA5A-9C960B68085A}" type="parTrans" cxnId="{13D67D33-DFF9-4EFE-8523-597FB1D1D55F}">
      <dgm:prSet/>
      <dgm:spPr/>
      <dgm:t>
        <a:bodyPr/>
        <a:lstStyle/>
        <a:p>
          <a:endParaRPr lang="es-MX"/>
        </a:p>
      </dgm:t>
    </dgm:pt>
    <dgm:pt modelId="{432DBA11-F3B8-4153-B1EF-C734A15C3BBF}" type="sibTrans" cxnId="{13D67D33-DFF9-4EFE-8523-597FB1D1D55F}">
      <dgm:prSet/>
      <dgm:spPr/>
      <dgm:t>
        <a:bodyPr/>
        <a:lstStyle/>
        <a:p>
          <a:endParaRPr lang="es-MX"/>
        </a:p>
      </dgm:t>
    </dgm:pt>
    <dgm:pt modelId="{92C5BB1F-CEED-424B-BD56-5F884E82A313}" type="pres">
      <dgm:prSet presAssocID="{022B9E36-F22D-405D-B79F-2986BC5FA17A}" presName="diagram" presStyleCnt="0">
        <dgm:presLayoutVars>
          <dgm:dir/>
          <dgm:resizeHandles val="exact"/>
        </dgm:presLayoutVars>
      </dgm:prSet>
      <dgm:spPr/>
    </dgm:pt>
    <dgm:pt modelId="{5A9E1522-CB00-4A1F-8A1C-09C5CB1494BA}" type="pres">
      <dgm:prSet presAssocID="{5BD48D1B-CD68-4C99-96CA-5BAB3EDC4615}" presName="node" presStyleLbl="node1" presStyleIdx="0" presStyleCnt="1" custScaleX="401963" custScaleY="121969" custLinFactNeighborX="-197" custLinFactNeighborY="-1810">
        <dgm:presLayoutVars>
          <dgm:bulletEnabled val="1"/>
        </dgm:presLayoutVars>
      </dgm:prSet>
      <dgm:spPr/>
    </dgm:pt>
  </dgm:ptLst>
  <dgm:cxnLst>
    <dgm:cxn modelId="{13D67D33-DFF9-4EFE-8523-597FB1D1D55F}" srcId="{022B9E36-F22D-405D-B79F-2986BC5FA17A}" destId="{5BD48D1B-CD68-4C99-96CA-5BAB3EDC4615}" srcOrd="0" destOrd="0" parTransId="{D154713C-6AB3-483B-BA5A-9C960B68085A}" sibTransId="{432DBA11-F3B8-4153-B1EF-C734A15C3BBF}"/>
    <dgm:cxn modelId="{0C63AB75-E83A-43EE-8092-DCD7205B942B}" type="presOf" srcId="{5BD48D1B-CD68-4C99-96CA-5BAB3EDC4615}" destId="{5A9E1522-CB00-4A1F-8A1C-09C5CB1494BA}" srcOrd="0" destOrd="0" presId="urn:microsoft.com/office/officeart/2005/8/layout/default"/>
    <dgm:cxn modelId="{3C4059D4-BC7D-4399-BA08-4E8C8368EB98}" type="presOf" srcId="{022B9E36-F22D-405D-B79F-2986BC5FA17A}" destId="{92C5BB1F-CEED-424B-BD56-5F884E82A313}" srcOrd="0" destOrd="0" presId="urn:microsoft.com/office/officeart/2005/8/layout/default"/>
    <dgm:cxn modelId="{6203B83F-E5FF-460C-9067-211153602FE3}" type="presParOf" srcId="{92C5BB1F-CEED-424B-BD56-5F884E82A313}" destId="{5A9E1522-CB00-4A1F-8A1C-09C5CB1494B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23D0EE-4984-4AAC-A03D-2DB7E63F8EBC}" type="doc">
      <dgm:prSet loTypeId="urn:microsoft.com/office/officeart/2008/layout/VerticalCurvedLis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8DC1F227-F3E9-4B0E-9373-F58812E6E236}">
      <dgm:prSet custT="1"/>
      <dgm:spPr/>
      <dgm:t>
        <a:bodyPr/>
        <a:lstStyle/>
        <a:p>
          <a:pPr algn="just"/>
          <a:r>
            <a:rPr lang="es-MX" sz="1600" kern="1200" baseline="0" dirty="0">
              <a:latin typeface="Calibri" panose="020F0502020204030204"/>
              <a:ea typeface="+mn-ea"/>
              <a:cs typeface="+mn-cs"/>
            </a:rPr>
            <a:t>Se aprovechan indicadores estratégicos ya existentes orientados a </a:t>
          </a:r>
          <a:r>
            <a:rPr lang="es-MX" sz="1600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la medición de la </a:t>
          </a:r>
          <a:r>
            <a:rPr lang="es-MX" sz="1600" i="0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cobertura de necesidades de los </a:t>
          </a:r>
          <a:r>
            <a:rPr lang="es-MX" sz="1600" i="1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Objetivos de desarrollo nacional.</a:t>
          </a:r>
        </a:p>
      </dgm:t>
    </dgm:pt>
    <dgm:pt modelId="{5A0FBD69-379D-48F4-A522-DDD4B8353317}" type="parTrans" cxnId="{D27A682D-5066-45DC-8858-8AA79E9BED86}">
      <dgm:prSet/>
      <dgm:spPr/>
      <dgm:t>
        <a:bodyPr/>
        <a:lstStyle/>
        <a:p>
          <a:endParaRPr lang="es-MX"/>
        </a:p>
      </dgm:t>
    </dgm:pt>
    <dgm:pt modelId="{A7DA8DF8-249E-4E5C-BB24-873099ABBA9E}" type="sibTrans" cxnId="{D27A682D-5066-45DC-8858-8AA79E9BED86}">
      <dgm:prSet/>
      <dgm:spPr/>
      <dgm:t>
        <a:bodyPr/>
        <a:lstStyle/>
        <a:p>
          <a:endParaRPr lang="es-MX"/>
        </a:p>
      </dgm:t>
    </dgm:pt>
    <dgm:pt modelId="{6A6C43B4-9DBC-4679-97DF-B7C777176460}">
      <dgm:prSet custT="1"/>
      <dgm:spPr/>
      <dgm:t>
        <a:bodyPr/>
        <a:lstStyle/>
        <a:p>
          <a:pPr marL="0" indent="0" algn="just"/>
          <a:r>
            <a:rPr lang="es-MX" sz="1600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 tendría como universo de medición al conjunto de Programas de información estadística y geográfica del INEGI que cuentan con una declaratoria de Información de Interés Nacional , y las siguientes fuentes para los datos:</a:t>
          </a:r>
        </a:p>
      </dgm:t>
    </dgm:pt>
    <dgm:pt modelId="{2D7E9076-B774-4D7A-A871-0EAE6650068E}" type="parTrans" cxnId="{716FEDF8-0ADE-4D10-9A4E-1A451B49D764}">
      <dgm:prSet/>
      <dgm:spPr/>
      <dgm:t>
        <a:bodyPr/>
        <a:lstStyle/>
        <a:p>
          <a:endParaRPr lang="es-MX"/>
        </a:p>
      </dgm:t>
    </dgm:pt>
    <dgm:pt modelId="{F2AD4312-CAA1-4690-A8D0-E5BD637E7619}" type="sibTrans" cxnId="{716FEDF8-0ADE-4D10-9A4E-1A451B49D764}">
      <dgm:prSet/>
      <dgm:spPr/>
      <dgm:t>
        <a:bodyPr/>
        <a:lstStyle/>
        <a:p>
          <a:endParaRPr lang="es-MX"/>
        </a:p>
      </dgm:t>
    </dgm:pt>
    <dgm:pt modelId="{53070150-BE68-4771-A6BC-64D36F1EB1AC}">
      <dgm:prSet custT="1"/>
      <dgm:spPr/>
      <dgm:t>
        <a:bodyPr/>
        <a:lstStyle/>
        <a:p>
          <a:pPr marL="0" indent="0" algn="just"/>
          <a:r>
            <a:rPr lang="es-MX" sz="1600" baseline="0" dirty="0">
              <a:latin typeface="+mn-lt"/>
            </a:rPr>
            <a:t>Por una parte, la lista de indicadores ODS y sus metadatos.</a:t>
          </a:r>
        </a:p>
      </dgm:t>
    </dgm:pt>
    <dgm:pt modelId="{5FAA5DA8-08EC-4859-8E2D-AD35E71A06D4}" type="parTrans" cxnId="{81C91813-3378-49E6-AABD-DDE632E924B0}">
      <dgm:prSet/>
      <dgm:spPr/>
      <dgm:t>
        <a:bodyPr/>
        <a:lstStyle/>
        <a:p>
          <a:endParaRPr lang="es-MX"/>
        </a:p>
      </dgm:t>
    </dgm:pt>
    <dgm:pt modelId="{DB38BEE4-7F6B-4404-99BE-06B169CF4D93}" type="sibTrans" cxnId="{81C91813-3378-49E6-AABD-DDE632E924B0}">
      <dgm:prSet/>
      <dgm:spPr/>
      <dgm:t>
        <a:bodyPr/>
        <a:lstStyle/>
        <a:p>
          <a:endParaRPr lang="es-MX"/>
        </a:p>
      </dgm:t>
    </dgm:pt>
    <dgm:pt modelId="{709C3181-DD42-45F7-99E8-5B74D7E0B8A4}">
      <dgm:prSet custT="1"/>
      <dgm:spPr/>
      <dgm:t>
        <a:bodyPr/>
        <a:lstStyle/>
        <a:p>
          <a:pPr marL="0" indent="0" algn="just"/>
          <a:r>
            <a:rPr lang="es-MX" sz="1600" baseline="0" dirty="0">
              <a:latin typeface="+mn-lt"/>
            </a:rPr>
            <a:t>Por otra parte, los datos de indicadores de los Programas derivados del Plan Nacional de Desarrollo 2020-2024, incluidos en el </a:t>
          </a:r>
          <a:r>
            <a:rPr lang="es-MX" sz="1400" b="0" i="1" dirty="0">
              <a:latin typeface="+mn-lt"/>
            </a:rPr>
            <a:t>Inventario de Demanda de Información Estadística y Geográfica identificada en instrumentos jurídicos y programáticos del Desarrollo Nacional</a:t>
          </a:r>
          <a:r>
            <a:rPr lang="es-MX" sz="1400" b="0" i="0" dirty="0">
              <a:latin typeface="+mn-lt"/>
            </a:rPr>
            <a:t> (</a:t>
          </a:r>
          <a:r>
            <a:rPr lang="es-MX" sz="1400" baseline="0" dirty="0">
              <a:latin typeface="+mn-lt"/>
            </a:rPr>
            <a:t>IDIEG), </a:t>
          </a:r>
          <a:r>
            <a:rPr lang="es-MX" sz="1600" baseline="0" dirty="0">
              <a:latin typeface="+mn-lt"/>
            </a:rPr>
            <a:t>a cargo de la DGCSNIEG.</a:t>
          </a:r>
        </a:p>
      </dgm:t>
    </dgm:pt>
    <dgm:pt modelId="{8F81749A-4F5F-4F4D-B60A-BB53BDE635B9}" type="parTrans" cxnId="{BBCBF107-311F-4218-ACA2-7BF4B9F41E52}">
      <dgm:prSet/>
      <dgm:spPr/>
      <dgm:t>
        <a:bodyPr/>
        <a:lstStyle/>
        <a:p>
          <a:endParaRPr lang="es-MX"/>
        </a:p>
      </dgm:t>
    </dgm:pt>
    <dgm:pt modelId="{BB499C23-899C-4A7A-9EDA-414EF18CF9F3}" type="sibTrans" cxnId="{BBCBF107-311F-4218-ACA2-7BF4B9F41E52}">
      <dgm:prSet/>
      <dgm:spPr/>
      <dgm:t>
        <a:bodyPr/>
        <a:lstStyle/>
        <a:p>
          <a:endParaRPr lang="es-MX"/>
        </a:p>
      </dgm:t>
    </dgm:pt>
    <dgm:pt modelId="{6C8FE7DE-E50B-48EB-B5AA-30E391329B38}" type="pres">
      <dgm:prSet presAssocID="{C923D0EE-4984-4AAC-A03D-2DB7E63F8EBC}" presName="Name0" presStyleCnt="0">
        <dgm:presLayoutVars>
          <dgm:chMax val="7"/>
          <dgm:chPref val="7"/>
          <dgm:dir/>
        </dgm:presLayoutVars>
      </dgm:prSet>
      <dgm:spPr/>
    </dgm:pt>
    <dgm:pt modelId="{20FB33E8-1037-4CA5-9A6A-F3642C8CE0A1}" type="pres">
      <dgm:prSet presAssocID="{C923D0EE-4984-4AAC-A03D-2DB7E63F8EBC}" presName="Name1" presStyleCnt="0"/>
      <dgm:spPr/>
    </dgm:pt>
    <dgm:pt modelId="{4AC4CE68-4238-41B4-A6A9-A74B28975699}" type="pres">
      <dgm:prSet presAssocID="{C923D0EE-4984-4AAC-A03D-2DB7E63F8EBC}" presName="cycle" presStyleCnt="0"/>
      <dgm:spPr/>
    </dgm:pt>
    <dgm:pt modelId="{5A8D1D48-C5B7-41AB-9602-543F1490FB6B}" type="pres">
      <dgm:prSet presAssocID="{C923D0EE-4984-4AAC-A03D-2DB7E63F8EBC}" presName="srcNode" presStyleLbl="node1" presStyleIdx="0" presStyleCnt="4"/>
      <dgm:spPr/>
    </dgm:pt>
    <dgm:pt modelId="{A826FECC-69BF-4FE9-9C99-C44501EF6523}" type="pres">
      <dgm:prSet presAssocID="{C923D0EE-4984-4AAC-A03D-2DB7E63F8EBC}" presName="conn" presStyleLbl="parChTrans1D2" presStyleIdx="0" presStyleCnt="1"/>
      <dgm:spPr/>
    </dgm:pt>
    <dgm:pt modelId="{A8048984-B5D1-4EA7-8B4B-67967E394170}" type="pres">
      <dgm:prSet presAssocID="{C923D0EE-4984-4AAC-A03D-2DB7E63F8EBC}" presName="extraNode" presStyleLbl="node1" presStyleIdx="0" presStyleCnt="4"/>
      <dgm:spPr/>
    </dgm:pt>
    <dgm:pt modelId="{E19C66F0-1FE2-4B3E-A362-D2EB256710F2}" type="pres">
      <dgm:prSet presAssocID="{C923D0EE-4984-4AAC-A03D-2DB7E63F8EBC}" presName="dstNode" presStyleLbl="node1" presStyleIdx="0" presStyleCnt="4"/>
      <dgm:spPr/>
    </dgm:pt>
    <dgm:pt modelId="{73427DF6-BAB2-4B8D-838A-7B760AE2BE6B}" type="pres">
      <dgm:prSet presAssocID="{8DC1F227-F3E9-4B0E-9373-F58812E6E236}" presName="text_1" presStyleLbl="node1" presStyleIdx="0" presStyleCnt="4" custScaleY="135857">
        <dgm:presLayoutVars>
          <dgm:bulletEnabled val="1"/>
        </dgm:presLayoutVars>
      </dgm:prSet>
      <dgm:spPr/>
    </dgm:pt>
    <dgm:pt modelId="{01A0B3E9-4D28-41F6-B54E-FAED862A86D5}" type="pres">
      <dgm:prSet presAssocID="{8DC1F227-F3E9-4B0E-9373-F58812E6E236}" presName="accent_1" presStyleCnt="0"/>
      <dgm:spPr/>
    </dgm:pt>
    <dgm:pt modelId="{D8870CE9-FFBA-4323-A07C-3DD8B9DB0162}" type="pres">
      <dgm:prSet presAssocID="{8DC1F227-F3E9-4B0E-9373-F58812E6E236}" presName="accentRepeatNode" presStyleLbl="solidFgAcc1" presStyleIdx="0" presStyleCnt="4" custScaleX="65936" custScaleY="78826"/>
      <dgm:spPr/>
    </dgm:pt>
    <dgm:pt modelId="{B1AB0E37-A2D4-4821-9E76-242808426F0D}" type="pres">
      <dgm:prSet presAssocID="{6A6C43B4-9DBC-4679-97DF-B7C777176460}" presName="text_2" presStyleLbl="node1" presStyleIdx="1" presStyleCnt="4" custScaleY="132462">
        <dgm:presLayoutVars>
          <dgm:bulletEnabled val="1"/>
        </dgm:presLayoutVars>
      </dgm:prSet>
      <dgm:spPr/>
    </dgm:pt>
    <dgm:pt modelId="{081611FC-D548-4AEC-BB34-452D8F8CD4A6}" type="pres">
      <dgm:prSet presAssocID="{6A6C43B4-9DBC-4679-97DF-B7C777176460}" presName="accent_2" presStyleCnt="0"/>
      <dgm:spPr/>
    </dgm:pt>
    <dgm:pt modelId="{0E2B939C-5FA2-4211-B8D5-32BC1B294D73}" type="pres">
      <dgm:prSet presAssocID="{6A6C43B4-9DBC-4679-97DF-B7C777176460}" presName="accentRepeatNode" presStyleLbl="solidFgAcc1" presStyleIdx="1" presStyleCnt="4" custScaleX="66083" custScaleY="78863"/>
      <dgm:spPr/>
    </dgm:pt>
    <dgm:pt modelId="{0614B0FE-361B-4B48-BEE2-7300B10A4C5A}" type="pres">
      <dgm:prSet presAssocID="{53070150-BE68-4771-A6BC-64D36F1EB1AC}" presName="text_3" presStyleLbl="node1" presStyleIdx="2" presStyleCnt="4" custLinFactNeighborY="-18468">
        <dgm:presLayoutVars>
          <dgm:bulletEnabled val="1"/>
        </dgm:presLayoutVars>
      </dgm:prSet>
      <dgm:spPr/>
    </dgm:pt>
    <dgm:pt modelId="{285FEB8B-5B89-45A6-82AF-5A43B4B00C49}" type="pres">
      <dgm:prSet presAssocID="{53070150-BE68-4771-A6BC-64D36F1EB1AC}" presName="accent_3" presStyleCnt="0"/>
      <dgm:spPr/>
    </dgm:pt>
    <dgm:pt modelId="{3BF2CC59-4BCE-495C-8275-93513BB3D4AB}" type="pres">
      <dgm:prSet presAssocID="{53070150-BE68-4771-A6BC-64D36F1EB1AC}" presName="accentRepeatNode" presStyleLbl="solidFgAcc1" presStyleIdx="2" presStyleCnt="4" custScaleX="65936" custScaleY="78826" custLinFactNeighborY="-14778"/>
      <dgm:spPr/>
    </dgm:pt>
    <dgm:pt modelId="{76D1EAB5-1762-4CA8-B20B-B01AB8A8AB53}" type="pres">
      <dgm:prSet presAssocID="{709C3181-DD42-45F7-99E8-5B74D7E0B8A4}" presName="text_4" presStyleLbl="node1" presStyleIdx="3" presStyleCnt="4" custScaleX="98819" custScaleY="202527" custLinFactNeighborX="690">
        <dgm:presLayoutVars>
          <dgm:bulletEnabled val="1"/>
        </dgm:presLayoutVars>
      </dgm:prSet>
      <dgm:spPr/>
    </dgm:pt>
    <dgm:pt modelId="{E51A167B-4C49-48E4-B44C-50325A93A4AE}" type="pres">
      <dgm:prSet presAssocID="{709C3181-DD42-45F7-99E8-5B74D7E0B8A4}" presName="accent_4" presStyleCnt="0"/>
      <dgm:spPr/>
    </dgm:pt>
    <dgm:pt modelId="{689E6A8F-0C87-4DD7-8B9B-BAA833006BE6}" type="pres">
      <dgm:prSet presAssocID="{709C3181-DD42-45F7-99E8-5B74D7E0B8A4}" presName="accentRepeatNode" presStyleLbl="solidFgAcc1" presStyleIdx="3" presStyleCnt="4" custScaleX="65936" custScaleY="78826" custLinFactNeighborX="15463"/>
      <dgm:spPr/>
    </dgm:pt>
  </dgm:ptLst>
  <dgm:cxnLst>
    <dgm:cxn modelId="{BBCBF107-311F-4218-ACA2-7BF4B9F41E52}" srcId="{C923D0EE-4984-4AAC-A03D-2DB7E63F8EBC}" destId="{709C3181-DD42-45F7-99E8-5B74D7E0B8A4}" srcOrd="3" destOrd="0" parTransId="{8F81749A-4F5F-4F4D-B60A-BB53BDE635B9}" sibTransId="{BB499C23-899C-4A7A-9EDA-414EF18CF9F3}"/>
    <dgm:cxn modelId="{81C91813-3378-49E6-AABD-DDE632E924B0}" srcId="{C923D0EE-4984-4AAC-A03D-2DB7E63F8EBC}" destId="{53070150-BE68-4771-A6BC-64D36F1EB1AC}" srcOrd="2" destOrd="0" parTransId="{5FAA5DA8-08EC-4859-8E2D-AD35E71A06D4}" sibTransId="{DB38BEE4-7F6B-4404-99BE-06B169CF4D93}"/>
    <dgm:cxn modelId="{D27A682D-5066-45DC-8858-8AA79E9BED86}" srcId="{C923D0EE-4984-4AAC-A03D-2DB7E63F8EBC}" destId="{8DC1F227-F3E9-4B0E-9373-F58812E6E236}" srcOrd="0" destOrd="0" parTransId="{5A0FBD69-379D-48F4-A522-DDD4B8353317}" sibTransId="{A7DA8DF8-249E-4E5C-BB24-873099ABBA9E}"/>
    <dgm:cxn modelId="{2014872E-9895-409B-AB8C-2219A20AA0B3}" type="presOf" srcId="{53070150-BE68-4771-A6BC-64D36F1EB1AC}" destId="{0614B0FE-361B-4B48-BEE2-7300B10A4C5A}" srcOrd="0" destOrd="0" presId="urn:microsoft.com/office/officeart/2008/layout/VerticalCurvedList"/>
    <dgm:cxn modelId="{C0D1A740-8A94-402B-8F9B-D532574650DE}" type="presOf" srcId="{709C3181-DD42-45F7-99E8-5B74D7E0B8A4}" destId="{76D1EAB5-1762-4CA8-B20B-B01AB8A8AB53}" srcOrd="0" destOrd="0" presId="urn:microsoft.com/office/officeart/2008/layout/VerticalCurvedList"/>
    <dgm:cxn modelId="{770FD15E-00D7-41D3-B097-9553F75A2B4F}" type="presOf" srcId="{A7DA8DF8-249E-4E5C-BB24-873099ABBA9E}" destId="{A826FECC-69BF-4FE9-9C99-C44501EF6523}" srcOrd="0" destOrd="0" presId="urn:microsoft.com/office/officeart/2008/layout/VerticalCurvedList"/>
    <dgm:cxn modelId="{A2D4E567-2A0E-4A1A-A8E9-87471B06C803}" type="presOf" srcId="{8DC1F227-F3E9-4B0E-9373-F58812E6E236}" destId="{73427DF6-BAB2-4B8D-838A-7B760AE2BE6B}" srcOrd="0" destOrd="0" presId="urn:microsoft.com/office/officeart/2008/layout/VerticalCurvedList"/>
    <dgm:cxn modelId="{040EC19B-F23B-4613-B9EB-94143C44EC04}" type="presOf" srcId="{6A6C43B4-9DBC-4679-97DF-B7C777176460}" destId="{B1AB0E37-A2D4-4821-9E76-242808426F0D}" srcOrd="0" destOrd="0" presId="urn:microsoft.com/office/officeart/2008/layout/VerticalCurvedList"/>
    <dgm:cxn modelId="{7F84B3D0-7DDE-4552-9CC7-01A0FE750613}" type="presOf" srcId="{C923D0EE-4984-4AAC-A03D-2DB7E63F8EBC}" destId="{6C8FE7DE-E50B-48EB-B5AA-30E391329B38}" srcOrd="0" destOrd="0" presId="urn:microsoft.com/office/officeart/2008/layout/VerticalCurvedList"/>
    <dgm:cxn modelId="{716FEDF8-0ADE-4D10-9A4E-1A451B49D764}" srcId="{C923D0EE-4984-4AAC-A03D-2DB7E63F8EBC}" destId="{6A6C43B4-9DBC-4679-97DF-B7C777176460}" srcOrd="1" destOrd="0" parTransId="{2D7E9076-B774-4D7A-A871-0EAE6650068E}" sibTransId="{F2AD4312-CAA1-4690-A8D0-E5BD637E7619}"/>
    <dgm:cxn modelId="{431B49B8-E9FF-4CDA-99A0-A1440D4044E3}" type="presParOf" srcId="{6C8FE7DE-E50B-48EB-B5AA-30E391329B38}" destId="{20FB33E8-1037-4CA5-9A6A-F3642C8CE0A1}" srcOrd="0" destOrd="0" presId="urn:microsoft.com/office/officeart/2008/layout/VerticalCurvedList"/>
    <dgm:cxn modelId="{EDECDFE2-E7AF-4E9B-BAB1-A7390438F802}" type="presParOf" srcId="{20FB33E8-1037-4CA5-9A6A-F3642C8CE0A1}" destId="{4AC4CE68-4238-41B4-A6A9-A74B28975699}" srcOrd="0" destOrd="0" presId="urn:microsoft.com/office/officeart/2008/layout/VerticalCurvedList"/>
    <dgm:cxn modelId="{49526C2D-5418-4E7D-B815-46C5EFA874D3}" type="presParOf" srcId="{4AC4CE68-4238-41B4-A6A9-A74B28975699}" destId="{5A8D1D48-C5B7-41AB-9602-543F1490FB6B}" srcOrd="0" destOrd="0" presId="urn:microsoft.com/office/officeart/2008/layout/VerticalCurvedList"/>
    <dgm:cxn modelId="{6AA9F30B-99BB-4E84-9345-7B70C06EFDDE}" type="presParOf" srcId="{4AC4CE68-4238-41B4-A6A9-A74B28975699}" destId="{A826FECC-69BF-4FE9-9C99-C44501EF6523}" srcOrd="1" destOrd="0" presId="urn:microsoft.com/office/officeart/2008/layout/VerticalCurvedList"/>
    <dgm:cxn modelId="{57193E7D-C16F-499E-9081-55BEE37F7EC1}" type="presParOf" srcId="{4AC4CE68-4238-41B4-A6A9-A74B28975699}" destId="{A8048984-B5D1-4EA7-8B4B-67967E394170}" srcOrd="2" destOrd="0" presId="urn:microsoft.com/office/officeart/2008/layout/VerticalCurvedList"/>
    <dgm:cxn modelId="{1E80AA63-51A8-4E0A-A0BF-9769747FC705}" type="presParOf" srcId="{4AC4CE68-4238-41B4-A6A9-A74B28975699}" destId="{E19C66F0-1FE2-4B3E-A362-D2EB256710F2}" srcOrd="3" destOrd="0" presId="urn:microsoft.com/office/officeart/2008/layout/VerticalCurvedList"/>
    <dgm:cxn modelId="{284ACDB0-7D42-4F3C-81E2-68283C4C71CE}" type="presParOf" srcId="{20FB33E8-1037-4CA5-9A6A-F3642C8CE0A1}" destId="{73427DF6-BAB2-4B8D-838A-7B760AE2BE6B}" srcOrd="1" destOrd="0" presId="urn:microsoft.com/office/officeart/2008/layout/VerticalCurvedList"/>
    <dgm:cxn modelId="{F036E813-B3C8-4827-8ACC-F77EE6F2AE6D}" type="presParOf" srcId="{20FB33E8-1037-4CA5-9A6A-F3642C8CE0A1}" destId="{01A0B3E9-4D28-41F6-B54E-FAED862A86D5}" srcOrd="2" destOrd="0" presId="urn:microsoft.com/office/officeart/2008/layout/VerticalCurvedList"/>
    <dgm:cxn modelId="{FA019589-17AE-4E05-8EF1-39853D0AF0BE}" type="presParOf" srcId="{01A0B3E9-4D28-41F6-B54E-FAED862A86D5}" destId="{D8870CE9-FFBA-4323-A07C-3DD8B9DB0162}" srcOrd="0" destOrd="0" presId="urn:microsoft.com/office/officeart/2008/layout/VerticalCurvedList"/>
    <dgm:cxn modelId="{DEB1BC97-9E91-4086-AFAF-F904DDEBD13F}" type="presParOf" srcId="{20FB33E8-1037-4CA5-9A6A-F3642C8CE0A1}" destId="{B1AB0E37-A2D4-4821-9E76-242808426F0D}" srcOrd="3" destOrd="0" presId="urn:microsoft.com/office/officeart/2008/layout/VerticalCurvedList"/>
    <dgm:cxn modelId="{09478B92-252E-4F2F-9F9D-412B723F52AD}" type="presParOf" srcId="{20FB33E8-1037-4CA5-9A6A-F3642C8CE0A1}" destId="{081611FC-D548-4AEC-BB34-452D8F8CD4A6}" srcOrd="4" destOrd="0" presId="urn:microsoft.com/office/officeart/2008/layout/VerticalCurvedList"/>
    <dgm:cxn modelId="{A0C5F9A3-4D4F-421F-BE93-4783ABE69CEA}" type="presParOf" srcId="{081611FC-D548-4AEC-BB34-452D8F8CD4A6}" destId="{0E2B939C-5FA2-4211-B8D5-32BC1B294D73}" srcOrd="0" destOrd="0" presId="urn:microsoft.com/office/officeart/2008/layout/VerticalCurvedList"/>
    <dgm:cxn modelId="{530385F0-E094-4213-8475-E9693D4266D9}" type="presParOf" srcId="{20FB33E8-1037-4CA5-9A6A-F3642C8CE0A1}" destId="{0614B0FE-361B-4B48-BEE2-7300B10A4C5A}" srcOrd="5" destOrd="0" presId="urn:microsoft.com/office/officeart/2008/layout/VerticalCurvedList"/>
    <dgm:cxn modelId="{D62EEF6C-9EE5-4821-88AF-013758B0AEBF}" type="presParOf" srcId="{20FB33E8-1037-4CA5-9A6A-F3642C8CE0A1}" destId="{285FEB8B-5B89-45A6-82AF-5A43B4B00C49}" srcOrd="6" destOrd="0" presId="urn:microsoft.com/office/officeart/2008/layout/VerticalCurvedList"/>
    <dgm:cxn modelId="{EEB79923-71D0-4DB8-B6DA-B0666115A377}" type="presParOf" srcId="{285FEB8B-5B89-45A6-82AF-5A43B4B00C49}" destId="{3BF2CC59-4BCE-495C-8275-93513BB3D4AB}" srcOrd="0" destOrd="0" presId="urn:microsoft.com/office/officeart/2008/layout/VerticalCurvedList"/>
    <dgm:cxn modelId="{317181CE-EA55-40DD-96EF-12E9D46F3C73}" type="presParOf" srcId="{20FB33E8-1037-4CA5-9A6A-F3642C8CE0A1}" destId="{76D1EAB5-1762-4CA8-B20B-B01AB8A8AB53}" srcOrd="7" destOrd="0" presId="urn:microsoft.com/office/officeart/2008/layout/VerticalCurvedList"/>
    <dgm:cxn modelId="{92BE58A6-63ED-4093-9F97-32B370F1067E}" type="presParOf" srcId="{20FB33E8-1037-4CA5-9A6A-F3642C8CE0A1}" destId="{E51A167B-4C49-48E4-B44C-50325A93A4AE}" srcOrd="8" destOrd="0" presId="urn:microsoft.com/office/officeart/2008/layout/VerticalCurvedList"/>
    <dgm:cxn modelId="{91E4DF1E-1254-4DEB-9D50-0E27D9D18174}" type="presParOf" srcId="{E51A167B-4C49-48E4-B44C-50325A93A4AE}" destId="{689E6A8F-0C87-4DD7-8B9B-BAA833006BE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23D0EE-4984-4AAC-A03D-2DB7E63F8EBC}" type="doc">
      <dgm:prSet loTypeId="urn:microsoft.com/office/officeart/2005/8/layout/list1" loCatId="list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MX"/>
        </a:p>
      </dgm:t>
    </dgm:pt>
    <dgm:pt modelId="{8DC1F227-F3E9-4B0E-9373-F58812E6E236}">
      <dgm:prSet custT="1"/>
      <dgm:spPr/>
      <dgm:t>
        <a:bodyPr/>
        <a:lstStyle/>
        <a:p>
          <a:pPr algn="just"/>
          <a:r>
            <a:rPr lang="es-MX" sz="1800" baseline="0" dirty="0">
              <a:latin typeface="Calibri" panose="020F0502020204030204" pitchFamily="34" charset="0"/>
            </a:rPr>
            <a:t>Se elaboraría el formato de los nuevos indicadores de pertinencia propuestos: </a:t>
          </a:r>
        </a:p>
      </dgm:t>
    </dgm:pt>
    <dgm:pt modelId="{5A0FBD69-379D-48F4-A522-DDD4B8353317}" type="parTrans" cxnId="{D27A682D-5066-45DC-8858-8AA79E9BED86}">
      <dgm:prSet/>
      <dgm:spPr/>
      <dgm:t>
        <a:bodyPr/>
        <a:lstStyle/>
        <a:p>
          <a:endParaRPr lang="es-MX"/>
        </a:p>
      </dgm:t>
    </dgm:pt>
    <dgm:pt modelId="{A7DA8DF8-249E-4E5C-BB24-873099ABBA9E}" type="sibTrans" cxnId="{D27A682D-5066-45DC-8858-8AA79E9BED86}">
      <dgm:prSet/>
      <dgm:spPr/>
      <dgm:t>
        <a:bodyPr/>
        <a:lstStyle/>
        <a:p>
          <a:endParaRPr lang="es-MX"/>
        </a:p>
      </dgm:t>
    </dgm:pt>
    <dgm:pt modelId="{0ED99069-2A6F-4C5A-A56A-AD122F93CAD5}">
      <dgm:prSet custT="1"/>
      <dgm:spPr/>
      <dgm:t>
        <a:bodyPr/>
        <a:lstStyle/>
        <a:p>
          <a:pPr algn="just"/>
          <a:r>
            <a:rPr lang="es-MX" sz="1800" b="0" spc="0" baseline="0" dirty="0"/>
            <a:t>Porcentaje de indicadores de los Objetivos de Desarrollo Sostenible que se  calculan con Información de Interés Nacional a cargo del INEGI.</a:t>
          </a:r>
          <a:endParaRPr lang="es-MX" sz="1800" b="0" baseline="0" dirty="0">
            <a:latin typeface="Calibri" panose="020F0502020204030204" pitchFamily="34" charset="0"/>
          </a:endParaRPr>
        </a:p>
      </dgm:t>
    </dgm:pt>
    <dgm:pt modelId="{842EC43E-7B27-4450-901E-0970C22CBEA3}" type="parTrans" cxnId="{CABE481D-7825-4132-BE82-5DFF90603C17}">
      <dgm:prSet/>
      <dgm:spPr/>
      <dgm:t>
        <a:bodyPr/>
        <a:lstStyle/>
        <a:p>
          <a:endParaRPr lang="es-MX"/>
        </a:p>
      </dgm:t>
    </dgm:pt>
    <dgm:pt modelId="{171F922C-E8EA-4FF9-A09C-41C7837B69BD}" type="sibTrans" cxnId="{CABE481D-7825-4132-BE82-5DFF90603C17}">
      <dgm:prSet/>
      <dgm:spPr/>
      <dgm:t>
        <a:bodyPr/>
        <a:lstStyle/>
        <a:p>
          <a:endParaRPr lang="es-MX"/>
        </a:p>
      </dgm:t>
    </dgm:pt>
    <dgm:pt modelId="{B639FBFD-4D0D-43C8-A0E0-D7118D419BDC}">
      <dgm:prSet custT="1"/>
      <dgm:spPr/>
      <dgm:t>
        <a:bodyPr/>
        <a:lstStyle/>
        <a:p>
          <a:pPr algn="just"/>
          <a:r>
            <a:rPr lang="es-MX" sz="1800" b="0" spc="0" baseline="0" dirty="0"/>
            <a:t>Porcentaje de indicadores que permiten medir la evolución del desarrollo nacional que se calculan con Información de Interés Nacional a cargo del INEGI.</a:t>
          </a:r>
          <a:r>
            <a:rPr lang="es-MX" sz="1800" b="0" dirty="0">
              <a:latin typeface="Calibri" panose="020F0502020204030204"/>
            </a:rPr>
            <a:t> </a:t>
          </a:r>
          <a:endParaRPr lang="es-MX" sz="1800" b="0" baseline="0" dirty="0">
            <a:latin typeface="Calibri" panose="020F0502020204030204" pitchFamily="34" charset="0"/>
          </a:endParaRPr>
        </a:p>
      </dgm:t>
    </dgm:pt>
    <dgm:pt modelId="{17BD2DDF-8FE6-43E6-9EDE-EDB65BD82166}" type="parTrans" cxnId="{D66192DB-0E1D-4E0A-A810-50E8483B7AA8}">
      <dgm:prSet/>
      <dgm:spPr/>
      <dgm:t>
        <a:bodyPr/>
        <a:lstStyle/>
        <a:p>
          <a:endParaRPr lang="es-MX"/>
        </a:p>
      </dgm:t>
    </dgm:pt>
    <dgm:pt modelId="{B9FFFD4A-F339-4EE7-870B-6B425E8ECC89}" type="sibTrans" cxnId="{D66192DB-0E1D-4E0A-A810-50E8483B7AA8}">
      <dgm:prSet/>
      <dgm:spPr/>
      <dgm:t>
        <a:bodyPr/>
        <a:lstStyle/>
        <a:p>
          <a:endParaRPr lang="es-MX"/>
        </a:p>
      </dgm:t>
    </dgm:pt>
    <dgm:pt modelId="{6ECE00A3-F278-4125-98BE-348A2FD16B8C}">
      <dgm:prSet custT="1"/>
      <dgm:spPr/>
      <dgm:t>
        <a:bodyPr/>
        <a:lstStyle/>
        <a:p>
          <a:pPr algn="just"/>
          <a:endParaRPr lang="es-MX" sz="1800" b="0" baseline="0" dirty="0">
            <a:latin typeface="Calibri" panose="020F0502020204030204" pitchFamily="34" charset="0"/>
          </a:endParaRPr>
        </a:p>
      </dgm:t>
    </dgm:pt>
    <dgm:pt modelId="{EC9CCA5D-BC32-4A86-90DE-FF05F86030BC}" type="parTrans" cxnId="{23FC3B2B-307D-4D14-A5B4-61E34217894B}">
      <dgm:prSet/>
      <dgm:spPr/>
      <dgm:t>
        <a:bodyPr/>
        <a:lstStyle/>
        <a:p>
          <a:endParaRPr lang="es-MX"/>
        </a:p>
      </dgm:t>
    </dgm:pt>
    <dgm:pt modelId="{3E404C70-EF91-4DB1-AEFD-8EDB5280C0FE}" type="sibTrans" cxnId="{23FC3B2B-307D-4D14-A5B4-61E34217894B}">
      <dgm:prSet/>
      <dgm:spPr/>
      <dgm:t>
        <a:bodyPr/>
        <a:lstStyle/>
        <a:p>
          <a:endParaRPr lang="es-MX"/>
        </a:p>
      </dgm:t>
    </dgm:pt>
    <dgm:pt modelId="{B95DBE9F-1A32-4F61-B244-5AD92E7A7364}" type="pres">
      <dgm:prSet presAssocID="{C923D0EE-4984-4AAC-A03D-2DB7E63F8EBC}" presName="linear" presStyleCnt="0">
        <dgm:presLayoutVars>
          <dgm:dir/>
          <dgm:animLvl val="lvl"/>
          <dgm:resizeHandles val="exact"/>
        </dgm:presLayoutVars>
      </dgm:prSet>
      <dgm:spPr/>
    </dgm:pt>
    <dgm:pt modelId="{66916505-8F6E-4C6F-9ABA-63E080C0D76C}" type="pres">
      <dgm:prSet presAssocID="{8DC1F227-F3E9-4B0E-9373-F58812E6E236}" presName="parentLin" presStyleCnt="0"/>
      <dgm:spPr/>
    </dgm:pt>
    <dgm:pt modelId="{04EF3FD3-2EB3-46D9-8B95-D582AFEE76CD}" type="pres">
      <dgm:prSet presAssocID="{8DC1F227-F3E9-4B0E-9373-F58812E6E236}" presName="parentLeftMargin" presStyleLbl="node1" presStyleIdx="0" presStyleCnt="1"/>
      <dgm:spPr/>
    </dgm:pt>
    <dgm:pt modelId="{0091F5D3-BB49-4019-AB14-70DE85C480AB}" type="pres">
      <dgm:prSet presAssocID="{8DC1F227-F3E9-4B0E-9373-F58812E6E23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5EA3D43-CC71-4837-B27B-3DB761D91C55}" type="pres">
      <dgm:prSet presAssocID="{8DC1F227-F3E9-4B0E-9373-F58812E6E236}" presName="negativeSpace" presStyleCnt="0"/>
      <dgm:spPr/>
    </dgm:pt>
    <dgm:pt modelId="{0498721D-0897-4B1C-B8F3-C5E5FF49C75E}" type="pres">
      <dgm:prSet presAssocID="{8DC1F227-F3E9-4B0E-9373-F58812E6E23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9EDAE0D-272D-4736-BA9A-C29D277C7C24}" type="presOf" srcId="{0ED99069-2A6F-4C5A-A56A-AD122F93CAD5}" destId="{0498721D-0897-4B1C-B8F3-C5E5FF49C75E}" srcOrd="0" destOrd="0" presId="urn:microsoft.com/office/officeart/2005/8/layout/list1"/>
    <dgm:cxn modelId="{CABE481D-7825-4132-BE82-5DFF90603C17}" srcId="{8DC1F227-F3E9-4B0E-9373-F58812E6E236}" destId="{0ED99069-2A6F-4C5A-A56A-AD122F93CAD5}" srcOrd="0" destOrd="0" parTransId="{842EC43E-7B27-4450-901E-0970C22CBEA3}" sibTransId="{171F922C-E8EA-4FF9-A09C-41C7837B69BD}"/>
    <dgm:cxn modelId="{23FC3B2B-307D-4D14-A5B4-61E34217894B}" srcId="{8DC1F227-F3E9-4B0E-9373-F58812E6E236}" destId="{6ECE00A3-F278-4125-98BE-348A2FD16B8C}" srcOrd="1" destOrd="0" parTransId="{EC9CCA5D-BC32-4A86-90DE-FF05F86030BC}" sibTransId="{3E404C70-EF91-4DB1-AEFD-8EDB5280C0FE}"/>
    <dgm:cxn modelId="{D27A682D-5066-45DC-8858-8AA79E9BED86}" srcId="{C923D0EE-4984-4AAC-A03D-2DB7E63F8EBC}" destId="{8DC1F227-F3E9-4B0E-9373-F58812E6E236}" srcOrd="0" destOrd="0" parTransId="{5A0FBD69-379D-48F4-A522-DDD4B8353317}" sibTransId="{A7DA8DF8-249E-4E5C-BB24-873099ABBA9E}"/>
    <dgm:cxn modelId="{C6E7688C-9CBB-43D9-BF06-192C3276F1D1}" type="presOf" srcId="{8DC1F227-F3E9-4B0E-9373-F58812E6E236}" destId="{04EF3FD3-2EB3-46D9-8B95-D582AFEE76CD}" srcOrd="0" destOrd="0" presId="urn:microsoft.com/office/officeart/2005/8/layout/list1"/>
    <dgm:cxn modelId="{6ACCF2A0-ADB3-4EE6-B29C-9AAAB70F58E1}" type="presOf" srcId="{8DC1F227-F3E9-4B0E-9373-F58812E6E236}" destId="{0091F5D3-BB49-4019-AB14-70DE85C480AB}" srcOrd="1" destOrd="0" presId="urn:microsoft.com/office/officeart/2005/8/layout/list1"/>
    <dgm:cxn modelId="{12EEAAAF-6738-435F-B016-3C9446F1B37D}" type="presOf" srcId="{C923D0EE-4984-4AAC-A03D-2DB7E63F8EBC}" destId="{B95DBE9F-1A32-4F61-B244-5AD92E7A7364}" srcOrd="0" destOrd="0" presId="urn:microsoft.com/office/officeart/2005/8/layout/list1"/>
    <dgm:cxn modelId="{C64568CA-F161-4F73-9529-776AF3CFF711}" type="presOf" srcId="{B639FBFD-4D0D-43C8-A0E0-D7118D419BDC}" destId="{0498721D-0897-4B1C-B8F3-C5E5FF49C75E}" srcOrd="0" destOrd="2" presId="urn:microsoft.com/office/officeart/2005/8/layout/list1"/>
    <dgm:cxn modelId="{D66192DB-0E1D-4E0A-A810-50E8483B7AA8}" srcId="{8DC1F227-F3E9-4B0E-9373-F58812E6E236}" destId="{B639FBFD-4D0D-43C8-A0E0-D7118D419BDC}" srcOrd="2" destOrd="0" parTransId="{17BD2DDF-8FE6-43E6-9EDE-EDB65BD82166}" sibTransId="{B9FFFD4A-F339-4EE7-870B-6B425E8ECC89}"/>
    <dgm:cxn modelId="{C6A2C3EE-769A-4DFA-867A-FEA06150414E}" type="presOf" srcId="{6ECE00A3-F278-4125-98BE-348A2FD16B8C}" destId="{0498721D-0897-4B1C-B8F3-C5E5FF49C75E}" srcOrd="0" destOrd="1" presId="urn:microsoft.com/office/officeart/2005/8/layout/list1"/>
    <dgm:cxn modelId="{0C127291-C5FB-4CC3-8E1F-3A0ADAF96876}" type="presParOf" srcId="{B95DBE9F-1A32-4F61-B244-5AD92E7A7364}" destId="{66916505-8F6E-4C6F-9ABA-63E080C0D76C}" srcOrd="0" destOrd="0" presId="urn:microsoft.com/office/officeart/2005/8/layout/list1"/>
    <dgm:cxn modelId="{0ECA8894-BE69-4F39-99AD-DAD249070AB6}" type="presParOf" srcId="{66916505-8F6E-4C6F-9ABA-63E080C0D76C}" destId="{04EF3FD3-2EB3-46D9-8B95-D582AFEE76CD}" srcOrd="0" destOrd="0" presId="urn:microsoft.com/office/officeart/2005/8/layout/list1"/>
    <dgm:cxn modelId="{E2337409-6E39-482B-BA5C-DE287EAA0ADC}" type="presParOf" srcId="{66916505-8F6E-4C6F-9ABA-63E080C0D76C}" destId="{0091F5D3-BB49-4019-AB14-70DE85C480AB}" srcOrd="1" destOrd="0" presId="urn:microsoft.com/office/officeart/2005/8/layout/list1"/>
    <dgm:cxn modelId="{C7B08F68-8EE5-47FD-866E-EBE0A900C3EC}" type="presParOf" srcId="{B95DBE9F-1A32-4F61-B244-5AD92E7A7364}" destId="{D5EA3D43-CC71-4837-B27B-3DB761D91C55}" srcOrd="1" destOrd="0" presId="urn:microsoft.com/office/officeart/2005/8/layout/list1"/>
    <dgm:cxn modelId="{F7F08FA0-5665-4460-AFE5-16662A56F89A}" type="presParOf" srcId="{B95DBE9F-1A32-4F61-B244-5AD92E7A7364}" destId="{0498721D-0897-4B1C-B8F3-C5E5FF49C75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11CCD-F43B-4FB4-B305-E1ACFCB752D6}">
      <dsp:nvSpPr>
        <dsp:cNvPr id="0" name=""/>
        <dsp:cNvSpPr/>
      </dsp:nvSpPr>
      <dsp:spPr>
        <a:xfrm>
          <a:off x="0" y="23552"/>
          <a:ext cx="8389041" cy="1198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En 2019 se avanzó en la definición y medición de indicadores de pertinencia desde el punto de vista de la efectividad de la producción de información: se aprobaron indicadores sobre el uso de Programas de Información estadísticos y geográficos del INEGI (Programas) en 10 referentes. </a:t>
          </a:r>
        </a:p>
      </dsp:txBody>
      <dsp:txXfrm>
        <a:off x="58485" y="82037"/>
        <a:ext cx="8272071" cy="1081110"/>
      </dsp:txXfrm>
    </dsp:sp>
    <dsp:sp modelId="{58E18E99-F985-4D64-B2BE-EE47BFCD7230}">
      <dsp:nvSpPr>
        <dsp:cNvPr id="0" name=""/>
        <dsp:cNvSpPr/>
      </dsp:nvSpPr>
      <dsp:spPr>
        <a:xfrm>
          <a:off x="0" y="1405952"/>
          <a:ext cx="8389041" cy="1198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Estos indicadores permiten conocer en qué medida los Programas son utilizados como insumo para otros Programas de información del propio Instituto, para atender disposiciones legales, medir el Desarrollo Nacional o son directamente consultados por los usuarios. </a:t>
          </a:r>
        </a:p>
      </dsp:txBody>
      <dsp:txXfrm>
        <a:off x="58485" y="1464437"/>
        <a:ext cx="8272071" cy="1081110"/>
      </dsp:txXfrm>
    </dsp:sp>
    <dsp:sp modelId="{F0111B69-8934-4183-A615-5DD3C5D95956}">
      <dsp:nvSpPr>
        <dsp:cNvPr id="0" name=""/>
        <dsp:cNvSpPr/>
      </dsp:nvSpPr>
      <dsp:spPr>
        <a:xfrm>
          <a:off x="0" y="2788353"/>
          <a:ext cx="8389041" cy="1198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Dicha información se organizó en una matriz a partir de la cual es factible realizar distintos cálculos. Actualmente se cuenta con información para el año 2019 y 2020, plasmados en el Informe del </a:t>
          </a:r>
          <a:r>
            <a:rPr lang="es-MX" sz="1600" kern="1200" dirty="0" err="1"/>
            <a:t>CoAC</a:t>
          </a:r>
          <a:r>
            <a:rPr lang="es-MX" sz="1600" kern="1200" dirty="0"/>
            <a:t>.</a:t>
          </a:r>
        </a:p>
      </dsp:txBody>
      <dsp:txXfrm>
        <a:off x="58485" y="2846838"/>
        <a:ext cx="8272071" cy="1081110"/>
      </dsp:txXfrm>
    </dsp:sp>
    <dsp:sp modelId="{BA802E8E-2AD3-4DF7-B7C0-0689BE1FA846}">
      <dsp:nvSpPr>
        <dsp:cNvPr id="0" name=""/>
        <dsp:cNvSpPr/>
      </dsp:nvSpPr>
      <dsp:spPr>
        <a:xfrm>
          <a:off x="0" y="4170753"/>
          <a:ext cx="8389041" cy="1198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Dentro de los cambios en referentes de utilización, se tiene el caso de </a:t>
          </a:r>
          <a:r>
            <a:rPr lang="es-MX" sz="1600" i="1" kern="1200" dirty="0"/>
            <a:t>Uso de Microdatos </a:t>
          </a:r>
          <a:r>
            <a:rPr lang="es-MX" sz="1600" kern="1200" dirty="0"/>
            <a:t>que inicialmente se captaba de forma integral a partir de datos del </a:t>
          </a:r>
          <a:r>
            <a:rPr lang="es-MX" sz="1600" i="1" kern="1200" dirty="0"/>
            <a:t>Laboratorio de Microdatos</a:t>
          </a:r>
          <a:r>
            <a:rPr lang="es-MX" sz="1600" kern="1200" dirty="0"/>
            <a:t>, pero que actualmente existe la descarga directa de Microdatos en la Página del INEGI. </a:t>
          </a:r>
        </a:p>
      </dsp:txBody>
      <dsp:txXfrm>
        <a:off x="58485" y="4229238"/>
        <a:ext cx="8272071" cy="1081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E1522-CB00-4A1F-8A1C-09C5CB1494BA}">
      <dsp:nvSpPr>
        <dsp:cNvPr id="0" name=""/>
        <dsp:cNvSpPr/>
      </dsp:nvSpPr>
      <dsp:spPr>
        <a:xfrm>
          <a:off x="0" y="1106"/>
          <a:ext cx="4840375" cy="881238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10 indicadores ya aprobados y con estimaciones para los años 2019 y 2020</a:t>
          </a:r>
        </a:p>
      </dsp:txBody>
      <dsp:txXfrm>
        <a:off x="0" y="1106"/>
        <a:ext cx="4840375" cy="881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E1522-CB00-4A1F-8A1C-09C5CB1494BA}">
      <dsp:nvSpPr>
        <dsp:cNvPr id="0" name=""/>
        <dsp:cNvSpPr/>
      </dsp:nvSpPr>
      <dsp:spPr>
        <a:xfrm>
          <a:off x="3" y="0"/>
          <a:ext cx="4840375" cy="881238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accent4">
                  <a:lumMod val="50000"/>
                </a:schemeClr>
              </a:solidFill>
            </a:rPr>
            <a:t>Propuesta de un indicador a partir de los ya existentes en el Programa estratégico 2016-2040 del SNIEG</a:t>
          </a:r>
        </a:p>
      </dsp:txBody>
      <dsp:txXfrm>
        <a:off x="3" y="0"/>
        <a:ext cx="4840375" cy="8812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6FECC-69BF-4FE9-9C99-C44501EF6523}">
      <dsp:nvSpPr>
        <dsp:cNvPr id="0" name=""/>
        <dsp:cNvSpPr/>
      </dsp:nvSpPr>
      <dsp:spPr>
        <a:xfrm>
          <a:off x="-5049634" y="-824493"/>
          <a:ext cx="6013677" cy="6013677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27DF6-BAB2-4B8D-838A-7B760AE2BE6B}">
      <dsp:nvSpPr>
        <dsp:cNvPr id="0" name=""/>
        <dsp:cNvSpPr/>
      </dsp:nvSpPr>
      <dsp:spPr>
        <a:xfrm>
          <a:off x="504800" y="169321"/>
          <a:ext cx="5851567" cy="9334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5398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baseline="0" dirty="0">
              <a:latin typeface="Calibri" panose="020F0502020204030204"/>
              <a:ea typeface="+mn-ea"/>
              <a:cs typeface="+mn-cs"/>
            </a:rPr>
            <a:t>Se aprovechan indicadores estratégicos ya existentes orientados a </a:t>
          </a:r>
          <a:r>
            <a:rPr lang="es-MX" sz="1600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la medición de la </a:t>
          </a:r>
          <a:r>
            <a:rPr lang="es-MX" sz="1600" i="0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cobertura de necesidades de los </a:t>
          </a:r>
          <a:r>
            <a:rPr lang="es-MX" sz="1600" i="1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Objetivos de desarrollo nacional.</a:t>
          </a:r>
        </a:p>
      </dsp:txBody>
      <dsp:txXfrm>
        <a:off x="504800" y="169321"/>
        <a:ext cx="5851567" cy="933494"/>
      </dsp:txXfrm>
    </dsp:sp>
    <dsp:sp modelId="{D8870CE9-FFBA-4323-A07C-3DD8B9DB0162}">
      <dsp:nvSpPr>
        <dsp:cNvPr id="0" name=""/>
        <dsp:cNvSpPr/>
      </dsp:nvSpPr>
      <dsp:spPr>
        <a:xfrm>
          <a:off x="221640" y="297552"/>
          <a:ext cx="566320" cy="67703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B0E37-A2D4-4821-9E76-242808426F0D}">
      <dsp:nvSpPr>
        <dsp:cNvPr id="0" name=""/>
        <dsp:cNvSpPr/>
      </dsp:nvSpPr>
      <dsp:spPr>
        <a:xfrm>
          <a:off x="898739" y="1211836"/>
          <a:ext cx="5457628" cy="9101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5398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 tendría como universo de medición al conjunto de Programas de información estadística y geográfica del INEGI que cuentan con una declaratoria de Información de Interés Nacional , y las siguientes fuentes para los datos:</a:t>
          </a:r>
        </a:p>
      </dsp:txBody>
      <dsp:txXfrm>
        <a:off x="898739" y="1211836"/>
        <a:ext cx="5457628" cy="910166"/>
      </dsp:txXfrm>
    </dsp:sp>
    <dsp:sp modelId="{0E2B939C-5FA2-4211-B8D5-32BC1B294D73}">
      <dsp:nvSpPr>
        <dsp:cNvPr id="0" name=""/>
        <dsp:cNvSpPr/>
      </dsp:nvSpPr>
      <dsp:spPr>
        <a:xfrm>
          <a:off x="614947" y="1328245"/>
          <a:ext cx="567582" cy="6773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4B0FE-361B-4B48-BEE2-7300B10A4C5A}">
      <dsp:nvSpPr>
        <dsp:cNvPr id="0" name=""/>
        <dsp:cNvSpPr/>
      </dsp:nvSpPr>
      <dsp:spPr>
        <a:xfrm>
          <a:off x="898739" y="2227317"/>
          <a:ext cx="5457628" cy="6871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5398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baseline="0" dirty="0">
              <a:latin typeface="+mn-lt"/>
            </a:rPr>
            <a:t>Por una parte, la lista de indicadores ODS y sus metadatos.</a:t>
          </a:r>
        </a:p>
      </dsp:txBody>
      <dsp:txXfrm>
        <a:off x="898739" y="2227317"/>
        <a:ext cx="5457628" cy="687115"/>
      </dsp:txXfrm>
    </dsp:sp>
    <dsp:sp modelId="{3BF2CC59-4BCE-495C-8275-93513BB3D4AB}">
      <dsp:nvSpPr>
        <dsp:cNvPr id="0" name=""/>
        <dsp:cNvSpPr/>
      </dsp:nvSpPr>
      <dsp:spPr>
        <a:xfrm>
          <a:off x="615579" y="2232327"/>
          <a:ext cx="566320" cy="67703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1EAB5-1762-4CA8-B20B-B01AB8A8AB53}">
      <dsp:nvSpPr>
        <dsp:cNvPr id="0" name=""/>
        <dsp:cNvSpPr/>
      </dsp:nvSpPr>
      <dsp:spPr>
        <a:xfrm>
          <a:off x="579729" y="3032825"/>
          <a:ext cx="5782460" cy="13915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5398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baseline="0" dirty="0">
              <a:latin typeface="+mn-lt"/>
            </a:rPr>
            <a:t>Por otra parte, los datos de indicadores de los Programas derivados del Plan Nacional de Desarrollo 2020-2024, incluidos en el </a:t>
          </a:r>
          <a:r>
            <a:rPr lang="es-MX" sz="1400" b="0" i="1" kern="1200" dirty="0">
              <a:latin typeface="+mn-lt"/>
            </a:rPr>
            <a:t>Inventario de Demanda de Información Estadística y Geográfica identificada en instrumentos jurídicos y programáticos del Desarrollo Nacional</a:t>
          </a:r>
          <a:r>
            <a:rPr lang="es-MX" sz="1400" b="0" i="0" kern="1200" dirty="0">
              <a:latin typeface="+mn-lt"/>
            </a:rPr>
            <a:t> (</a:t>
          </a:r>
          <a:r>
            <a:rPr lang="es-MX" sz="1400" kern="1200" baseline="0" dirty="0">
              <a:latin typeface="+mn-lt"/>
            </a:rPr>
            <a:t>IDIEG), </a:t>
          </a:r>
          <a:r>
            <a:rPr lang="es-MX" sz="1600" kern="1200" baseline="0" dirty="0">
              <a:latin typeface="+mn-lt"/>
            </a:rPr>
            <a:t>a cargo de la DGCSNIEG.</a:t>
          </a:r>
        </a:p>
      </dsp:txBody>
      <dsp:txXfrm>
        <a:off x="579729" y="3032825"/>
        <a:ext cx="5782460" cy="1391593"/>
      </dsp:txXfrm>
    </dsp:sp>
    <dsp:sp modelId="{689E6A8F-0C87-4DD7-8B9B-BAA833006BE6}">
      <dsp:nvSpPr>
        <dsp:cNvPr id="0" name=""/>
        <dsp:cNvSpPr/>
      </dsp:nvSpPr>
      <dsp:spPr>
        <a:xfrm>
          <a:off x="354451" y="3390106"/>
          <a:ext cx="566320" cy="67703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8721D-0897-4B1C-B8F3-C5E5FF49C75E}">
      <dsp:nvSpPr>
        <dsp:cNvPr id="0" name=""/>
        <dsp:cNvSpPr/>
      </dsp:nvSpPr>
      <dsp:spPr>
        <a:xfrm>
          <a:off x="0" y="624088"/>
          <a:ext cx="8274112" cy="2583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163" tIns="853948" rIns="642163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b="0" kern="1200" spc="0" baseline="0" dirty="0"/>
            <a:t>Porcentaje de indicadores de los Objetivos de Desarrollo Sostenible que se  calculan con Información de Interés Nacional a cargo del INEGI.</a:t>
          </a:r>
          <a:endParaRPr lang="es-MX" sz="1800" b="0" kern="1200" baseline="0" dirty="0">
            <a:latin typeface="Calibri" panose="020F050202020403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800" b="0" kern="1200" baseline="0" dirty="0">
            <a:latin typeface="Calibri" panose="020F050202020403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b="0" kern="1200" spc="0" baseline="0" dirty="0"/>
            <a:t>Porcentaje de indicadores que permiten medir la evolución del desarrollo nacional que se calculan con Información de Interés Nacional a cargo del INEGI.</a:t>
          </a:r>
          <a:r>
            <a:rPr lang="es-MX" sz="1800" b="0" kern="1200" dirty="0">
              <a:latin typeface="Calibri" panose="020F0502020204030204"/>
            </a:rPr>
            <a:t> </a:t>
          </a:r>
          <a:endParaRPr lang="es-MX" sz="1800" b="0" kern="1200" baseline="0" dirty="0">
            <a:latin typeface="Calibri" panose="020F0502020204030204" pitchFamily="34" charset="0"/>
          </a:endParaRPr>
        </a:p>
      </dsp:txBody>
      <dsp:txXfrm>
        <a:off x="0" y="624088"/>
        <a:ext cx="8274112" cy="2583000"/>
      </dsp:txXfrm>
    </dsp:sp>
    <dsp:sp modelId="{0091F5D3-BB49-4019-AB14-70DE85C480AB}">
      <dsp:nvSpPr>
        <dsp:cNvPr id="0" name=""/>
        <dsp:cNvSpPr/>
      </dsp:nvSpPr>
      <dsp:spPr>
        <a:xfrm>
          <a:off x="413705" y="18927"/>
          <a:ext cx="5791878" cy="121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919" tIns="0" rIns="218919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baseline="0" dirty="0">
              <a:latin typeface="Calibri" panose="020F0502020204030204" pitchFamily="34" charset="0"/>
            </a:rPr>
            <a:t>Se elaboraría el formato de los nuevos indicadores de pertinencia propuestos: </a:t>
          </a:r>
        </a:p>
      </dsp:txBody>
      <dsp:txXfrm>
        <a:off x="472788" y="78010"/>
        <a:ext cx="5673712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1796E-3007-4B68-802A-177FB40445EB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6F9B4-6A8F-4150-8C8A-3BCF72D19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63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0C9A7-1CB4-47DE-959A-4070DC0C56B0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01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0C9A7-1CB4-47DE-959A-4070DC0C56B0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88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DC8DB-C625-4515-8CD0-D35B3E92D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520FF6-F351-4A4F-AF1A-740343DC6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15B3D0-3F46-4804-A016-7E22F104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21F2C-4144-45E3-B22F-80D12B12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BB262-85B1-465B-826F-22DBADC9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90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BBF99-13DD-48BF-ACC2-F1974F66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D5FC0B-63C7-4C9C-8B38-69BBAC6E8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1EFFE3-3B24-43BE-9317-B3EA1A58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D16D2-3AF5-43A6-8069-C27439A3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847038-02A2-46F8-BD03-E9FCBCE9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91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4DC155-9560-4392-96B1-D7519AFCA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CA778F-8830-49C6-B63E-2AD90CB86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FEBF1-F5A7-4668-88E7-A27A66D3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585BD3-AC51-4A3A-9408-00677EC5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F5FB25-9A6B-46B6-93AE-995D24501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02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4549349" y="3947390"/>
            <a:ext cx="1" cy="1094016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22859" tIns="22859" rIns="22859" bIns="22859"/>
          <a:lstStyle/>
          <a:p>
            <a:endParaRPr sz="900"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4699978" y="3967252"/>
            <a:ext cx="7361310" cy="275847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6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83093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5FDB2-4FA1-48F2-8349-1A1BDEEC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3B02D-0123-408B-B47F-9B7E7700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22DCC-89E5-436E-BD91-47E0CEF6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FD3491-BF06-4942-9B30-0B724D54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4F4593-E6B9-46C5-8F7F-00A70851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3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0E061-9039-4FD3-A0B2-B60A9B18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C12E13-DA79-4CA4-A5B1-890895698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F6B4DA-8511-4B8B-835A-D2678A30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BF8E0-A7BF-4697-8283-BDA7F229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E8FBC2-AAD9-4154-A3D0-B23F6668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74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BAADF-4881-493D-BA4B-279BB574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23707-9B40-489D-A078-7D0BAAE0E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AC594B-5063-440E-9AB7-C72FFCB9C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62D44D-E72A-4FEF-AEEC-62CD90B8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799E35-BD54-46BC-A037-32967998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DBDF7-0D46-45D7-B4DD-EEF94BD2A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11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F0824-5ADE-4A59-A1C0-F5FBD8C0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C54180-26FD-43F4-A1E6-B6568F32B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49354-5DE4-49BE-9220-A37A8EA2D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893C14-F224-46AB-A17E-0F483FFBD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065959-BC75-4F03-AEA5-FD5DBDB58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05D885-F31C-4D34-A9E4-84132512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8433A5-1E86-4321-BB62-537CA68F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E5FCB1-F942-4711-9854-CD3F69F1C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2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B685A-3F06-451A-BAF0-CB584CD6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D61B88-D31C-4CB7-BAAC-5EA7E0D2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FCF70A-63A9-4FD0-BDDA-7D34FB29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F867F5-EE6C-48B8-9B44-FB86FF53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37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90784E-A6C8-4D94-8F35-8C82A2E0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8D11C2-7E15-41B6-8A08-1BABCBB4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7EEBE1-A593-414B-AF88-ECF5CCD8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68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F71F4-B5E3-4859-A811-C3D1B32A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21D54E-4D5A-4E1D-9DB3-FFDD05AB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F1095C-8652-46A2-AB72-781C9095E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D0D811-2523-4C2A-B649-4596E53E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8B48CC-2038-48B0-806F-BE435DD7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329E8B-3844-4F31-A375-F1A382D8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0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285FE-7D60-4D96-B5A2-C1F6B92D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BFC083-7FB4-4E4D-9E78-57653FFEF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E808E1-CB1C-4C10-AE61-56103454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02A389-2BBD-4774-8760-6FFAE3F3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311E38-15B7-4F0A-8F18-65A0F481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BA1D4A-A183-4FA9-84EE-2CCB31CD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6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E20F7D-DCCD-4A4D-9E4E-77766E08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D07B6F-2127-498B-A9EB-1F57BB674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C693E4-AD63-4CDB-B9D0-FD3DECF30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6CF99-25BB-417A-93C5-23E903E6474D}" type="datetimeFigureOut">
              <a:rPr lang="es-MX" smtClean="0"/>
              <a:t>17/02/2021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D4394-A68D-4F6C-BDA4-DF5ADB5C4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6E564E-19BC-407E-8C89-67CBA9B60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8D79-9CFB-4594-97E1-239D6BF9A3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27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6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xfrm>
            <a:off x="4766522" y="3305515"/>
            <a:ext cx="7361310" cy="275847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dirty="0"/>
              <a:t>Indicadores de pertinencia: avances y propuesta </a:t>
            </a:r>
            <a:br>
              <a:rPr lang="es-MX" dirty="0"/>
            </a:br>
            <a:endParaRPr sz="265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5DB8CB-0614-431F-A2CD-7A9315566F0D}"/>
              </a:ext>
            </a:extLst>
          </p:cNvPr>
          <p:cNvSpPr txBox="1"/>
          <p:nvPr/>
        </p:nvSpPr>
        <p:spPr>
          <a:xfrm>
            <a:off x="9292390" y="1302290"/>
            <a:ext cx="289961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es-MX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  <a:p>
            <a:pPr algn="ctr" defTabSz="412750" hangingPunct="0"/>
            <a:r>
              <a:rPr lang="es-MX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Febrero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836" y="684991"/>
            <a:ext cx="2117812" cy="6089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197656" y="2249541"/>
            <a:ext cx="10661299" cy="2985433"/>
          </a:xfrm>
          <a:prstGeom prst="rect">
            <a:avLst/>
          </a:prstGeom>
          <a:solidFill>
            <a:schemeClr val="bg2">
              <a:alpha val="0"/>
            </a:schemeClr>
          </a:solidFill>
        </p:spPr>
        <p:txBody>
          <a:bodyPr wrap="square">
            <a:spAutoFit/>
          </a:bodyPr>
          <a:lstStyle/>
          <a:p>
            <a:endParaRPr lang="es-ES" sz="1000" dirty="0">
              <a:solidFill>
                <a:srgbClr val="566884"/>
              </a:solidFill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  <a:p>
            <a:endParaRPr lang="es-ES" sz="1000" dirty="0">
              <a:solidFill>
                <a:srgbClr val="566884"/>
              </a:solidFill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  <a:p>
            <a:pPr marL="1168400" indent="-742950">
              <a:buFont typeface="+mj-lt"/>
              <a:buAutoNum type="arabicParenR"/>
            </a:pPr>
            <a:r>
              <a:rPr lang="es-ES" sz="2800" dirty="0"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Medición actual: contexto y avances</a:t>
            </a:r>
          </a:p>
          <a:p>
            <a:pPr marL="1168400" indent="-742950">
              <a:buFont typeface="+mj-lt"/>
              <a:buAutoNum type="arabicParenR"/>
            </a:pPr>
            <a:endParaRPr lang="es-ES" sz="2800" dirty="0"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  <a:p>
            <a:pPr marL="1168400" indent="-742950">
              <a:buFont typeface="+mj-lt"/>
              <a:buAutoNum type="arabicParenR"/>
            </a:pPr>
            <a:r>
              <a:rPr lang="es-ES" sz="2800" dirty="0"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Propuesta de indicadores de pertinencia adicionales</a:t>
            </a:r>
          </a:p>
          <a:p>
            <a:pPr marL="1168400" indent="-742950">
              <a:buFont typeface="+mj-lt"/>
              <a:buAutoNum type="arabicParenR"/>
            </a:pPr>
            <a:endParaRPr lang="es-ES" sz="2800" dirty="0"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  <a:p>
            <a:pPr marL="1168400" indent="-742950">
              <a:buFont typeface="+mj-lt"/>
              <a:buAutoNum type="arabicParenR"/>
            </a:pPr>
            <a:r>
              <a:rPr lang="es-ES" sz="2800" dirty="0"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Propuesta de acuerdo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197656" y="495215"/>
            <a:ext cx="10046676" cy="1754326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Medición de la pertinencia </a:t>
            </a:r>
            <a:r>
              <a:rPr lang="es-MX" sz="36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n-ea"/>
                <a:cs typeface="+mn-cs"/>
              </a:rPr>
              <a:t>de Programas de información estadística y geográfica del INEGI</a:t>
            </a:r>
            <a:endParaRPr lang="es-ES" sz="3600" dirty="0">
              <a:solidFill>
                <a:srgbClr val="566884"/>
              </a:solidFill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7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72B85-EA6A-434E-961C-87F570B4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01" y="231380"/>
            <a:ext cx="11223321" cy="674718"/>
          </a:xfrm>
        </p:spPr>
        <p:txBody>
          <a:bodyPr>
            <a:normAutofit fontScale="90000"/>
          </a:bodyPr>
          <a:lstStyle/>
          <a:p>
            <a:r>
              <a:rPr lang="es-MX" sz="32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n-ea"/>
                <a:cs typeface="+mn-cs"/>
              </a:rPr>
              <a:t>Avances en la medición de la pertinencia de Programas de información estadística y geográfica del INEGI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DF27A8A-1A02-4516-97F8-7B7094F7358F}"/>
              </a:ext>
            </a:extLst>
          </p:cNvPr>
          <p:cNvSpPr txBox="1"/>
          <p:nvPr/>
        </p:nvSpPr>
        <p:spPr>
          <a:xfrm>
            <a:off x="9929515" y="2063280"/>
            <a:ext cx="1415440" cy="3046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ova" panose="020B0504020202020204" pitchFamily="34" charset="0"/>
              </a:rPr>
              <a:t>En resumen: </a:t>
            </a:r>
          </a:p>
          <a:p>
            <a:pPr algn="just"/>
            <a:r>
              <a:rPr lang="es-MX" sz="1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ova" panose="020B0504020202020204" pitchFamily="34" charset="0"/>
              </a:rPr>
              <a:t>la medición de la pertinencia de los Programas de INEGI se realiza de forma progresiva y bajo consenso.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99963E-5AD8-4C4C-B924-76BDA04AF51C}"/>
              </a:ext>
            </a:extLst>
          </p:cNvPr>
          <p:cNvSpPr txBox="1"/>
          <p:nvPr/>
        </p:nvSpPr>
        <p:spPr>
          <a:xfrm rot="16200000">
            <a:off x="-2731483" y="2731484"/>
            <a:ext cx="58015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bg1">
                    <a:lumMod val="65000"/>
                  </a:schemeClr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Medición de la pertinencia de los Programas del INEGI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586A077-05DB-4520-840A-CF352F268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10" y="6267450"/>
            <a:ext cx="1694090" cy="590550"/>
          </a:xfrm>
          <a:prstGeom prst="rect">
            <a:avLst/>
          </a:prstGeom>
        </p:spPr>
      </p:pic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5AFA3967-3090-4B74-AEE4-5D4C2B8186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671450"/>
              </p:ext>
            </p:extLst>
          </p:nvPr>
        </p:nvGraphicFramePr>
        <p:xfrm>
          <a:off x="1050794" y="1002083"/>
          <a:ext cx="8389041" cy="5392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C609EAC2-1F94-4FE3-A940-0A5A64C8A4A6}"/>
              </a:ext>
            </a:extLst>
          </p:cNvPr>
          <p:cNvCxnSpPr>
            <a:cxnSpLocks/>
          </p:cNvCxnSpPr>
          <p:nvPr/>
        </p:nvCxnSpPr>
        <p:spPr>
          <a:xfrm>
            <a:off x="9697710" y="1746361"/>
            <a:ext cx="0" cy="3753517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20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F84E80E-CD42-49CC-82E1-B58F94B6B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42173"/>
              </p:ext>
            </p:extLst>
          </p:nvPr>
        </p:nvGraphicFramePr>
        <p:xfrm>
          <a:off x="977900" y="744890"/>
          <a:ext cx="10185400" cy="5272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852">
                  <a:extLst>
                    <a:ext uri="{9D8B030D-6E8A-4147-A177-3AD203B41FA5}">
                      <a16:colId xmlns:a16="http://schemas.microsoft.com/office/drawing/2014/main" val="2507049013"/>
                    </a:ext>
                  </a:extLst>
                </a:gridCol>
                <a:gridCol w="1505873">
                  <a:extLst>
                    <a:ext uri="{9D8B030D-6E8A-4147-A177-3AD203B41FA5}">
                      <a16:colId xmlns:a16="http://schemas.microsoft.com/office/drawing/2014/main" val="1515464495"/>
                    </a:ext>
                  </a:extLst>
                </a:gridCol>
                <a:gridCol w="6282003">
                  <a:extLst>
                    <a:ext uri="{9D8B030D-6E8A-4147-A177-3AD203B41FA5}">
                      <a16:colId xmlns:a16="http://schemas.microsoft.com/office/drawing/2014/main" val="3957598773"/>
                    </a:ext>
                  </a:extLst>
                </a:gridCol>
                <a:gridCol w="1020336">
                  <a:extLst>
                    <a:ext uri="{9D8B030D-6E8A-4147-A177-3AD203B41FA5}">
                      <a16:colId xmlns:a16="http://schemas.microsoft.com/office/drawing/2014/main" val="1786561825"/>
                    </a:ext>
                  </a:extLst>
                </a:gridCol>
                <a:gridCol w="1020336">
                  <a:extLst>
                    <a:ext uri="{9D8B030D-6E8A-4147-A177-3AD203B41FA5}">
                      <a16:colId xmlns:a16="http://schemas.microsoft.com/office/drawing/2014/main" val="1129481887"/>
                    </a:ext>
                  </a:extLst>
                </a:gridCol>
              </a:tblGrid>
              <a:tr h="521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Tipo 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uso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Indicadores de</a:t>
                      </a:r>
                      <a:r>
                        <a:rPr sz="10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pertinencia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MX" sz="10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Cálculo del año 2019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MX" sz="10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Cálculo del año 2020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743509"/>
                  </a:ext>
                </a:extLst>
              </a:tr>
              <a:tr h="482885">
                <a:tc rowSpan="2"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15" dirty="0">
                          <a:latin typeface="Century Gothic"/>
                          <a:cs typeface="Century Gothic"/>
                        </a:rPr>
                        <a:t>Interno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 vert="vert27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noFill/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50" spc="15" dirty="0" err="1">
                          <a:latin typeface="Century Gothic"/>
                          <a:cs typeface="Century Gothic"/>
                        </a:rPr>
                        <a:t>Insumo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lang="es-MX" sz="1050" spc="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latin typeface="Century Gothic"/>
                          <a:cs typeface="Century Gothic"/>
                        </a:rPr>
                        <a:t>otros</a:t>
                      </a:r>
                      <a:r>
                        <a:rPr sz="1050" dirty="0"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sz="1050" spc="3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1050" spc="-2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050" spc="-2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g</a:t>
                      </a:r>
                      <a:r>
                        <a:rPr sz="1050" spc="-2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050" spc="3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050" spc="-2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1050" spc="3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050" dirty="0">
                          <a:latin typeface="Century Gothic"/>
                          <a:cs typeface="Century Gothic"/>
                        </a:rPr>
                        <a:t>s  </a:t>
                      </a:r>
                      <a:r>
                        <a:rPr sz="1050" spc="15" dirty="0">
                          <a:latin typeface="Century Gothic"/>
                          <a:cs typeface="Century Gothic"/>
                        </a:rPr>
                        <a:t>del</a:t>
                      </a:r>
                      <a:r>
                        <a:rPr sz="105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20" dirty="0">
                          <a:latin typeface="Century Gothic"/>
                          <a:cs typeface="Century Gothic"/>
                        </a:rPr>
                        <a:t>INEGI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que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se</a:t>
                      </a:r>
                      <a:r>
                        <a:rPr sz="1050" b="0" spc="-5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utilizan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solamente </a:t>
                      </a:r>
                      <a:r>
                        <a:rPr sz="1050" b="0" u="sng" dirty="0">
                          <a:latin typeface="Century Gothic"/>
                          <a:cs typeface="Century Gothic"/>
                        </a:rPr>
                        <a:t>como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insumos </a:t>
                      </a:r>
                      <a:r>
                        <a:rPr sz="1050" b="0" u="sng" spc="25" dirty="0">
                          <a:latin typeface="Century Gothic"/>
                          <a:cs typeface="Century Gothic"/>
                        </a:rPr>
                        <a:t>para </a:t>
                      </a:r>
                      <a:r>
                        <a:rPr sz="1050" b="0" u="sng" dirty="0">
                          <a:latin typeface="Century Gothic"/>
                          <a:cs typeface="Century Gothic"/>
                        </a:rPr>
                        <a:t>otros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del</a:t>
                      </a:r>
                      <a:r>
                        <a:rPr sz="1050" b="0" u="sng" spc="-1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25" dirty="0">
                          <a:latin typeface="Century Gothic"/>
                          <a:cs typeface="Century Gothic"/>
                        </a:rPr>
                        <a:t>INEGI</a:t>
                      </a:r>
                      <a:r>
                        <a:rPr sz="1050" b="0" spc="25" dirty="0">
                          <a:latin typeface="Century Gothic"/>
                          <a:cs typeface="Century Gothic"/>
                        </a:rPr>
                        <a:t>.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="0" dirty="0">
                          <a:latin typeface="Century Gothic"/>
                          <a:cs typeface="Century Gothic"/>
                        </a:rPr>
                        <a:t>0%</a:t>
                      </a:r>
                      <a:endParaRPr sz="120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="1" dirty="0">
                          <a:latin typeface="Century Gothic"/>
                          <a:cs typeface="Century Gothic"/>
                        </a:rPr>
                        <a:t>1.1%*</a:t>
                      </a:r>
                      <a:endParaRPr sz="1200" b="1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3462"/>
                  </a:ext>
                </a:extLst>
              </a:tr>
              <a:tr h="4701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 vert="vert27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que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se</a:t>
                      </a:r>
                      <a:r>
                        <a:rPr sz="1050" b="0" spc="-5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utilizan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dirty="0">
                          <a:latin typeface="Century Gothic"/>
                          <a:cs typeface="Century Gothic"/>
                        </a:rPr>
                        <a:t>como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insumo 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u="sng" dirty="0">
                          <a:latin typeface="Century Gothic"/>
                          <a:cs typeface="Century Gothic"/>
                        </a:rPr>
                        <a:t>otros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programas y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en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algún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otro</a:t>
                      </a:r>
                      <a:r>
                        <a:rPr sz="1050" b="0" u="sng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dirty="0">
                          <a:latin typeface="Century Gothic"/>
                          <a:cs typeface="Century Gothic"/>
                        </a:rPr>
                        <a:t>referente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.</a:t>
                      </a: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49.5%</a:t>
                      </a:r>
                      <a:endParaRPr sz="12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53.3%</a:t>
                      </a:r>
                      <a:endParaRPr sz="12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38920"/>
                  </a:ext>
                </a:extLst>
              </a:tr>
              <a:tr h="470152"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5" dirty="0">
                          <a:latin typeface="Century Gothic"/>
                        </a:rPr>
                        <a:t>Externo</a:t>
                      </a:r>
                      <a:endParaRPr sz="1200" dirty="0">
                        <a:latin typeface="Century Gothic"/>
                      </a:endParaRPr>
                    </a:p>
                  </a:txBody>
                  <a:tcPr marL="0" marR="0" marT="0" marB="0" vert="vert270">
                    <a:lnL>
                      <a:noFill/>
                    </a:lnL>
                    <a:lnR w="19050">
                      <a:noFill/>
                      <a:prstDash val="solid"/>
                    </a:lnR>
                    <a:lnT w="19050">
                      <a:noFill/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6515" marR="36830" indent="-7620" algn="ctr">
                        <a:lnSpc>
                          <a:spcPct val="140300"/>
                        </a:lnSpc>
                        <a:spcBef>
                          <a:spcPts val="459"/>
                        </a:spcBef>
                      </a:pPr>
                      <a:r>
                        <a:rPr sz="1050" spc="-5" dirty="0">
                          <a:latin typeface="Century Gothic"/>
                          <a:cs typeface="Century Gothic"/>
                        </a:rPr>
                        <a:t>Atención </a:t>
                      </a:r>
                      <a:r>
                        <a:rPr sz="1050" spc="15" dirty="0">
                          <a:latin typeface="Century Gothic"/>
                          <a:cs typeface="Century Gothic"/>
                        </a:rPr>
                        <a:t>a  </a:t>
                      </a:r>
                      <a:r>
                        <a:rPr sz="1050" spc="30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1050" spc="-1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050" spc="-2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1050" spc="3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1050" spc="-2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1050" spc="-2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1050" spc="-1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050" spc="-1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050" spc="-1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050" spc="-2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1050" spc="2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1050" spc="-1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050" dirty="0">
                          <a:latin typeface="Century Gothic"/>
                          <a:cs typeface="Century Gothic"/>
                        </a:rPr>
                        <a:t>s  legales</a:t>
                      </a:r>
                    </a:p>
                  </a:txBody>
                  <a:tcPr marL="0" marR="0" marT="58419" marB="0">
                    <a:lnL w="19050">
                      <a:noFill/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que </a:t>
                      </a:r>
                      <a:r>
                        <a:rPr sz="1050" b="0" spc="20" dirty="0" err="1">
                          <a:latin typeface="Century Gothic"/>
                          <a:cs typeface="Century Gothic"/>
                        </a:rPr>
                        <a:t>atienden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las</a:t>
                      </a:r>
                      <a:r>
                        <a:rPr lang="es-MX" sz="1050" b="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5" dirty="0" err="1">
                          <a:latin typeface="Century Gothic"/>
                          <a:cs typeface="Century Gothic"/>
                        </a:rPr>
                        <a:t>disposiciones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 en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la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Constitución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y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Leyes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Nacionales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.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31.7%</a:t>
                      </a:r>
                      <a:endParaRPr sz="12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39.3%</a:t>
                      </a:r>
                      <a:endParaRPr sz="12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254658"/>
                  </a:ext>
                </a:extLst>
              </a:tr>
              <a:tr h="4701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FD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que</a:t>
                      </a:r>
                      <a:r>
                        <a:rPr sz="1050" b="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atienden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las 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disposiciones en </a:t>
                      </a:r>
                      <a:r>
                        <a:rPr sz="1050" b="0" u="sng" spc="20" dirty="0">
                          <a:latin typeface="Century Gothic"/>
                          <a:cs typeface="Century Gothic"/>
                        </a:rPr>
                        <a:t>Tratados</a:t>
                      </a:r>
                      <a:r>
                        <a:rPr sz="1050" b="0" u="sng" spc="-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Internacionales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.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23.8%</a:t>
                      </a:r>
                      <a:endParaRPr sz="12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40.4%</a:t>
                      </a:r>
                      <a:endParaRPr sz="12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288147"/>
                  </a:ext>
                </a:extLst>
              </a:tr>
              <a:tr h="47016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5" dirty="0">
                          <a:latin typeface="Century Gothic"/>
                          <a:cs typeface="Century Gothic"/>
                        </a:rPr>
                        <a:t>Externo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 vert="vert270">
                    <a:lnL>
                      <a:noFill/>
                    </a:lnL>
                    <a:lnR w="190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5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6990" marR="37465" indent="635" algn="ctr">
                        <a:lnSpc>
                          <a:spcPct val="140300"/>
                        </a:lnSpc>
                      </a:pPr>
                      <a:r>
                        <a:rPr sz="1050" spc="20" dirty="0">
                          <a:latin typeface="Century Gothic"/>
                          <a:cs typeface="Century Gothic"/>
                        </a:rPr>
                        <a:t>Uso </a:t>
                      </a:r>
                      <a:r>
                        <a:rPr sz="1050" spc="5" dirty="0">
                          <a:latin typeface="Century Gothic"/>
                          <a:cs typeface="Century Gothic"/>
                        </a:rPr>
                        <a:t>en </a:t>
                      </a:r>
                      <a:r>
                        <a:rPr sz="1050" spc="-5" dirty="0">
                          <a:latin typeface="Century Gothic"/>
                          <a:cs typeface="Century Gothic"/>
                        </a:rPr>
                        <a:t>la  </a:t>
                      </a:r>
                      <a:r>
                        <a:rPr sz="1050" dirty="0">
                          <a:latin typeface="Century Gothic"/>
                          <a:cs typeface="Century Gothic"/>
                        </a:rPr>
                        <a:t>medición</a:t>
                      </a:r>
                      <a:r>
                        <a:rPr sz="105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15" dirty="0">
                          <a:latin typeface="Century Gothic"/>
                          <a:cs typeface="Century Gothic"/>
                        </a:rPr>
                        <a:t>del  </a:t>
                      </a:r>
                      <a:r>
                        <a:rPr sz="1050" dirty="0">
                          <a:latin typeface="Century Gothic"/>
                          <a:cs typeface="Century Gothic"/>
                        </a:rPr>
                        <a:t>desarrollo  </a:t>
                      </a:r>
                      <a:r>
                        <a:rPr sz="1050" spc="20" dirty="0">
                          <a:latin typeface="Century Gothic"/>
                          <a:cs typeface="Century Gothic"/>
                        </a:rPr>
                        <a:t>nacional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noFill/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utilizados 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el</a:t>
                      </a: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cálculo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Indicadores</a:t>
                      </a:r>
                      <a:r>
                        <a:rPr sz="1050" b="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los</a:t>
                      </a:r>
                      <a:r>
                        <a:rPr sz="1050" b="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Objetiv</a:t>
                      </a:r>
                      <a:r>
                        <a:rPr sz="1050" b="0" u="sng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dirty="0">
                          <a:latin typeface="Century Gothic"/>
                          <a:cs typeface="Century Gothic"/>
                        </a:rPr>
                        <a:t>os</a:t>
                      </a:r>
                      <a:r>
                        <a:rPr sz="1050" b="0" u="sng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u="sng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-5" dirty="0">
                          <a:latin typeface="Century Gothic"/>
                          <a:cs typeface="Century Gothic"/>
                        </a:rPr>
                        <a:t>Desarrollo</a:t>
                      </a:r>
                      <a:r>
                        <a:rPr sz="1050" b="0" u="sng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Sostenible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.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18.8%</a:t>
                      </a:r>
                      <a:endParaRPr sz="12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31.5%</a:t>
                      </a:r>
                      <a:endParaRPr sz="12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57719"/>
                  </a:ext>
                </a:extLst>
              </a:tr>
              <a:tr h="4701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 vert="vert27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9FD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utilizados 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el</a:t>
                      </a: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cálculo</a:t>
                      </a:r>
                      <a:r>
                        <a:rPr sz="1050" b="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Indicadores</a:t>
                      </a:r>
                      <a:r>
                        <a:rPr sz="1050" b="0" u="sng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Clav</a:t>
                      </a:r>
                      <a:r>
                        <a:rPr sz="1050" b="0" u="sng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.</a:t>
                      </a: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30.7%</a:t>
                      </a:r>
                      <a:endParaRPr sz="12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34.8%</a:t>
                      </a:r>
                      <a:endParaRPr sz="12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93410"/>
                  </a:ext>
                </a:extLst>
              </a:tr>
              <a:tr h="559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 vert="vert27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9FD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86360">
                        <a:lnSpc>
                          <a:spcPct val="140300"/>
                        </a:lnSpc>
                        <a:spcBef>
                          <a:spcPts val="459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utilizados </a:t>
                      </a:r>
                      <a:r>
                        <a:rPr sz="1050" b="0" spc="5" dirty="0">
                          <a:latin typeface="Century Gothic"/>
                          <a:cs typeface="Century Gothic"/>
                        </a:rPr>
                        <a:t>en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el 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cálculo</a:t>
                      </a:r>
                      <a:r>
                        <a:rPr sz="1050" b="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 los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indicadores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 los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Programas</a:t>
                      </a:r>
                      <a:r>
                        <a:rPr sz="1050" b="0" u="sng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que</a:t>
                      </a:r>
                      <a:r>
                        <a:rPr sz="1050" b="0" u="sng" spc="-5" dirty="0">
                          <a:latin typeface="Century Gothic"/>
                          <a:cs typeface="Century Gothic"/>
                        </a:rPr>
                        <a:t> se </a:t>
                      </a:r>
                      <a:r>
                        <a:rPr sz="1050" b="0" u="sng" spc="5" dirty="0" err="1">
                          <a:latin typeface="Century Gothic"/>
                          <a:cs typeface="Century Gothic"/>
                        </a:rPr>
                        <a:t>deriv</a:t>
                      </a:r>
                      <a:r>
                        <a:rPr sz="1050" b="0" u="sng" spc="30" dirty="0" err="1">
                          <a:latin typeface="Century Gothic"/>
                          <a:cs typeface="Century Gothic"/>
                        </a:rPr>
                        <a:t>an</a:t>
                      </a:r>
                      <a:r>
                        <a:rPr sz="1050" b="0" u="sng" spc="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del</a:t>
                      </a:r>
                      <a:r>
                        <a:rPr sz="1050" b="0" u="sng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25" dirty="0">
                          <a:latin typeface="Century Gothic"/>
                          <a:cs typeface="Century Gothic"/>
                        </a:rPr>
                        <a:t>Plan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Nacional</a:t>
                      </a:r>
                      <a:r>
                        <a:rPr sz="1050" b="0" u="sng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u="sng" spc="-5" dirty="0">
                          <a:latin typeface="Century Gothic"/>
                          <a:cs typeface="Century Gothic"/>
                        </a:rPr>
                        <a:t> Desarrollo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.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5841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1%**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31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34.8%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31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251670"/>
                  </a:ext>
                </a:extLst>
              </a:tr>
              <a:tr h="470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 vert="vert27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9FD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 relacionados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dirty="0">
                          <a:latin typeface="Century Gothic"/>
                          <a:cs typeface="Century Gothic"/>
                        </a:rPr>
                        <a:t>con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las </a:t>
                      </a:r>
                      <a:r>
                        <a:rPr sz="1050" b="0" u="sng" spc="35" dirty="0">
                          <a:latin typeface="Century Gothic"/>
                          <a:cs typeface="Century Gothic"/>
                        </a:rPr>
                        <a:t>Metas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u="sng" spc="25" dirty="0">
                          <a:latin typeface="Century Gothic"/>
                          <a:cs typeface="Century Gothic"/>
                        </a:rPr>
                        <a:t>Plan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Nacional 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u="sng" spc="-1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-5" dirty="0">
                          <a:latin typeface="Century Gothic"/>
                          <a:cs typeface="Century Gothic"/>
                        </a:rPr>
                        <a:t>Desarrollo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.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69.3%</a:t>
                      </a:r>
                      <a:endParaRPr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71.9%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98525"/>
                  </a:ext>
                </a:extLst>
              </a:tr>
              <a:tr h="47016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9050">
                      <a:noFill/>
                      <a:prstDash val="solid"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80340" marR="38100" indent="-133350" algn="ctr">
                        <a:lnSpc>
                          <a:spcPct val="140300"/>
                        </a:lnSpc>
                      </a:pPr>
                      <a:r>
                        <a:rPr sz="1050" spc="15" dirty="0">
                          <a:latin typeface="Century Gothic"/>
                          <a:cs typeface="Century Gothic"/>
                        </a:rPr>
                        <a:t>Consultas</a:t>
                      </a:r>
                      <a:r>
                        <a:rPr sz="1050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30" dirty="0">
                          <a:latin typeface="Century Gothic"/>
                          <a:cs typeface="Century Gothic"/>
                        </a:rPr>
                        <a:t>de  </a:t>
                      </a:r>
                      <a:r>
                        <a:rPr sz="1050" spc="10" dirty="0">
                          <a:latin typeface="Century Gothic"/>
                          <a:cs typeface="Century Gothic"/>
                        </a:rPr>
                        <a:t>usuarios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5080" marB="0">
                    <a:lnL w="19050">
                      <a:noFill/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consultados</a:t>
                      </a:r>
                      <a:r>
                        <a:rPr sz="1050" b="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a</a:t>
                      </a:r>
                      <a:endParaRPr sz="1050" b="0" dirty="0">
                        <a:latin typeface="Century Gothic"/>
                        <a:cs typeface="Century Gothic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trav</a:t>
                      </a:r>
                      <a:r>
                        <a:rPr sz="1050" b="0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és</a:t>
                      </a:r>
                      <a:r>
                        <a:rPr sz="1050" b="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</a:t>
                      </a:r>
                      <a:r>
                        <a:rPr sz="1050" b="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0" dirty="0">
                          <a:latin typeface="Century Gothic"/>
                          <a:cs typeface="Century Gothic"/>
                        </a:rPr>
                        <a:t>laboratorio</a:t>
                      </a:r>
                      <a:r>
                        <a:rPr sz="1050" b="0" u="sng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3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050" b="0" u="sng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Microdatos.</a:t>
                      </a:r>
                      <a:endParaRPr sz="1050" b="0" u="sng" dirty="0">
                        <a:latin typeface="Century Gothic"/>
                        <a:cs typeface="Century Gothic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70.3%</a:t>
                      </a:r>
                      <a:endParaRPr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44.9%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48552"/>
                  </a:ext>
                </a:extLst>
              </a:tr>
              <a:tr h="418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Porcentaje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Programas </a:t>
                      </a:r>
                      <a:r>
                        <a:rPr sz="1050" b="0" spc="30" dirty="0"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b="0" dirty="0">
                          <a:latin typeface="Century Gothic"/>
                          <a:cs typeface="Century Gothic"/>
                        </a:rPr>
                        <a:t>información </a:t>
                      </a:r>
                      <a:r>
                        <a:rPr sz="1050" b="0" spc="10" dirty="0">
                          <a:latin typeface="Century Gothic"/>
                          <a:cs typeface="Century Gothic"/>
                        </a:rPr>
                        <a:t>estadística y </a:t>
                      </a:r>
                      <a:r>
                        <a:rPr sz="1050" b="0" spc="-5" dirty="0">
                          <a:latin typeface="Century Gothic"/>
                          <a:cs typeface="Century Gothic"/>
                        </a:rPr>
                        <a:t>geográfica </a:t>
                      </a:r>
                      <a:r>
                        <a:rPr sz="1050" b="0" spc="15" dirty="0">
                          <a:latin typeface="Century Gothic"/>
                          <a:cs typeface="Century Gothic"/>
                        </a:rPr>
                        <a:t>del </a:t>
                      </a:r>
                      <a:r>
                        <a:rPr sz="1050" b="0" spc="20" dirty="0">
                          <a:latin typeface="Century Gothic"/>
                          <a:cs typeface="Century Gothic"/>
                        </a:rPr>
                        <a:t>INEGI </a:t>
                      </a:r>
                      <a:r>
                        <a:rPr sz="1050" b="0" u="sng" spc="15" dirty="0">
                          <a:latin typeface="Century Gothic"/>
                          <a:cs typeface="Century Gothic"/>
                        </a:rPr>
                        <a:t>consultados</a:t>
                      </a:r>
                      <a:r>
                        <a:rPr sz="1050" b="0" u="sng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5" dirty="0">
                          <a:latin typeface="Century Gothic"/>
                          <a:cs typeface="Century Gothic"/>
                        </a:rPr>
                        <a:t>en</a:t>
                      </a:r>
                      <a:endParaRPr sz="1050" b="0" u="sng" dirty="0">
                        <a:latin typeface="Century Gothic"/>
                        <a:cs typeface="Century Gothic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b="0" u="sng" spc="-5" dirty="0">
                          <a:latin typeface="Century Gothic"/>
                          <a:cs typeface="Century Gothic"/>
                        </a:rPr>
                        <a:t>su</a:t>
                      </a:r>
                      <a:r>
                        <a:rPr sz="1050" b="0" u="sng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b="0" u="sng" spc="25" dirty="0">
                          <a:latin typeface="Century Gothic"/>
                          <a:cs typeface="Century Gothic"/>
                        </a:rPr>
                        <a:t>página.</a:t>
                      </a:r>
                      <a:endParaRPr sz="1050" b="0" u="sng" dirty="0">
                        <a:latin typeface="Century Gothic"/>
                        <a:cs typeface="Century Gothic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100%</a:t>
                      </a:r>
                      <a:endParaRPr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Times New Roman"/>
                        </a:rPr>
                        <a:t>93.3%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Times New Roman"/>
                      </a:endParaRPr>
                    </a:p>
                  </a:txBody>
                  <a:tcPr marL="0" marR="0" marT="10731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58249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FCC0CAC0-EA66-4B3D-A613-D667A247D99B}"/>
              </a:ext>
            </a:extLst>
          </p:cNvPr>
          <p:cNvSpPr/>
          <p:nvPr/>
        </p:nvSpPr>
        <p:spPr>
          <a:xfrm>
            <a:off x="2711612" y="317124"/>
            <a:ext cx="7663858" cy="312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>
              <a:lnSpc>
                <a:spcPct val="100000"/>
              </a:lnSpc>
              <a:spcBef>
                <a:spcPts val="910"/>
              </a:spcBef>
            </a:pPr>
            <a:r>
              <a:rPr lang="es-MX" sz="1400" spc="-5" dirty="0">
                <a:solidFill>
                  <a:schemeClr val="accent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Resultados de los indicadores de pertinencia</a:t>
            </a:r>
            <a:r>
              <a:rPr lang="es-MX" sz="1400" spc="40" dirty="0">
                <a:solidFill>
                  <a:schemeClr val="accent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del año 2019 y 2020</a:t>
            </a:r>
            <a:endParaRPr lang="es-MX" sz="1400" dirty="0">
              <a:solidFill>
                <a:schemeClr val="accent1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7F31C7-2884-4EFF-9C81-C4A53DAF1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470" y="6209558"/>
            <a:ext cx="1694090" cy="59055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63E622B-87FA-439A-878A-17CB041D24F5}"/>
              </a:ext>
            </a:extLst>
          </p:cNvPr>
          <p:cNvSpPr txBox="1"/>
          <p:nvPr/>
        </p:nvSpPr>
        <p:spPr>
          <a:xfrm rot="16200000">
            <a:off x="-2731483" y="2731484"/>
            <a:ext cx="58015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bg1">
                    <a:lumMod val="65000"/>
                  </a:schemeClr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Medición de la pertinencia de los Programas del INEGI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A199F81-0274-42C3-8B62-4B6E4C6B48F0}"/>
              </a:ext>
            </a:extLst>
          </p:cNvPr>
          <p:cNvSpPr txBox="1"/>
          <p:nvPr/>
        </p:nvSpPr>
        <p:spPr>
          <a:xfrm>
            <a:off x="1327758" y="6086677"/>
            <a:ext cx="88939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*</a:t>
            </a:r>
            <a:r>
              <a:rPr lang="es-MX" sz="1000" dirty="0"/>
              <a:t>Corresponde a un Programa de información: Marco Maestro de Muestreo.</a:t>
            </a:r>
          </a:p>
          <a:p>
            <a:r>
              <a:rPr lang="es-MX" sz="1400" dirty="0"/>
              <a:t>**</a:t>
            </a:r>
            <a:r>
              <a:rPr lang="es-MX" sz="1000" dirty="0"/>
              <a:t> Corresponde al único programa derivado del Plan Nacional de Desarrollo 2019 – 2024 que fue publicado antes del 31 de diciembre de 2019.  </a:t>
            </a:r>
          </a:p>
          <a:p>
            <a:r>
              <a:rPr lang="es-MX" sz="1000" dirty="0"/>
              <a:t>Cabe mencionar que el conjunto de Programas de información considerados en 2019 y 2020 no son exactamente los mismos.</a:t>
            </a:r>
          </a:p>
        </p:txBody>
      </p:sp>
    </p:spTree>
    <p:extLst>
      <p:ext uri="{BB962C8B-B14F-4D97-AF65-F5344CB8AC3E}">
        <p14:creationId xmlns:p14="http://schemas.microsoft.com/office/powerpoint/2010/main" val="335018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FFED9F1E-A333-4535-A203-057678470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19" y="2381392"/>
            <a:ext cx="5718995" cy="425445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272B85-EA6A-434E-961C-87F570B4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94" y="80716"/>
            <a:ext cx="11430000" cy="674718"/>
          </a:xfrm>
        </p:spPr>
        <p:txBody>
          <a:bodyPr>
            <a:normAutofit/>
          </a:bodyPr>
          <a:lstStyle/>
          <a:p>
            <a:pPr marL="425450"/>
            <a:r>
              <a:rPr lang="es-ES" sz="32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n-ea"/>
                <a:cs typeface="+mn-cs"/>
              </a:rPr>
              <a:t>Propuesta de indicadores de pertinencia adicionales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99963E-5AD8-4C4C-B924-76BDA04AF51C}"/>
              </a:ext>
            </a:extLst>
          </p:cNvPr>
          <p:cNvSpPr txBox="1"/>
          <p:nvPr/>
        </p:nvSpPr>
        <p:spPr>
          <a:xfrm rot="16200000">
            <a:off x="-2731483" y="2731484"/>
            <a:ext cx="58015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bg1">
                    <a:lumMod val="65000"/>
                  </a:schemeClr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Medición de la pertinencia de los Programas del INEGI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586A077-05DB-4520-840A-CF352F268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10" y="6267450"/>
            <a:ext cx="1694090" cy="590550"/>
          </a:xfrm>
          <a:prstGeom prst="rect">
            <a:avLst/>
          </a:prstGeom>
        </p:spPr>
      </p:pic>
      <p:sp>
        <p:nvSpPr>
          <p:cNvPr id="5" name="Marcador de contenido 5">
            <a:extLst>
              <a:ext uri="{FF2B5EF4-FFF2-40B4-BE49-F238E27FC236}">
                <a16:creationId xmlns:a16="http://schemas.microsoft.com/office/drawing/2014/main" id="{9F7BF767-8E24-409A-A644-8B33B065DFE4}"/>
              </a:ext>
            </a:extLst>
          </p:cNvPr>
          <p:cNvSpPr txBox="1">
            <a:spLocks/>
          </p:cNvSpPr>
          <p:nvPr/>
        </p:nvSpPr>
        <p:spPr>
          <a:xfrm>
            <a:off x="1415441" y="736019"/>
            <a:ext cx="10116765" cy="157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715" indent="0" algn="just">
              <a:lnSpc>
                <a:spcPct val="110300"/>
              </a:lnSpc>
              <a:spcBef>
                <a:spcPts val="5"/>
              </a:spcBef>
              <a:buNone/>
            </a:pPr>
            <a:r>
              <a:rPr lang="es-MX" sz="18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Tomando como referencia el esquema donde aparecen las necesidades de información y su relación con  la información de los Programas de información INEGI, puede decirse que los indicadores de pertinencia ya aprobados por el </a:t>
            </a:r>
            <a:r>
              <a:rPr lang="es-MX" sz="1800" dirty="0" err="1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CoAC</a:t>
            </a:r>
            <a:r>
              <a:rPr lang="es-MX" sz="18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 están referidos a la medición de la efectividad de los Programas, quedando pendiente de abordar la </a:t>
            </a:r>
            <a:r>
              <a:rPr lang="es-MX" sz="1800" b="1" u="sng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medición de la cobertura de necesidades de información</a:t>
            </a:r>
            <a:r>
              <a:rPr lang="es-MX" sz="18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. 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292C16AC-BE61-4ADC-8FB9-A8181627EA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337601"/>
              </p:ext>
            </p:extLst>
          </p:nvPr>
        </p:nvGraphicFramePr>
        <p:xfrm>
          <a:off x="6802204" y="5360349"/>
          <a:ext cx="4845127" cy="88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8599EEC9-6264-455A-921D-C8C409E14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1137872"/>
              </p:ext>
            </p:extLst>
          </p:nvPr>
        </p:nvGraphicFramePr>
        <p:xfrm>
          <a:off x="6802204" y="2987827"/>
          <a:ext cx="4845127" cy="88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ABE9662F-3D97-4F5E-B1E1-FFD2339243B6}"/>
              </a:ext>
            </a:extLst>
          </p:cNvPr>
          <p:cNvCxnSpPr/>
          <p:nvPr/>
        </p:nvCxnSpPr>
        <p:spPr>
          <a:xfrm>
            <a:off x="6082534" y="5801521"/>
            <a:ext cx="689689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59FE3BF2-F722-4A59-BE6F-BC9019A71AD7}"/>
              </a:ext>
            </a:extLst>
          </p:cNvPr>
          <p:cNvCxnSpPr>
            <a:cxnSpLocks/>
          </p:cNvCxnSpPr>
          <p:nvPr/>
        </p:nvCxnSpPr>
        <p:spPr>
          <a:xfrm>
            <a:off x="6097524" y="3471354"/>
            <a:ext cx="689689" cy="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8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52BE37A-6864-4D66-B5AA-6F83CB96D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102440"/>
              </p:ext>
            </p:extLst>
          </p:nvPr>
        </p:nvGraphicFramePr>
        <p:xfrm>
          <a:off x="469883" y="967197"/>
          <a:ext cx="4358580" cy="195766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358580">
                  <a:extLst>
                    <a:ext uri="{9D8B030D-6E8A-4147-A177-3AD203B41FA5}">
                      <a16:colId xmlns:a16="http://schemas.microsoft.com/office/drawing/2014/main" val="4044021263"/>
                    </a:ext>
                  </a:extLst>
                </a:gridCol>
              </a:tblGrid>
              <a:tr h="494621">
                <a:tc>
                  <a:txBody>
                    <a:bodyPr/>
                    <a:lstStyle/>
                    <a:p>
                      <a:pPr marL="95250" indent="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b="1" spc="15" dirty="0" err="1">
                          <a:solidFill>
                            <a:srgbClr val="FFFFFF"/>
                          </a:solidFill>
                        </a:rPr>
                        <a:t>Programa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Estratégico 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</a:rPr>
                        <a:t>del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</a:rPr>
                        <a:t>SNIEG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</a:rPr>
                        <a:t>2016-2024</a:t>
                      </a:r>
                      <a:r>
                        <a:rPr lang="es-MX" sz="1400" b="1" spc="20" dirty="0">
                          <a:solidFill>
                            <a:srgbClr val="FFFFFF"/>
                          </a:solidFill>
                        </a:rPr>
                        <a:t>: Visión</a:t>
                      </a:r>
                      <a:endParaRPr sz="14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782177344"/>
                  </a:ext>
                </a:extLst>
              </a:tr>
              <a:tr h="655861">
                <a:tc>
                  <a:txBody>
                    <a:bodyPr/>
                    <a:lstStyle/>
                    <a:p>
                      <a:pPr marL="15875" marR="99060" indent="0" algn="just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 panose="020B0604020202020204" pitchFamily="34" charset="0"/>
                        <a:buNone/>
                      </a:pPr>
                      <a:r>
                        <a:rPr sz="1400" b="0" spc="0" baseline="0" dirty="0"/>
                        <a:t>Porcentaje de indicadores de los Objetivos de Desarrollo Sostenible que se  calculan con Información de Interés Nacional.</a:t>
                      </a:r>
                      <a:endParaRPr sz="1400" b="0" spc="0" baseline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4799442"/>
                  </a:ext>
                </a:extLst>
              </a:tr>
              <a:tr h="655861">
                <a:tc>
                  <a:txBody>
                    <a:bodyPr/>
                    <a:lstStyle/>
                    <a:p>
                      <a:pPr marL="15875" marR="99060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 panose="020B0604020202020204" pitchFamily="34" charset="0"/>
                        <a:buNone/>
                      </a:pPr>
                      <a:r>
                        <a:rPr sz="1400" b="0" kern="1200" spc="0" baseline="0" dirty="0">
                          <a:solidFill>
                            <a:schemeClr val="tx1"/>
                          </a:solidFill>
                        </a:rPr>
                        <a:t>Porcentaje de indicadores que permiten medir la </a:t>
                      </a:r>
                      <a:r>
                        <a:rPr sz="1400" b="0" kern="1200" spc="0" baseline="0" dirty="0" err="1">
                          <a:solidFill>
                            <a:schemeClr val="tx1"/>
                          </a:solidFill>
                        </a:rPr>
                        <a:t>evolución</a:t>
                      </a:r>
                      <a:r>
                        <a:rPr sz="1400" b="0" kern="1200" spc="0" baseline="0" dirty="0">
                          <a:solidFill>
                            <a:schemeClr val="tx1"/>
                          </a:solidFill>
                        </a:rPr>
                        <a:t> del</a:t>
                      </a:r>
                      <a:r>
                        <a:rPr lang="es-MX" sz="1400" b="0" kern="1200" spc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400" b="0" kern="1200" spc="0" baseline="0" dirty="0" err="1">
                          <a:solidFill>
                            <a:schemeClr val="tx1"/>
                          </a:solidFill>
                        </a:rPr>
                        <a:t>desarrollo</a:t>
                      </a:r>
                      <a:r>
                        <a:rPr lang="es-MX" sz="1400" b="0" kern="1200" spc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400" b="0" kern="1200" spc="0" baseline="0" dirty="0" err="1">
                          <a:solidFill>
                            <a:schemeClr val="tx1"/>
                          </a:solidFill>
                        </a:rPr>
                        <a:t>nacion</a:t>
                      </a:r>
                      <a:r>
                        <a:rPr lang="es-MX" sz="1400" b="0" kern="1200" spc="0" baseline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sz="1400" b="0" kern="1200" spc="0" baseline="0" dirty="0">
                          <a:solidFill>
                            <a:schemeClr val="tx1"/>
                          </a:solidFill>
                        </a:rPr>
                        <a:t>l que se calculan con Información de Interés Nacional.</a:t>
                      </a:r>
                      <a:endParaRPr sz="1400" b="0" kern="1200" spc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34231583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D007EEE2-EE11-4065-89B0-8B1D45641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449" y="6171209"/>
            <a:ext cx="1694090" cy="590550"/>
          </a:xfrm>
          <a:prstGeom prst="rect">
            <a:avLst/>
          </a:prstGeom>
        </p:spPr>
      </p:pic>
      <p:sp>
        <p:nvSpPr>
          <p:cNvPr id="13" name="object 19">
            <a:extLst>
              <a:ext uri="{FF2B5EF4-FFF2-40B4-BE49-F238E27FC236}">
                <a16:creationId xmlns:a16="http://schemas.microsoft.com/office/drawing/2014/main" id="{A5C50F53-C15C-4191-8F59-C54CED59E3DC}"/>
              </a:ext>
            </a:extLst>
          </p:cNvPr>
          <p:cNvSpPr/>
          <p:nvPr/>
        </p:nvSpPr>
        <p:spPr>
          <a:xfrm rot="16200000">
            <a:off x="2249613" y="2851157"/>
            <a:ext cx="365010" cy="906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74AED61-878E-4110-BABE-604B394ED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406" y="3538307"/>
            <a:ext cx="2573424" cy="325150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3729B96-8B57-4E44-853A-82CB91E95760}"/>
              </a:ext>
            </a:extLst>
          </p:cNvPr>
          <p:cNvSpPr txBox="1"/>
          <p:nvPr/>
        </p:nvSpPr>
        <p:spPr>
          <a:xfrm rot="16200000">
            <a:off x="-2731483" y="2731484"/>
            <a:ext cx="58015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bg1">
                    <a:lumMod val="65000"/>
                  </a:schemeClr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Medición de la pertinencia de los Programas del INEGI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02307641-EAEF-41F4-8694-C5BBF5FA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94" y="68190"/>
            <a:ext cx="11430000" cy="674718"/>
          </a:xfrm>
        </p:spPr>
        <p:txBody>
          <a:bodyPr>
            <a:normAutofit fontScale="90000"/>
          </a:bodyPr>
          <a:lstStyle/>
          <a:p>
            <a:pPr marL="425450"/>
            <a:r>
              <a:rPr lang="es-ES" sz="32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n-ea"/>
                <a:cs typeface="+mn-cs"/>
              </a:rPr>
              <a:t>Propuesta de indicador de pertinencia orientado a la cobertura de las necesidades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1759E9C9-8A13-4B95-84EE-8931C4AB1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1597683"/>
              </p:ext>
            </p:extLst>
          </p:nvPr>
        </p:nvGraphicFramePr>
        <p:xfrm>
          <a:off x="5102172" y="2197419"/>
          <a:ext cx="6417910" cy="4466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2CFA8C90-0AC2-4769-878F-AA0BCB3E4F10}"/>
              </a:ext>
            </a:extLst>
          </p:cNvPr>
          <p:cNvSpPr txBox="1">
            <a:spLocks/>
          </p:cNvSpPr>
          <p:nvPr/>
        </p:nvSpPr>
        <p:spPr>
          <a:xfrm>
            <a:off x="5658665" y="1782740"/>
            <a:ext cx="3510983" cy="448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715" indent="0" algn="just">
              <a:lnSpc>
                <a:spcPct val="110300"/>
              </a:lnSpc>
              <a:spcBef>
                <a:spcPts val="5"/>
              </a:spcBef>
              <a:buNone/>
            </a:pPr>
            <a:r>
              <a:rPr lang="es-MX" sz="20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 </a:t>
            </a:r>
            <a:r>
              <a:rPr lang="es-MX" sz="16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Principales características</a:t>
            </a:r>
          </a:p>
        </p:txBody>
      </p:sp>
      <p:sp>
        <p:nvSpPr>
          <p:cNvPr id="2" name="Medio marco 1">
            <a:extLst>
              <a:ext uri="{FF2B5EF4-FFF2-40B4-BE49-F238E27FC236}">
                <a16:creationId xmlns:a16="http://schemas.microsoft.com/office/drawing/2014/main" id="{05A1D71F-E8B9-4C1A-83D0-E0B82EE14C64}"/>
              </a:ext>
            </a:extLst>
          </p:cNvPr>
          <p:cNvSpPr/>
          <p:nvPr/>
        </p:nvSpPr>
        <p:spPr>
          <a:xfrm rot="8168185">
            <a:off x="4749196" y="1140907"/>
            <a:ext cx="486637" cy="468114"/>
          </a:xfrm>
          <a:prstGeom prst="halfFrame">
            <a:avLst/>
          </a:prstGeom>
          <a:solidFill>
            <a:schemeClr val="bg1">
              <a:lumMod val="65000"/>
            </a:schemeClr>
          </a:solidFill>
          <a:scene3d>
            <a:camera prst="perspectiveFront"/>
            <a:lightRig rig="threePt" dir="t"/>
          </a:scene3d>
          <a:sp3d>
            <a:bevelT w="381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Marcador de contenido 5">
            <a:extLst>
              <a:ext uri="{FF2B5EF4-FFF2-40B4-BE49-F238E27FC236}">
                <a16:creationId xmlns:a16="http://schemas.microsoft.com/office/drawing/2014/main" id="{56B6F224-86AD-43AF-96CB-B3B47C15DD93}"/>
              </a:ext>
            </a:extLst>
          </p:cNvPr>
          <p:cNvSpPr txBox="1">
            <a:spLocks/>
          </p:cNvSpPr>
          <p:nvPr/>
        </p:nvSpPr>
        <p:spPr>
          <a:xfrm>
            <a:off x="5734776" y="882332"/>
            <a:ext cx="5947351" cy="985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715" indent="0" algn="just">
              <a:lnSpc>
                <a:spcPct val="110300"/>
              </a:lnSpc>
              <a:spcBef>
                <a:spcPts val="5"/>
              </a:spcBef>
              <a:buNone/>
            </a:pPr>
            <a:r>
              <a:rPr lang="es-MX" sz="1600" b="1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Se propone retomar ambos indicadores estratégicos para complementar las estimaciones de pertinencia del </a:t>
            </a:r>
            <a:r>
              <a:rPr lang="es-MX" sz="1600" b="1" dirty="0" err="1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CoAC</a:t>
            </a:r>
            <a:r>
              <a:rPr lang="es-MX" sz="1600" b="1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 en lo relativo a la cobertura de las necesidades.  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DFAC4B3-B91F-464F-9F3B-4A45321C1040}"/>
              </a:ext>
            </a:extLst>
          </p:cNvPr>
          <p:cNvCxnSpPr>
            <a:cxnSpLocks/>
          </p:cNvCxnSpPr>
          <p:nvPr/>
        </p:nvCxnSpPr>
        <p:spPr>
          <a:xfrm>
            <a:off x="5634567" y="878215"/>
            <a:ext cx="0" cy="985264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15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07EEE2-EE11-4065-89B0-8B1D45641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449" y="6171209"/>
            <a:ext cx="1694090" cy="5905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3729B96-8B57-4E44-853A-82CB91E95760}"/>
              </a:ext>
            </a:extLst>
          </p:cNvPr>
          <p:cNvSpPr txBox="1"/>
          <p:nvPr/>
        </p:nvSpPr>
        <p:spPr>
          <a:xfrm rot="16200000">
            <a:off x="-2731483" y="2731484"/>
            <a:ext cx="58015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bg1">
                    <a:lumMod val="65000"/>
                  </a:schemeClr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Medición de la pertinencia de los Programas del INEGI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02307641-EAEF-41F4-8694-C5BBF5FA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93" y="155872"/>
            <a:ext cx="11430000" cy="674718"/>
          </a:xfrm>
        </p:spPr>
        <p:txBody>
          <a:bodyPr>
            <a:normAutofit/>
          </a:bodyPr>
          <a:lstStyle/>
          <a:p>
            <a:pPr marL="425450"/>
            <a:r>
              <a:rPr lang="es-ES" sz="3200" dirty="0" err="1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n-ea"/>
                <a:cs typeface="+mn-cs"/>
              </a:rPr>
              <a:t>CoAC</a:t>
            </a:r>
            <a:r>
              <a:rPr lang="es-ES" sz="32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n-ea"/>
                <a:cs typeface="+mn-cs"/>
              </a:rPr>
              <a:t>: Indicadores de pertinencia adicionales</a:t>
            </a:r>
          </a:p>
        </p:txBody>
      </p: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2CFA8C90-0AC2-4769-878F-AA0BCB3E4F10}"/>
              </a:ext>
            </a:extLst>
          </p:cNvPr>
          <p:cNvSpPr txBox="1">
            <a:spLocks/>
          </p:cNvSpPr>
          <p:nvPr/>
        </p:nvSpPr>
        <p:spPr>
          <a:xfrm>
            <a:off x="4702854" y="830590"/>
            <a:ext cx="3777267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715" indent="0" algn="just">
              <a:lnSpc>
                <a:spcPct val="110300"/>
              </a:lnSpc>
              <a:spcBef>
                <a:spcPts val="5"/>
              </a:spcBef>
              <a:buNone/>
            </a:pPr>
            <a:r>
              <a:rPr lang="es-MX" sz="20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 </a:t>
            </a:r>
            <a:r>
              <a:rPr lang="es-MX" sz="24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Qué sigue?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2370917-B8DA-401F-AF93-5A817E659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596024"/>
              </p:ext>
            </p:extLst>
          </p:nvPr>
        </p:nvGraphicFramePr>
        <p:xfrm>
          <a:off x="1958944" y="1421140"/>
          <a:ext cx="8274112" cy="322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766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75A5FBB-191F-4762-8946-09FC514BB40C}"/>
              </a:ext>
            </a:extLst>
          </p:cNvPr>
          <p:cNvSpPr/>
          <p:nvPr/>
        </p:nvSpPr>
        <p:spPr>
          <a:xfrm>
            <a:off x="1014608" y="1152395"/>
            <a:ext cx="10050050" cy="3675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474784" y="305051"/>
            <a:ext cx="1124243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800" dirty="0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Medición de la Pertinencia: Propuesta de Acuerdo </a:t>
            </a:r>
            <a:r>
              <a:rPr lang="es-MX" sz="2800" dirty="0" err="1">
                <a:solidFill>
                  <a:srgbClr val="566884"/>
                </a:solidFill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CoAC</a:t>
            </a:r>
            <a:endParaRPr lang="es-ES" sz="2800" dirty="0">
              <a:solidFill>
                <a:srgbClr val="566884"/>
              </a:solidFill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1F3F810-4985-46FB-8FC5-0DAABB9B8548}"/>
              </a:ext>
            </a:extLst>
          </p:cNvPr>
          <p:cNvSpPr txBox="1"/>
          <p:nvPr/>
        </p:nvSpPr>
        <p:spPr>
          <a:xfrm>
            <a:off x="1127342" y="1320730"/>
            <a:ext cx="96951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Se aprueba la propuesta de dos nuevos indicadores de pertinencia orientados a la medición de la cobertura de necesidades: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8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</a:endParaRPr>
          </a:p>
          <a:p>
            <a:pPr marL="787400" lvl="0" indent="-342900" algn="just">
              <a:buFont typeface="Arial" panose="020B0604020202020204" pitchFamily="34" charset="0"/>
              <a:buChar char="•"/>
            </a:pPr>
            <a:r>
              <a:rPr lang="es-MX" sz="21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Porcentaje de indicadores de los Objetivos de Desarrollo Sostenible que se  calculan con Información de Interés Nacional a cargo del INEGI.</a:t>
            </a:r>
          </a:p>
          <a:p>
            <a:pPr marL="787400" lvl="0" indent="-342900" algn="just">
              <a:buFont typeface="Arial" panose="020B0604020202020204" pitchFamily="34" charset="0"/>
              <a:buChar char="•"/>
            </a:pPr>
            <a:endParaRPr lang="es-MX" sz="21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</a:endParaRPr>
          </a:p>
          <a:p>
            <a:pPr marL="787400" indent="-342900" algn="just">
              <a:buFont typeface="Arial" panose="020B0604020202020204" pitchFamily="34" charset="0"/>
              <a:buChar char="•"/>
            </a:pPr>
            <a:r>
              <a:rPr lang="es-MX" sz="21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Porcentaje de indicadores que permiten medir la evolución del desarrollo nacional que se calculan con Información de Interés Nacional a cargo del INEGI. </a:t>
            </a:r>
          </a:p>
          <a:p>
            <a:pPr marL="363538" algn="just"/>
            <a:endParaRPr lang="es-MX" sz="2100" b="1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</a:endParaRPr>
          </a:p>
          <a:p>
            <a:pPr marL="363538" algn="just"/>
            <a:r>
              <a:rPr lang="es-MX" sz="21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</a:rPr>
              <a:t>La Dirección General de Coordinación del SNIEG (DGCSNIEG) será la responsable del cálculo, que se </a:t>
            </a:r>
            <a:r>
              <a:rPr lang="es-MX" sz="21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</a:rPr>
              <a:t>publicará anualmente en el sitio de calidad la información.</a:t>
            </a:r>
          </a:p>
          <a:p>
            <a:pPr marL="363538" algn="just"/>
            <a:endParaRPr lang="es-MX" sz="21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363538" algn="just"/>
            <a:endParaRPr lang="es-MX" sz="21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6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xfrm>
            <a:off x="4766522" y="3305515"/>
            <a:ext cx="7361310" cy="275847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dirty="0"/>
              <a:t>Indicadores de pertinencia: avances y propuesta </a:t>
            </a:r>
            <a:br>
              <a:rPr lang="es-MX" dirty="0"/>
            </a:br>
            <a:endParaRPr sz="265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5DB8CB-0614-431F-A2CD-7A9315566F0D}"/>
              </a:ext>
            </a:extLst>
          </p:cNvPr>
          <p:cNvSpPr txBox="1"/>
          <p:nvPr/>
        </p:nvSpPr>
        <p:spPr>
          <a:xfrm>
            <a:off x="9292390" y="1302290"/>
            <a:ext cx="289961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es-MX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  <a:p>
            <a:pPr algn="ctr" defTabSz="412750" hangingPunct="0"/>
            <a:r>
              <a:rPr lang="es-MX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Febrero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836" y="684991"/>
            <a:ext cx="2117812" cy="60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275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1136</Words>
  <Application>Microsoft Office PowerPoint</Application>
  <PresentationFormat>Panorámica</PresentationFormat>
  <Paragraphs>113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Arial Nova</vt:lpstr>
      <vt:lpstr>Calibri</vt:lpstr>
      <vt:lpstr>Calibri Light</vt:lpstr>
      <vt:lpstr>Century Gothic</vt:lpstr>
      <vt:lpstr>Eras Bold ITC</vt:lpstr>
      <vt:lpstr>Times New Roman</vt:lpstr>
      <vt:lpstr>Wingdings</vt:lpstr>
      <vt:lpstr>Tema de Office</vt:lpstr>
      <vt:lpstr>Indicadores de pertinencia: avances y propuesta  </vt:lpstr>
      <vt:lpstr>Presentación de PowerPoint</vt:lpstr>
      <vt:lpstr>Avances en la medición de la pertinencia de Programas de información estadística y geográfica del INEGI</vt:lpstr>
      <vt:lpstr>Presentación de PowerPoint</vt:lpstr>
      <vt:lpstr>Propuesta de indicadores de pertinencia adicionales</vt:lpstr>
      <vt:lpstr>Propuesta de indicador de pertinencia orientado a la cobertura de las necesidades</vt:lpstr>
      <vt:lpstr>CoAC: Indicadores de pertinencia adicionales</vt:lpstr>
      <vt:lpstr>Presentación de PowerPoint</vt:lpstr>
      <vt:lpstr>Indicadores de pertinencia: avances y propuesta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GONZALEZ CADENA JAQUELINE</dc:creator>
  <cp:lastModifiedBy>BUSTAMANTE QUINTANA NORMA</cp:lastModifiedBy>
  <cp:revision>180</cp:revision>
  <dcterms:created xsi:type="dcterms:W3CDTF">2020-10-06T20:54:51Z</dcterms:created>
  <dcterms:modified xsi:type="dcterms:W3CDTF">2021-02-17T14:56:22Z</dcterms:modified>
</cp:coreProperties>
</file>