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43" r:id="rId4"/>
  </p:sldMasterIdLst>
  <p:notesMasterIdLst>
    <p:notesMasterId r:id="rId18"/>
  </p:notesMasterIdLst>
  <p:sldIdLst>
    <p:sldId id="944" r:id="rId5"/>
    <p:sldId id="1016" r:id="rId6"/>
    <p:sldId id="288" r:id="rId7"/>
    <p:sldId id="956" r:id="rId8"/>
    <p:sldId id="969" r:id="rId9"/>
    <p:sldId id="1022" r:id="rId10"/>
    <p:sldId id="1017" r:id="rId11"/>
    <p:sldId id="276" r:id="rId12"/>
    <p:sldId id="1018" r:id="rId13"/>
    <p:sldId id="1019" r:id="rId14"/>
    <p:sldId id="1020" r:id="rId15"/>
    <p:sldId id="1023" r:id="rId16"/>
    <p:sldId id="945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  <p:cmAuthor id="2" name="CABAÑAS GONZALEZ LAURA" initials="CGL" lastIdx="11" clrIdx="1">
    <p:extLst>
      <p:ext uri="{19B8F6BF-5375-455C-9EA6-DF929625EA0E}">
        <p15:presenceInfo xmlns:p15="http://schemas.microsoft.com/office/powerpoint/2012/main" userId="S::LAURA.CABANAS@inegi.org.mx::df99ded9-afb7-4754-ac90-09e941edf2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4472C4"/>
    <a:srgbClr val="FFCC00"/>
    <a:srgbClr val="FF9933"/>
    <a:srgbClr val="1A4628"/>
    <a:srgbClr val="138BE7"/>
    <a:srgbClr val="1D79C3"/>
    <a:srgbClr val="1276C5"/>
    <a:srgbClr val="033A6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9" autoAdjust="0"/>
    <p:restoredTop sz="94621"/>
  </p:normalViewPr>
  <p:slideViewPr>
    <p:cSldViewPr snapToGrid="0" snapToObjects="1">
      <p:cViewPr varScale="1">
        <p:scale>
          <a:sx n="72" d="100"/>
          <a:sy n="72" d="100"/>
        </p:scale>
        <p:origin x="1776" y="56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6A78F-42F9-4D35-9739-6E9763F97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DF7D29E-877F-456A-9D59-64942AC79D2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1" dirty="0"/>
            <a:t>FACILITAR LA REALIZACIÓN DE ACTIVIDADES Y LA INTEGRACIÓN DE EVIDENCIAS</a:t>
          </a:r>
          <a:r>
            <a:rPr lang="es-MX" sz="1800" dirty="0"/>
            <a:t> a las que hace referencia el Articulo 14, frac. V  y Artículo 15, frac. IV  de la NTPPIEG</a:t>
          </a:r>
        </a:p>
      </dgm:t>
    </dgm:pt>
    <dgm:pt modelId="{77647921-6BEF-4C99-9967-399AC3AAC6FB}" type="parTrans" cxnId="{28BEAE78-71D6-45FE-A712-6E9D2A27ED5F}">
      <dgm:prSet/>
      <dgm:spPr/>
      <dgm:t>
        <a:bodyPr/>
        <a:lstStyle/>
        <a:p>
          <a:endParaRPr lang="es-MX" sz="1800"/>
        </a:p>
      </dgm:t>
    </dgm:pt>
    <dgm:pt modelId="{BD2F8B2F-2DF5-469D-90FC-9B1DDFB13B35}" type="sibTrans" cxnId="{28BEAE78-71D6-45FE-A712-6E9D2A27ED5F}">
      <dgm:prSet/>
      <dgm:spPr/>
      <dgm:t>
        <a:bodyPr/>
        <a:lstStyle/>
        <a:p>
          <a:endParaRPr lang="es-MX" sz="1800"/>
        </a:p>
      </dgm:t>
    </dgm:pt>
    <dgm:pt modelId="{DC781229-24EB-40E0-B370-BB562EB25D4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dirty="0"/>
            <a:t>Esta guía tiene el propósito de ofrecer un </a:t>
          </a:r>
          <a:r>
            <a:rPr lang="es-MX" sz="1800" b="1" dirty="0"/>
            <a:t>MARCO COMÚN </a:t>
          </a:r>
          <a:r>
            <a:rPr lang="es-MX" sz="1800" dirty="0"/>
            <a:t>para todas las encuestas que se generan en el Instituto y describir los elementos técnicos a considerar en la toma de decisiones que involucra este subproceso, instrumentos y criterios que asegurarán la calidad de los datos</a:t>
          </a:r>
        </a:p>
      </dgm:t>
    </dgm:pt>
    <dgm:pt modelId="{4EE159B5-CE50-423E-A5F9-67BC35C4728D}" type="parTrans" cxnId="{C17754B5-1513-4B3F-B4CF-1251A843BAD7}">
      <dgm:prSet/>
      <dgm:spPr/>
      <dgm:t>
        <a:bodyPr/>
        <a:lstStyle/>
        <a:p>
          <a:endParaRPr lang="es-MX" sz="1800"/>
        </a:p>
      </dgm:t>
    </dgm:pt>
    <dgm:pt modelId="{FEA2CCF0-CF4D-43A7-AAAB-930F9FA861DD}" type="sibTrans" cxnId="{C17754B5-1513-4B3F-B4CF-1251A843BAD7}">
      <dgm:prSet/>
      <dgm:spPr/>
      <dgm:t>
        <a:bodyPr/>
        <a:lstStyle/>
        <a:p>
          <a:endParaRPr lang="es-MX" sz="1800"/>
        </a:p>
      </dgm:t>
    </dgm:pt>
    <dgm:pt modelId="{09AE7F34-F75C-4118-8089-81EE5D87345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0" i="0" dirty="0"/>
            <a:t>Todos estos elementos desagregados integrarán las plantillas que albergarán las evidencias necesarias de esta fase</a:t>
          </a:r>
        </a:p>
      </dgm:t>
    </dgm:pt>
    <dgm:pt modelId="{644A72A3-20F3-40B1-A73D-734CE841718D}" type="parTrans" cxnId="{269450BF-DCF7-4111-82BC-226467DCAF51}">
      <dgm:prSet/>
      <dgm:spPr/>
      <dgm:t>
        <a:bodyPr/>
        <a:lstStyle/>
        <a:p>
          <a:endParaRPr lang="es-MX" sz="1800"/>
        </a:p>
      </dgm:t>
    </dgm:pt>
    <dgm:pt modelId="{BDFC22BC-487C-478A-BB0C-6D67D83345E4}" type="sibTrans" cxnId="{269450BF-DCF7-4111-82BC-226467DCAF51}">
      <dgm:prSet/>
      <dgm:spPr/>
      <dgm:t>
        <a:bodyPr/>
        <a:lstStyle/>
        <a:p>
          <a:endParaRPr lang="es-MX" sz="1800"/>
        </a:p>
      </dgm:t>
    </dgm:pt>
    <dgm:pt modelId="{1DFEC363-3ABD-4A6C-BAD6-03FDF8C89460}" type="pres">
      <dgm:prSet presAssocID="{A9F6A78F-42F9-4D35-9739-6E9763F9779C}" presName="linear" presStyleCnt="0">
        <dgm:presLayoutVars>
          <dgm:animLvl val="lvl"/>
          <dgm:resizeHandles val="exact"/>
        </dgm:presLayoutVars>
      </dgm:prSet>
      <dgm:spPr/>
    </dgm:pt>
    <dgm:pt modelId="{6788E4E7-2623-482C-BAED-9D98ACC682BC}" type="pres">
      <dgm:prSet presAssocID="{CDF7D29E-877F-456A-9D59-64942AC79D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F87F18-956D-427F-826C-F94BD240ED2D}" type="pres">
      <dgm:prSet presAssocID="{BD2F8B2F-2DF5-469D-90FC-9B1DDFB13B35}" presName="spacer" presStyleCnt="0"/>
      <dgm:spPr/>
    </dgm:pt>
    <dgm:pt modelId="{31947F0D-39B5-45D3-950A-775F3341DEDA}" type="pres">
      <dgm:prSet presAssocID="{DC781229-24EB-40E0-B370-BB562EB25D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2283DF-A9D2-4DD7-AEF7-3D51B2335BBB}" type="pres">
      <dgm:prSet presAssocID="{FEA2CCF0-CF4D-43A7-AAAB-930F9FA861DD}" presName="spacer" presStyleCnt="0"/>
      <dgm:spPr/>
    </dgm:pt>
    <dgm:pt modelId="{EE22A338-5206-4246-B6EC-5A438B274FE4}" type="pres">
      <dgm:prSet presAssocID="{09AE7F34-F75C-4118-8089-81EE5D8734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6A3362-64C3-487B-A187-85B2DA7A1052}" type="presOf" srcId="{DC781229-24EB-40E0-B370-BB562EB25D42}" destId="{31947F0D-39B5-45D3-950A-775F3341DEDA}" srcOrd="0" destOrd="0" presId="urn:microsoft.com/office/officeart/2005/8/layout/vList2"/>
    <dgm:cxn modelId="{28BEAE78-71D6-45FE-A712-6E9D2A27ED5F}" srcId="{A9F6A78F-42F9-4D35-9739-6E9763F9779C}" destId="{CDF7D29E-877F-456A-9D59-64942AC79D24}" srcOrd="0" destOrd="0" parTransId="{77647921-6BEF-4C99-9967-399AC3AAC6FB}" sibTransId="{BD2F8B2F-2DF5-469D-90FC-9B1DDFB13B35}"/>
    <dgm:cxn modelId="{94D4EB7F-C6DF-48E9-A20A-AE38628695C8}" type="presOf" srcId="{A9F6A78F-42F9-4D35-9739-6E9763F9779C}" destId="{1DFEC363-3ABD-4A6C-BAD6-03FDF8C89460}" srcOrd="0" destOrd="0" presId="urn:microsoft.com/office/officeart/2005/8/layout/vList2"/>
    <dgm:cxn modelId="{F0FA49B1-2A4F-4D4D-A39E-E8D91950100C}" type="presOf" srcId="{CDF7D29E-877F-456A-9D59-64942AC79D24}" destId="{6788E4E7-2623-482C-BAED-9D98ACC682BC}" srcOrd="0" destOrd="0" presId="urn:microsoft.com/office/officeart/2005/8/layout/vList2"/>
    <dgm:cxn modelId="{C17754B5-1513-4B3F-B4CF-1251A843BAD7}" srcId="{A9F6A78F-42F9-4D35-9739-6E9763F9779C}" destId="{DC781229-24EB-40E0-B370-BB562EB25D42}" srcOrd="1" destOrd="0" parTransId="{4EE159B5-CE50-423E-A5F9-67BC35C4728D}" sibTransId="{FEA2CCF0-CF4D-43A7-AAAB-930F9FA861DD}"/>
    <dgm:cxn modelId="{1D4061BC-5C58-4F48-84F2-416AA7B89273}" type="presOf" srcId="{09AE7F34-F75C-4118-8089-81EE5D87345C}" destId="{EE22A338-5206-4246-B6EC-5A438B274FE4}" srcOrd="0" destOrd="0" presId="urn:microsoft.com/office/officeart/2005/8/layout/vList2"/>
    <dgm:cxn modelId="{269450BF-DCF7-4111-82BC-226467DCAF51}" srcId="{A9F6A78F-42F9-4D35-9739-6E9763F9779C}" destId="{09AE7F34-F75C-4118-8089-81EE5D87345C}" srcOrd="2" destOrd="0" parTransId="{644A72A3-20F3-40B1-A73D-734CE841718D}" sibTransId="{BDFC22BC-487C-478A-BB0C-6D67D83345E4}"/>
    <dgm:cxn modelId="{ED19F278-A845-4D2C-A227-51E5627FCE14}" type="presParOf" srcId="{1DFEC363-3ABD-4A6C-BAD6-03FDF8C89460}" destId="{6788E4E7-2623-482C-BAED-9D98ACC682BC}" srcOrd="0" destOrd="0" presId="urn:microsoft.com/office/officeart/2005/8/layout/vList2"/>
    <dgm:cxn modelId="{9D0A20C6-2937-4E98-9BCC-E772B6155878}" type="presParOf" srcId="{1DFEC363-3ABD-4A6C-BAD6-03FDF8C89460}" destId="{80F87F18-956D-427F-826C-F94BD240ED2D}" srcOrd="1" destOrd="0" presId="urn:microsoft.com/office/officeart/2005/8/layout/vList2"/>
    <dgm:cxn modelId="{EF39C429-8B1D-4905-9D63-FB5DB7AF90B7}" type="presParOf" srcId="{1DFEC363-3ABD-4A6C-BAD6-03FDF8C89460}" destId="{31947F0D-39B5-45D3-950A-775F3341DEDA}" srcOrd="2" destOrd="0" presId="urn:microsoft.com/office/officeart/2005/8/layout/vList2"/>
    <dgm:cxn modelId="{7D6D4BB4-BC18-44C6-B55E-DD7893539B18}" type="presParOf" srcId="{1DFEC363-3ABD-4A6C-BAD6-03FDF8C89460}" destId="{ED2283DF-A9D2-4DD7-AEF7-3D51B2335BBB}" srcOrd="3" destOrd="0" presId="urn:microsoft.com/office/officeart/2005/8/layout/vList2"/>
    <dgm:cxn modelId="{05246181-ACDE-4E27-A3BD-250AC715B2D9}" type="presParOf" srcId="{1DFEC363-3ABD-4A6C-BAD6-03FDF8C89460}" destId="{EE22A338-5206-4246-B6EC-5A438B274F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8E4E7-2623-482C-BAED-9D98ACC682BC}">
      <dsp:nvSpPr>
        <dsp:cNvPr id="0" name=""/>
        <dsp:cNvSpPr/>
      </dsp:nvSpPr>
      <dsp:spPr>
        <a:xfrm>
          <a:off x="0" y="33182"/>
          <a:ext cx="8187992" cy="12712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FACILITAR LA REALIZACIÓN DE ACTIVIDADES Y LA INTEGRACIÓN DE EVIDENCIAS</a:t>
          </a:r>
          <a:r>
            <a:rPr lang="es-MX" sz="1800" kern="1200" dirty="0"/>
            <a:t> a las que hace referencia el Articulo 14, frac. V  y Artículo 15, frac. IV  de la NTPPIEG</a:t>
          </a:r>
        </a:p>
      </dsp:txBody>
      <dsp:txXfrm>
        <a:off x="62055" y="95237"/>
        <a:ext cx="8063882" cy="1147095"/>
      </dsp:txXfrm>
    </dsp:sp>
    <dsp:sp modelId="{31947F0D-39B5-45D3-950A-775F3341DEDA}">
      <dsp:nvSpPr>
        <dsp:cNvPr id="0" name=""/>
        <dsp:cNvSpPr/>
      </dsp:nvSpPr>
      <dsp:spPr>
        <a:xfrm>
          <a:off x="0" y="1457027"/>
          <a:ext cx="8187992" cy="12712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Esta guía tiene el propósito de ofrecer un </a:t>
          </a:r>
          <a:r>
            <a:rPr lang="es-MX" sz="1800" b="1" kern="1200" dirty="0"/>
            <a:t>MARCO COMÚN </a:t>
          </a:r>
          <a:r>
            <a:rPr lang="es-MX" sz="1800" kern="1200" dirty="0"/>
            <a:t>para todas las encuestas que se generan en el Instituto y describir los elementos técnicos a considerar en la toma de decisiones que involucra este subproceso, instrumentos y criterios que asegurarán la calidad de los datos</a:t>
          </a:r>
        </a:p>
      </dsp:txBody>
      <dsp:txXfrm>
        <a:off x="62055" y="1519082"/>
        <a:ext cx="8063882" cy="1147095"/>
      </dsp:txXfrm>
    </dsp:sp>
    <dsp:sp modelId="{EE22A338-5206-4246-B6EC-5A438B274FE4}">
      <dsp:nvSpPr>
        <dsp:cNvPr id="0" name=""/>
        <dsp:cNvSpPr/>
      </dsp:nvSpPr>
      <dsp:spPr>
        <a:xfrm>
          <a:off x="0" y="2880872"/>
          <a:ext cx="8187992" cy="12712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Todos estos elementos desagregados integrarán las plantillas que albergarán las evidencias necesarias de esta fase</a:t>
          </a:r>
        </a:p>
      </dsp:txBody>
      <dsp:txXfrm>
        <a:off x="62055" y="2942927"/>
        <a:ext cx="8063882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0A85D-EBEA-46B4-8AEA-C091C8A7E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95C78-A317-4089-8186-A9CB7D8CE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C34BF-E31B-4C56-B126-0BFE7E7F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68A12-CC98-48BA-9F42-4B84E9AC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C52C02-671A-4182-BC38-B7E837D4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9952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5E23-9F6E-47F0-B351-03B16252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8AC44E-4140-4C30-B34B-DEA82C65B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F4747-F44D-4FCB-9EC0-17BB2C7B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AFE6F-004D-4F76-B356-441F45C3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5A03CF-02D7-4033-8E90-47B5CBB8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7760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5A4834-594F-4490-BF20-6E80B5295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5DE743-DAF5-4DCD-BCBE-6C6CBBC1E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13360-0338-487C-A62B-97BC262C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38299-5F00-47BB-B132-8A5E68B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C81B3E-C7BA-4704-82DA-E44BB16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4250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1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CBB391-16D4-2045-9931-6B70B85E3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0912" y="0"/>
            <a:ext cx="6096000" cy="685800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3FEF4D4-89E2-0044-9F93-58D92AA4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8C77D86-BCE4-0D48-A76D-EB5643BB9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95350-5E4C-4B80-9DE8-6F900154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915F3-9C92-4DE7-A8C7-56219BBE8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AC8AF-0606-4D40-9672-8BF2BD8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71BEB-0D46-4DD7-845E-9FA0AA45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3F34F-04C7-418B-83BE-B656356B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89471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15C075-139F-FB4D-9B86-4127AA264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616" y="252408"/>
            <a:ext cx="1756229" cy="34925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ABDC8B8-E5E3-FA48-B3A0-7B2DE8A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217750"/>
            <a:ext cx="6594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3185"/>
      </p:ext>
    </p:extLst>
  </p:cSld>
  <p:clrMapOvr>
    <a:masterClrMapping/>
  </p:clrMapOvr>
  <p:transition spd="slow" advClick="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434F1C-2F35-D849-A514-9643F233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ED512-9823-411F-9091-60554BA2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616D4-DC34-412F-89CD-E6C0FA07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FE168A-8193-4C14-A290-C15B9D1E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CD98E-E43B-4346-A712-1EE30573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415AC-4D09-405C-B292-4808357E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6453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0C4AC-B4AA-4D35-9E01-AE978E10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329BE-D7DD-4442-AC3C-05120E1A7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A5BAB7-C362-4AC0-A242-D1B1BBB71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A79EF1-B0F5-4CD1-8BFD-6597D4F8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5A4895-A9E9-434E-85C6-8E9FA5DC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662265-DE81-448D-85C8-67E80B1F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41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CB207-09C7-4FBE-9BF6-684B52A2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5F873-6507-4997-B70B-DEBE557F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D94305-88CA-449C-882F-803F222C1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3A207E-5EE3-4FA6-9847-626F0C9C0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DCFAE6-B8F3-45A4-84A3-663EFEDF7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9979FA-EC71-4708-9FBF-80BF268A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590B8-2142-4C64-BC3C-F2FB72AD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03F197-DF65-4816-AF94-29883D9B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8296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BBA7C-17FA-4E2C-82CE-A67F33B2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3B7F26-2B57-4EC3-B80A-7BCD83D1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23EBC3-F17A-4E99-9181-8F0D87B9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47C6C8-48CC-4C08-AE02-70C18951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0266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28FA8E-3334-4D75-8CB3-3B0BA92D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F3077B-8E52-417C-93B9-9AE5AD63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4BBFF2-A123-4AA7-B9F6-B6600CB0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4114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E7983-41FA-4BDF-936C-DF2D8123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4C15A-C754-460A-9092-8D37BE49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5F607D-EA35-4CE6-9196-25E0F1FD3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4336AA-AF6B-4B37-9EB0-408C9897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67589-8946-4133-8D29-BA83BEC1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DAD2DB-CBA9-47AE-8252-954E740D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1649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6922-AF1F-44B4-87D6-D214A8E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17A1FE-5791-4169-B2A7-10F4560F5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D2AB34-D4D3-482B-9320-6E24F2C56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C219AC-4249-45C8-B86E-351178B9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B7DEF3-27E7-43E7-ABC1-6410FFBD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D58530-8C79-424E-89C8-67B505E7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6925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264DDF-0098-4421-9AFA-29D7E753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B2D0E7-FDFA-49CD-81C5-069CD6A7A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477CD-EC22-4906-8C7C-0DE9A85C2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10/09/2021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927551-697C-4C1D-BBE9-6C2CF920D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B0550-7F3C-4796-B3A9-E79004747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9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696" r:id="rId18"/>
    <p:sldLayoutId id="2147483694" r:id="rId19"/>
    <p:sldLayoutId id="2147483692" r:id="rId20"/>
    <p:sldLayoutId id="2147483695" r:id="rId21"/>
    <p:sldLayoutId id="2147483678" r:id="rId22"/>
    <p:sldLayoutId id="2147483659" r:id="rId23"/>
    <p:sldLayoutId id="2147483690" r:id="rId24"/>
    <p:sldLayoutId id="2147483691" r:id="rId25"/>
    <p:sldLayoutId id="214748369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gif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sv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0271B7-C203-F742-AB2C-0604D9EF0447}"/>
              </a:ext>
            </a:extLst>
          </p:cNvPr>
          <p:cNvSpPr txBox="1">
            <a:spLocks/>
          </p:cNvSpPr>
          <p:nvPr/>
        </p:nvSpPr>
        <p:spPr>
          <a:xfrm>
            <a:off x="962937" y="2683073"/>
            <a:ext cx="6622085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altLang="ko-K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Diseño de la Muestra para Encuestas</a:t>
            </a:r>
            <a:endParaRPr lang="ko-KR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62" y="4090455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9535886" y="5573425"/>
            <a:ext cx="2190481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altLang="ko-K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57937" y="54992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57937" y="59945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385ABAF-6570-45E5-9F0A-F53F90CA8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775" y="779780"/>
            <a:ext cx="3625651" cy="42198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344C7F-49B9-40AD-B583-9D1AAFA9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10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77BA7A8-AA58-467A-AD07-BF8A4CFE2704}"/>
              </a:ext>
            </a:extLst>
          </p:cNvPr>
          <p:cNvSpPr txBox="1">
            <a:spLocks/>
          </p:cNvSpPr>
          <p:nvPr/>
        </p:nvSpPr>
        <p:spPr>
          <a:xfrm>
            <a:off x="1520032" y="1297207"/>
            <a:ext cx="12191999" cy="43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altLang="ko-KR" sz="1600" b="1" dirty="0">
                <a:solidFill>
                  <a:srgbClr val="033057"/>
                </a:solidFill>
                <a:cs typeface="Arial" panose="020B0604020202020204" pitchFamily="34" charset="0"/>
              </a:rPr>
              <a:t>COSTO-CARGA A INFORMANTES-PROFESIONALISMO-ÉTICA-RESTRICCIONES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FFACE3-5C36-4257-B048-D5862DF7A245}"/>
              </a:ext>
            </a:extLst>
          </p:cNvPr>
          <p:cNvSpPr txBox="1"/>
          <p:nvPr/>
        </p:nvSpPr>
        <p:spPr>
          <a:xfrm>
            <a:off x="3832844" y="2401296"/>
            <a:ext cx="3220335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ERROR DE COBERTURA</a:t>
            </a:r>
          </a:p>
          <a:p>
            <a:pPr algn="ctr"/>
            <a:r>
              <a:rPr lang="es-419" sz="2800" b="1" dirty="0"/>
              <a:t>+</a:t>
            </a:r>
          </a:p>
          <a:p>
            <a:pPr algn="ctr"/>
            <a:r>
              <a:rPr lang="es-419" sz="1600" b="1" dirty="0"/>
              <a:t>ERROR DE MUESTREO</a:t>
            </a:r>
          </a:p>
          <a:p>
            <a:pPr algn="ctr"/>
            <a:r>
              <a:rPr lang="es-419" sz="2800" b="1" dirty="0"/>
              <a:t>+</a:t>
            </a:r>
          </a:p>
          <a:p>
            <a:pPr algn="ctr"/>
            <a:r>
              <a:rPr lang="es-419" sz="1600" b="1" dirty="0"/>
              <a:t>ERROR POR NO RESPUESTA</a:t>
            </a:r>
          </a:p>
          <a:p>
            <a:pPr algn="ctr"/>
            <a:r>
              <a:rPr lang="es-419" sz="2800" b="1" dirty="0"/>
              <a:t>+</a:t>
            </a:r>
          </a:p>
          <a:p>
            <a:pPr algn="ctr"/>
            <a:r>
              <a:rPr lang="es-419" sz="1600" b="1" dirty="0"/>
              <a:t>ERROR POR AJUSTES POSTERIORES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850DFB-D67A-49FB-BBFD-71BAB9DC1C01}"/>
              </a:ext>
            </a:extLst>
          </p:cNvPr>
          <p:cNvSpPr txBox="1"/>
          <p:nvPr/>
        </p:nvSpPr>
        <p:spPr>
          <a:xfrm>
            <a:off x="3832844" y="1787531"/>
            <a:ext cx="322033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CONTRIBUCIÓN AL ERROR DE REPRESENTATIVIDAD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3DB27DA-1722-4028-98BD-C23CF1C87925}"/>
              </a:ext>
            </a:extLst>
          </p:cNvPr>
          <p:cNvSpPr txBox="1"/>
          <p:nvPr/>
        </p:nvSpPr>
        <p:spPr>
          <a:xfrm>
            <a:off x="8123514" y="2401296"/>
            <a:ext cx="288357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419" sz="1600" b="1" dirty="0"/>
          </a:p>
          <a:p>
            <a:pPr algn="ctr"/>
            <a:r>
              <a:rPr lang="es-419" sz="1600" b="1" dirty="0"/>
              <a:t>VALIDEZ</a:t>
            </a:r>
          </a:p>
          <a:p>
            <a:pPr algn="ctr"/>
            <a:r>
              <a:rPr lang="es-419" sz="2800" b="1" dirty="0"/>
              <a:t>+</a:t>
            </a:r>
          </a:p>
          <a:p>
            <a:pPr algn="ctr"/>
            <a:r>
              <a:rPr lang="es-419" sz="1600" b="1" dirty="0"/>
              <a:t>ERROR  DE MEDICIÓN</a:t>
            </a:r>
          </a:p>
          <a:p>
            <a:pPr algn="ctr"/>
            <a:r>
              <a:rPr lang="es-419" sz="2800" b="1" dirty="0"/>
              <a:t>+</a:t>
            </a:r>
          </a:p>
          <a:p>
            <a:pPr algn="ctr"/>
            <a:r>
              <a:rPr lang="es-419" sz="1600" b="1" dirty="0"/>
              <a:t>ERROR DE PROCESAMIENTO</a:t>
            </a:r>
          </a:p>
          <a:p>
            <a:pPr algn="ctr"/>
            <a:endParaRPr lang="es-419" sz="16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7746EA8-123D-4AF5-9131-AB30137FBE5A}"/>
              </a:ext>
            </a:extLst>
          </p:cNvPr>
          <p:cNvSpPr txBox="1"/>
          <p:nvPr/>
        </p:nvSpPr>
        <p:spPr>
          <a:xfrm>
            <a:off x="8123514" y="1787532"/>
            <a:ext cx="288357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CONTRIBUCIÓN AL ERROR DE MEDICIÓN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A02273F-C0FD-470E-9D44-175AF83D450B}"/>
              </a:ext>
            </a:extLst>
          </p:cNvPr>
          <p:cNvSpPr txBox="1"/>
          <p:nvPr/>
        </p:nvSpPr>
        <p:spPr>
          <a:xfrm>
            <a:off x="6074641" y="5177002"/>
            <a:ext cx="2883570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ESTIMACIONES MUESTRALES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E5FC4E4-7296-4C01-9101-3FCB7EF64A35}"/>
              </a:ext>
            </a:extLst>
          </p:cNvPr>
          <p:cNvSpPr txBox="1">
            <a:spLocks/>
          </p:cNvSpPr>
          <p:nvPr/>
        </p:nvSpPr>
        <p:spPr>
          <a:xfrm>
            <a:off x="0" y="74588"/>
            <a:ext cx="12191999" cy="424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TOTAL DE MUESTREO</a:t>
            </a:r>
            <a:endParaRPr lang="ko-KR" altLang="en-US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E513320-1189-4724-8464-D99EC4C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6341" y="685192"/>
            <a:ext cx="736600" cy="165100"/>
          </a:xfrm>
          <a:prstGeom prst="rect">
            <a:avLst/>
          </a:prstGeom>
        </p:spPr>
      </p:pic>
      <p:sp>
        <p:nvSpPr>
          <p:cNvPr id="13" name="TextBox 30">
            <a:extLst>
              <a:ext uri="{FF2B5EF4-FFF2-40B4-BE49-F238E27FC236}">
                <a16:creationId xmlns:a16="http://schemas.microsoft.com/office/drawing/2014/main" id="{ED8A23D6-9F8C-4693-8D1E-D0EC019E82C2}"/>
              </a:ext>
            </a:extLst>
          </p:cNvPr>
          <p:cNvSpPr txBox="1"/>
          <p:nvPr/>
        </p:nvSpPr>
        <p:spPr>
          <a:xfrm>
            <a:off x="177800" y="901578"/>
            <a:ext cx="207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Identificación de los errores totales de muestreo</a:t>
            </a:r>
          </a:p>
        </p:txBody>
      </p:sp>
      <p:pic>
        <p:nvPicPr>
          <p:cNvPr id="14" name="Imagen 13" descr="Diagrama&#10;&#10;Descripción generada automáticamente">
            <a:extLst>
              <a:ext uri="{FF2B5EF4-FFF2-40B4-BE49-F238E27FC236}">
                <a16:creationId xmlns:a16="http://schemas.microsoft.com/office/drawing/2014/main" id="{AA37B529-4EF2-4132-90D5-4E29486F6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7" y="171450"/>
            <a:ext cx="1331008" cy="7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3E94A92-6EA6-4126-9D4E-9694E7B4A328}"/>
              </a:ext>
            </a:extLst>
          </p:cNvPr>
          <p:cNvSpPr txBox="1">
            <a:spLocks/>
          </p:cNvSpPr>
          <p:nvPr/>
        </p:nvSpPr>
        <p:spPr>
          <a:xfrm>
            <a:off x="6575729" y="92770"/>
            <a:ext cx="5758950" cy="142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3900" b="0" i="0" kern="1200" cap="all" spc="1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Elementos</a:t>
            </a:r>
            <a:r>
              <a:rPr lang="en-US" altLang="ko-KR" sz="3900" b="0" i="0" kern="1200" cap="all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altLang="ko-KR" sz="3900" b="0" i="0" kern="1200" cap="all" spc="1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formatos</a:t>
            </a:r>
            <a:endParaRPr lang="en-US" altLang="ko-KR" sz="3900" b="0" i="0" kern="1200" cap="all" spc="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F117221-73FF-4F45-9DD0-9BFF96BE4090}"/>
              </a:ext>
            </a:extLst>
          </p:cNvPr>
          <p:cNvSpPr txBox="1"/>
          <p:nvPr/>
        </p:nvSpPr>
        <p:spPr>
          <a:xfrm>
            <a:off x="6575729" y="1355356"/>
            <a:ext cx="4415293" cy="419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C94D4DB-A973-4287-817A-975384FC8C58}"/>
              </a:ext>
            </a:extLst>
          </p:cNvPr>
          <p:cNvSpPr txBox="1"/>
          <p:nvPr/>
        </p:nvSpPr>
        <p:spPr>
          <a:xfrm>
            <a:off x="6789425" y="2422839"/>
            <a:ext cx="4309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Elementos de la plantilla de metadatos del diseño de la muestra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Universo de estudio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Diseño de la muestra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Desviaciones del diseño muestral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Tasa de respuesta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Factores de expansión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8E446D8A-B648-4990-9A91-FBF6C632A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30438"/>
              </p:ext>
            </p:extLst>
          </p:nvPr>
        </p:nvGraphicFramePr>
        <p:xfrm>
          <a:off x="814151" y="1819922"/>
          <a:ext cx="4681126" cy="4353445"/>
        </p:xfrm>
        <a:graphic>
          <a:graphicData uri="http://schemas.openxmlformats.org/drawingml/2006/table">
            <a:tbl>
              <a:tblPr/>
              <a:tblGrid>
                <a:gridCol w="4681126">
                  <a:extLst>
                    <a:ext uri="{9D8B030D-6E8A-4147-A177-3AD203B41FA5}">
                      <a16:colId xmlns:a16="http://schemas.microsoft.com/office/drawing/2014/main" val="964822509"/>
                    </a:ext>
                  </a:extLst>
                </a:gridCol>
              </a:tblGrid>
              <a:tr h="83776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     Definición de la población objeto de estudio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0715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     Cobertura conceptual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8338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     Desglose geográfico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565421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     El marco de muestreo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59939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     Descripción de complejidad de la muestra 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151855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     El esquema de muestreo empleado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987562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     La determinación del tamaño la muestra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561530"/>
                  </a:ext>
                </a:extLst>
              </a:tr>
              <a:tr h="52755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     Métodos de captación de datos de la encuesta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288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     Cálculo y ajuste de los ponderadores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32531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  Cálculo de los estimadores empleados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521404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  Cálculo de las precisiones.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151721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  No respuesta por unidad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791801"/>
                  </a:ext>
                </a:extLst>
              </a:tr>
              <a:tr h="27164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  No respuesta por ítem</a:t>
                      </a:r>
                      <a:endParaRPr lang="es-MX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13305" marR="13305" marT="13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377828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7FC4CCC-E582-4F26-9CCC-16A62BA17B7A}"/>
              </a:ext>
            </a:extLst>
          </p:cNvPr>
          <p:cNvSpPr/>
          <p:nvPr/>
        </p:nvSpPr>
        <p:spPr>
          <a:xfrm>
            <a:off x="306280" y="94329"/>
            <a:ext cx="958887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C22D39F6-CFC0-41E6-B8FA-0454BA1BF650}"/>
              </a:ext>
            </a:extLst>
          </p:cNvPr>
          <p:cNvSpPr txBox="1"/>
          <p:nvPr/>
        </p:nvSpPr>
        <p:spPr>
          <a:xfrm>
            <a:off x="-152823" y="779351"/>
            <a:ext cx="220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Documentación del diseño de la muestra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F9F1E9B-65D7-4B28-B95D-4698A00E3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064" y="242100"/>
            <a:ext cx="388459" cy="38845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03F3807-CECA-41E3-9D22-95E663E9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13" y="241158"/>
            <a:ext cx="390342" cy="390342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B0458C3-2AB0-4DB7-917F-C6952BF950B4}"/>
              </a:ext>
            </a:extLst>
          </p:cNvPr>
          <p:cNvSpPr txBox="1">
            <a:spLocks/>
          </p:cNvSpPr>
          <p:nvPr/>
        </p:nvSpPr>
        <p:spPr>
          <a:xfrm>
            <a:off x="2291051" y="217047"/>
            <a:ext cx="3804949" cy="142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3900" b="0" i="0" kern="1200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Nota </a:t>
            </a:r>
            <a:r>
              <a:rPr lang="en-US" altLang="ko-KR" sz="3900" b="0" i="0" kern="1200" cap="all" spc="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Metodológica</a:t>
            </a:r>
            <a:endParaRPr lang="en-US" altLang="ko-KR" sz="3900" b="0" i="0" kern="1200" cap="all" spc="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155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117199-172B-4759-A74D-40A9A61C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12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4E3F1C5-E1FE-43CF-ACB7-EFD561BC34F6}"/>
              </a:ext>
            </a:extLst>
          </p:cNvPr>
          <p:cNvSpPr/>
          <p:nvPr/>
        </p:nvSpPr>
        <p:spPr>
          <a:xfrm>
            <a:off x="1727289" y="3357122"/>
            <a:ext cx="888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A039F13-1255-473F-81B5-14DF9FF879CC}"/>
              </a:ext>
            </a:extLst>
          </p:cNvPr>
          <p:cNvSpPr/>
          <p:nvPr/>
        </p:nvSpPr>
        <p:spPr>
          <a:xfrm>
            <a:off x="4980772" y="3371188"/>
            <a:ext cx="888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0F4F34B-7FB1-43F0-BA77-30B884FDED2E}"/>
              </a:ext>
            </a:extLst>
          </p:cNvPr>
          <p:cNvSpPr/>
          <p:nvPr/>
        </p:nvSpPr>
        <p:spPr>
          <a:xfrm>
            <a:off x="8648349" y="3371188"/>
            <a:ext cx="888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3200" dirty="0"/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0ED2BB2B-088E-4B9B-8053-261F08394BC3}"/>
              </a:ext>
            </a:extLst>
          </p:cNvPr>
          <p:cNvSpPr/>
          <p:nvPr/>
        </p:nvSpPr>
        <p:spPr>
          <a:xfrm>
            <a:off x="4463508" y="4430308"/>
            <a:ext cx="2394266" cy="183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la prueba piloto, el área de calidad generará una propuesta de plantillas final  para las actividades descritas en ésta guía</a:t>
            </a: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0CC678CE-7DE5-405B-9352-6A774A0D9726}"/>
              </a:ext>
            </a:extLst>
          </p:cNvPr>
          <p:cNvSpPr/>
          <p:nvPr/>
        </p:nvSpPr>
        <p:spPr>
          <a:xfrm>
            <a:off x="653143" y="4430311"/>
            <a:ext cx="2597336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representantes enviarán ejemplos del llenado de las plantillas de ésta guía</a:t>
            </a:r>
          </a:p>
          <a:p>
            <a:pPr>
              <a:lnSpc>
                <a:spcPct val="120000"/>
              </a:lnSpc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(fecha límite 20/09/2021)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2F3AB273-7388-4D57-B634-3D76D12E7A1E}"/>
              </a:ext>
            </a:extLst>
          </p:cNvPr>
          <p:cNvSpPr/>
          <p:nvPr/>
        </p:nvSpPr>
        <p:spPr>
          <a:xfrm>
            <a:off x="7764258" y="3925984"/>
            <a:ext cx="2642485" cy="183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Guía se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Anexos potenciales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y sugerencias extras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F0ACE83-353E-41FD-9844-A81F7B00F9FE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 pasos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27F2BF2-AF58-43EA-887F-87083E27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235E2A7-648F-48D2-9775-7C866459BBFD}"/>
              </a:ext>
            </a:extLst>
          </p:cNvPr>
          <p:cNvSpPr txBox="1"/>
          <p:nvPr/>
        </p:nvSpPr>
        <p:spPr>
          <a:xfrm>
            <a:off x="847725" y="2171700"/>
            <a:ext cx="1003935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Las representantes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DG’s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enviarán resultados de la prueba piloto sobre el llenado de las plantillas de ésta Guía (fecha límite 20/09/2021)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Después de la prueba piloto, el área de calidad generará una propuesta de plantillas final para las actividades descritas en ésta guía</a:t>
            </a:r>
          </a:p>
          <a:p>
            <a:pPr>
              <a:lnSpc>
                <a:spcPct val="120000"/>
              </a:lnSpc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La Guía puede integrar mínimas modificaciones después del análisis del llenado de las plantillas</a:t>
            </a:r>
          </a:p>
          <a:p>
            <a:pPr>
              <a:lnSpc>
                <a:spcPct val="120000"/>
              </a:lnSpc>
            </a:pP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siguiente sesión del </a:t>
            </a:r>
            <a:r>
              <a:rPr lang="es-MX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Guía de Diseño de la Muestra se someterá para su aprobación</a:t>
            </a:r>
            <a:endParaRPr lang="es-MX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074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AF52-38F5-9644-972B-5BFA1A6D327D}"/>
              </a:ext>
            </a:extLst>
          </p:cNvPr>
          <p:cNvSpPr txBox="1">
            <a:spLocks/>
          </p:cNvSpPr>
          <p:nvPr/>
        </p:nvSpPr>
        <p:spPr>
          <a:xfrm>
            <a:off x="7416792" y="308381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923E543-900F-4142-BA6E-DEC42434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281" y="3904712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F7039B1-A0BC-45D8-BBB6-E9E8AD98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2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265BAD-7A16-4457-8D48-86DF5824F26E}"/>
              </a:ext>
            </a:extLst>
          </p:cNvPr>
          <p:cNvSpPr txBox="1"/>
          <p:nvPr/>
        </p:nvSpPr>
        <p:spPr>
          <a:xfrm>
            <a:off x="4331853" y="171450"/>
            <a:ext cx="2743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ko-KR" altLang="en-US" sz="32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DFC17F9-91AC-412A-986B-705DB34C4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658335"/>
              </p:ext>
            </p:extLst>
          </p:nvPr>
        </p:nvGraphicFramePr>
        <p:xfrm>
          <a:off x="1677879" y="1336370"/>
          <a:ext cx="8187992" cy="418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>
            <a:extLst>
              <a:ext uri="{FF2B5EF4-FFF2-40B4-BE49-F238E27FC236}">
                <a16:creationId xmlns:a16="http://schemas.microsoft.com/office/drawing/2014/main" id="{9EFC3DF9-E6AE-42BB-B271-535EE55DF5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1991" y="721166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DD0D916-D13C-4F46-AE31-4CF24530DDF1}"/>
              </a:ext>
            </a:extLst>
          </p:cNvPr>
          <p:cNvSpPr/>
          <p:nvPr/>
        </p:nvSpPr>
        <p:spPr>
          <a:xfrm>
            <a:off x="5122658" y="4284685"/>
            <a:ext cx="958887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761B3C4-3897-43FD-BBDA-200F444E6C87}"/>
              </a:ext>
            </a:extLst>
          </p:cNvPr>
          <p:cNvSpPr/>
          <p:nvPr/>
        </p:nvSpPr>
        <p:spPr>
          <a:xfrm>
            <a:off x="2989715" y="4284685"/>
            <a:ext cx="684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F3246D1-8B4C-4207-9765-2238C6597889}"/>
              </a:ext>
            </a:extLst>
          </p:cNvPr>
          <p:cNvSpPr/>
          <p:nvPr/>
        </p:nvSpPr>
        <p:spPr>
          <a:xfrm>
            <a:off x="795008" y="3087882"/>
            <a:ext cx="684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42583D9F-5219-4779-AE64-8618B7ADDB54}"/>
              </a:ext>
            </a:extLst>
          </p:cNvPr>
          <p:cNvSpPr txBox="1"/>
          <p:nvPr/>
        </p:nvSpPr>
        <p:spPr>
          <a:xfrm>
            <a:off x="2402175" y="4969707"/>
            <a:ext cx="207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Tamaño, distribución y selección de la muestra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110E46CE-186D-4C34-9D08-F9FB1C54A10C}"/>
              </a:ext>
            </a:extLst>
          </p:cNvPr>
          <p:cNvSpPr txBox="1"/>
          <p:nvPr/>
        </p:nvSpPr>
        <p:spPr>
          <a:xfrm>
            <a:off x="137679" y="3708906"/>
            <a:ext cx="207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Elección del tipo de muestreo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236F890-1EDD-43D3-8937-4D6641420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8496" y="4466211"/>
            <a:ext cx="170973" cy="320948"/>
          </a:xfrm>
          <a:prstGeom prst="rect">
            <a:avLst/>
          </a:prstGeom>
        </p:spPr>
      </p:pic>
      <p:sp>
        <p:nvSpPr>
          <p:cNvPr id="11" name="TextBox 30">
            <a:extLst>
              <a:ext uri="{FF2B5EF4-FFF2-40B4-BE49-F238E27FC236}">
                <a16:creationId xmlns:a16="http://schemas.microsoft.com/office/drawing/2014/main" id="{52701B7F-0696-42F6-860F-F51DE3A7963D}"/>
              </a:ext>
            </a:extLst>
          </p:cNvPr>
          <p:cNvSpPr txBox="1"/>
          <p:nvPr/>
        </p:nvSpPr>
        <p:spPr>
          <a:xfrm>
            <a:off x="4551599" y="4957890"/>
            <a:ext cx="207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Definición de estimaciones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A69C85C-A19B-43E5-A4C0-E15AC2213441}"/>
              </a:ext>
            </a:extLst>
          </p:cNvPr>
          <p:cNvSpPr txBox="1">
            <a:spLocks/>
          </p:cNvSpPr>
          <p:nvPr/>
        </p:nvSpPr>
        <p:spPr>
          <a:xfrm>
            <a:off x="0" y="1842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MUESTRA</a:t>
            </a:r>
            <a:endParaRPr lang="ko-KR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7831C9D7-B754-4711-9924-A37FA0A33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7699" y="668432"/>
            <a:ext cx="736600" cy="1651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92A0C48-237A-44A9-A1D9-DA1613AFE176}"/>
              </a:ext>
            </a:extLst>
          </p:cNvPr>
          <p:cNvSpPr txBox="1"/>
          <p:nvPr/>
        </p:nvSpPr>
        <p:spPr>
          <a:xfrm>
            <a:off x="2261562" y="1273993"/>
            <a:ext cx="948615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MX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el grupo de trabajo: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han acordado las actividades principales que se deben hacer para el diseño de la muestra.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han recibido comentarios a la Guía por parte de todas las áreas y ya fueron incorporados.</a:t>
            </a:r>
          </a:p>
          <a:p>
            <a:r>
              <a:rPr lang="en-US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419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938284D-AE50-4D4D-89F4-B1A3ADB259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92" t="56726" r="51695" b="30889"/>
          <a:stretch/>
        </p:blipFill>
        <p:spPr>
          <a:xfrm>
            <a:off x="5315740" y="4364388"/>
            <a:ext cx="671499" cy="52459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1415847D-3713-47CF-BA5F-0931AB034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04084" y="4396887"/>
            <a:ext cx="459596" cy="459596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D418A31C-A9CC-4C51-95A3-C17D670146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8092" y="3252073"/>
            <a:ext cx="426858" cy="42685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8C78E20-B997-4793-9E02-17D1E62E2A7B}"/>
              </a:ext>
            </a:extLst>
          </p:cNvPr>
          <p:cNvSpPr/>
          <p:nvPr/>
        </p:nvSpPr>
        <p:spPr>
          <a:xfrm>
            <a:off x="862623" y="5327929"/>
            <a:ext cx="684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C570C452-1212-48F1-A579-8399EC10F660}"/>
              </a:ext>
            </a:extLst>
          </p:cNvPr>
          <p:cNvSpPr txBox="1"/>
          <p:nvPr/>
        </p:nvSpPr>
        <p:spPr>
          <a:xfrm>
            <a:off x="184790" y="6002673"/>
            <a:ext cx="207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Preparación del marco de muestreo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DF8A9D14-9EAD-4739-83A3-E4B5076A3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1025" y="5503042"/>
            <a:ext cx="495579" cy="330387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B496821E-AE75-44A4-9C74-BCF684982EB0}"/>
              </a:ext>
            </a:extLst>
          </p:cNvPr>
          <p:cNvGrpSpPr/>
          <p:nvPr/>
        </p:nvGrpSpPr>
        <p:grpSpPr>
          <a:xfrm rot="5400000">
            <a:off x="821866" y="4656170"/>
            <a:ext cx="783923" cy="341044"/>
            <a:chOff x="4657281" y="2109739"/>
            <a:chExt cx="783923" cy="341044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C7769A23-861F-41F3-9191-E3DC15450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70231" y="2109739"/>
              <a:ext cx="170973" cy="320948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E8CE1CB4-8C51-489F-ACCF-046021A1A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4657281" y="2129835"/>
              <a:ext cx="170973" cy="320948"/>
            </a:xfrm>
            <a:prstGeom prst="rect">
              <a:avLst/>
            </a:prstGeom>
          </p:spPr>
        </p:pic>
      </p:grpSp>
      <p:sp>
        <p:nvSpPr>
          <p:cNvPr id="29" name="TextBox 30">
            <a:extLst>
              <a:ext uri="{FF2B5EF4-FFF2-40B4-BE49-F238E27FC236}">
                <a16:creationId xmlns:a16="http://schemas.microsoft.com/office/drawing/2014/main" id="{21683E1B-BC07-4D76-AA9E-07C3331CCB01}"/>
              </a:ext>
            </a:extLst>
          </p:cNvPr>
          <p:cNvSpPr txBox="1"/>
          <p:nvPr/>
        </p:nvSpPr>
        <p:spPr>
          <a:xfrm>
            <a:off x="6701024" y="4969707"/>
            <a:ext cx="207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Identificación de los errores totales de muestreo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E6E931CD-0676-434E-8C2F-795B60B2C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5023" y="4466211"/>
            <a:ext cx="170973" cy="320948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4FF7358C-D7ED-46BA-AACF-FCF1BF822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4949" y="4466211"/>
            <a:ext cx="170973" cy="320948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43AD0294-F8AD-4EAB-97D0-0795E48DED8F}"/>
              </a:ext>
            </a:extLst>
          </p:cNvPr>
          <p:cNvSpPr/>
          <p:nvPr/>
        </p:nvSpPr>
        <p:spPr>
          <a:xfrm>
            <a:off x="9366408" y="4284685"/>
            <a:ext cx="958887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id="{A34B7AD3-87E3-4C00-B10A-CF0277406F1D}"/>
              </a:ext>
            </a:extLst>
          </p:cNvPr>
          <p:cNvSpPr txBox="1"/>
          <p:nvPr/>
        </p:nvSpPr>
        <p:spPr>
          <a:xfrm>
            <a:off x="8907305" y="4969707"/>
            <a:ext cx="220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Documentación del diseño de la muestra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C90420C2-CC58-4DC6-84BB-2C5FA291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304" y="4466211"/>
            <a:ext cx="170973" cy="320948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8ACA554C-7DE4-41AE-BD16-95517F1286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37192" y="4432456"/>
            <a:ext cx="388459" cy="38845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57BB8D53-9E8B-42A8-9EA2-69C3B8B93F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39441" y="4431514"/>
            <a:ext cx="390342" cy="390342"/>
          </a:xfrm>
          <a:prstGeom prst="rect">
            <a:avLst/>
          </a:prstGeom>
        </p:spPr>
      </p:pic>
      <p:pic>
        <p:nvPicPr>
          <p:cNvPr id="40" name="Imagen 39" descr="Diagrama&#10;&#10;Descripción generada automáticamente">
            <a:extLst>
              <a:ext uri="{FF2B5EF4-FFF2-40B4-BE49-F238E27FC236}">
                <a16:creationId xmlns:a16="http://schemas.microsoft.com/office/drawing/2014/main" id="{E0B85AEC-169C-4EB6-BB24-E0A0EF933C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3521" y="4239579"/>
            <a:ext cx="1331008" cy="7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B43DF63C-CFCD-B54A-BC27-7B6B9BEE3AA4}"/>
              </a:ext>
            </a:extLst>
          </p:cNvPr>
          <p:cNvSpPr txBox="1">
            <a:spLocks/>
          </p:cNvSpPr>
          <p:nvPr/>
        </p:nvSpPr>
        <p:spPr>
          <a:xfrm>
            <a:off x="0" y="291575"/>
            <a:ext cx="12191999" cy="1465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MUESTREO</a:t>
            </a:r>
            <a:endParaRPr lang="ko-KR" altLang="en-US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766BCC69-172F-FC43-ABEF-265E3236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794460"/>
            <a:ext cx="736600" cy="1651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C0E68C3E-0476-4846-96AB-E0C64E1E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1576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419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D078E04E-ECBD-4F49-A953-40817B5C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87878"/>
              </p:ext>
            </p:extLst>
          </p:nvPr>
        </p:nvGraphicFramePr>
        <p:xfrm>
          <a:off x="227846" y="2145736"/>
          <a:ext cx="11736305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453">
                  <a:extLst>
                    <a:ext uri="{9D8B030D-6E8A-4147-A177-3AD203B41FA5}">
                      <a16:colId xmlns:a16="http://schemas.microsoft.com/office/drawing/2014/main" val="1036441563"/>
                    </a:ext>
                  </a:extLst>
                </a:gridCol>
                <a:gridCol w="1935332">
                  <a:extLst>
                    <a:ext uri="{9D8B030D-6E8A-4147-A177-3AD203B41FA5}">
                      <a16:colId xmlns:a16="http://schemas.microsoft.com/office/drawing/2014/main" val="2034418723"/>
                    </a:ext>
                  </a:extLst>
                </a:gridCol>
                <a:gridCol w="3728621">
                  <a:extLst>
                    <a:ext uri="{9D8B030D-6E8A-4147-A177-3AD203B41FA5}">
                      <a16:colId xmlns:a16="http://schemas.microsoft.com/office/drawing/2014/main" val="548394045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397321572"/>
                    </a:ext>
                  </a:extLst>
                </a:gridCol>
                <a:gridCol w="2676365">
                  <a:extLst>
                    <a:ext uri="{9D8B030D-6E8A-4147-A177-3AD203B41FA5}">
                      <a16:colId xmlns:a16="http://schemas.microsoft.com/office/drawing/2014/main" val="1731403248"/>
                    </a:ext>
                  </a:extLst>
                </a:gridCol>
              </a:tblGrid>
              <a:tr h="166815">
                <a:tc rowSpan="2">
                  <a:txBody>
                    <a:bodyPr/>
                    <a:lstStyle/>
                    <a:p>
                      <a:pPr algn="ctr"/>
                      <a:r>
                        <a:rPr lang="es-419" sz="1400" dirty="0">
                          <a:ln>
                            <a:noFill/>
                          </a:ln>
                        </a:rPr>
                        <a:t>INEGI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419" sz="1400" dirty="0">
                          <a:ln>
                            <a:noFill/>
                          </a:ln>
                        </a:rPr>
                        <a:t>TIPO DE MUESTREO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r>
                        <a:rPr lang="es-419" dirty="0"/>
                        <a:t>TIPO DE MUESTREO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sz="1400" dirty="0">
                          <a:ln>
                            <a:noFill/>
                          </a:ln>
                        </a:rPr>
                        <a:t>NÚMERO DE ETÁPAS DE SELECCIÓN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419" dirty="0"/>
                        <a:t>BIETÁPICO &amp; MULTIETÁPICO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619773"/>
                  </a:ext>
                </a:extLst>
              </a:tr>
              <a:tr h="16681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419" sz="1400" b="1" kern="12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UNIETÁPICO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419" sz="1400" b="1" kern="12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BIETÁPICO O MÁS ETAPAS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47627"/>
                  </a:ext>
                </a:extLst>
              </a:tr>
              <a:tr h="589566">
                <a:tc>
                  <a:txBody>
                    <a:bodyPr/>
                    <a:lstStyle/>
                    <a:p>
                      <a:pPr algn="ctr"/>
                      <a:r>
                        <a:rPr lang="es-419" sz="1400" b="1" dirty="0">
                          <a:solidFill>
                            <a:srgbClr val="00B050"/>
                          </a:solidFill>
                        </a:rPr>
                        <a:t>ENOE, ENVE, </a:t>
                      </a:r>
                      <a:r>
                        <a:rPr lang="es-419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ENADID</a:t>
                      </a:r>
                      <a:endParaRPr lang="es-419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400" b="1" dirty="0">
                          <a:solidFill>
                            <a:srgbClr val="0070C0"/>
                          </a:solidFill>
                        </a:rPr>
                        <a:t>PROBABILÍSTICO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Aleatorio simple (con o sin reemplazo)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Sistemático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Estratificado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Por conglomerados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Una sola elección  del tipo y modalidad de muestreo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Combinación específica del tipo de muestreo, la modalidad y el número de etapas de selección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876826"/>
                  </a:ext>
                </a:extLst>
              </a:tr>
              <a:tr h="589566">
                <a:tc>
                  <a:txBody>
                    <a:bodyPr/>
                    <a:lstStyle/>
                    <a:p>
                      <a:pPr algn="ctr"/>
                      <a:r>
                        <a:rPr lang="es-419" sz="1400" b="1" dirty="0">
                          <a:solidFill>
                            <a:srgbClr val="00B050"/>
                          </a:solidFill>
                        </a:rPr>
                        <a:t>----</a:t>
                      </a:r>
                    </a:p>
                    <a:p>
                      <a:pPr algn="ctr"/>
                      <a:endParaRPr lang="es-419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400" b="1" dirty="0">
                          <a:solidFill>
                            <a:srgbClr val="0070C0"/>
                          </a:solidFill>
                        </a:rPr>
                        <a:t>NO PROBABILÍSTICO O DETERMINISTICO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Convencional o accidental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Por cuotas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Cadena o bola de nieve (</a:t>
                      </a:r>
                      <a:r>
                        <a:rPr lang="es-419" sz="1600" dirty="0" err="1"/>
                        <a:t>snow</a:t>
                      </a:r>
                      <a:r>
                        <a:rPr lang="es-419" sz="1600" dirty="0"/>
                        <a:t> </a:t>
                      </a:r>
                      <a:r>
                        <a:rPr lang="es-419" sz="1600" dirty="0" err="1"/>
                        <a:t>ball</a:t>
                      </a:r>
                      <a:r>
                        <a:rPr lang="es-419" sz="1600" dirty="0"/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Intencional o por juicio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140910"/>
                  </a:ext>
                </a:extLst>
              </a:tr>
              <a:tr h="260506">
                <a:tc>
                  <a:txBody>
                    <a:bodyPr/>
                    <a:lstStyle/>
                    <a:p>
                      <a:pPr algn="ctr"/>
                      <a:r>
                        <a:rPr lang="es-419" sz="1400" b="1" dirty="0">
                          <a:solidFill>
                            <a:srgbClr val="00B050"/>
                          </a:solidFill>
                        </a:rPr>
                        <a:t>EMEC, EMS, EMIM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400" b="1" dirty="0">
                          <a:solidFill>
                            <a:srgbClr val="0070C0"/>
                          </a:solidFill>
                        </a:rPr>
                        <a:t>MIXTO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419" sz="1600" dirty="0"/>
                        <a:t>Muestreo </a:t>
                      </a:r>
                      <a:r>
                        <a:rPr lang="es-419" sz="1600" dirty="0" err="1"/>
                        <a:t>Cutoff</a:t>
                      </a:r>
                      <a:r>
                        <a:rPr lang="es-419" sz="1600" dirty="0"/>
                        <a:t> (5 variantes)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97766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502EDA3-8DD4-40D3-8CD1-FA54D297A110}"/>
              </a:ext>
            </a:extLst>
          </p:cNvPr>
          <p:cNvSpPr txBox="1"/>
          <p:nvPr/>
        </p:nvSpPr>
        <p:spPr>
          <a:xfrm>
            <a:off x="2280401" y="1130088"/>
            <a:ext cx="9557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alternativas metodológicas son diversas y su determinación implica tanto el análisis de los condicionantes como del conocimiento de las ventajas y desventajas de cada una de ellas. </a:t>
            </a:r>
            <a:endParaRPr lang="es-419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251EEAA-696A-4A56-A64E-0AAC7960FF01}"/>
              </a:ext>
            </a:extLst>
          </p:cNvPr>
          <p:cNvSpPr/>
          <p:nvPr/>
        </p:nvSpPr>
        <p:spPr>
          <a:xfrm>
            <a:off x="759144" y="63155"/>
            <a:ext cx="684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F3D7F95B-9F9B-4122-807C-C96F536E77B6}"/>
              </a:ext>
            </a:extLst>
          </p:cNvPr>
          <p:cNvSpPr txBox="1"/>
          <p:nvPr/>
        </p:nvSpPr>
        <p:spPr>
          <a:xfrm>
            <a:off x="101815" y="684179"/>
            <a:ext cx="207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Elección del tipo de muestreo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1DA4CD7-7610-404C-B6F7-AFCA0A369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228" y="227346"/>
            <a:ext cx="426858" cy="42685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D7E42FB-54CB-4CC4-A4D3-52CD432E4FF7}"/>
              </a:ext>
            </a:extLst>
          </p:cNvPr>
          <p:cNvSpPr txBox="1"/>
          <p:nvPr/>
        </p:nvSpPr>
        <p:spPr>
          <a:xfrm>
            <a:off x="536821" y="5715556"/>
            <a:ext cx="9006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En la guía se presentan los pros y contras de cada tipo de muestreo así como los aspectos que se deben tomar en cuenta para elegir la modalidad de muestreo más conveniente.  </a:t>
            </a:r>
          </a:p>
        </p:txBody>
      </p:sp>
    </p:spTree>
    <p:extLst>
      <p:ext uri="{BB962C8B-B14F-4D97-AF65-F5344CB8AC3E}">
        <p14:creationId xmlns:p14="http://schemas.microsoft.com/office/powerpoint/2010/main" val="83931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B43DF63C-CFCD-B54A-BC27-7B6B9BEE3AA4}"/>
              </a:ext>
            </a:extLst>
          </p:cNvPr>
          <p:cNvSpPr txBox="1">
            <a:spLocks/>
          </p:cNvSpPr>
          <p:nvPr/>
        </p:nvSpPr>
        <p:spPr>
          <a:xfrm>
            <a:off x="0" y="291575"/>
            <a:ext cx="12191999" cy="1032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DE MUESTREO</a:t>
            </a:r>
          </a:p>
          <a:p>
            <a:pPr marL="0" indent="0" algn="ctr">
              <a:buNone/>
            </a:pPr>
            <a:endParaRPr lang="en-US" altLang="ko-KR" sz="8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766BCC69-172F-FC43-ABEF-265E3236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794460"/>
            <a:ext cx="736600" cy="1651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C0E68C3E-0476-4846-96AB-E0C64E1E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1576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419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83E32A-348F-4DAC-90CF-463352914A56}"/>
              </a:ext>
            </a:extLst>
          </p:cNvPr>
          <p:cNvSpPr txBox="1"/>
          <p:nvPr/>
        </p:nvSpPr>
        <p:spPr>
          <a:xfrm>
            <a:off x="1213268" y="1651418"/>
            <a:ext cx="97654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dirty="0"/>
              <a:t>La población definida a través del marco de muestreo debe contener a toda la población objeto de estudio, de lo contrario la encuesta aportará resultados poco confiables. Un marco de muestreo debe, entonces, tener propiedades relacionadas con la:</a:t>
            </a:r>
          </a:p>
          <a:p>
            <a:pPr algn="just"/>
            <a:endParaRPr lang="es-419" dirty="0"/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dirty="0"/>
              <a:t>Calidad (unidades bien definidas y estables, completez, actualización, etc.)</a:t>
            </a:r>
          </a:p>
          <a:p>
            <a:pPr algn="just">
              <a:buClr>
                <a:srgbClr val="1D79C3"/>
              </a:buClr>
              <a:buSzPct val="165000"/>
            </a:pPr>
            <a:endParaRPr lang="es-419" dirty="0"/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dirty="0"/>
              <a:t>Eficiencia (fácil manipulación, inclusión de información complementaria exacta y actualizada, etc.)</a:t>
            </a:r>
          </a:p>
          <a:p>
            <a:pPr algn="just">
              <a:buClr>
                <a:srgbClr val="1D79C3"/>
              </a:buClr>
              <a:buSzPct val="165000"/>
            </a:pPr>
            <a:endParaRPr lang="es-419" dirty="0"/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dirty="0"/>
              <a:t>Costo (Bajos costos de adquisición, preparación, uso y mantenimiento)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6BC6C2C-E96A-47D1-B03A-E5D2E0F15C6E}"/>
              </a:ext>
            </a:extLst>
          </p:cNvPr>
          <p:cNvSpPr>
            <a:spLocks/>
          </p:cNvSpPr>
          <p:nvPr/>
        </p:nvSpPr>
        <p:spPr bwMode="auto">
          <a:xfrm>
            <a:off x="3520936" y="4721370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033057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2FDD1D-364C-4C43-93A2-9342430FCC13}"/>
              </a:ext>
            </a:extLst>
          </p:cNvPr>
          <p:cNvSpPr>
            <a:spLocks/>
          </p:cNvSpPr>
          <p:nvPr/>
        </p:nvSpPr>
        <p:spPr bwMode="auto">
          <a:xfrm>
            <a:off x="5221948" y="4740768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1BA3E2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4ED0201-8C35-4DA7-8BC9-C2824D34F26A}"/>
              </a:ext>
            </a:extLst>
          </p:cNvPr>
          <p:cNvSpPr>
            <a:spLocks/>
          </p:cNvSpPr>
          <p:nvPr/>
        </p:nvSpPr>
        <p:spPr bwMode="auto">
          <a:xfrm>
            <a:off x="5297844" y="4815638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0561A3D0-F8C1-4FA6-8785-B0CF17F3B175}"/>
              </a:ext>
            </a:extLst>
          </p:cNvPr>
          <p:cNvSpPr>
            <a:spLocks/>
          </p:cNvSpPr>
          <p:nvPr/>
        </p:nvSpPr>
        <p:spPr bwMode="auto">
          <a:xfrm>
            <a:off x="3596833" y="4796240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F068EABA-1656-4969-841F-4413D00B9AF9}"/>
              </a:ext>
            </a:extLst>
          </p:cNvPr>
          <p:cNvSpPr>
            <a:spLocks/>
          </p:cNvSpPr>
          <p:nvPr/>
        </p:nvSpPr>
        <p:spPr bwMode="auto">
          <a:xfrm>
            <a:off x="6928450" y="4740768"/>
            <a:ext cx="1074843" cy="10748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rgbClr val="1277C6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55B3B825-442F-4135-9068-F76AF631AFC6}"/>
              </a:ext>
            </a:extLst>
          </p:cNvPr>
          <p:cNvSpPr>
            <a:spLocks/>
          </p:cNvSpPr>
          <p:nvPr/>
        </p:nvSpPr>
        <p:spPr bwMode="auto">
          <a:xfrm>
            <a:off x="7004346" y="4815638"/>
            <a:ext cx="923050" cy="925103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54BF83-A0FA-4E69-BB9A-44CB54569FDB}"/>
              </a:ext>
            </a:extLst>
          </p:cNvPr>
          <p:cNvSpPr txBox="1"/>
          <p:nvPr/>
        </p:nvSpPr>
        <p:spPr>
          <a:xfrm>
            <a:off x="3550339" y="5007520"/>
            <a:ext cx="99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/>
              <a:t>Marco COMPLETO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C906B28-749F-42B9-B899-4B0DC92CF415}"/>
              </a:ext>
            </a:extLst>
          </p:cNvPr>
          <p:cNvSpPr txBox="1"/>
          <p:nvPr/>
        </p:nvSpPr>
        <p:spPr>
          <a:xfrm>
            <a:off x="5252569" y="4818958"/>
            <a:ext cx="99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/>
              <a:t>Marco PARCIAL y debe actualizarse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633708-A2D7-4EB4-9929-CDFBB2CBF681}"/>
              </a:ext>
            </a:extLst>
          </p:cNvPr>
          <p:cNvSpPr txBox="1"/>
          <p:nvPr/>
        </p:nvSpPr>
        <p:spPr>
          <a:xfrm>
            <a:off x="6957385" y="4958446"/>
            <a:ext cx="99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/>
              <a:t>SIN Marco y debe construirse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E40D700-DCB0-449C-9944-94FC7F63B368}"/>
              </a:ext>
            </a:extLst>
          </p:cNvPr>
          <p:cNvSpPr/>
          <p:nvPr/>
        </p:nvSpPr>
        <p:spPr>
          <a:xfrm>
            <a:off x="763400" y="73695"/>
            <a:ext cx="684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C8E1B9CE-89CC-4DE1-AD1F-932F90D8A7F4}"/>
              </a:ext>
            </a:extLst>
          </p:cNvPr>
          <p:cNvSpPr txBox="1"/>
          <p:nvPr/>
        </p:nvSpPr>
        <p:spPr>
          <a:xfrm>
            <a:off x="85567" y="748439"/>
            <a:ext cx="207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Preparación del marco de muestreo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18E471B8-2450-4752-89B5-B79D83AA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802" y="248808"/>
            <a:ext cx="495579" cy="3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9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: Rounded Corners 15">
            <a:extLst>
              <a:ext uri="{FF2B5EF4-FFF2-40B4-BE49-F238E27FC236}">
                <a16:creationId xmlns:a16="http://schemas.microsoft.com/office/drawing/2014/main" id="{04398D6D-C4E7-0242-9F55-75274F3868D5}"/>
              </a:ext>
            </a:extLst>
          </p:cNvPr>
          <p:cNvSpPr/>
          <p:nvPr/>
        </p:nvSpPr>
        <p:spPr>
          <a:xfrm>
            <a:off x="5942122" y="-4062"/>
            <a:ext cx="6260187" cy="375257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1277C6"/>
              </a:gs>
              <a:gs pos="61000">
                <a:srgbClr val="1BA3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C2DD51FA-2375-9D40-AE41-B6FED33E47FF}"/>
              </a:ext>
            </a:extLst>
          </p:cNvPr>
          <p:cNvSpPr txBox="1">
            <a:spLocks/>
          </p:cNvSpPr>
          <p:nvPr/>
        </p:nvSpPr>
        <p:spPr>
          <a:xfrm>
            <a:off x="984165" y="55197"/>
            <a:ext cx="3770483" cy="374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MUESTRALES</a:t>
            </a:r>
            <a:endParaRPr lang="ko-KR" altLang="en-US" sz="2400" dirty="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C90D928C-525B-DE4D-B4D6-55C290D9FADE}"/>
              </a:ext>
            </a:extLst>
          </p:cNvPr>
          <p:cNvSpPr txBox="1">
            <a:spLocks/>
          </p:cNvSpPr>
          <p:nvPr/>
        </p:nvSpPr>
        <p:spPr>
          <a:xfrm>
            <a:off x="221480" y="465279"/>
            <a:ext cx="5295852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</a:t>
            </a:r>
            <a:endParaRPr lang="ko-KR" altLang="en-US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E665DB2F-CE71-CC4C-AF82-D6967EEF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106" y="1041343"/>
            <a:ext cx="736600" cy="16510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4221C7D3-C3DC-4E7D-986A-F365D4653AFA}"/>
              </a:ext>
            </a:extLst>
          </p:cNvPr>
          <p:cNvSpPr txBox="1"/>
          <p:nvPr/>
        </p:nvSpPr>
        <p:spPr>
          <a:xfrm>
            <a:off x="94015" y="1351085"/>
            <a:ext cx="5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 unión puede dar una cobertura más completa de la población objeto de estudio.</a:t>
            </a:r>
            <a:endParaRPr lang="es-419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0BD80B-931B-4995-999E-77EB99816513}"/>
              </a:ext>
            </a:extLst>
          </p:cNvPr>
          <p:cNvSpPr txBox="1"/>
          <p:nvPr/>
        </p:nvSpPr>
        <p:spPr>
          <a:xfrm>
            <a:off x="160662" y="3442449"/>
            <a:ext cx="242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/>
              <a:t>MARCOS CON INTERSECCIÓN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DC6BC8-E3A7-4C24-9195-3E203DA1CD57}"/>
              </a:ext>
            </a:extLst>
          </p:cNvPr>
          <p:cNvSpPr txBox="1"/>
          <p:nvPr/>
        </p:nvSpPr>
        <p:spPr>
          <a:xfrm>
            <a:off x="3217393" y="3442449"/>
            <a:ext cx="200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/>
              <a:t>MARCOS AJENOS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99884AF-0BBA-47BF-A212-DB3DC281E312}"/>
              </a:ext>
            </a:extLst>
          </p:cNvPr>
          <p:cNvSpPr txBox="1">
            <a:spLocks/>
          </p:cNvSpPr>
          <p:nvPr/>
        </p:nvSpPr>
        <p:spPr>
          <a:xfrm>
            <a:off x="6529929" y="114713"/>
            <a:ext cx="4547467" cy="374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MUESTRALES CON</a:t>
            </a:r>
            <a:endParaRPr lang="ko-KR" altLang="en-US" sz="2400" dirty="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1B14FEA9-8A56-489C-A689-EFC1E7059227}"/>
              </a:ext>
            </a:extLst>
          </p:cNvPr>
          <p:cNvSpPr txBox="1">
            <a:spLocks/>
          </p:cNvSpPr>
          <p:nvPr/>
        </p:nvSpPr>
        <p:spPr>
          <a:xfrm>
            <a:off x="6461261" y="405176"/>
            <a:ext cx="57990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Propietaria y Usuaria</a:t>
            </a:r>
            <a:r>
              <a:rPr lang="es-MX" altLang="ko-KR" sz="36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3BAB0A8B-F37B-45FE-893E-22E62E0D0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3663" y="1029842"/>
            <a:ext cx="736600" cy="1651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A4C29C-9C6E-41D1-86A8-DF8552B8C031}"/>
              </a:ext>
            </a:extLst>
          </p:cNvPr>
          <p:cNvSpPr txBox="1"/>
          <p:nvPr/>
        </p:nvSpPr>
        <p:spPr>
          <a:xfrm>
            <a:off x="6213291" y="1308463"/>
            <a:ext cx="5717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 algunos Programas de información, dos o más entidades construyen, organizan y usan un marco muestral. </a:t>
            </a:r>
            <a:endParaRPr lang="es-419" dirty="0"/>
          </a:p>
        </p:txBody>
      </p:sp>
      <p:sp>
        <p:nvSpPr>
          <p:cNvPr id="25" name="Cilindro 24">
            <a:extLst>
              <a:ext uri="{FF2B5EF4-FFF2-40B4-BE49-F238E27FC236}">
                <a16:creationId xmlns:a16="http://schemas.microsoft.com/office/drawing/2014/main" id="{03563A7A-A785-407B-B48B-DA7EA1ACEB36}"/>
              </a:ext>
            </a:extLst>
          </p:cNvPr>
          <p:cNvSpPr/>
          <p:nvPr/>
        </p:nvSpPr>
        <p:spPr>
          <a:xfrm>
            <a:off x="6159212" y="2364437"/>
            <a:ext cx="1339001" cy="977994"/>
          </a:xfrm>
          <a:prstGeom prst="can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Fuentes de información para el marco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460AD0A-EF96-4BF4-985A-3375A23F9D88}"/>
              </a:ext>
            </a:extLst>
          </p:cNvPr>
          <p:cNvSpPr/>
          <p:nvPr/>
        </p:nvSpPr>
        <p:spPr>
          <a:xfrm>
            <a:off x="8271154" y="2462884"/>
            <a:ext cx="1241878" cy="772474"/>
          </a:xfrm>
          <a:prstGeom prst="roundRect">
            <a:avLst/>
          </a:prstGeom>
          <a:solidFill>
            <a:srgbClr val="002060">
              <a:alpha val="46000"/>
            </a:srgbClr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Propietaria del marco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F770E8E-5256-46C2-8685-EB620B9C2F45}"/>
              </a:ext>
            </a:extLst>
          </p:cNvPr>
          <p:cNvCxnSpPr>
            <a:cxnSpLocks/>
          </p:cNvCxnSpPr>
          <p:nvPr/>
        </p:nvCxnSpPr>
        <p:spPr>
          <a:xfrm flipH="1" flipV="1">
            <a:off x="9540264" y="2726195"/>
            <a:ext cx="1343217" cy="6829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E131B40-969F-4AFB-88CD-C91832737E3A}"/>
              </a:ext>
            </a:extLst>
          </p:cNvPr>
          <p:cNvCxnSpPr>
            <a:cxnSpLocks/>
          </p:cNvCxnSpPr>
          <p:nvPr/>
        </p:nvCxnSpPr>
        <p:spPr>
          <a:xfrm>
            <a:off x="9540263" y="3039018"/>
            <a:ext cx="1343218" cy="0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CD9BB7E-93F9-4D5C-80FB-1A6ECE59BD33}"/>
              </a:ext>
            </a:extLst>
          </p:cNvPr>
          <p:cNvSpPr txBox="1"/>
          <p:nvPr/>
        </p:nvSpPr>
        <p:spPr>
          <a:xfrm>
            <a:off x="9835168" y="3047372"/>
            <a:ext cx="99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Datos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AA057E8-C4E3-4FEB-9266-6B19E2AEAAF4}"/>
              </a:ext>
            </a:extLst>
          </p:cNvPr>
          <p:cNvSpPr txBox="1"/>
          <p:nvPr/>
        </p:nvSpPr>
        <p:spPr>
          <a:xfrm>
            <a:off x="9449380" y="2394470"/>
            <a:ext cx="168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Requerimientos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BCEE7E4-8D73-433D-996C-03144B372830}"/>
              </a:ext>
            </a:extLst>
          </p:cNvPr>
          <p:cNvSpPr txBox="1"/>
          <p:nvPr/>
        </p:nvSpPr>
        <p:spPr>
          <a:xfrm>
            <a:off x="7612718" y="2377015"/>
            <a:ext cx="48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5400" b="1" dirty="0">
                <a:sym typeface="Symbol" panose="05050102010706020507" pitchFamily="18" charset="2"/>
              </a:rPr>
              <a:t></a:t>
            </a:r>
            <a:endParaRPr lang="es-419" sz="5400" b="1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551F6C53-657A-44C6-B32F-EC7EE3132F26}"/>
              </a:ext>
            </a:extLst>
          </p:cNvPr>
          <p:cNvSpPr/>
          <p:nvPr/>
        </p:nvSpPr>
        <p:spPr>
          <a:xfrm>
            <a:off x="10883481" y="2450392"/>
            <a:ext cx="1267838" cy="758036"/>
          </a:xfrm>
          <a:prstGeom prst="roundRect">
            <a:avLst>
              <a:gd name="adj" fmla="val 18865"/>
            </a:avLst>
          </a:prstGeom>
          <a:solidFill>
            <a:schemeClr val="bg1">
              <a:alpha val="38000"/>
            </a:schemeClr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Usuaria del marco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E0390F8-AA82-4B04-9B54-BD47CCCB96BD}"/>
              </a:ext>
            </a:extLst>
          </p:cNvPr>
          <p:cNvSpPr/>
          <p:nvPr/>
        </p:nvSpPr>
        <p:spPr>
          <a:xfrm>
            <a:off x="263241" y="2185161"/>
            <a:ext cx="1313895" cy="1206990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7D38BB3-F7AD-4040-B0C3-BA8690618E08}"/>
              </a:ext>
            </a:extLst>
          </p:cNvPr>
          <p:cNvSpPr/>
          <p:nvPr/>
        </p:nvSpPr>
        <p:spPr>
          <a:xfrm>
            <a:off x="1200479" y="2201603"/>
            <a:ext cx="1175428" cy="1190548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0228A410-B6A2-4749-8F69-EDF4E58079B4}"/>
              </a:ext>
            </a:extLst>
          </p:cNvPr>
          <p:cNvSpPr/>
          <p:nvPr/>
        </p:nvSpPr>
        <p:spPr>
          <a:xfrm>
            <a:off x="2862982" y="2213082"/>
            <a:ext cx="1313895" cy="1206990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3E7ADC1C-D494-44A3-9C56-95884E443E90}"/>
              </a:ext>
            </a:extLst>
          </p:cNvPr>
          <p:cNvSpPr/>
          <p:nvPr/>
        </p:nvSpPr>
        <p:spPr>
          <a:xfrm>
            <a:off x="4298947" y="2229524"/>
            <a:ext cx="1175428" cy="1190548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116C56A-4959-4486-8B17-1786814399D7}"/>
              </a:ext>
            </a:extLst>
          </p:cNvPr>
          <p:cNvSpPr/>
          <p:nvPr/>
        </p:nvSpPr>
        <p:spPr>
          <a:xfrm>
            <a:off x="221480" y="2142058"/>
            <a:ext cx="2335374" cy="16170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EF8ACF5-C879-48E0-8FB7-F4997A30AAE6}"/>
              </a:ext>
            </a:extLst>
          </p:cNvPr>
          <p:cNvSpPr/>
          <p:nvPr/>
        </p:nvSpPr>
        <p:spPr>
          <a:xfrm>
            <a:off x="2800007" y="2131464"/>
            <a:ext cx="2792889" cy="16170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64272DB0-3167-4A85-BF2D-561C9374D03C}"/>
              </a:ext>
            </a:extLst>
          </p:cNvPr>
          <p:cNvSpPr/>
          <p:nvPr/>
        </p:nvSpPr>
        <p:spPr>
          <a:xfrm>
            <a:off x="-142043" y="3928162"/>
            <a:ext cx="12431411" cy="292983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D9EA1AC1-E372-4080-857C-78CD55A7401D}"/>
              </a:ext>
            </a:extLst>
          </p:cNvPr>
          <p:cNvSpPr txBox="1">
            <a:spLocks/>
          </p:cNvSpPr>
          <p:nvPr/>
        </p:nvSpPr>
        <p:spPr>
          <a:xfrm>
            <a:off x="1987815" y="4052013"/>
            <a:ext cx="4108185" cy="104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DE MUESTREO</a:t>
            </a:r>
            <a:endParaRPr lang="ko-KR" altLang="en-US" sz="2400" dirty="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440D29F1-0FE9-4164-B471-FB2AD6131028}"/>
              </a:ext>
            </a:extLst>
          </p:cNvPr>
          <p:cNvSpPr txBox="1">
            <a:spLocks/>
          </p:cNvSpPr>
          <p:nvPr/>
        </p:nvSpPr>
        <p:spPr>
          <a:xfrm>
            <a:off x="5884350" y="4008964"/>
            <a:ext cx="4598965" cy="265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MAESTROS</a:t>
            </a:r>
            <a:endParaRPr lang="ko-KR" altLang="en-US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7CFEA30-6E75-46AC-9281-AF4E2E2D85F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1532" y="4562644"/>
            <a:ext cx="737680" cy="164606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A973D942-B8B2-4D0C-90DD-28EAAB63403E}"/>
              </a:ext>
            </a:extLst>
          </p:cNvPr>
          <p:cNvSpPr txBox="1"/>
          <p:nvPr/>
        </p:nvSpPr>
        <p:spPr>
          <a:xfrm>
            <a:off x="391409" y="4979018"/>
            <a:ext cx="53100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endParaRPr lang="es-MX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Planeación operativa que reduce costos</a:t>
            </a: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endParaRPr lang="es-419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Mejor control de los errores de muestreo y los ajenos a él</a:t>
            </a: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endParaRPr lang="es-ES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Mayor congruencia entre las estimaciones</a:t>
            </a:r>
            <a:endParaRPr lang="es-419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SzPct val="165000"/>
            </a:pPr>
            <a:endParaRPr lang="es-419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AD24DE-40EB-45E7-88D5-E839AF7662FA}"/>
              </a:ext>
            </a:extLst>
          </p:cNvPr>
          <p:cNvSpPr txBox="1"/>
          <p:nvPr/>
        </p:nvSpPr>
        <p:spPr>
          <a:xfrm>
            <a:off x="6490551" y="5102129"/>
            <a:ext cx="57988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MX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uestra maestra seleccionada a partir de criterios uniformes</a:t>
            </a: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endParaRPr lang="es-419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usa el mismo número de etapas y las mismas unidades</a:t>
            </a: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ct val="165000"/>
              <a:buFont typeface="Symbol" panose="05050102010706020507" pitchFamily="18" charset="2"/>
              <a:buChar char=""/>
            </a:pPr>
            <a:r>
              <a:rPr lang="es-MX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MX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ismo procedimiento de cálculo para determinar las probabilidades de selección</a:t>
            </a:r>
            <a:endParaRPr lang="es-419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2C3846-E0FB-4C67-8A38-C265AA937764}"/>
              </a:ext>
            </a:extLst>
          </p:cNvPr>
          <p:cNvSpPr/>
          <p:nvPr/>
        </p:nvSpPr>
        <p:spPr>
          <a:xfrm>
            <a:off x="9547570" y="5946933"/>
            <a:ext cx="2457277" cy="91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B43DF63C-CFCD-B54A-BC27-7B6B9BEE3AA4}"/>
              </a:ext>
            </a:extLst>
          </p:cNvPr>
          <p:cNvSpPr txBox="1">
            <a:spLocks/>
          </p:cNvSpPr>
          <p:nvPr/>
        </p:nvSpPr>
        <p:spPr>
          <a:xfrm>
            <a:off x="2325950" y="194041"/>
            <a:ext cx="9878541" cy="394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TAMAÑO, DISTRIBUCIÓN Y SELECCIÓN DE LA MUESTRA</a:t>
            </a:r>
            <a:endParaRPr lang="en-US" altLang="ko-KR" sz="24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766BCC69-172F-FC43-ABEF-265E3236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8620" y="724262"/>
            <a:ext cx="736600" cy="1651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C0E68C3E-0476-4846-96AB-E0C64E1E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1576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419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83E32A-348F-4DAC-90CF-463352914A56}"/>
              </a:ext>
            </a:extLst>
          </p:cNvPr>
          <p:cNvSpPr txBox="1"/>
          <p:nvPr/>
        </p:nvSpPr>
        <p:spPr>
          <a:xfrm>
            <a:off x="260832" y="1985166"/>
            <a:ext cx="42358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La elección de un esquema de muestreo debe ser el resultado de varios principios. Tillé y Wilhem (2017) menciona tres principios para seleccionar una muestra:</a:t>
            </a:r>
          </a:p>
          <a:p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>
              <a:buClr>
                <a:schemeClr val="accent1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>
              <a:buClr>
                <a:schemeClr val="accent1"/>
              </a:buClr>
              <a:buSzPct val="165000"/>
            </a:pPr>
            <a:endParaRPr lang="es-419" dirty="0"/>
          </a:p>
          <a:p>
            <a:pPr marL="285750" indent="-285750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EFDDACDA-B323-43DD-8BBA-4261BA566123}"/>
              </a:ext>
            </a:extLst>
          </p:cNvPr>
          <p:cNvGrpSpPr/>
          <p:nvPr/>
        </p:nvGrpSpPr>
        <p:grpSpPr>
          <a:xfrm>
            <a:off x="963562" y="3341896"/>
            <a:ext cx="2503503" cy="849426"/>
            <a:chOff x="2308036" y="2963863"/>
            <a:chExt cx="3265488" cy="1316038"/>
          </a:xfrm>
        </p:grpSpPr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1013F5EE-F986-4916-A1D3-58316C37599C}"/>
                </a:ext>
              </a:extLst>
            </p:cNvPr>
            <p:cNvSpPr/>
            <p:nvPr/>
          </p:nvSpPr>
          <p:spPr bwMode="auto">
            <a:xfrm>
              <a:off x="2308036" y="3398838"/>
              <a:ext cx="3265488" cy="88106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8000">
                  <a:srgbClr val="033057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cs typeface="Arial" panose="020B0604020202020204" pitchFamily="34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021A06E-8943-45C6-85FB-E12EFCA32B3E}"/>
                </a:ext>
              </a:extLst>
            </p:cNvPr>
            <p:cNvSpPr/>
            <p:nvPr/>
          </p:nvSpPr>
          <p:spPr>
            <a:xfrm>
              <a:off x="2308036" y="2963863"/>
              <a:ext cx="1101725" cy="1312863"/>
            </a:xfrm>
            <a:custGeom>
              <a:avLst/>
              <a:gdLst>
                <a:gd name="connsiteX0" fmla="*/ 0 w 1190625"/>
                <a:gd name="connsiteY0" fmla="*/ 1419225 h 1419225"/>
                <a:gd name="connsiteX1" fmla="*/ 0 w 1190625"/>
                <a:gd name="connsiteY1" fmla="*/ 471487 h 1419225"/>
                <a:gd name="connsiteX2" fmla="*/ 957262 w 1190625"/>
                <a:gd name="connsiteY2" fmla="*/ 0 h 1419225"/>
                <a:gd name="connsiteX3" fmla="*/ 1190625 w 1190625"/>
                <a:gd name="connsiteY3" fmla="*/ 347662 h 1419225"/>
                <a:gd name="connsiteX4" fmla="*/ 947737 w 1190625"/>
                <a:gd name="connsiteY4" fmla="*/ 952500 h 1419225"/>
                <a:gd name="connsiteX5" fmla="*/ 0 w 1190625"/>
                <a:gd name="connsiteY5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625" h="14192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rgbClr val="03305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cs typeface="Arial" panose="020B0604020202020204" pitchFamily="34" charset="0"/>
              </a:endParaRPr>
            </a:p>
          </p:txBody>
        </p: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E979C20E-6E32-47B6-B615-D22D3DD4418F}"/>
                </a:ext>
              </a:extLst>
            </p:cNvPr>
            <p:cNvSpPr txBox="1"/>
            <p:nvPr/>
          </p:nvSpPr>
          <p:spPr>
            <a:xfrm>
              <a:off x="2514747" y="3331510"/>
              <a:ext cx="580492" cy="481779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spAutoFit/>
              <a:scene3d>
                <a:camera prst="perspectiveHeroicExtremeRightFacing">
                  <a:rot lat="1985136" lon="19620348" rev="20623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a typeface="Verdana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B5F503F4-7981-4D0E-A24C-4F32A7609B70}"/>
              </a:ext>
            </a:extLst>
          </p:cNvPr>
          <p:cNvGrpSpPr/>
          <p:nvPr/>
        </p:nvGrpSpPr>
        <p:grpSpPr>
          <a:xfrm>
            <a:off x="963561" y="3998753"/>
            <a:ext cx="2503503" cy="855574"/>
            <a:chOff x="985649" y="2089151"/>
            <a:chExt cx="4587875" cy="1325563"/>
          </a:xfrm>
        </p:grpSpPr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3DE2C7B6-7056-4E73-BF5A-89135B6D3240}"/>
                </a:ext>
              </a:extLst>
            </p:cNvPr>
            <p:cNvSpPr/>
            <p:nvPr/>
          </p:nvSpPr>
          <p:spPr bwMode="auto">
            <a:xfrm>
              <a:off x="987236" y="2541589"/>
              <a:ext cx="4586288" cy="873125"/>
            </a:xfrm>
            <a:prstGeom prst="rect">
              <a:avLst/>
            </a:prstGeom>
            <a:gradFill>
              <a:gsLst>
                <a:gs pos="0">
                  <a:srgbClr val="033057"/>
                </a:gs>
                <a:gs pos="100000">
                  <a:srgbClr val="1277C6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cs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E119B3-8D9F-4937-8D0C-6B715F9B9EC8}"/>
                </a:ext>
              </a:extLst>
            </p:cNvPr>
            <p:cNvSpPr/>
            <p:nvPr/>
          </p:nvSpPr>
          <p:spPr>
            <a:xfrm>
              <a:off x="985649" y="2089151"/>
              <a:ext cx="1101725" cy="1312862"/>
            </a:xfrm>
            <a:custGeom>
              <a:avLst/>
              <a:gdLst>
                <a:gd name="connsiteX0" fmla="*/ 0 w 1190625"/>
                <a:gd name="connsiteY0" fmla="*/ 1419225 h 1419225"/>
                <a:gd name="connsiteX1" fmla="*/ 0 w 1190625"/>
                <a:gd name="connsiteY1" fmla="*/ 471487 h 1419225"/>
                <a:gd name="connsiteX2" fmla="*/ 957262 w 1190625"/>
                <a:gd name="connsiteY2" fmla="*/ 0 h 1419225"/>
                <a:gd name="connsiteX3" fmla="*/ 1190625 w 1190625"/>
                <a:gd name="connsiteY3" fmla="*/ 347662 h 1419225"/>
                <a:gd name="connsiteX4" fmla="*/ 947737 w 1190625"/>
                <a:gd name="connsiteY4" fmla="*/ 952500 h 1419225"/>
                <a:gd name="connsiteX5" fmla="*/ 0 w 1190625"/>
                <a:gd name="connsiteY5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625" h="14192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rgbClr val="1277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398A41FC-7B11-4F7F-832B-7473D10BA3EA}"/>
                </a:ext>
              </a:extLst>
            </p:cNvPr>
            <p:cNvSpPr txBox="1"/>
            <p:nvPr/>
          </p:nvSpPr>
          <p:spPr>
            <a:xfrm>
              <a:off x="1149731" y="2465734"/>
              <a:ext cx="580492" cy="481779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spAutoFit/>
              <a:scene3d>
                <a:camera prst="perspectiveHeroicExtremeRightFacing">
                  <a:rot lat="1985136" lon="19620348" rev="20623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a typeface="Verdana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TextBox 64">
            <a:extLst>
              <a:ext uri="{FF2B5EF4-FFF2-40B4-BE49-F238E27FC236}">
                <a16:creationId xmlns:a16="http://schemas.microsoft.com/office/drawing/2014/main" id="{CAFADB6D-FEED-473E-9802-5211CBF2228D}"/>
              </a:ext>
            </a:extLst>
          </p:cNvPr>
          <p:cNvSpPr txBox="1"/>
          <p:nvPr/>
        </p:nvSpPr>
        <p:spPr>
          <a:xfrm>
            <a:off x="1900361" y="3677835"/>
            <a:ext cx="14745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PRINCIPIO DE ALEATORIZACIÓN</a:t>
            </a:r>
          </a:p>
        </p:txBody>
      </p:sp>
      <p:grpSp>
        <p:nvGrpSpPr>
          <p:cNvPr id="20" name="Group 35">
            <a:extLst>
              <a:ext uri="{FF2B5EF4-FFF2-40B4-BE49-F238E27FC236}">
                <a16:creationId xmlns:a16="http://schemas.microsoft.com/office/drawing/2014/main" id="{1A42B1BF-53D9-4899-9E90-FFFE7A73A791}"/>
              </a:ext>
            </a:extLst>
          </p:cNvPr>
          <p:cNvGrpSpPr/>
          <p:nvPr/>
        </p:nvGrpSpPr>
        <p:grpSpPr>
          <a:xfrm>
            <a:off x="963562" y="4682959"/>
            <a:ext cx="2503503" cy="849426"/>
            <a:chOff x="2308036" y="2963863"/>
            <a:chExt cx="3265488" cy="1316038"/>
          </a:xfrm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D0656857-326D-4807-9FB5-C2868315ABF4}"/>
                </a:ext>
              </a:extLst>
            </p:cNvPr>
            <p:cNvSpPr/>
            <p:nvPr/>
          </p:nvSpPr>
          <p:spPr bwMode="auto">
            <a:xfrm>
              <a:off x="2308036" y="3398838"/>
              <a:ext cx="3265488" cy="881063"/>
            </a:xfrm>
            <a:prstGeom prst="rect">
              <a:avLst/>
            </a:prstGeom>
            <a:gradFill flip="none" rotWithShape="1">
              <a:gsLst>
                <a:gs pos="0">
                  <a:srgbClr val="1277C6"/>
                </a:gs>
                <a:gs pos="100000">
                  <a:srgbClr val="1BA3E2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cs typeface="Arial" panose="020B0604020202020204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574C22-24A2-44DD-A93C-2EB4E1DF6D28}"/>
                </a:ext>
              </a:extLst>
            </p:cNvPr>
            <p:cNvSpPr/>
            <p:nvPr/>
          </p:nvSpPr>
          <p:spPr>
            <a:xfrm>
              <a:off x="2308036" y="2963863"/>
              <a:ext cx="1101725" cy="1312863"/>
            </a:xfrm>
            <a:custGeom>
              <a:avLst/>
              <a:gdLst>
                <a:gd name="connsiteX0" fmla="*/ 0 w 1190625"/>
                <a:gd name="connsiteY0" fmla="*/ 1419225 h 1419225"/>
                <a:gd name="connsiteX1" fmla="*/ 0 w 1190625"/>
                <a:gd name="connsiteY1" fmla="*/ 471487 h 1419225"/>
                <a:gd name="connsiteX2" fmla="*/ 957262 w 1190625"/>
                <a:gd name="connsiteY2" fmla="*/ 0 h 1419225"/>
                <a:gd name="connsiteX3" fmla="*/ 1190625 w 1190625"/>
                <a:gd name="connsiteY3" fmla="*/ 347662 h 1419225"/>
                <a:gd name="connsiteX4" fmla="*/ 947737 w 1190625"/>
                <a:gd name="connsiteY4" fmla="*/ 952500 h 1419225"/>
                <a:gd name="connsiteX5" fmla="*/ 0 w 1190625"/>
                <a:gd name="connsiteY5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625" h="1419225">
                  <a:moveTo>
                    <a:pt x="0" y="1419225"/>
                  </a:moveTo>
                  <a:lnTo>
                    <a:pt x="0" y="471487"/>
                  </a:lnTo>
                  <a:lnTo>
                    <a:pt x="957262" y="0"/>
                  </a:lnTo>
                  <a:lnTo>
                    <a:pt x="1190625" y="347662"/>
                  </a:lnTo>
                  <a:lnTo>
                    <a:pt x="947737" y="952500"/>
                  </a:lnTo>
                  <a:lnTo>
                    <a:pt x="0" y="1419225"/>
                  </a:lnTo>
                  <a:close/>
                </a:path>
              </a:pathLst>
            </a:custGeom>
            <a:solidFill>
              <a:srgbClr val="1BA3E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5EE11061-A19C-493E-BC14-B5DB6636A5AC}"/>
                </a:ext>
              </a:extLst>
            </p:cNvPr>
            <p:cNvSpPr txBox="1"/>
            <p:nvPr/>
          </p:nvSpPr>
          <p:spPr>
            <a:xfrm>
              <a:off x="2514747" y="3331510"/>
              <a:ext cx="580492" cy="481779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spAutoFit/>
              <a:scene3d>
                <a:camera prst="perspectiveHeroicExtremeRightFacing">
                  <a:rot lat="1985136" lon="19620348" rev="20623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a typeface="Verdana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24" name="TextBox 65">
            <a:extLst>
              <a:ext uri="{FF2B5EF4-FFF2-40B4-BE49-F238E27FC236}">
                <a16:creationId xmlns:a16="http://schemas.microsoft.com/office/drawing/2014/main" id="{A4BD4BBE-B309-4E1C-B28E-09103C8C789C}"/>
              </a:ext>
            </a:extLst>
          </p:cNvPr>
          <p:cNvSpPr txBox="1"/>
          <p:nvPr/>
        </p:nvSpPr>
        <p:spPr>
          <a:xfrm>
            <a:off x="1992517" y="5046241"/>
            <a:ext cx="14745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PRINCIPIO DE RESTRICCIÓN</a:t>
            </a:r>
          </a:p>
        </p:txBody>
      </p:sp>
      <p:sp>
        <p:nvSpPr>
          <p:cNvPr id="26" name="TextBox 64">
            <a:extLst>
              <a:ext uri="{FF2B5EF4-FFF2-40B4-BE49-F238E27FC236}">
                <a16:creationId xmlns:a16="http://schemas.microsoft.com/office/drawing/2014/main" id="{DCB5017D-E6E0-4F16-A8DC-F98780FD7C82}"/>
              </a:ext>
            </a:extLst>
          </p:cNvPr>
          <p:cNvSpPr txBox="1"/>
          <p:nvPr/>
        </p:nvSpPr>
        <p:spPr>
          <a:xfrm>
            <a:off x="1567075" y="4333262"/>
            <a:ext cx="20118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PRINCIPIO DE SOBRE-            </a:t>
            </a:r>
          </a:p>
          <a:p>
            <a:r>
              <a:rPr lang="en-IN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      REPRESENTACIÓN</a:t>
            </a: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F023DEE5-BDBD-43B4-966F-44A4CB12AAFF}"/>
              </a:ext>
            </a:extLst>
          </p:cNvPr>
          <p:cNvSpPr txBox="1"/>
          <p:nvPr/>
        </p:nvSpPr>
        <p:spPr>
          <a:xfrm>
            <a:off x="85104" y="623414"/>
            <a:ext cx="207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Tamaño, distribución y selección de la muestra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8F4ECCDA-C03A-4728-B603-C16B18DFC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013" y="50594"/>
            <a:ext cx="459596" cy="459596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46A196AE-2969-410E-B5F0-19617594B149}"/>
              </a:ext>
            </a:extLst>
          </p:cNvPr>
          <p:cNvGrpSpPr/>
          <p:nvPr/>
        </p:nvGrpSpPr>
        <p:grpSpPr>
          <a:xfrm>
            <a:off x="5344932" y="1875439"/>
            <a:ext cx="6804158" cy="4768353"/>
            <a:chOff x="590834" y="1174414"/>
            <a:chExt cx="6804158" cy="4768353"/>
          </a:xfrm>
          <a:solidFill>
            <a:schemeClr val="bg1"/>
          </a:solidFill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68A575CE-73B2-47E7-B1E6-7B71817AA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80" b="5819"/>
            <a:stretch/>
          </p:blipFill>
          <p:spPr>
            <a:xfrm>
              <a:off x="1019331" y="1174414"/>
              <a:ext cx="6375661" cy="3772340"/>
            </a:xfrm>
            <a:prstGeom prst="rect">
              <a:avLst/>
            </a:prstGeom>
            <a:grpFill/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5F2DE4F6-DB9F-4E34-9C55-CDBA45CA6919}"/>
                </a:ext>
              </a:extLst>
            </p:cNvPr>
            <p:cNvSpPr txBox="1"/>
            <p:nvPr/>
          </p:nvSpPr>
          <p:spPr>
            <a:xfrm rot="16200000">
              <a:off x="-881710" y="2899811"/>
              <a:ext cx="325286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>
                  <a:solidFill>
                    <a:srgbClr val="00B050"/>
                  </a:solidFill>
                </a:rPr>
                <a:t>- </a:t>
              </a:r>
              <a:r>
                <a:rPr lang="es-419" sz="1400" b="1" dirty="0"/>
                <a:t>      TAMAÑO DE MUESTRA     </a:t>
              </a:r>
              <a:r>
                <a:rPr lang="es-419" sz="14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C18847F8-D669-47F5-A815-8A84CC9757D8}"/>
                </a:ext>
              </a:extLst>
            </p:cNvPr>
            <p:cNvSpPr txBox="1"/>
            <p:nvPr/>
          </p:nvSpPr>
          <p:spPr>
            <a:xfrm>
              <a:off x="757656" y="5060078"/>
              <a:ext cx="152596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200" b="1" dirty="0"/>
                <a:t>CARACTERÍSTICA POCO COMÚN EN LA POBLACIÓN OBJETO DE ESTUDIO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28022CC-A467-47B0-BA93-F76F0F6ADF37}"/>
                </a:ext>
              </a:extLst>
            </p:cNvPr>
            <p:cNvSpPr txBox="1"/>
            <p:nvPr/>
          </p:nvSpPr>
          <p:spPr>
            <a:xfrm>
              <a:off x="5608225" y="5111770"/>
              <a:ext cx="159961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200" b="1" dirty="0"/>
                <a:t>CARACTERÍSTICA MUY COMÚN EN LA POBLACIÓN OBJETO DE ESTUDIO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3BAA359-FDCB-414D-AD55-10044EE25DF8}"/>
                </a:ext>
              </a:extLst>
            </p:cNvPr>
            <p:cNvSpPr txBox="1"/>
            <p:nvPr/>
          </p:nvSpPr>
          <p:spPr>
            <a:xfrm>
              <a:off x="2364662" y="5126227"/>
              <a:ext cx="325286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% DE LA CARACTERÍSTICA</a:t>
              </a:r>
              <a:endParaRPr lang="es-419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05469F6-074A-41E2-B3F9-3D2DA7D82A80}"/>
              </a:ext>
            </a:extLst>
          </p:cNvPr>
          <p:cNvSpPr txBox="1"/>
          <p:nvPr/>
        </p:nvSpPr>
        <p:spPr>
          <a:xfrm>
            <a:off x="9154947" y="3459715"/>
            <a:ext cx="1915015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solidFill>
                  <a:schemeClr val="bg1"/>
                </a:solidFill>
              </a:rPr>
              <a:t>Entre más complejo es el diseño se requiere mayor tamaño de muestra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CDF8092-7BB0-4A5F-B9F6-4842363EB6C5}"/>
              </a:ext>
            </a:extLst>
          </p:cNvPr>
          <p:cNvSpPr txBox="1"/>
          <p:nvPr/>
        </p:nvSpPr>
        <p:spPr>
          <a:xfrm>
            <a:off x="7230699" y="2169840"/>
            <a:ext cx="2152151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solidFill>
                  <a:schemeClr val="bg1"/>
                </a:solidFill>
              </a:rPr>
              <a:t>Si la característica utilizada es poco común se requerirá un tamaño de muestra mayor</a:t>
            </a:r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EFDD91A1-221D-4043-B45F-E6B02294BF18}"/>
              </a:ext>
            </a:extLst>
          </p:cNvPr>
          <p:cNvSpPr/>
          <p:nvPr/>
        </p:nvSpPr>
        <p:spPr>
          <a:xfrm rot="11279448">
            <a:off x="6521739" y="1026659"/>
            <a:ext cx="3397927" cy="3624669"/>
          </a:xfrm>
          <a:prstGeom prst="arc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5D9C3337-B5B9-41EE-A0FF-153B7ECA744F}"/>
              </a:ext>
            </a:extLst>
          </p:cNvPr>
          <p:cNvSpPr txBox="1">
            <a:spLocks/>
          </p:cNvSpPr>
          <p:nvPr/>
        </p:nvSpPr>
        <p:spPr>
          <a:xfrm>
            <a:off x="5916653" y="1270134"/>
            <a:ext cx="5356194" cy="179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altLang="ko-KR" sz="1400" b="1" dirty="0">
                <a:solidFill>
                  <a:srgbClr val="033057"/>
                </a:solidFill>
                <a:cs typeface="Arial" panose="020B0604020202020204" pitchFamily="34" charset="0"/>
              </a:rPr>
              <a:t>CÁLCULO DEL TAMAÑO DE MUESTRA CON PRECISIÓN DEL 15% TASA DE NO RESPUESTA DEL 15% Y CONFIABILIDAD DEL 90%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C05F7B5-777B-48D4-8FD3-4CB62FFC1948}"/>
              </a:ext>
            </a:extLst>
          </p:cNvPr>
          <p:cNvCxnSpPr/>
          <p:nvPr/>
        </p:nvCxnSpPr>
        <p:spPr>
          <a:xfrm>
            <a:off x="4820575" y="1110491"/>
            <a:ext cx="0" cy="521096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1DBECE2-F1DA-42FA-B1A4-6E3A25C94D04}"/>
              </a:ext>
            </a:extLst>
          </p:cNvPr>
          <p:cNvCxnSpPr>
            <a:cxnSpLocks/>
          </p:cNvCxnSpPr>
          <p:nvPr/>
        </p:nvCxnSpPr>
        <p:spPr>
          <a:xfrm>
            <a:off x="7267076" y="6142801"/>
            <a:ext cx="3032624" cy="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0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B6854BAB-ED55-584B-810D-304B49E8FBE2}"/>
              </a:ext>
            </a:extLst>
          </p:cNvPr>
          <p:cNvSpPr txBox="1">
            <a:spLocks/>
          </p:cNvSpPr>
          <p:nvPr/>
        </p:nvSpPr>
        <p:spPr>
          <a:xfrm>
            <a:off x="1544715" y="28382"/>
            <a:ext cx="10556512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 err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Imperfecciones</a:t>
            </a: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ko-KR" sz="4000" b="1" dirty="0" err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4000" b="1" dirty="0" err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muestreo</a:t>
            </a:r>
            <a:endParaRPr lang="ko-KR" altLang="en-US" sz="40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325" y="773445"/>
            <a:ext cx="736600" cy="165100"/>
          </a:xfrm>
          <a:prstGeom prst="rect">
            <a:avLst/>
          </a:prstGeom>
        </p:spPr>
      </p:pic>
      <p:grpSp>
        <p:nvGrpSpPr>
          <p:cNvPr id="164" name="Grupo 163">
            <a:extLst>
              <a:ext uri="{FF2B5EF4-FFF2-40B4-BE49-F238E27FC236}">
                <a16:creationId xmlns:a16="http://schemas.microsoft.com/office/drawing/2014/main" id="{623EDFC0-683A-4B97-B746-32F33C1A2D53}"/>
              </a:ext>
            </a:extLst>
          </p:cNvPr>
          <p:cNvGrpSpPr/>
          <p:nvPr/>
        </p:nvGrpSpPr>
        <p:grpSpPr>
          <a:xfrm>
            <a:off x="804272" y="1437745"/>
            <a:ext cx="4060239" cy="3888949"/>
            <a:chOff x="477366" y="1189688"/>
            <a:chExt cx="5662365" cy="5170868"/>
          </a:xfrm>
        </p:grpSpPr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C847FE9C-AABF-41C5-83A9-F738932D8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2559" y="2039410"/>
              <a:ext cx="2761279" cy="16142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C1F9EE52-322A-43B4-B0AF-FFD80BB1C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2559" y="2152731"/>
              <a:ext cx="3615867" cy="20472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93F9EE79-0CDD-4DE5-890A-F0999358C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8279" y="2746099"/>
              <a:ext cx="3575616" cy="205709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50946589-8D2C-4CE6-8033-DB6B188AB9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2559" y="3871633"/>
              <a:ext cx="3615867" cy="210837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E4596320-897A-43A8-A211-27D58A59D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6923" y="3268418"/>
              <a:ext cx="3591503" cy="209155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1234E245-2209-4F3C-A58B-AE7E073401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0977" y="4434379"/>
              <a:ext cx="3217449" cy="192617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70FC0798-15DA-4A49-8D7C-D6A4E13E6A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2559" y="2039410"/>
              <a:ext cx="1808846" cy="96392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EC3C8CA4-701E-4611-B796-4446AFA7B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2559" y="2039410"/>
              <a:ext cx="688305" cy="38438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7F113937-1575-41F1-92B0-550F92F64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8369" y="5030983"/>
              <a:ext cx="2350058" cy="132957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191F8D86-1884-4148-8F48-36793202C1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8072" y="5625057"/>
              <a:ext cx="1300354" cy="73549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B199DF27-455D-4664-9E0F-95BA0BD8F3B9}"/>
                </a:ext>
              </a:extLst>
            </p:cNvPr>
            <p:cNvSpPr/>
            <p:nvPr/>
          </p:nvSpPr>
          <p:spPr>
            <a:xfrm>
              <a:off x="2296202" y="2027425"/>
              <a:ext cx="3617693" cy="4321146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8FFEE122-D701-427F-96B4-B42CA302C4BE}"/>
                </a:ext>
              </a:extLst>
            </p:cNvPr>
            <p:cNvGrpSpPr/>
            <p:nvPr/>
          </p:nvGrpSpPr>
          <p:grpSpPr>
            <a:xfrm>
              <a:off x="727200" y="2329305"/>
              <a:ext cx="4432093" cy="3732770"/>
              <a:chOff x="727200" y="2329305"/>
              <a:chExt cx="4432093" cy="37327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ángulo 107">
                    <a:extLst>
                      <a:ext uri="{FF2B5EF4-FFF2-40B4-BE49-F238E27FC236}">
                        <a16:creationId xmlns:a16="http://schemas.microsoft.com/office/drawing/2014/main" id="{6E3CFAAA-BF3F-4784-B888-BADE31581BE5}"/>
                      </a:ext>
                    </a:extLst>
                  </p:cNvPr>
                  <p:cNvSpPr/>
                  <p:nvPr/>
                </p:nvSpPr>
                <p:spPr>
                  <a:xfrm>
                    <a:off x="727200" y="2329305"/>
                    <a:ext cx="4432093" cy="3723835"/>
                  </a:xfrm>
                  <a:prstGeom prst="rect">
                    <a:avLst/>
                  </a:prstGeom>
                  <a:noFill/>
                  <a:ln w="635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MX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MX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s-MX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</m:sSub>
                        </m:oMath>
                      </m:oMathPara>
                    </a14:m>
                    <a:endParaRPr lang="es-MX" dirty="0"/>
                  </a:p>
                </p:txBody>
              </p:sp>
            </mc:Choice>
            <mc:Fallback xmlns="">
              <p:sp>
                <p:nvSpPr>
                  <p:cNvPr id="108" name="Rectángulo 107">
                    <a:extLst>
                      <a:ext uri="{FF2B5EF4-FFF2-40B4-BE49-F238E27FC236}">
                        <a16:creationId xmlns:a16="http://schemas.microsoft.com/office/drawing/2014/main" id="{6E3CFAAA-BF3F-4784-B888-BADE31581B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00" y="2329305"/>
                    <a:ext cx="4432093" cy="37238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63500"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s-419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0" name="Conector recto 119">
                <a:extLst>
                  <a:ext uri="{FF2B5EF4-FFF2-40B4-BE49-F238E27FC236}">
                    <a16:creationId xmlns:a16="http://schemas.microsoft.com/office/drawing/2014/main" id="{B84891D4-DA18-46B7-8E1A-C706196968EE}"/>
                  </a:ext>
                </a:extLst>
              </p:cNvPr>
              <p:cNvCxnSpPr>
                <a:cxnSpLocks/>
                <a:endCxn id="108" idx="3"/>
              </p:cNvCxnSpPr>
              <p:nvPr/>
            </p:nvCxnSpPr>
            <p:spPr>
              <a:xfrm>
                <a:off x="1729118" y="2339455"/>
                <a:ext cx="3430175" cy="185176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recto 120">
                <a:extLst>
                  <a:ext uri="{FF2B5EF4-FFF2-40B4-BE49-F238E27FC236}">
                    <a16:creationId xmlns:a16="http://schemas.microsoft.com/office/drawing/2014/main" id="{234769AC-221D-43A5-9F42-B232C0CC39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80" y="2361626"/>
                <a:ext cx="4374668" cy="2467131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>
                <a:extLst>
                  <a:ext uri="{FF2B5EF4-FFF2-40B4-BE49-F238E27FC236}">
                    <a16:creationId xmlns:a16="http://schemas.microsoft.com/office/drawing/2014/main" id="{44869E88-0E74-4303-9A0C-D149246CD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780" y="4027411"/>
                <a:ext cx="3379894" cy="2015224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cto 122">
                <a:extLst>
                  <a:ext uri="{FF2B5EF4-FFF2-40B4-BE49-F238E27FC236}">
                    <a16:creationId xmlns:a16="http://schemas.microsoft.com/office/drawing/2014/main" id="{BDD65762-DF72-4F38-AD84-066E4CE27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414" y="2877871"/>
                <a:ext cx="4405534" cy="251880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cto 123">
                <a:extLst>
                  <a:ext uri="{FF2B5EF4-FFF2-40B4-BE49-F238E27FC236}">
                    <a16:creationId xmlns:a16="http://schemas.microsoft.com/office/drawing/2014/main" id="{5684473C-3463-4BE2-974B-83FE01420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780" y="3424196"/>
                <a:ext cx="4396513" cy="2570536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124">
                <a:extLst>
                  <a:ext uri="{FF2B5EF4-FFF2-40B4-BE49-F238E27FC236}">
                    <a16:creationId xmlns:a16="http://schemas.microsoft.com/office/drawing/2014/main" id="{D6AE98B4-1948-425D-8C65-25C92BD66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780" y="4590157"/>
                <a:ext cx="2400812" cy="145247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125">
                <a:extLst>
                  <a:ext uri="{FF2B5EF4-FFF2-40B4-BE49-F238E27FC236}">
                    <a16:creationId xmlns:a16="http://schemas.microsoft.com/office/drawing/2014/main" id="{49ABFE07-F255-4FC8-BCB5-CBC471BF8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779" y="5186761"/>
                <a:ext cx="1533421" cy="875314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ector recto 126">
                <a:extLst>
                  <a:ext uri="{FF2B5EF4-FFF2-40B4-BE49-F238E27FC236}">
                    <a16:creationId xmlns:a16="http://schemas.microsoft.com/office/drawing/2014/main" id="{26A873EA-6222-4389-93FB-94D16E6C2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780" y="5780835"/>
                <a:ext cx="543828" cy="28124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ector recto 152">
                <a:extLst>
                  <a:ext uri="{FF2B5EF4-FFF2-40B4-BE49-F238E27FC236}">
                    <a16:creationId xmlns:a16="http://schemas.microsoft.com/office/drawing/2014/main" id="{47FFFBE1-0523-4210-AA6C-CE45234BC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8148" y="2352691"/>
                <a:ext cx="2365800" cy="1178256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ector recto 160">
                <a:extLst>
                  <a:ext uri="{FF2B5EF4-FFF2-40B4-BE49-F238E27FC236}">
                    <a16:creationId xmlns:a16="http://schemas.microsoft.com/office/drawing/2014/main" id="{5750507B-F493-42BC-A2A5-75162158B19E}"/>
                  </a:ext>
                </a:extLst>
              </p:cNvPr>
              <p:cNvCxnSpPr/>
              <p:nvPr/>
            </p:nvCxnSpPr>
            <p:spPr>
              <a:xfrm>
                <a:off x="3820886" y="2334336"/>
                <a:ext cx="1338407" cy="668996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14A503F3-32CF-44FF-9AA1-0732D29A3756}"/>
                </a:ext>
              </a:extLst>
            </p:cNvPr>
            <p:cNvSpPr/>
            <p:nvPr/>
          </p:nvSpPr>
          <p:spPr>
            <a:xfrm>
              <a:off x="2296201" y="2361626"/>
              <a:ext cx="2813971" cy="364860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321101AD-FE1A-40CB-A3A9-6B9A4BC58724}"/>
                </a:ext>
              </a:extLst>
            </p:cNvPr>
            <p:cNvSpPr/>
            <p:nvPr/>
          </p:nvSpPr>
          <p:spPr>
            <a:xfrm>
              <a:off x="2347466" y="3361622"/>
              <a:ext cx="3416779" cy="1949719"/>
            </a:xfrm>
            <a:prstGeom prst="ellipse">
              <a:avLst/>
            </a:prstGeom>
            <a:noFill/>
            <a:ln w="635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2698EB6A-E51D-4441-A1D9-F3D2290FB607}"/>
                </a:ext>
              </a:extLst>
            </p:cNvPr>
            <p:cNvSpPr txBox="1"/>
            <p:nvPr/>
          </p:nvSpPr>
          <p:spPr>
            <a:xfrm>
              <a:off x="477366" y="1693493"/>
              <a:ext cx="1602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POBLACIÓN</a:t>
              </a:r>
            </a:p>
            <a:p>
              <a:pPr algn="ctr"/>
              <a:r>
                <a:rPr lang="es-419" sz="1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0F231A1C-CE8B-42C5-BBBA-F27DC9C12E2B}"/>
                </a:ext>
              </a:extLst>
            </p:cNvPr>
            <p:cNvSpPr txBox="1"/>
            <p:nvPr/>
          </p:nvSpPr>
          <p:spPr>
            <a:xfrm>
              <a:off x="4019134" y="1189688"/>
              <a:ext cx="2120597" cy="85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POBLACIÓN</a:t>
              </a:r>
            </a:p>
            <a:p>
              <a:pPr algn="ctr"/>
              <a:r>
                <a:rPr lang="es-419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 EL MARCO MUESTRAL</a:t>
              </a: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F566AB5F-C10A-4CA5-885C-7D8C8825FE2F}"/>
                </a:ext>
              </a:extLst>
            </p:cNvPr>
            <p:cNvSpPr txBox="1"/>
            <p:nvPr/>
          </p:nvSpPr>
          <p:spPr>
            <a:xfrm>
              <a:off x="3480516" y="2929872"/>
              <a:ext cx="1451428" cy="36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MUESTRA</a:t>
              </a:r>
            </a:p>
          </p:txBody>
        </p:sp>
      </p:grp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0FDCA7CB-5603-473F-B492-1FDBFECD78F9}"/>
              </a:ext>
            </a:extLst>
          </p:cNvPr>
          <p:cNvSpPr txBox="1"/>
          <p:nvPr/>
        </p:nvSpPr>
        <p:spPr>
          <a:xfrm>
            <a:off x="6181287" y="1477604"/>
            <a:ext cx="57579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dirty="0"/>
              <a:t>		</a:t>
            </a:r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rgbClr val="00B050"/>
                </a:solidFill>
              </a:rPr>
              <a:t>SUBCOBERTURA</a:t>
            </a:r>
            <a:r>
              <a:rPr lang="es-419" dirty="0"/>
              <a:t> - Algunos elementos de la población objeto de estudio </a:t>
            </a:r>
            <a:r>
              <a:rPr lang="es-419" u="sng" dirty="0"/>
              <a:t>no están listados </a:t>
            </a:r>
            <a:r>
              <a:rPr lang="es-419" dirty="0"/>
              <a:t>y por lo tanto no pueden ser seleccionados en la muestra </a:t>
            </a:r>
          </a:p>
          <a:p>
            <a:pPr algn="just">
              <a:buClr>
                <a:srgbClr val="1D79C3"/>
              </a:buClr>
              <a:buSzPct val="165000"/>
            </a:pPr>
            <a:endParaRPr lang="es-419" dirty="0"/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b="1" dirty="0">
                <a:solidFill>
                  <a:schemeClr val="accent2"/>
                </a:solidFill>
              </a:rPr>
              <a:t>SOBRECOBERTURA</a:t>
            </a:r>
            <a:r>
              <a:rPr lang="es-419" dirty="0"/>
              <a:t> - Algunos elementos en el marco de muestreo </a:t>
            </a:r>
            <a:r>
              <a:rPr lang="es-419" u="sng" dirty="0"/>
              <a:t>no pertenecen </a:t>
            </a:r>
            <a:r>
              <a:rPr lang="es-419" dirty="0"/>
              <a:t>a la población objeto de estudio </a:t>
            </a:r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b="1" dirty="0"/>
              <a:t>REGISTROS DUPLICADOS </a:t>
            </a:r>
            <a:r>
              <a:rPr lang="es-419" dirty="0"/>
              <a:t>- En el marco de muestreo hay elementos que están listados en el marco de muestreo en más de una ocasión. Indicar las imperfecciones gráficas y las líneas separadas</a:t>
            </a:r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177FEB52-48B6-4E91-A0E9-81B166381042}"/>
              </a:ext>
            </a:extLst>
          </p:cNvPr>
          <p:cNvSpPr/>
          <p:nvPr/>
        </p:nvSpPr>
        <p:spPr>
          <a:xfrm>
            <a:off x="6093407" y="1741714"/>
            <a:ext cx="406317" cy="329016"/>
          </a:xfrm>
          <a:prstGeom prst="rect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58C8572D-C682-469F-AA60-2DA5CDEA8B36}"/>
              </a:ext>
            </a:extLst>
          </p:cNvPr>
          <p:cNvSpPr/>
          <p:nvPr/>
        </p:nvSpPr>
        <p:spPr>
          <a:xfrm>
            <a:off x="6099766" y="2919098"/>
            <a:ext cx="406317" cy="329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364CC3D6-1897-48CB-AD04-24BF57645F1D}"/>
              </a:ext>
            </a:extLst>
          </p:cNvPr>
          <p:cNvSpPr/>
          <p:nvPr/>
        </p:nvSpPr>
        <p:spPr>
          <a:xfrm>
            <a:off x="580709" y="6117789"/>
            <a:ext cx="406317" cy="354457"/>
          </a:xfrm>
          <a:prstGeom prst="rect">
            <a:avLst/>
          </a:prstGeom>
          <a:solidFill>
            <a:srgbClr val="00B0F0">
              <a:alpha val="46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EC8C08D9-DBD4-44CD-B901-A33752A5BB8C}"/>
              </a:ext>
            </a:extLst>
          </p:cNvPr>
          <p:cNvSpPr txBox="1"/>
          <p:nvPr/>
        </p:nvSpPr>
        <p:spPr>
          <a:xfrm>
            <a:off x="1013591" y="6117789"/>
            <a:ext cx="6884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/>
              <a:t>Elementos de la Población Objeto de estudio listados en el Marco Muestral</a:t>
            </a:r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A5A72EC3-DDDB-427D-85DF-203BAD79504D}"/>
              </a:ext>
            </a:extLst>
          </p:cNvPr>
          <p:cNvSpPr/>
          <p:nvPr/>
        </p:nvSpPr>
        <p:spPr>
          <a:xfrm>
            <a:off x="6159876" y="4116624"/>
            <a:ext cx="308471" cy="44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7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483E32A-348F-4DAC-90CF-463352914A56}"/>
              </a:ext>
            </a:extLst>
          </p:cNvPr>
          <p:cNvSpPr txBox="1"/>
          <p:nvPr/>
        </p:nvSpPr>
        <p:spPr>
          <a:xfrm>
            <a:off x="4980373" y="959028"/>
            <a:ext cx="6696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1D79C3"/>
              </a:buClr>
              <a:buSzPct val="165000"/>
            </a:pPr>
            <a:r>
              <a:rPr lang="es-419" dirty="0"/>
              <a:t>Dado el esquema de muestreo y las características de la muestra, se definen las bases técnicas para el cálculo de las estimaciones, lo cual implica considerar:</a:t>
            </a:r>
          </a:p>
          <a:p>
            <a:pPr algn="just">
              <a:buClr>
                <a:srgbClr val="1D79C3"/>
              </a:buClr>
              <a:buSzPct val="165000"/>
            </a:pPr>
            <a:endParaRPr lang="es-419" dirty="0"/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dirty="0"/>
              <a:t>Los ponderadores</a:t>
            </a:r>
          </a:p>
          <a:p>
            <a:pPr marL="800100" lvl="1" indent="-342900" algn="just">
              <a:buClr>
                <a:srgbClr val="1D79C3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dirty="0"/>
              <a:t>Ajuste por no respuesta</a:t>
            </a:r>
          </a:p>
          <a:p>
            <a:pPr marL="800100" lvl="1" indent="-342900" algn="just">
              <a:buClr>
                <a:srgbClr val="1D79C3"/>
              </a:buClr>
              <a:buSzPct val="100000"/>
              <a:buFont typeface="Wingdings" panose="05000000000000000000" pitchFamily="2" charset="2"/>
              <a:buChar char="Ø"/>
            </a:pPr>
            <a:r>
              <a:rPr lang="es-419" dirty="0"/>
              <a:t>Calibración (estimación del tamaño de la Población objeto de estudio)</a:t>
            </a:r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dirty="0"/>
              <a:t>La tasa de NO respuesta y</a:t>
            </a:r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r>
              <a:rPr lang="es-419" dirty="0"/>
              <a:t>Las medidas de precisión</a:t>
            </a:r>
          </a:p>
          <a:p>
            <a:pPr algn="just">
              <a:buClr>
                <a:srgbClr val="1D79C3"/>
              </a:buClr>
              <a:buSzPct val="165000"/>
            </a:pPr>
            <a:endParaRPr lang="es-419" dirty="0"/>
          </a:p>
          <a:p>
            <a:pPr algn="just">
              <a:buClr>
                <a:srgbClr val="1D79C3"/>
              </a:buClr>
              <a:buSzPct val="165000"/>
            </a:pPr>
            <a:r>
              <a:rPr lang="es-MX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MX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ara estimar el </a:t>
            </a:r>
            <a:r>
              <a:rPr lang="es-MX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TOTAL DE UN INDICADOR OBJETIVO</a:t>
            </a:r>
            <a:r>
              <a:rPr lang="es-MX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se suman los productos generados a partir de multiplicar el </a:t>
            </a:r>
            <a:r>
              <a:rPr lang="es-MX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valor de cada unidad de observación por el ponderador correspondiente</a:t>
            </a:r>
            <a:r>
              <a:rPr lang="es-MX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Clr>
                <a:srgbClr val="1D79C3"/>
              </a:buClr>
              <a:buSzPct val="165000"/>
            </a:pPr>
            <a:endParaRPr lang="es-MX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D79C3"/>
              </a:buClr>
              <a:buSzPct val="165000"/>
            </a:pPr>
            <a:r>
              <a:rPr lang="es-MX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manera similar y respetando la expresión del estimador, se construyen las estimaciones para promedios, proporciones, y razones.</a:t>
            </a:r>
            <a:endParaRPr lang="es-419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1D79C3"/>
              </a:buClr>
              <a:buSzPct val="165000"/>
              <a:buFont typeface="Arial" panose="020B0604020202020204" pitchFamily="34" charset="0"/>
              <a:buChar char="•"/>
            </a:pPr>
            <a:endParaRPr lang="es-419" dirty="0"/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B43DF63C-CFCD-B54A-BC27-7B6B9BEE3AA4}"/>
              </a:ext>
            </a:extLst>
          </p:cNvPr>
          <p:cNvSpPr txBox="1">
            <a:spLocks/>
          </p:cNvSpPr>
          <p:nvPr/>
        </p:nvSpPr>
        <p:spPr>
          <a:xfrm>
            <a:off x="0" y="74588"/>
            <a:ext cx="12191999" cy="424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LAS ESTIMACIONES</a:t>
            </a:r>
            <a:endParaRPr lang="ko-KR" altLang="en-US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766BCC69-172F-FC43-ABEF-265E3236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546486"/>
            <a:ext cx="736600" cy="1651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C0E68C3E-0476-4846-96AB-E0C64E1E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1576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419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E33639EC-E136-478B-8EC8-58EB3E2CBC5B}"/>
                  </a:ext>
                </a:extLst>
              </p:cNvPr>
              <p:cNvSpPr txBox="1"/>
              <p:nvPr/>
            </p:nvSpPr>
            <p:spPr>
              <a:xfrm>
                <a:off x="1878689" y="5127571"/>
                <a:ext cx="1969042" cy="57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41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s-41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419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s-41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419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s-41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419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41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419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41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E33639EC-E136-478B-8EC8-58EB3E2C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89" y="5127571"/>
                <a:ext cx="1969042" cy="571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C1F6344-2674-4CBB-90B4-8D1904C0CC30}"/>
                  </a:ext>
                </a:extLst>
              </p:cNvPr>
              <p:cNvSpPr txBox="1"/>
              <p:nvPr/>
            </p:nvSpPr>
            <p:spPr>
              <a:xfrm>
                <a:off x="9054885" y="4935544"/>
                <a:ext cx="1406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s-MX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{</m:t>
                      </m:r>
                      <m:sSub>
                        <m:sSubPr>
                          <m:ctrlPr>
                            <a:rPr lang="es-419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MX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s-MX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MX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s-MX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es-MX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s-419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MX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s-MX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lit/>
                        </m:rPr>
                        <a:rPr lang="es-MX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s-41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C1F6344-2674-4CBB-90B4-8D1904C0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85" y="4935544"/>
                <a:ext cx="1406472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381C9084-DF16-4593-9FFA-59E24F6D8F4B}"/>
                  </a:ext>
                </a:extLst>
              </p:cNvPr>
              <p:cNvSpPr txBox="1"/>
              <p:nvPr/>
            </p:nvSpPr>
            <p:spPr>
              <a:xfrm>
                <a:off x="9246675" y="5761874"/>
                <a:ext cx="17474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s-419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419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r>
                            <a:rPr lang="es-419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sSub>
                            <m:sSubPr>
                              <m:ctrlP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419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41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41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381C9084-DF16-4593-9FFA-59E24F6D8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675" y="5761874"/>
                <a:ext cx="17474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04A4DCBD-4D46-4801-B94A-669D8A43DC15}"/>
              </a:ext>
            </a:extLst>
          </p:cNvPr>
          <p:cNvGrpSpPr/>
          <p:nvPr/>
        </p:nvGrpSpPr>
        <p:grpSpPr>
          <a:xfrm>
            <a:off x="222184" y="2330453"/>
            <a:ext cx="4322086" cy="1583373"/>
            <a:chOff x="976073" y="4898568"/>
            <a:chExt cx="4322086" cy="158337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04D1D60-5AB4-40A0-8F7B-7E03B2FAEF90}"/>
                </a:ext>
              </a:extLst>
            </p:cNvPr>
            <p:cNvSpPr txBox="1"/>
            <p:nvPr/>
          </p:nvSpPr>
          <p:spPr>
            <a:xfrm>
              <a:off x="1373589" y="5281612"/>
              <a:ext cx="3527054" cy="120032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419" b="1" dirty="0">
                  <a:solidFill>
                    <a:schemeClr val="bg1"/>
                  </a:solidFill>
                </a:rPr>
                <a:t>INSESGADO</a:t>
              </a:r>
            </a:p>
            <a:p>
              <a:pPr algn="ctr"/>
              <a:r>
                <a:rPr lang="es-419" b="1" dirty="0">
                  <a:solidFill>
                    <a:schemeClr val="bg1"/>
                  </a:solidFill>
                </a:rPr>
                <a:t>CONSISTENTE</a:t>
              </a:r>
            </a:p>
            <a:p>
              <a:pPr algn="ctr"/>
              <a:r>
                <a:rPr lang="es-419" b="1" dirty="0">
                  <a:solidFill>
                    <a:schemeClr val="bg1"/>
                  </a:solidFill>
                </a:rPr>
                <a:t>VARIANZA MÍNIMA</a:t>
              </a:r>
            </a:p>
            <a:p>
              <a:pPr algn="ctr"/>
              <a:r>
                <a:rPr lang="es-419" b="1" dirty="0">
                  <a:solidFill>
                    <a:schemeClr val="bg1"/>
                  </a:solidFill>
                </a:rPr>
                <a:t>FÁCIL DE OBTENER Y CALCULAR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92565AB-4717-4455-A467-176A26E851F0}"/>
                </a:ext>
              </a:extLst>
            </p:cNvPr>
            <p:cNvSpPr txBox="1"/>
            <p:nvPr/>
          </p:nvSpPr>
          <p:spPr>
            <a:xfrm>
              <a:off x="976073" y="4898568"/>
              <a:ext cx="432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b="1" dirty="0"/>
                <a:t>CARACTERÍSTICAS IDEALES DEL ESTIMADOR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62EBA9D-5C74-4FFC-8B86-146625887A45}"/>
              </a:ext>
            </a:extLst>
          </p:cNvPr>
          <p:cNvSpPr/>
          <p:nvPr/>
        </p:nvSpPr>
        <p:spPr>
          <a:xfrm>
            <a:off x="414405" y="-3230"/>
            <a:ext cx="958887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7158F1CE-4470-4B93-9981-F19E63AC856A}"/>
              </a:ext>
            </a:extLst>
          </p:cNvPr>
          <p:cNvSpPr txBox="1"/>
          <p:nvPr/>
        </p:nvSpPr>
        <p:spPr>
          <a:xfrm>
            <a:off x="273401" y="749677"/>
            <a:ext cx="207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ko-KR" sz="16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Definición de estimaciones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39E70B6-0883-48BE-AAC9-3B6A643982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392" t="56726" r="51695" b="30889"/>
          <a:stretch/>
        </p:blipFill>
        <p:spPr>
          <a:xfrm>
            <a:off x="1037542" y="156175"/>
            <a:ext cx="671499" cy="5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8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A192C-0850-40EC-8979-54234FFA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1A0B5F-8681-41DD-8CC5-64A61167EA8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73794</TotalTime>
  <Words>1269</Words>
  <Application>Microsoft Office PowerPoint</Application>
  <PresentationFormat>Panorámica</PresentationFormat>
  <Paragraphs>216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1200</cp:revision>
  <dcterms:created xsi:type="dcterms:W3CDTF">2021-01-12T20:57:55Z</dcterms:created>
  <dcterms:modified xsi:type="dcterms:W3CDTF">2021-09-10T20:26:46Z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