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343" r:id="rId3"/>
    <p:sldId id="345" r:id="rId4"/>
    <p:sldId id="325" r:id="rId5"/>
    <p:sldId id="353" r:id="rId6"/>
    <p:sldId id="360" r:id="rId7"/>
    <p:sldId id="344" r:id="rId8"/>
    <p:sldId id="355" r:id="rId9"/>
    <p:sldId id="358" r:id="rId10"/>
    <p:sldId id="361" r:id="rId11"/>
    <p:sldId id="359" r:id="rId12"/>
    <p:sldId id="363" r:id="rId13"/>
    <p:sldId id="364" r:id="rId14"/>
    <p:sldId id="273" r:id="rId15"/>
  </p:sldIdLst>
  <p:sldSz cx="24384000" cy="13716000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000000"/>
          </p15:clr>
        </p15:guide>
        <p15:guide id="2" pos="76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F"/>
    <a:srgbClr val="D3EDF9"/>
    <a:srgbClr val="CEDBFE"/>
    <a:srgbClr val="D7DFF5"/>
    <a:srgbClr val="99CCFF"/>
    <a:srgbClr val="00A2FF"/>
    <a:srgbClr val="50A2FF"/>
    <a:srgbClr val="50A7F6"/>
    <a:srgbClr val="3399F5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152" y="264"/>
      </p:cViewPr>
      <p:guideLst>
        <p:guide orient="horz" pos="4365"/>
        <p:guide pos="763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Espacio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Ptrackig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Espacio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explosion val="1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5C-4732-9936-5187F8D719CC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3-47C0-BA92-32D5D07C39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Usado</c:v>
                </c:pt>
                <c:pt idx="1">
                  <c:v>Libre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130</c:v>
                </c:pt>
                <c:pt idx="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C-4732-9936-5187F8D71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27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46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98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9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75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208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75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17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96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58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4988"/>
            <a:ext cx="4749800" cy="2671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2:notes"/>
          <p:cNvSpPr txBox="1">
            <a:spLocks noGrp="1"/>
          </p:cNvSpPr>
          <p:nvPr>
            <p:ph type="body" idx="1"/>
          </p:nvPr>
        </p:nvSpPr>
        <p:spPr>
          <a:xfrm>
            <a:off x="1267065" y="3385439"/>
            <a:ext cx="6968857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47453" rIns="94932" bIns="47453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9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tada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image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9098697" y="7894780"/>
            <a:ext cx="1" cy="218803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9399956" y="7934504"/>
            <a:ext cx="14722620" cy="551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0"/>
              <a:buFont typeface="Arial"/>
              <a:buNone/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955970" y="12466122"/>
            <a:ext cx="16949060" cy="94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marL="2743200" lvl="5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marL="3200400" lvl="6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marL="3657600" lvl="7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marL="4114800" lvl="8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lida Institucional">
  <p:cSld name="Salida Institucion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 descr="image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714"/>
            <a:ext cx="24384001" cy="1371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o gráficos">
  <p:cSld name="Texto o gráfic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955971" y="12466122"/>
            <a:ext cx="16949060" cy="94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6000"/>
              <a:buFont typeface="Arial"/>
              <a:buNone/>
              <a:defRPr sz="6000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lvl="1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566" lvl="2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754" lvl="3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5943" lvl="4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132" lvl="5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320" lvl="6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509" lvl="7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697" lvl="8" indent="-371466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2818091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223475" rIns="223475" bIns="2234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41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Template_PPT_Luque_20190124-1454_Interio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1714"/>
            <a:ext cx="24384001" cy="13712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18.png"/><Relationship Id="rId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61500" y="7845525"/>
            <a:ext cx="14722500" cy="24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2F57"/>
              </a:buClr>
              <a:buSzPts val="12000"/>
              <a:buFont typeface="Arial"/>
              <a:buNone/>
            </a:pPr>
            <a:r>
              <a:rPr lang="es-MX" sz="10000" dirty="0" err="1"/>
              <a:t>Ptracking</a:t>
            </a:r>
            <a:br>
              <a:rPr lang="es-MX" sz="10000" dirty="0"/>
            </a:br>
            <a:r>
              <a:rPr lang="es-MX" sz="10000" dirty="0"/>
              <a:t>Informe de avance</a:t>
            </a:r>
            <a:endParaRPr sz="10000" dirty="0"/>
          </a:p>
        </p:txBody>
      </p:sp>
      <p:sp>
        <p:nvSpPr>
          <p:cNvPr id="31" name="Google Shape;31;p7"/>
          <p:cNvSpPr/>
          <p:nvPr/>
        </p:nvSpPr>
        <p:spPr>
          <a:xfrm>
            <a:off x="18508775" y="9077175"/>
            <a:ext cx="2205000" cy="458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0;p8">
            <a:extLst>
              <a:ext uri="{FF2B5EF4-FFF2-40B4-BE49-F238E27FC236}">
                <a16:creationId xmlns:a16="http://schemas.microsoft.com/office/drawing/2014/main" id="{452CA388-082F-4604-8767-D48E45D8E9AB}"/>
              </a:ext>
            </a:extLst>
          </p:cNvPr>
          <p:cNvSpPr txBox="1"/>
          <p:nvPr/>
        </p:nvSpPr>
        <p:spPr>
          <a:xfrm>
            <a:off x="9661500" y="11540475"/>
            <a:ext cx="93552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>
              <a:solidFill>
                <a:srgbClr val="0030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s-MX" sz="5400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V1.0</a:t>
            </a:r>
          </a:p>
          <a:p>
            <a:r>
              <a:rPr lang="es-MX" sz="4000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octubre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DDA29-CC85-42DF-BBB7-4E27172E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236" y="728974"/>
            <a:ext cx="10817413" cy="6129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1.8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79999" y="2223191"/>
            <a:ext cx="14750580" cy="98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Consulta de evidencias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TUA, responsable de proceso y responsable de fase</a:t>
            </a: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ES" sz="24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ES" sz="4800" b="1" dirty="0">
                <a:solidFill>
                  <a:srgbClr val="003056"/>
                </a:solidFill>
                <a:latin typeface="Helvetica Neue"/>
              </a:rPr>
              <a:t>Administración del catálogo de programas (captura de metadatos)</a:t>
            </a: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Programas (agregar campos, definidos en los criterios del inventario de Programas)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</a:endParaRP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Crear catálogo de Unidades Administrativas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Reporte a detalle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Extracción archivo de datos tipo CSV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Administración de Metadatos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Alta, Baja, Cambios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Lista de códigos</a:t>
            </a: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  <a:sym typeface="Helvetica Neue"/>
            </a:endParaRP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4C50CE-8F39-4779-9667-9BD1C7C77969}"/>
              </a:ext>
            </a:extLst>
          </p:cNvPr>
          <p:cNvGrpSpPr/>
          <p:nvPr/>
        </p:nvGrpSpPr>
        <p:grpSpPr>
          <a:xfrm>
            <a:off x="16401464" y="8554440"/>
            <a:ext cx="6846767" cy="3091077"/>
            <a:chOff x="15969534" y="8882129"/>
            <a:chExt cx="6393868" cy="2856048"/>
          </a:xfrm>
        </p:grpSpPr>
        <p:sp>
          <p:nvSpPr>
            <p:cNvPr id="5" name="Diagrama de flujo: disco magnético 41">
              <a:extLst>
                <a:ext uri="{FF2B5EF4-FFF2-40B4-BE49-F238E27FC236}">
                  <a16:creationId xmlns:a16="http://schemas.microsoft.com/office/drawing/2014/main" id="{63F88EB6-3052-4725-8277-CB41C1FD0206}"/>
                </a:ext>
              </a:extLst>
            </p:cNvPr>
            <p:cNvSpPr/>
            <p:nvPr/>
          </p:nvSpPr>
          <p:spPr>
            <a:xfrm>
              <a:off x="15969534" y="9548922"/>
              <a:ext cx="2570963" cy="1888636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>
                <a:buClrTx/>
              </a:pPr>
              <a:r>
                <a:rPr lang="es-MX" sz="2200" kern="1200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Ptracking</a:t>
              </a:r>
              <a:endParaRPr lang="es-MX" sz="2200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5B97AE-63BB-4380-97DA-57B3518BE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9792" y="9973231"/>
              <a:ext cx="1464327" cy="146432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8F69C5-0A53-4E30-AD9E-B4F49DB09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5962" y="10273851"/>
              <a:ext cx="2157440" cy="1464326"/>
            </a:xfrm>
            <a:prstGeom prst="rect">
              <a:avLst/>
            </a:prstGeom>
          </p:spPr>
        </p:pic>
        <p:pic>
          <p:nvPicPr>
            <p:cNvPr id="36" name="Graphic 35" descr="Arrow Rotate right">
              <a:extLst>
                <a:ext uri="{FF2B5EF4-FFF2-40B4-BE49-F238E27FC236}">
                  <a16:creationId xmlns:a16="http://schemas.microsoft.com/office/drawing/2014/main" id="{B0E9DA51-D162-4AFE-854E-33EE2E4B4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070302" y="8882129"/>
              <a:ext cx="4227472" cy="139172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A71AE0-D126-4705-A66E-A3D503444BD6}"/>
              </a:ext>
            </a:extLst>
          </p:cNvPr>
          <p:cNvGrpSpPr/>
          <p:nvPr/>
        </p:nvGrpSpPr>
        <p:grpSpPr>
          <a:xfrm>
            <a:off x="15582785" y="1673169"/>
            <a:ext cx="7153425" cy="3547670"/>
            <a:chOff x="13620600" y="1339562"/>
            <a:chExt cx="8210697" cy="431982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33B36C0-A341-4ABB-9313-58A0FCD07FE9}"/>
                </a:ext>
              </a:extLst>
            </p:cNvPr>
            <p:cNvGrpSpPr/>
            <p:nvPr/>
          </p:nvGrpSpPr>
          <p:grpSpPr>
            <a:xfrm>
              <a:off x="18634886" y="2587874"/>
              <a:ext cx="3196411" cy="3071517"/>
              <a:chOff x="19232674" y="939479"/>
              <a:chExt cx="3145648" cy="5874473"/>
            </a:xfrm>
          </p:grpSpPr>
          <p:pic>
            <p:nvPicPr>
              <p:cNvPr id="31" name="Picture 3" descr="C:\Users\fconrad\Pictures\Logos\Web_PPT_Word_Complete_Set\icons\docu045.gif">
                <a:extLst>
                  <a:ext uri="{FF2B5EF4-FFF2-40B4-BE49-F238E27FC236}">
                    <a16:creationId xmlns:a16="http://schemas.microsoft.com/office/drawing/2014/main" id="{BDE97596-2734-458A-A8ED-B1DDFD8C5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645325" y="939479"/>
                <a:ext cx="1003320" cy="2359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4" descr="C:\Users\fconrad\Pictures\Logos\Web_PPT_Word_Complete_Set\icons\docu030.gif">
                <a:extLst>
                  <a:ext uri="{FF2B5EF4-FFF2-40B4-BE49-F238E27FC236}">
                    <a16:creationId xmlns:a16="http://schemas.microsoft.com/office/drawing/2014/main" id="{3E57173C-E2D0-4647-BFF1-13F0D666F9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061296" y="1106235"/>
                <a:ext cx="1003320" cy="2373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5" descr="C:\Users\fconrad\Pictures\Logos\Web_PPT_Word_Complete_Set\icons\docu047.gif">
                <a:extLst>
                  <a:ext uri="{FF2B5EF4-FFF2-40B4-BE49-F238E27FC236}">
                    <a16:creationId xmlns:a16="http://schemas.microsoft.com/office/drawing/2014/main" id="{94119C77-CC14-40E9-A8E1-FE514C6CF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232674" y="3104985"/>
                <a:ext cx="1324036" cy="1928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" descr="C:\Users\fconrad\Pictures\Logos\Web_PPT_Word_Complete_Set\icons\docu059.gif">
                <a:extLst>
                  <a:ext uri="{FF2B5EF4-FFF2-40B4-BE49-F238E27FC236}">
                    <a16:creationId xmlns:a16="http://schemas.microsoft.com/office/drawing/2014/main" id="{663F5F14-A53B-4A98-AE12-D7EC73392D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0800950" y="3615689"/>
                <a:ext cx="1577372" cy="2373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9" descr="C:\Users\fconrad\Pictures\Logos\Web_PPT_Word_Complete_Set\icons\docu052.gif">
                <a:extLst>
                  <a:ext uri="{FF2B5EF4-FFF2-40B4-BE49-F238E27FC236}">
                    <a16:creationId xmlns:a16="http://schemas.microsoft.com/office/drawing/2014/main" id="{C63286DF-1C72-45E7-A1FF-11B168559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flipH="1">
                <a:off x="19284991" y="4763234"/>
                <a:ext cx="1754547" cy="2050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4F74184-4C5C-416E-8D14-138B1C26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620600" y="1869545"/>
              <a:ext cx="4581660" cy="3364657"/>
            </a:xfrm>
            <a:prstGeom prst="rect">
              <a:avLst/>
            </a:prstGeom>
          </p:spPr>
        </p:pic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DB10FF9B-DD14-4910-B3E2-417A8C2334A7}"/>
                </a:ext>
              </a:extLst>
            </p:cNvPr>
            <p:cNvSpPr/>
            <p:nvPr/>
          </p:nvSpPr>
          <p:spPr>
            <a:xfrm>
              <a:off x="17509759" y="1339562"/>
              <a:ext cx="2486025" cy="1072235"/>
            </a:xfrm>
            <a:prstGeom prst="curvedDown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293F3C6C-DDB4-4F64-89FA-78C7E64C84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30579" y="4902045"/>
            <a:ext cx="4295866" cy="36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Siguientes actividades</a:t>
            </a:r>
          </a:p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D182A4-285A-4152-B490-59B0C22D96BF}"/>
              </a:ext>
            </a:extLst>
          </p:cNvPr>
          <p:cNvSpPr/>
          <p:nvPr/>
        </p:nvSpPr>
        <p:spPr>
          <a:xfrm>
            <a:off x="1080000" y="2221992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Plan de trabajo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D6DE74D-F8D7-4D20-80CF-63731CD53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54256"/>
              </p:ext>
            </p:extLst>
          </p:nvPr>
        </p:nvGraphicFramePr>
        <p:xfrm>
          <a:off x="1080000" y="3163260"/>
          <a:ext cx="22335171" cy="800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10706210" imgH="3838595" progId="Excel.Sheet.12">
                  <p:embed/>
                </p:oleObj>
              </mc:Choice>
              <mc:Fallback>
                <p:oleObj name="Worksheet" r:id="rId4" imgW="10706210" imgH="3838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0000" y="3163260"/>
                        <a:ext cx="22335171" cy="8008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8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Siguientes actividades</a:t>
            </a:r>
          </a:p>
          <a:p>
            <a:endParaRPr dirty="0"/>
          </a:p>
        </p:txBody>
      </p:sp>
      <p:sp>
        <p:nvSpPr>
          <p:cNvPr id="5" name="Google Shape;577;p31">
            <a:extLst>
              <a:ext uri="{FF2B5EF4-FFF2-40B4-BE49-F238E27FC236}">
                <a16:creationId xmlns:a16="http://schemas.microsoft.com/office/drawing/2014/main" id="{F008D434-D9F8-4B7B-9A81-91C084CF6A85}"/>
              </a:ext>
            </a:extLst>
          </p:cNvPr>
          <p:cNvSpPr txBox="1"/>
          <p:nvPr/>
        </p:nvSpPr>
        <p:spPr>
          <a:xfrm>
            <a:off x="1079999" y="2223192"/>
            <a:ext cx="16150725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Interoperabilidad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Sistema de Seguimiento de cambios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Riesgos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Difusión (DGCSPIRI)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Archivos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Presupuestos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SNIEG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Incorporar criterios/políticas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Confidencialidad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Inventario de Programas de Información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Archivos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Calidad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E9E108-CE29-493C-87E9-66A83F09C48F}"/>
              </a:ext>
            </a:extLst>
          </p:cNvPr>
          <p:cNvGrpSpPr/>
          <p:nvPr/>
        </p:nvGrpSpPr>
        <p:grpSpPr>
          <a:xfrm>
            <a:off x="12640224" y="2164901"/>
            <a:ext cx="8260347" cy="9090488"/>
            <a:chOff x="13109392" y="2223192"/>
            <a:chExt cx="7061086" cy="7766006"/>
          </a:xfrm>
        </p:grpSpPr>
        <p:pic>
          <p:nvPicPr>
            <p:cNvPr id="10" name="Imagen 21">
              <a:extLst>
                <a:ext uri="{FF2B5EF4-FFF2-40B4-BE49-F238E27FC236}">
                  <a16:creationId xmlns:a16="http://schemas.microsoft.com/office/drawing/2014/main" id="{27B39BD8-7F30-4102-BF70-6C80D83C949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9392" y="2223192"/>
              <a:ext cx="7040063" cy="4634808"/>
            </a:xfrm>
            <a:prstGeom prst="rect">
              <a:avLst/>
            </a:prstGeom>
          </p:spPr>
        </p:pic>
        <p:pic>
          <p:nvPicPr>
            <p:cNvPr id="12" name="Imagen 22">
              <a:extLst>
                <a:ext uri="{FF2B5EF4-FFF2-40B4-BE49-F238E27FC236}">
                  <a16:creationId xmlns:a16="http://schemas.microsoft.com/office/drawing/2014/main" id="{69904EB4-EBCB-4728-950D-9E69DF5444E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5069" y="3088606"/>
              <a:ext cx="6725409" cy="2903979"/>
            </a:xfrm>
            <a:prstGeom prst="rect">
              <a:avLst/>
            </a:prstGeom>
          </p:spPr>
        </p:pic>
        <p:pic>
          <p:nvPicPr>
            <p:cNvPr id="13" name="Imagen 17">
              <a:extLst>
                <a:ext uri="{FF2B5EF4-FFF2-40B4-BE49-F238E27FC236}">
                  <a16:creationId xmlns:a16="http://schemas.microsoft.com/office/drawing/2014/main" id="{9C2127E1-D5C2-41D8-8137-564026829C7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5069" y="6104055"/>
              <a:ext cx="6704386" cy="388514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E22BBA-C92F-4C85-98DD-045C73D59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0224" y="2102354"/>
            <a:ext cx="10543370" cy="92113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4DDFC5-8A69-43DD-9215-0605CA870CEF}"/>
              </a:ext>
            </a:extLst>
          </p:cNvPr>
          <p:cNvGrpSpPr/>
          <p:nvPr/>
        </p:nvGrpSpPr>
        <p:grpSpPr>
          <a:xfrm>
            <a:off x="12615630" y="1811754"/>
            <a:ext cx="11070801" cy="9574116"/>
            <a:chOff x="12615630" y="1811754"/>
            <a:chExt cx="11070801" cy="95741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E44ED9-E4EB-42A5-8369-561751F7E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15630" y="1811754"/>
              <a:ext cx="11070801" cy="950192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56D175-F620-45FE-B40E-D9EFFFD5AD69}"/>
                </a:ext>
              </a:extLst>
            </p:cNvPr>
            <p:cNvSpPr/>
            <p:nvPr/>
          </p:nvSpPr>
          <p:spPr>
            <a:xfrm>
              <a:off x="19533047" y="10632286"/>
              <a:ext cx="4153384" cy="75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9936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Siguientes actividades</a:t>
            </a:r>
          </a:p>
          <a:p>
            <a:endParaRPr dirty="0"/>
          </a:p>
        </p:txBody>
      </p:sp>
      <p:sp>
        <p:nvSpPr>
          <p:cNvPr id="5" name="Google Shape;577;p31">
            <a:extLst>
              <a:ext uri="{FF2B5EF4-FFF2-40B4-BE49-F238E27FC236}">
                <a16:creationId xmlns:a16="http://schemas.microsoft.com/office/drawing/2014/main" id="{F008D434-D9F8-4B7B-9A81-91C084CF6A85}"/>
              </a:ext>
            </a:extLst>
          </p:cNvPr>
          <p:cNvSpPr txBox="1"/>
          <p:nvPr/>
        </p:nvSpPr>
        <p:spPr>
          <a:xfrm>
            <a:off x="1080000" y="2223192"/>
            <a:ext cx="15282948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Modelo de la Operación Coordinación Regional</a:t>
            </a: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</a:rPr>
              <a:t>Plantillas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Administración de plantillas, campos, formatos</a:t>
            </a:r>
          </a:p>
          <a:p>
            <a:pPr marL="1259969" lvl="2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Generación de Metadatos</a:t>
            </a: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C5B57-5730-487C-A931-A117DDE0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35" y="3167662"/>
            <a:ext cx="14568877" cy="4408018"/>
          </a:xfrm>
          <a:prstGeom prst="rect">
            <a:avLst/>
          </a:prstGeom>
        </p:spPr>
      </p:pic>
      <p:pic>
        <p:nvPicPr>
          <p:cNvPr id="4" name="Imagen 13">
            <a:extLst>
              <a:ext uri="{FF2B5EF4-FFF2-40B4-BE49-F238E27FC236}">
                <a16:creationId xmlns:a16="http://schemas.microsoft.com/office/drawing/2014/main" id="{7BEE088E-5998-41C1-83DA-886596BB8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848" y="5414211"/>
            <a:ext cx="10463152" cy="65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C6D25D4-A5D9-4B04-9A7B-1E7EC549B952}"/>
              </a:ext>
            </a:extLst>
          </p:cNvPr>
          <p:cNvSpPr/>
          <p:nvPr/>
        </p:nvSpPr>
        <p:spPr>
          <a:xfrm>
            <a:off x="4736592" y="4937760"/>
            <a:ext cx="15764256" cy="35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11553" y="4424624"/>
            <a:ext cx="146304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 idx="4294967295"/>
          </p:nvPr>
        </p:nvSpPr>
        <p:spPr>
          <a:xfrm>
            <a:off x="3380756" y="-11731"/>
            <a:ext cx="184113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s-MX" sz="10000" b="1" dirty="0"/>
              <a:t>Índice</a:t>
            </a:r>
            <a:endParaRPr sz="10000" b="1"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294967295"/>
          </p:nvPr>
        </p:nvSpPr>
        <p:spPr>
          <a:xfrm>
            <a:off x="5267253" y="4911640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 algn="ctr">
              <a:spcBef>
                <a:spcPts val="1200"/>
              </a:spcBef>
              <a:buSzPts val="10000"/>
              <a:buNone/>
            </a:pPr>
            <a:r>
              <a:rPr lang="es-MX" sz="10000" b="1" dirty="0">
                <a:solidFill>
                  <a:srgbClr val="003056"/>
                </a:solidFill>
                <a:latin typeface="Arial"/>
                <a:cs typeface="Arial"/>
                <a:sym typeface="Arial"/>
              </a:rPr>
              <a:t>1</a:t>
            </a:r>
            <a:endParaRPr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294967295"/>
          </p:nvPr>
        </p:nvSpPr>
        <p:spPr>
          <a:xfrm>
            <a:off x="7316700" y="4454965"/>
            <a:ext cx="93747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0" lvl="1">
              <a:spcBef>
                <a:spcPts val="1200"/>
              </a:spcBef>
              <a:buSzPts val="5000"/>
              <a:buNone/>
            </a:pPr>
            <a:r>
              <a:rPr lang="es-MX" sz="5000" b="1" dirty="0"/>
              <a:t>Versión 1.2 Producción</a:t>
            </a:r>
          </a:p>
        </p:txBody>
      </p:sp>
      <p:pic>
        <p:nvPicPr>
          <p:cNvPr id="19" name="Imagen 14">
            <a:extLst>
              <a:ext uri="{FF2B5EF4-FFF2-40B4-BE49-F238E27FC236}">
                <a16:creationId xmlns:a16="http://schemas.microsoft.com/office/drawing/2014/main" id="{A6301CE0-4905-42B1-AF9A-D944F2FAD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90" t="-365" r="-240" b="365"/>
          <a:stretch/>
        </p:blipFill>
        <p:spPr>
          <a:xfrm>
            <a:off x="15179400" y="5329324"/>
            <a:ext cx="8545150" cy="6112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92E1E-18D7-48BA-AA4D-24D1ADA9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982" y="1831738"/>
            <a:ext cx="14172848" cy="1693319"/>
          </a:xfrm>
          <a:prstGeom prst="rect">
            <a:avLst/>
          </a:prstGeom>
        </p:spPr>
      </p:pic>
      <p:sp>
        <p:nvSpPr>
          <p:cNvPr id="20" name="Google Shape;36;p8">
            <a:extLst>
              <a:ext uri="{FF2B5EF4-FFF2-40B4-BE49-F238E27FC236}">
                <a16:creationId xmlns:a16="http://schemas.microsoft.com/office/drawing/2014/main" id="{AB46E3E9-3244-42E1-A631-6F0CD1F67F61}"/>
              </a:ext>
            </a:extLst>
          </p:cNvPr>
          <p:cNvSpPr/>
          <p:nvPr/>
        </p:nvSpPr>
        <p:spPr>
          <a:xfrm>
            <a:off x="11553" y="6903029"/>
            <a:ext cx="12801600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4;p8">
            <a:extLst>
              <a:ext uri="{FF2B5EF4-FFF2-40B4-BE49-F238E27FC236}">
                <a16:creationId xmlns:a16="http://schemas.microsoft.com/office/drawing/2014/main" id="{32511A2B-7BE2-4A9B-AA68-7F8106E507BC}"/>
              </a:ext>
            </a:extLst>
          </p:cNvPr>
          <p:cNvSpPr txBox="1">
            <a:spLocks/>
          </p:cNvSpPr>
          <p:nvPr/>
        </p:nvSpPr>
        <p:spPr>
          <a:xfrm>
            <a:off x="3332855" y="7371071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2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22" name="Google Shape;45;p8">
            <a:extLst>
              <a:ext uri="{FF2B5EF4-FFF2-40B4-BE49-F238E27FC236}">
                <a16:creationId xmlns:a16="http://schemas.microsoft.com/office/drawing/2014/main" id="{88E3CC10-310B-4B1D-B8A8-17A4450E9F5C}"/>
              </a:ext>
            </a:extLst>
          </p:cNvPr>
          <p:cNvSpPr txBox="1">
            <a:spLocks/>
          </p:cNvSpPr>
          <p:nvPr/>
        </p:nvSpPr>
        <p:spPr>
          <a:xfrm>
            <a:off x="5239180" y="6940490"/>
            <a:ext cx="7282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1.8 Desarrollo</a:t>
            </a:r>
            <a:endParaRPr lang="es-MX" sz="5000" b="1" dirty="0"/>
          </a:p>
        </p:txBody>
      </p:sp>
      <p:sp>
        <p:nvSpPr>
          <p:cNvPr id="13" name="Google Shape;47;p8">
            <a:extLst>
              <a:ext uri="{FF2B5EF4-FFF2-40B4-BE49-F238E27FC236}">
                <a16:creationId xmlns:a16="http://schemas.microsoft.com/office/drawing/2014/main" id="{A18AAE81-BF4E-4C83-96D8-44755A296B9E}"/>
              </a:ext>
            </a:extLst>
          </p:cNvPr>
          <p:cNvSpPr txBox="1"/>
          <p:nvPr/>
        </p:nvSpPr>
        <p:spPr>
          <a:xfrm>
            <a:off x="7217937" y="5557924"/>
            <a:ext cx="5692200" cy="7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Alcance a la fecha</a:t>
            </a:r>
          </a:p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Información relevante </a:t>
            </a:r>
          </a:p>
        </p:txBody>
      </p:sp>
      <p:sp>
        <p:nvSpPr>
          <p:cNvPr id="14" name="Google Shape;48;p8">
            <a:extLst>
              <a:ext uri="{FF2B5EF4-FFF2-40B4-BE49-F238E27FC236}">
                <a16:creationId xmlns:a16="http://schemas.microsoft.com/office/drawing/2014/main" id="{11C9FACC-17BA-494D-A106-D12F88B9163B}"/>
              </a:ext>
            </a:extLst>
          </p:cNvPr>
          <p:cNvSpPr txBox="1"/>
          <p:nvPr/>
        </p:nvSpPr>
        <p:spPr>
          <a:xfrm>
            <a:off x="5239180" y="7929330"/>
            <a:ext cx="7670957" cy="98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Alcance</a:t>
            </a:r>
          </a:p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Siguientes Actividades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1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42" grpId="0" build="p"/>
      <p:bldP spid="43" grpId="0" build="p"/>
      <p:bldP spid="20" grpId="0" animBg="1"/>
      <p:bldP spid="21" grpId="0" build="p"/>
      <p:bldP spid="22" grpId="0" build="p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 idx="4294967295"/>
          </p:nvPr>
        </p:nvSpPr>
        <p:spPr>
          <a:xfrm>
            <a:off x="3380756" y="-11731"/>
            <a:ext cx="184113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s-MX" sz="10000" b="1" dirty="0"/>
              <a:t>Índice</a:t>
            </a:r>
            <a:endParaRPr sz="10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3138C8-B23E-467C-8FA0-3CC59D75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82" y="1831738"/>
            <a:ext cx="14172848" cy="1693319"/>
          </a:xfrm>
          <a:prstGeom prst="rect">
            <a:avLst/>
          </a:prstGeom>
        </p:spPr>
      </p:pic>
      <p:pic>
        <p:nvPicPr>
          <p:cNvPr id="21" name="Imagen 1">
            <a:extLst>
              <a:ext uri="{FF2B5EF4-FFF2-40B4-BE49-F238E27FC236}">
                <a16:creationId xmlns:a16="http://schemas.microsoft.com/office/drawing/2014/main" id="{3A80BA92-FABF-4B07-8B95-9E8F9E1C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489" y="6966670"/>
            <a:ext cx="8032662" cy="4121771"/>
          </a:xfrm>
          <a:prstGeom prst="rect">
            <a:avLst/>
          </a:prstGeom>
        </p:spPr>
      </p:pic>
      <p:sp>
        <p:nvSpPr>
          <p:cNvPr id="29" name="Google Shape;37;p8">
            <a:extLst>
              <a:ext uri="{FF2B5EF4-FFF2-40B4-BE49-F238E27FC236}">
                <a16:creationId xmlns:a16="http://schemas.microsoft.com/office/drawing/2014/main" id="{9A63C9A8-52C1-4D0E-89A7-9800172A477C}"/>
              </a:ext>
            </a:extLst>
          </p:cNvPr>
          <p:cNvSpPr/>
          <p:nvPr/>
        </p:nvSpPr>
        <p:spPr>
          <a:xfrm>
            <a:off x="11553" y="4424624"/>
            <a:ext cx="146304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2;p8">
            <a:extLst>
              <a:ext uri="{FF2B5EF4-FFF2-40B4-BE49-F238E27FC236}">
                <a16:creationId xmlns:a16="http://schemas.microsoft.com/office/drawing/2014/main" id="{6ED68441-7D8A-4D9E-8682-1C487CF6DA00}"/>
              </a:ext>
            </a:extLst>
          </p:cNvPr>
          <p:cNvSpPr txBox="1">
            <a:spLocks/>
          </p:cNvSpPr>
          <p:nvPr/>
        </p:nvSpPr>
        <p:spPr>
          <a:xfrm>
            <a:off x="5267253" y="4911640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1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31" name="Google Shape;43;p8">
            <a:extLst>
              <a:ext uri="{FF2B5EF4-FFF2-40B4-BE49-F238E27FC236}">
                <a16:creationId xmlns:a16="http://schemas.microsoft.com/office/drawing/2014/main" id="{9FE20F17-9860-4194-96B9-9D91952CE2B4}"/>
              </a:ext>
            </a:extLst>
          </p:cNvPr>
          <p:cNvSpPr txBox="1">
            <a:spLocks/>
          </p:cNvSpPr>
          <p:nvPr/>
        </p:nvSpPr>
        <p:spPr>
          <a:xfrm>
            <a:off x="7316700" y="4454965"/>
            <a:ext cx="93747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1.2 Producción</a:t>
            </a:r>
            <a:endParaRPr lang="es-MX" sz="5000" b="1" dirty="0"/>
          </a:p>
        </p:txBody>
      </p:sp>
      <p:sp>
        <p:nvSpPr>
          <p:cNvPr id="32" name="Google Shape;47;p8">
            <a:extLst>
              <a:ext uri="{FF2B5EF4-FFF2-40B4-BE49-F238E27FC236}">
                <a16:creationId xmlns:a16="http://schemas.microsoft.com/office/drawing/2014/main" id="{7326CDED-9C4C-4DE5-AD49-8952FEFA2B19}"/>
              </a:ext>
            </a:extLst>
          </p:cNvPr>
          <p:cNvSpPr txBox="1"/>
          <p:nvPr/>
        </p:nvSpPr>
        <p:spPr>
          <a:xfrm>
            <a:off x="7217937" y="5557924"/>
            <a:ext cx="5692200" cy="7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Alcance a la fecha</a:t>
            </a:r>
          </a:p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Información relevante </a:t>
            </a:r>
          </a:p>
        </p:txBody>
      </p:sp>
      <p:sp>
        <p:nvSpPr>
          <p:cNvPr id="33" name="Google Shape;36;p8">
            <a:extLst>
              <a:ext uri="{FF2B5EF4-FFF2-40B4-BE49-F238E27FC236}">
                <a16:creationId xmlns:a16="http://schemas.microsoft.com/office/drawing/2014/main" id="{EBE616E1-8E94-48E3-A91D-6CA2B88078B9}"/>
              </a:ext>
            </a:extLst>
          </p:cNvPr>
          <p:cNvSpPr/>
          <p:nvPr/>
        </p:nvSpPr>
        <p:spPr>
          <a:xfrm>
            <a:off x="11553" y="6903029"/>
            <a:ext cx="12801600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4;p8">
            <a:extLst>
              <a:ext uri="{FF2B5EF4-FFF2-40B4-BE49-F238E27FC236}">
                <a16:creationId xmlns:a16="http://schemas.microsoft.com/office/drawing/2014/main" id="{BCD0092C-36BF-4BD7-AEA3-90C6EA241DE8}"/>
              </a:ext>
            </a:extLst>
          </p:cNvPr>
          <p:cNvSpPr txBox="1">
            <a:spLocks/>
          </p:cNvSpPr>
          <p:nvPr/>
        </p:nvSpPr>
        <p:spPr>
          <a:xfrm>
            <a:off x="3332855" y="7371071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2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35" name="Google Shape;45;p8">
            <a:extLst>
              <a:ext uri="{FF2B5EF4-FFF2-40B4-BE49-F238E27FC236}">
                <a16:creationId xmlns:a16="http://schemas.microsoft.com/office/drawing/2014/main" id="{9E5A599D-0A6E-481E-9EB3-30FC3DC6A0CD}"/>
              </a:ext>
            </a:extLst>
          </p:cNvPr>
          <p:cNvSpPr txBox="1">
            <a:spLocks/>
          </p:cNvSpPr>
          <p:nvPr/>
        </p:nvSpPr>
        <p:spPr>
          <a:xfrm>
            <a:off x="5239180" y="6940490"/>
            <a:ext cx="7282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 dirty="0"/>
              <a:t>Versión 1.8 Desarrollo</a:t>
            </a:r>
          </a:p>
        </p:txBody>
      </p:sp>
      <p:sp>
        <p:nvSpPr>
          <p:cNvPr id="14" name="Google Shape;48;p8">
            <a:extLst>
              <a:ext uri="{FF2B5EF4-FFF2-40B4-BE49-F238E27FC236}">
                <a16:creationId xmlns:a16="http://schemas.microsoft.com/office/drawing/2014/main" id="{1E1D4DD8-8830-4A4C-AC1A-756C2985E524}"/>
              </a:ext>
            </a:extLst>
          </p:cNvPr>
          <p:cNvSpPr txBox="1"/>
          <p:nvPr/>
        </p:nvSpPr>
        <p:spPr>
          <a:xfrm>
            <a:off x="5239180" y="7929330"/>
            <a:ext cx="7670957" cy="98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Alcance</a:t>
            </a:r>
          </a:p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Siguientes Actividades</a:t>
            </a:r>
            <a:endParaRPr lang="es-MX" dirty="0"/>
          </a:p>
        </p:txBody>
      </p:sp>
      <p:sp>
        <p:nvSpPr>
          <p:cNvPr id="19" name="Google Shape;146;p12">
            <a:extLst>
              <a:ext uri="{FF2B5EF4-FFF2-40B4-BE49-F238E27FC236}">
                <a16:creationId xmlns:a16="http://schemas.microsoft.com/office/drawing/2014/main" id="{D2E90F86-C792-47AA-9741-09FE892EA6CA}"/>
              </a:ext>
            </a:extLst>
          </p:cNvPr>
          <p:cNvSpPr/>
          <p:nvPr/>
        </p:nvSpPr>
        <p:spPr>
          <a:xfrm>
            <a:off x="10088" y="6918960"/>
            <a:ext cx="12813152" cy="4963882"/>
          </a:xfrm>
          <a:prstGeom prst="rect">
            <a:avLst/>
          </a:prstGeom>
          <a:solidFill>
            <a:schemeClr val="lt1">
              <a:alpha val="8196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 animBg="1"/>
      <p:bldP spid="30" grpId="0" build="p"/>
      <p:bldP spid="31" grpId="0" build="p"/>
      <p:bldP spid="32" grpId="0"/>
      <p:bldP spid="33" grpId="0" animBg="1"/>
      <p:bldP spid="34" grpId="0" build="p"/>
      <p:bldP spid="35" grpId="0" build="p"/>
      <p:bldP spid="14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1.2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79999" y="2223192"/>
            <a:ext cx="15207751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indent="-457189">
              <a:buClr>
                <a:srgbClr val="003056"/>
              </a:buClr>
              <a:buSzPts val="3600"/>
              <a:buFont typeface="Helvetica Neue"/>
              <a:buChar char="●"/>
            </a:pPr>
            <a:r>
              <a:rPr lang="es-ES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Designaciones y registro de evidencias (</a:t>
            </a:r>
            <a:r>
              <a:rPr lang="es-ES" sz="4800" b="1" dirty="0" err="1">
                <a:solidFill>
                  <a:srgbClr val="003056"/>
                </a:solidFill>
                <a:latin typeface="Helvetica Neue"/>
                <a:sym typeface="Helvetica Neue"/>
              </a:rPr>
              <a:t>UAs</a:t>
            </a:r>
            <a:r>
              <a:rPr lang="es-ES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 productoras de información)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Control de accesos (Cuenta en el directorio activo del INEGI)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Designación de Responsables de Proceso y de Fase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Notificaciones vía email a responsables designados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Instanciar Ciclos de Programas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Carga de Evidencias Fases 1 a 8 (7 solo DGCSPIRI)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Generación y Envío vía email de acuse de resguardo de los archivos registrados.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Evidencias con referencia de respaldo histórico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Tableros de seguimiento por distintos niveles de autoridad (todas las UA, por UA, programa) y periodo de la información consultada, donde se muestre el estado de: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Designaciones de responsables de proceso y de fase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Ciclos generados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Evidencias cargadas por ciclo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ES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C4FCB-AFB9-47A9-8280-98142D14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364" y="3204974"/>
            <a:ext cx="7908900" cy="4310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27090-C405-4823-B7D1-32AE7F32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363" y="1427829"/>
            <a:ext cx="8259379" cy="102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17828544" y="13555754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000"/>
            </a:pPr>
            <a:fld id="{00000000-1234-1234-1234-123412341234}" type="slidenum">
              <a:rPr lang="es-MX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ctr">
                <a:buClr>
                  <a:schemeClr val="lt1"/>
                </a:buClr>
                <a:buSzPts val="3000"/>
              </a:pPr>
              <a:t>5</a:t>
            </a:fld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1.2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1992"/>
            <a:ext cx="12035925" cy="10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</a:pPr>
            <a:r>
              <a:rPr lang="es-ES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Administración de Datos (DGIAI)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Administración de programas de información: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Alta de programas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Edición para actualización de información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Cambios de estado de programas: Activar, inactivar, histórico, eliminar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Migrar ciclos entre programas</a:t>
            </a: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endParaRPr lang="es-MX" sz="4800" b="1" dirty="0">
              <a:solidFill>
                <a:srgbClr val="00305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Servicios de Interoperabilidad (SSC)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Autenticación y autorización de aplicaciones para consulta de información de: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Programas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Dominios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Usuarios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Modelo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Ciclos</a:t>
            </a:r>
          </a:p>
          <a:p>
            <a:pPr marL="214195" lvl="1" defTabSz="1079973">
              <a:buClr>
                <a:srgbClr val="003056"/>
              </a:buClr>
              <a:buSzPts val="3600"/>
            </a:pPr>
            <a:endParaRPr lang="es-ES" sz="32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D976528-3954-4B12-941A-0B1C6B6F97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2" y="1870098"/>
            <a:ext cx="7621580" cy="620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53E02C-BA3B-4280-968E-068D2F42EA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195" y="1870098"/>
            <a:ext cx="10172997" cy="732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8EB444-9851-4299-8F00-D964A2FC1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7291" y="6007670"/>
            <a:ext cx="10193329" cy="58382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1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17828544" y="13555754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000"/>
            </a:pPr>
            <a:fld id="{00000000-1234-1234-1234-123412341234}" type="slidenum">
              <a:rPr lang="es-MX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ctr">
                <a:buClr>
                  <a:schemeClr val="lt1"/>
                </a:buClr>
                <a:buSzPts val="3000"/>
              </a:pPr>
              <a:t>6</a:t>
            </a:fld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Información relevante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1992"/>
            <a:ext cx="12893176" cy="10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</a:pPr>
            <a:r>
              <a:rPr lang="es-ES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Almacenamiento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Espacio utilizado  120 GB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Espacio Reservado  1TB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Archivos registrados (programas activos)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 18,607 (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pdf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docx, xlsx, zip,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msg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dbf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csv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,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pptx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)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Referencias a respaldos  1 registro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Archivos mayores a 1GB  16 archivos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Mayor archivo  12GB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36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Medio ambiente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Usuarios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115 registrados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Evidencias registradas (programas activos)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 8,121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Ciclos activos  428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2618BD-2402-43E4-B10A-3465002D0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2952" y="7589417"/>
            <a:ext cx="8574407" cy="408413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2FF27E9-69EA-4DA3-AD88-DE06FC451CD3}"/>
              </a:ext>
            </a:extLst>
          </p:cNvPr>
          <p:cNvGrpSpPr/>
          <p:nvPr/>
        </p:nvGrpSpPr>
        <p:grpSpPr>
          <a:xfrm>
            <a:off x="12542993" y="1653109"/>
            <a:ext cx="10405294" cy="5477695"/>
            <a:chOff x="12625897" y="1697352"/>
            <a:chExt cx="10405294" cy="54776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9E2D92-91C6-4280-ACB2-097992F9266C}"/>
                </a:ext>
              </a:extLst>
            </p:cNvPr>
            <p:cNvGrpSpPr/>
            <p:nvPr/>
          </p:nvGrpSpPr>
          <p:grpSpPr>
            <a:xfrm>
              <a:off x="12625897" y="1697352"/>
              <a:ext cx="10405294" cy="5477695"/>
              <a:chOff x="12736023" y="1822209"/>
              <a:chExt cx="10405294" cy="547769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00AC616-C3C3-4E2C-9C93-C99F009FAF60}"/>
                  </a:ext>
                </a:extLst>
              </p:cNvPr>
              <p:cNvGrpSpPr/>
              <p:nvPr/>
            </p:nvGrpSpPr>
            <p:grpSpPr>
              <a:xfrm>
                <a:off x="20140304" y="2378154"/>
                <a:ext cx="3001013" cy="3808859"/>
                <a:chOff x="15751852" y="7601375"/>
                <a:chExt cx="5198711" cy="6241817"/>
              </a:xfrm>
            </p:grpSpPr>
            <p:pic>
              <p:nvPicPr>
                <p:cNvPr id="6" name="Picture 3" descr="C:\Users\fconrad\Pictures\Logos\Web_PPT_Word_Complete_Set\icons\docu045.gif">
                  <a:extLst>
                    <a:ext uri="{FF2B5EF4-FFF2-40B4-BE49-F238E27FC236}">
                      <a16:creationId xmlns:a16="http://schemas.microsoft.com/office/drawing/2014/main" id="{CCD80404-B03F-411F-8379-FB63610D61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230893" y="7601375"/>
                  <a:ext cx="1214418" cy="2701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4" descr="C:\Users\fconrad\Pictures\Logos\Web_PPT_Word_Complete_Set\icons\docu030.gif">
                  <a:extLst>
                    <a:ext uri="{FF2B5EF4-FFF2-40B4-BE49-F238E27FC236}">
                      <a16:creationId xmlns:a16="http://schemas.microsoft.com/office/drawing/2014/main" id="{04FB70A8-26F7-4EA3-85B8-6740B6372C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7622668" y="8145167"/>
                  <a:ext cx="1412467" cy="31606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5" descr="C:\Users\fconrad\Pictures\Logos\Web_PPT_Word_Complete_Set\icons\docu047.gif">
                  <a:extLst>
                    <a:ext uri="{FF2B5EF4-FFF2-40B4-BE49-F238E27FC236}">
                      <a16:creationId xmlns:a16="http://schemas.microsoft.com/office/drawing/2014/main" id="{9917EB26-8459-4891-BD72-9546ACE8DF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279068" y="11448661"/>
                  <a:ext cx="1738070" cy="2394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6" descr="C:\Users\fconrad\Pictures\Logos\Web_PPT_Word_Complete_Set\icons\docu059.gif">
                  <a:extLst>
                    <a:ext uri="{FF2B5EF4-FFF2-40B4-BE49-F238E27FC236}">
                      <a16:creationId xmlns:a16="http://schemas.microsoft.com/office/drawing/2014/main" id="{AC1D355E-0C97-4378-94E5-178B466E84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212493" y="9472290"/>
                  <a:ext cx="1738070" cy="2473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9" descr="C:\Users\fconrad\Pictures\Logos\Web_PPT_Word_Complete_Set\icons\docu052.gif">
                  <a:extLst>
                    <a:ext uri="{FF2B5EF4-FFF2-40B4-BE49-F238E27FC236}">
                      <a16:creationId xmlns:a16="http://schemas.microsoft.com/office/drawing/2014/main" id="{3F3DE175-7F7D-433D-A706-A7426897FA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flipH="1">
                  <a:off x="15751852" y="10249239"/>
                  <a:ext cx="2110226" cy="2333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C9EA8B59-A3F0-4955-8BDC-98999C9642D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23579187"/>
                  </p:ext>
                </p:extLst>
              </p:nvPr>
            </p:nvGraphicFramePr>
            <p:xfrm>
              <a:off x="12736023" y="1822209"/>
              <a:ext cx="7423522" cy="54776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</p:grp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186AD93A-7A5B-4F56-A6DF-A6D8EFA22CEE}"/>
                </a:ext>
              </a:extLst>
            </p:cNvPr>
            <p:cNvSpPr/>
            <p:nvPr/>
          </p:nvSpPr>
          <p:spPr>
            <a:xfrm>
              <a:off x="17530245" y="3137700"/>
              <a:ext cx="2479823" cy="40227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4280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 idx="4294967295"/>
          </p:nvPr>
        </p:nvSpPr>
        <p:spPr>
          <a:xfrm>
            <a:off x="3380756" y="-11731"/>
            <a:ext cx="184113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s-MX" sz="10000" b="1" dirty="0"/>
              <a:t>Índice</a:t>
            </a:r>
            <a:endParaRPr sz="100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C39453-769D-4482-A095-FC4D3F705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82" y="1831738"/>
            <a:ext cx="14172848" cy="1693319"/>
          </a:xfrm>
          <a:prstGeom prst="rect">
            <a:avLst/>
          </a:prstGeom>
        </p:spPr>
      </p:pic>
      <p:pic>
        <p:nvPicPr>
          <p:cNvPr id="22" name="Imagen 4">
            <a:extLst>
              <a:ext uri="{FF2B5EF4-FFF2-40B4-BE49-F238E27FC236}">
                <a16:creationId xmlns:a16="http://schemas.microsoft.com/office/drawing/2014/main" id="{4E975105-A98F-4843-BFEF-C3F7C4692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9" r="7276"/>
          <a:stretch/>
        </p:blipFill>
        <p:spPr>
          <a:xfrm>
            <a:off x="14823444" y="5529011"/>
            <a:ext cx="8763496" cy="4962663"/>
          </a:xfrm>
          <a:prstGeom prst="rect">
            <a:avLst/>
          </a:prstGeom>
        </p:spPr>
      </p:pic>
      <p:sp>
        <p:nvSpPr>
          <p:cNvPr id="23" name="Google Shape;37;p8">
            <a:extLst>
              <a:ext uri="{FF2B5EF4-FFF2-40B4-BE49-F238E27FC236}">
                <a16:creationId xmlns:a16="http://schemas.microsoft.com/office/drawing/2014/main" id="{E40051A3-9BD6-4444-8D21-9A7926DDA30D}"/>
              </a:ext>
            </a:extLst>
          </p:cNvPr>
          <p:cNvSpPr/>
          <p:nvPr/>
        </p:nvSpPr>
        <p:spPr>
          <a:xfrm>
            <a:off x="11553" y="4424624"/>
            <a:ext cx="146304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2;p8">
            <a:extLst>
              <a:ext uri="{FF2B5EF4-FFF2-40B4-BE49-F238E27FC236}">
                <a16:creationId xmlns:a16="http://schemas.microsoft.com/office/drawing/2014/main" id="{24C899F0-5908-426C-8E3A-0DF3D53661F2}"/>
              </a:ext>
            </a:extLst>
          </p:cNvPr>
          <p:cNvSpPr txBox="1">
            <a:spLocks/>
          </p:cNvSpPr>
          <p:nvPr/>
        </p:nvSpPr>
        <p:spPr>
          <a:xfrm>
            <a:off x="5267253" y="4911640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1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25" name="Google Shape;43;p8">
            <a:extLst>
              <a:ext uri="{FF2B5EF4-FFF2-40B4-BE49-F238E27FC236}">
                <a16:creationId xmlns:a16="http://schemas.microsoft.com/office/drawing/2014/main" id="{88447B4D-9CE3-42B0-994A-282AD776DF90}"/>
              </a:ext>
            </a:extLst>
          </p:cNvPr>
          <p:cNvSpPr txBox="1">
            <a:spLocks/>
          </p:cNvSpPr>
          <p:nvPr/>
        </p:nvSpPr>
        <p:spPr>
          <a:xfrm>
            <a:off x="7316700" y="4454965"/>
            <a:ext cx="93747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1.2 Producción</a:t>
            </a:r>
            <a:endParaRPr lang="es-MX" sz="5000" b="1" dirty="0"/>
          </a:p>
        </p:txBody>
      </p:sp>
      <p:sp>
        <p:nvSpPr>
          <p:cNvPr id="27" name="Google Shape;36;p8">
            <a:extLst>
              <a:ext uri="{FF2B5EF4-FFF2-40B4-BE49-F238E27FC236}">
                <a16:creationId xmlns:a16="http://schemas.microsoft.com/office/drawing/2014/main" id="{CCA2B1BD-A6F4-49F5-86DC-D09AC4D2603B}"/>
              </a:ext>
            </a:extLst>
          </p:cNvPr>
          <p:cNvSpPr/>
          <p:nvPr/>
        </p:nvSpPr>
        <p:spPr>
          <a:xfrm>
            <a:off x="11553" y="6903029"/>
            <a:ext cx="12801600" cy="24688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4;p8">
            <a:extLst>
              <a:ext uri="{FF2B5EF4-FFF2-40B4-BE49-F238E27FC236}">
                <a16:creationId xmlns:a16="http://schemas.microsoft.com/office/drawing/2014/main" id="{39D29AE5-FC79-4908-A8F9-3F86EEA48415}"/>
              </a:ext>
            </a:extLst>
          </p:cNvPr>
          <p:cNvSpPr txBox="1">
            <a:spLocks/>
          </p:cNvSpPr>
          <p:nvPr/>
        </p:nvSpPr>
        <p:spPr>
          <a:xfrm>
            <a:off x="3332855" y="7371071"/>
            <a:ext cx="1512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-457200" algn="ctr">
              <a:spcBef>
                <a:spcPts val="1200"/>
              </a:spcBef>
              <a:buSzPts val="10000"/>
              <a:buFont typeface="Helvetica Neue"/>
              <a:buNone/>
            </a:pPr>
            <a:r>
              <a:rPr lang="es-MX" sz="10000" b="1">
                <a:solidFill>
                  <a:srgbClr val="003056"/>
                </a:solidFill>
                <a:latin typeface="Arial"/>
                <a:cs typeface="Arial"/>
                <a:sym typeface="Arial"/>
              </a:rPr>
              <a:t>2</a:t>
            </a:r>
            <a:endParaRPr lang="es-MX" sz="10000" b="1" dirty="0">
              <a:solidFill>
                <a:srgbClr val="003056"/>
              </a:solidFill>
              <a:latin typeface="Arial"/>
              <a:cs typeface="Arial"/>
            </a:endParaRPr>
          </a:p>
        </p:txBody>
      </p:sp>
      <p:sp>
        <p:nvSpPr>
          <p:cNvPr id="29" name="Google Shape;45;p8">
            <a:extLst>
              <a:ext uri="{FF2B5EF4-FFF2-40B4-BE49-F238E27FC236}">
                <a16:creationId xmlns:a16="http://schemas.microsoft.com/office/drawing/2014/main" id="{BE47A303-3476-48AE-9E09-15E05BBF91EE}"/>
              </a:ext>
            </a:extLst>
          </p:cNvPr>
          <p:cNvSpPr txBox="1">
            <a:spLocks/>
          </p:cNvSpPr>
          <p:nvPr/>
        </p:nvSpPr>
        <p:spPr>
          <a:xfrm>
            <a:off x="5239180" y="6940490"/>
            <a:ext cx="72825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35000" lvl="1">
              <a:spcBef>
                <a:spcPts val="1200"/>
              </a:spcBef>
              <a:buSzPts val="5000"/>
              <a:buFont typeface="Helvetica Neue"/>
              <a:buNone/>
            </a:pPr>
            <a:r>
              <a:rPr lang="es-MX" sz="5000" b="1"/>
              <a:t>Versión 1.8 Desarrollo</a:t>
            </a:r>
            <a:endParaRPr lang="es-MX" sz="5000" b="1" dirty="0"/>
          </a:p>
        </p:txBody>
      </p:sp>
      <p:sp>
        <p:nvSpPr>
          <p:cNvPr id="30" name="Google Shape;48;p8">
            <a:extLst>
              <a:ext uri="{FF2B5EF4-FFF2-40B4-BE49-F238E27FC236}">
                <a16:creationId xmlns:a16="http://schemas.microsoft.com/office/drawing/2014/main" id="{C445DFE3-EDC3-468C-AB5D-920606A397C3}"/>
              </a:ext>
            </a:extLst>
          </p:cNvPr>
          <p:cNvSpPr txBox="1"/>
          <p:nvPr/>
        </p:nvSpPr>
        <p:spPr>
          <a:xfrm>
            <a:off x="5239180" y="7929330"/>
            <a:ext cx="7670957" cy="98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Alcance</a:t>
            </a:r>
          </a:p>
          <a:p>
            <a:pPr marL="342900" lvl="0" indent="-342900">
              <a:buSzPts val="2800"/>
              <a:buFont typeface="Arial"/>
              <a:buAutoNum type="arabicPeriod"/>
            </a:pPr>
            <a:r>
              <a:rPr lang="es-MX" sz="2800" dirty="0"/>
              <a:t>Siguientes Actividades</a:t>
            </a:r>
            <a:endParaRPr lang="es-MX" dirty="0"/>
          </a:p>
        </p:txBody>
      </p:sp>
      <p:sp>
        <p:nvSpPr>
          <p:cNvPr id="14" name="Google Shape;47;p8">
            <a:extLst>
              <a:ext uri="{FF2B5EF4-FFF2-40B4-BE49-F238E27FC236}">
                <a16:creationId xmlns:a16="http://schemas.microsoft.com/office/drawing/2014/main" id="{EBDDCAA1-BEF3-4C73-9A98-2597193547B3}"/>
              </a:ext>
            </a:extLst>
          </p:cNvPr>
          <p:cNvSpPr txBox="1"/>
          <p:nvPr/>
        </p:nvSpPr>
        <p:spPr>
          <a:xfrm>
            <a:off x="7217937" y="5557924"/>
            <a:ext cx="5692200" cy="77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Alcance a la fecha</a:t>
            </a:r>
          </a:p>
          <a:p>
            <a:pPr marL="342900" indent="-342900">
              <a:buSzPts val="2800"/>
              <a:buFont typeface="Arial"/>
              <a:buAutoNum type="arabicPeriod"/>
            </a:pPr>
            <a:r>
              <a:rPr lang="es-MX" sz="2800" dirty="0"/>
              <a:t>Información relevante </a:t>
            </a:r>
          </a:p>
        </p:txBody>
      </p:sp>
      <p:sp>
        <p:nvSpPr>
          <p:cNvPr id="19" name="Google Shape;212;p15">
            <a:extLst>
              <a:ext uri="{FF2B5EF4-FFF2-40B4-BE49-F238E27FC236}">
                <a16:creationId xmlns:a16="http://schemas.microsoft.com/office/drawing/2014/main" id="{A51FCEF2-B752-4192-8213-75E7A19578C0}"/>
              </a:ext>
            </a:extLst>
          </p:cNvPr>
          <p:cNvSpPr/>
          <p:nvPr/>
        </p:nvSpPr>
        <p:spPr>
          <a:xfrm>
            <a:off x="-4883" y="4413925"/>
            <a:ext cx="14641953" cy="2403034"/>
          </a:xfrm>
          <a:prstGeom prst="rect">
            <a:avLst/>
          </a:prstGeom>
          <a:solidFill>
            <a:schemeClr val="lt1">
              <a:alpha val="8196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0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 animBg="1"/>
      <p:bldP spid="24" grpId="0" build="p"/>
      <p:bldP spid="25" grpId="0" build="p"/>
      <p:bldP spid="27" grpId="0" animBg="1"/>
      <p:bldP spid="28" grpId="0" build="p"/>
      <p:bldP spid="29" grpId="0" build="p"/>
      <p:bldP spid="3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1.8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3192"/>
            <a:ext cx="14617200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Categorías de evidencias.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“Lineamientos de cambios a la información divulgada en las publicaciones estadísticas y geográficas del Instituto Nacional de Estadística y Geografía”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Preliminares, Revisados, Definitivos, Ajustados y Corregidos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Asociación Programa/Ciclo-Estatus de Programas considerados en los lineamientos de cambios a la información divulgada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Evidencias a partir de la fase 4 a 7.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Catálogo de categorías de evidencias. Asociar etiquetas de categorías a las evidencias cargadas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Registro del metadato de “Captura de Fechas de Liberación de Productos  por cada estatus de Información”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ES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4E9284-646A-47BC-AF29-74762305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095" y="3477695"/>
            <a:ext cx="6935372" cy="4037529"/>
          </a:xfrm>
          <a:prstGeom prst="rect">
            <a:avLst/>
          </a:prstGeom>
        </p:spPr>
      </p:pic>
      <p:pic>
        <p:nvPicPr>
          <p:cNvPr id="18" name="Picture 6" descr="C:\Users\fconrad\Pictures\Logos\Web_PPT_Word_Complete_Set\icons\docu059.gif">
            <a:extLst>
              <a:ext uri="{FF2B5EF4-FFF2-40B4-BE49-F238E27FC236}">
                <a16:creationId xmlns:a16="http://schemas.microsoft.com/office/drawing/2014/main" id="{B5B87C3A-C2AB-41D7-8B30-2B9FBDCF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297" y="7047306"/>
            <a:ext cx="872191" cy="7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Users\fconrad\Pictures\Logos\Web_PPT_Word_Complete_Set\icons\docu059.gif">
            <a:extLst>
              <a:ext uri="{FF2B5EF4-FFF2-40B4-BE49-F238E27FC236}">
                <a16:creationId xmlns:a16="http://schemas.microsoft.com/office/drawing/2014/main" id="{F59FCE1D-5F1E-4AB2-AA6C-9FDEC6AB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7905" y="6540104"/>
            <a:ext cx="1445570" cy="12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fconrad\Pictures\Logos\Web_PPT_Word_Complete_Set\icons\docu059.gif">
            <a:extLst>
              <a:ext uri="{FF2B5EF4-FFF2-40B4-BE49-F238E27FC236}">
                <a16:creationId xmlns:a16="http://schemas.microsoft.com/office/drawing/2014/main" id="{383F48CF-7987-476B-9ACA-1B9A2E74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79714" y="6000749"/>
            <a:ext cx="1712072" cy="15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fconrad\Pictures\Logos\Web_PPT_Word_Complete_Set\icons\docu059.gif">
            <a:extLst>
              <a:ext uri="{FF2B5EF4-FFF2-40B4-BE49-F238E27FC236}">
                <a16:creationId xmlns:a16="http://schemas.microsoft.com/office/drawing/2014/main" id="{8EA5D250-B4FE-4BB0-A5A9-98E4CEE7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5072" y="5625435"/>
            <a:ext cx="2136356" cy="18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Users\fconrad\Pictures\Logos\Web_PPT_Word_Complete_Set\icons\docu059.gif">
            <a:extLst>
              <a:ext uri="{FF2B5EF4-FFF2-40B4-BE49-F238E27FC236}">
                <a16:creationId xmlns:a16="http://schemas.microsoft.com/office/drawing/2014/main" id="{0A5BEDBF-E621-4757-8958-8D7726D6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0828" y="5511133"/>
            <a:ext cx="2394786" cy="211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2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5F534A9-3361-47A2-80B4-52E612090DCC}"/>
              </a:ext>
            </a:extLst>
          </p:cNvPr>
          <p:cNvGrpSpPr/>
          <p:nvPr/>
        </p:nvGrpSpPr>
        <p:grpSpPr>
          <a:xfrm>
            <a:off x="18978805" y="7297590"/>
            <a:ext cx="2176112" cy="3881551"/>
            <a:chOff x="2722778" y="6566075"/>
            <a:chExt cx="2654841" cy="4871912"/>
          </a:xfrm>
        </p:grpSpPr>
        <p:pic>
          <p:nvPicPr>
            <p:cNvPr id="33" name="Picture 4" descr="C:\Users\fconrad\Pictures\Logos\Web_PPT_Word_Complete_Set\icons\docu030.gif">
              <a:extLst>
                <a:ext uri="{FF2B5EF4-FFF2-40B4-BE49-F238E27FC236}">
                  <a16:creationId xmlns:a16="http://schemas.microsoft.com/office/drawing/2014/main" id="{C2D14640-7E2D-4AD0-932C-6301B0C1A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2778" y="6566075"/>
              <a:ext cx="2654841" cy="487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7E16EEA-7E35-4467-A038-4B2D093FF98C}"/>
                </a:ext>
              </a:extLst>
            </p:cNvPr>
            <p:cNvGrpSpPr/>
            <p:nvPr/>
          </p:nvGrpSpPr>
          <p:grpSpPr>
            <a:xfrm>
              <a:off x="2908588" y="7037398"/>
              <a:ext cx="807106" cy="810497"/>
              <a:chOff x="12014903" y="8695912"/>
              <a:chExt cx="853763" cy="8672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D1D7E4-9379-4FA0-BE15-0C5E8926C768}"/>
                  </a:ext>
                </a:extLst>
              </p:cNvPr>
              <p:cNvSpPr/>
              <p:nvPr/>
            </p:nvSpPr>
            <p:spPr>
              <a:xfrm rot="854488">
                <a:off x="12014903" y="8789033"/>
                <a:ext cx="853763" cy="7741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6" name="Graphic 35" descr="Checkmark">
                <a:extLst>
                  <a:ext uri="{FF2B5EF4-FFF2-40B4-BE49-F238E27FC236}">
                    <a16:creationId xmlns:a16="http://schemas.microsoft.com/office/drawing/2014/main" id="{8AE67F4D-CDAC-4DD0-975F-E9137623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058052" y="8695912"/>
                <a:ext cx="767465" cy="767465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224B1-2060-4924-B789-6E5411DEA7F6}"/>
              </a:ext>
            </a:extLst>
          </p:cNvPr>
          <p:cNvGrpSpPr/>
          <p:nvPr/>
        </p:nvGrpSpPr>
        <p:grpSpPr>
          <a:xfrm>
            <a:off x="17046358" y="7749084"/>
            <a:ext cx="2176112" cy="3881551"/>
            <a:chOff x="2722778" y="6566075"/>
            <a:chExt cx="2654841" cy="4871912"/>
          </a:xfrm>
        </p:grpSpPr>
        <p:pic>
          <p:nvPicPr>
            <p:cNvPr id="28" name="Picture 4" descr="C:\Users\fconrad\Pictures\Logos\Web_PPT_Word_Complete_Set\icons\docu030.gif">
              <a:extLst>
                <a:ext uri="{FF2B5EF4-FFF2-40B4-BE49-F238E27FC236}">
                  <a16:creationId xmlns:a16="http://schemas.microsoft.com/office/drawing/2014/main" id="{94117F6D-AFF7-4973-B8C1-1572DF1D4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2778" y="6566075"/>
              <a:ext cx="2654841" cy="487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474842-2CD3-4B66-AE61-EA255DFD7B16}"/>
                </a:ext>
              </a:extLst>
            </p:cNvPr>
            <p:cNvGrpSpPr/>
            <p:nvPr/>
          </p:nvGrpSpPr>
          <p:grpSpPr>
            <a:xfrm>
              <a:off x="2908588" y="7037398"/>
              <a:ext cx="807106" cy="810497"/>
              <a:chOff x="12014903" y="8695912"/>
              <a:chExt cx="853763" cy="86723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A3C1AB-7E23-4793-80BE-2028D6C6F61A}"/>
                  </a:ext>
                </a:extLst>
              </p:cNvPr>
              <p:cNvSpPr/>
              <p:nvPr/>
            </p:nvSpPr>
            <p:spPr>
              <a:xfrm rot="854488">
                <a:off x="12014903" y="8789033"/>
                <a:ext cx="853763" cy="7741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1" name="Graphic 30" descr="Checkmark">
                <a:extLst>
                  <a:ext uri="{FF2B5EF4-FFF2-40B4-BE49-F238E27FC236}">
                    <a16:creationId xmlns:a16="http://schemas.microsoft.com/office/drawing/2014/main" id="{1F86DDFE-1431-4D12-AE47-97C2D6A4E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058052" y="8695912"/>
                <a:ext cx="767465" cy="767465"/>
              </a:xfrm>
              <a:prstGeom prst="rect">
                <a:avLst/>
              </a:prstGeom>
            </p:spPr>
          </p:pic>
        </p:grpSp>
      </p:grpSp>
      <p:sp>
        <p:nvSpPr>
          <p:cNvPr id="78" name="Google Shape;78;p11"/>
          <p:cNvSpPr txBox="1"/>
          <p:nvPr/>
        </p:nvSpPr>
        <p:spPr>
          <a:xfrm>
            <a:off x="1080000" y="720000"/>
            <a:ext cx="18744848" cy="139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9000"/>
              <a:defRPr sz="9000" b="1">
                <a:solidFill>
                  <a:srgbClr val="002F58"/>
                </a:solidFill>
              </a:defRPr>
            </a:lvl1pPr>
          </a:lstStyle>
          <a:p>
            <a:r>
              <a:rPr lang="es-MX" dirty="0">
                <a:latin typeface="Helvetica Neue" panose="020B0604020202020204" charset="0"/>
                <a:sym typeface="Helvetica Neue"/>
              </a:rPr>
              <a:t>Alcance Versión 1.8 </a:t>
            </a:r>
          </a:p>
          <a:p>
            <a:endParaRPr dirty="0"/>
          </a:p>
        </p:txBody>
      </p:sp>
      <p:sp>
        <p:nvSpPr>
          <p:cNvPr id="7" name="Google Shape;577;p31">
            <a:extLst>
              <a:ext uri="{FF2B5EF4-FFF2-40B4-BE49-F238E27FC236}">
                <a16:creationId xmlns:a16="http://schemas.microsoft.com/office/drawing/2014/main" id="{27627C0A-7293-4C86-9C9F-04BA95081578}"/>
              </a:ext>
            </a:extLst>
          </p:cNvPr>
          <p:cNvSpPr txBox="1"/>
          <p:nvPr/>
        </p:nvSpPr>
        <p:spPr>
          <a:xfrm>
            <a:off x="1080000" y="2223192"/>
            <a:ext cx="12435975" cy="90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Habilitación de servicios para interoperabilidad INEGI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Componente suscripción y notificación de movimientos en 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Ptracking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 para la actualización en los sistemas suscritos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Registro de evidencias (</a:t>
            </a: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push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Consulta de metadatos desde otros sistemas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  <a:p>
            <a:pPr marL="457189" lvl="1" indent="-457189" defTabSz="1079973">
              <a:buClr>
                <a:srgbClr val="003056"/>
              </a:buClr>
              <a:buSzPts val="3600"/>
              <a:buFont typeface="Helvetica Neue"/>
              <a:buChar char="●"/>
              <a:tabLst>
                <a:tab pos="179996" algn="l"/>
              </a:tabLst>
            </a:pPr>
            <a:r>
              <a:rPr lang="es-MX" sz="4800" b="1" dirty="0" err="1">
                <a:solidFill>
                  <a:srgbClr val="003056"/>
                </a:solidFill>
                <a:latin typeface="Helvetica Neue"/>
                <a:sym typeface="Helvetica Neue"/>
              </a:rPr>
              <a:t>Versionamiento</a:t>
            </a:r>
            <a:r>
              <a:rPr lang="es-MX" sz="4800" b="1" dirty="0">
                <a:solidFill>
                  <a:srgbClr val="003056"/>
                </a:solidFill>
                <a:latin typeface="Helvetica Neue"/>
                <a:sym typeface="Helvetica Neue"/>
              </a:rPr>
              <a:t> de evidencias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 err="1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Checklist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 para determinar la causa (por evidencia)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Notificaciones (por evidencia) 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Carga/sustitución (manteniendo la anterior):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Por evidencia (varios archivos)</a:t>
            </a:r>
          </a:p>
          <a:p>
            <a:pPr marL="1828800" lvl="4" indent="-571500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§"/>
              <a:tabLst>
                <a:tab pos="179996" algn="l"/>
              </a:tabLst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Helvetica Neue"/>
                <a:sym typeface="Helvetica Neue"/>
              </a:rPr>
              <a:t>Por archivo</a:t>
            </a:r>
          </a:p>
          <a:p>
            <a:pPr marL="1259969" lvl="3" indent="-685783" defTabSz="1079973">
              <a:buClr>
                <a:srgbClr val="003056"/>
              </a:buClr>
              <a:buSzPts val="3600"/>
              <a:buFont typeface="Wingdings" panose="05000000000000000000" pitchFamily="2" charset="2"/>
              <a:buChar char="ü"/>
              <a:tabLst>
                <a:tab pos="179996" algn="l"/>
              </a:tabLst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 Neue"/>
              <a:sym typeface="Helvetica Neue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003B0E1-54C0-45EF-B778-08283CB07E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310" y="1543049"/>
            <a:ext cx="8916840" cy="5572125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308D893-64A8-4A56-AF04-3B3B6F9DDB7E}"/>
              </a:ext>
            </a:extLst>
          </p:cNvPr>
          <p:cNvGrpSpPr/>
          <p:nvPr/>
        </p:nvGrpSpPr>
        <p:grpSpPr>
          <a:xfrm>
            <a:off x="15101769" y="8291400"/>
            <a:ext cx="2176112" cy="3881551"/>
            <a:chOff x="2722778" y="6566075"/>
            <a:chExt cx="2654841" cy="4871912"/>
          </a:xfrm>
        </p:grpSpPr>
        <p:pic>
          <p:nvPicPr>
            <p:cNvPr id="10" name="Picture 4" descr="C:\Users\fconrad\Pictures\Logos\Web_PPT_Word_Complete_Set\icons\docu030.gif">
              <a:extLst>
                <a:ext uri="{FF2B5EF4-FFF2-40B4-BE49-F238E27FC236}">
                  <a16:creationId xmlns:a16="http://schemas.microsoft.com/office/drawing/2014/main" id="{BC44B5D4-261B-4DD8-8261-F78337C05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2778" y="6566075"/>
              <a:ext cx="2654841" cy="487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973BD0-AF9F-4601-BDD9-93CABC8209B1}"/>
                </a:ext>
              </a:extLst>
            </p:cNvPr>
            <p:cNvGrpSpPr/>
            <p:nvPr/>
          </p:nvGrpSpPr>
          <p:grpSpPr>
            <a:xfrm>
              <a:off x="2908588" y="7037398"/>
              <a:ext cx="807106" cy="810497"/>
              <a:chOff x="12014903" y="8695912"/>
              <a:chExt cx="853763" cy="8672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A23D90-A5F3-4376-B729-AA46A9C2082E}"/>
                  </a:ext>
                </a:extLst>
              </p:cNvPr>
              <p:cNvSpPr/>
              <p:nvPr/>
            </p:nvSpPr>
            <p:spPr>
              <a:xfrm rot="854488">
                <a:off x="12014903" y="8789033"/>
                <a:ext cx="853763" cy="7741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3" name="Graphic 12" descr="Checkmark">
                <a:extLst>
                  <a:ext uri="{FF2B5EF4-FFF2-40B4-BE49-F238E27FC236}">
                    <a16:creationId xmlns:a16="http://schemas.microsoft.com/office/drawing/2014/main" id="{A14B2617-EB03-4D90-8817-22191BF29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058052" y="8695912"/>
                <a:ext cx="767465" cy="767465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F246B3B-4F70-479E-A164-33B7C507B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7494">
            <a:off x="19072580" y="7558078"/>
            <a:ext cx="616532" cy="86106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B33F096-78DF-42B1-B973-57CD51527FFD}"/>
              </a:ext>
            </a:extLst>
          </p:cNvPr>
          <p:cNvGrpSpPr/>
          <p:nvPr/>
        </p:nvGrpSpPr>
        <p:grpSpPr>
          <a:xfrm>
            <a:off x="15034420" y="8224699"/>
            <a:ext cx="2282030" cy="3948251"/>
            <a:chOff x="2722778" y="6566075"/>
            <a:chExt cx="2654841" cy="4871912"/>
          </a:xfrm>
        </p:grpSpPr>
        <p:pic>
          <p:nvPicPr>
            <p:cNvPr id="38" name="Picture 4" descr="C:\Users\fconrad\Pictures\Logos\Web_PPT_Word_Complete_Set\icons\docu030.gif">
              <a:extLst>
                <a:ext uri="{FF2B5EF4-FFF2-40B4-BE49-F238E27FC236}">
                  <a16:creationId xmlns:a16="http://schemas.microsoft.com/office/drawing/2014/main" id="{681FA42A-798E-4486-B737-87006FEB3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2778" y="6566075"/>
              <a:ext cx="2654841" cy="487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013181-1482-4D55-9F00-15F58CC7598A}"/>
                </a:ext>
              </a:extLst>
            </p:cNvPr>
            <p:cNvGrpSpPr/>
            <p:nvPr/>
          </p:nvGrpSpPr>
          <p:grpSpPr>
            <a:xfrm>
              <a:off x="2908588" y="7037398"/>
              <a:ext cx="807106" cy="810497"/>
              <a:chOff x="12014903" y="8695912"/>
              <a:chExt cx="853763" cy="8672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F558AA-835C-4637-8DE7-5723F1F8401A}"/>
                  </a:ext>
                </a:extLst>
              </p:cNvPr>
              <p:cNvSpPr/>
              <p:nvPr/>
            </p:nvSpPr>
            <p:spPr>
              <a:xfrm rot="854488">
                <a:off x="12014903" y="8789033"/>
                <a:ext cx="853763" cy="77411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41" name="Graphic 40" descr="Checkmark">
                <a:extLst>
                  <a:ext uri="{FF2B5EF4-FFF2-40B4-BE49-F238E27FC236}">
                    <a16:creationId xmlns:a16="http://schemas.microsoft.com/office/drawing/2014/main" id="{FC38AEA4-FD86-4E65-A7ED-82D7EEFFF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058052" y="8695912"/>
                <a:ext cx="767465" cy="767465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31F1223-472E-49ED-A94E-971D1A2EB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0884">
            <a:off x="17169540" y="8042151"/>
            <a:ext cx="616532" cy="8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605</Words>
  <Application>Microsoft Office PowerPoint</Application>
  <PresentationFormat>Custom</PresentationFormat>
  <Paragraphs>140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Wingdings</vt:lpstr>
      <vt:lpstr>Helvetica Neue</vt:lpstr>
      <vt:lpstr>Título texto</vt:lpstr>
      <vt:lpstr>Microsoft Excel Worksheet</vt:lpstr>
      <vt:lpstr>Ptracking Informe de avance</vt:lpstr>
      <vt:lpstr>Índice</vt:lpstr>
      <vt:lpstr>Índice</vt:lpstr>
      <vt:lpstr>PowerPoint Presentation</vt:lpstr>
      <vt:lpstr>PowerPoint Presentation</vt:lpstr>
      <vt:lpstr>PowerPoint Presentation</vt:lpstr>
      <vt:lpstr>Índice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y apoyo a usuarios</dc:title>
  <cp:lastModifiedBy>Mau Acosta</cp:lastModifiedBy>
  <cp:revision>185</cp:revision>
  <cp:lastPrinted>2020-03-13T15:53:41Z</cp:lastPrinted>
  <dcterms:modified xsi:type="dcterms:W3CDTF">2020-10-06T18:05:24Z</dcterms:modified>
</cp:coreProperties>
</file>