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handoutMasterIdLst>
    <p:handoutMasterId r:id="rId7"/>
  </p:handoutMasterIdLst>
  <p:sldIdLst>
    <p:sldId id="408" r:id="rId2"/>
    <p:sldId id="531" r:id="rId3"/>
    <p:sldId id="532" r:id="rId4"/>
    <p:sldId id="467" r:id="rId5"/>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009EE0"/>
    <a:srgbClr val="EAEFF7"/>
    <a:srgbClr val="FF0000"/>
    <a:srgbClr val="89B917"/>
    <a:srgbClr val="FDF1E9"/>
    <a:srgbClr val="ECDEF6"/>
    <a:srgbClr val="E4D2F2"/>
    <a:srgbClr val="8E00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374" autoAdjust="0"/>
  </p:normalViewPr>
  <p:slideViewPr>
    <p:cSldViewPr snapToGrid="0">
      <p:cViewPr varScale="1">
        <p:scale>
          <a:sx n="72" d="100"/>
          <a:sy n="72" d="100"/>
        </p:scale>
        <p:origin x="316" y="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25/02/2021</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25/02/2021</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A10C9A7-1CB4-47DE-959A-4070DC0C56B0}" type="slidenum">
              <a:rPr lang="es-MX" smtClean="0"/>
              <a:t>2</a:t>
            </a:fld>
            <a:endParaRPr lang="es-MX"/>
          </a:p>
        </p:txBody>
      </p:sp>
    </p:spTree>
    <p:extLst>
      <p:ext uri="{BB962C8B-B14F-4D97-AF65-F5344CB8AC3E}">
        <p14:creationId xmlns:p14="http://schemas.microsoft.com/office/powerpoint/2010/main" val="2194247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A10C9A7-1CB4-47DE-959A-4070DC0C56B0}" type="slidenum">
              <a:rPr lang="es-MX" smtClean="0"/>
              <a:t>3</a:t>
            </a:fld>
            <a:endParaRPr lang="es-MX"/>
          </a:p>
        </p:txBody>
      </p:sp>
    </p:spTree>
    <p:extLst>
      <p:ext uri="{BB962C8B-B14F-4D97-AF65-F5344CB8AC3E}">
        <p14:creationId xmlns:p14="http://schemas.microsoft.com/office/powerpoint/2010/main" val="1651642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25/02/2021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25/02/2021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5632408" y="4576573"/>
            <a:ext cx="6263670" cy="1143001"/>
          </a:xfrm>
          <a:prstGeom prst="rect">
            <a:avLst/>
          </a:prstGeom>
        </p:spPr>
        <p:txBody>
          <a:bodyPr/>
          <a:lstStyle/>
          <a:p>
            <a:r>
              <a:rPr lang="es-MX" sz="3600" b="0" dirty="0">
                <a:latin typeface="+mj-lt"/>
              </a:rPr>
              <a:t>Avance grupos de trabajo:</a:t>
            </a:r>
            <a:br>
              <a:rPr lang="es-MX" sz="3600" b="0" dirty="0">
                <a:latin typeface="+mj-lt"/>
              </a:rPr>
            </a:br>
            <a:r>
              <a:rPr lang="es-MX" sz="3600" b="0" dirty="0">
                <a:latin typeface="+mj-lt"/>
              </a:rPr>
              <a:t>- </a:t>
            </a:r>
            <a:r>
              <a:rPr lang="es-MX" sz="3200" b="0" dirty="0">
                <a:latin typeface="+mj-lt"/>
              </a:rPr>
              <a:t>Diseño Conceptual de Encuestas</a:t>
            </a:r>
            <a:br>
              <a:rPr lang="es-MX" sz="3200" b="0" dirty="0">
                <a:latin typeface="+mj-lt"/>
              </a:rPr>
            </a:br>
            <a:r>
              <a:rPr lang="es-MX" sz="3200" b="0" dirty="0">
                <a:latin typeface="+mj-lt"/>
              </a:rPr>
              <a:t>- Indicadores de precisión geográfica</a:t>
            </a:r>
            <a:endParaRPr lang="es-MX" sz="2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contenido 5"/>
          <p:cNvSpPr txBox="1">
            <a:spLocks/>
          </p:cNvSpPr>
          <p:nvPr/>
        </p:nvSpPr>
        <p:spPr>
          <a:xfrm>
            <a:off x="436882" y="752564"/>
            <a:ext cx="11500258" cy="37214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gn="just">
              <a:spcBef>
                <a:spcPts val="1200"/>
              </a:spcBef>
              <a:spcAft>
                <a:spcPts val="600"/>
              </a:spcAft>
            </a:pPr>
            <a:endParaRPr lang="es-MX" sz="2200" dirty="0">
              <a:solidFill>
                <a:schemeClr val="tx1">
                  <a:lumMod val="65000"/>
                  <a:lumOff val="35000"/>
                </a:schemeClr>
              </a:solidFill>
            </a:endParaRPr>
          </a:p>
          <a:p>
            <a:pPr marL="457200" lvl="1" indent="0" algn="just">
              <a:buNone/>
            </a:pPr>
            <a:endParaRPr lang="es-MX" sz="2200" dirty="0">
              <a:solidFill>
                <a:schemeClr val="tx1">
                  <a:lumMod val="65000"/>
                  <a:lumOff val="35000"/>
                </a:schemeClr>
              </a:solidFill>
            </a:endParaRPr>
          </a:p>
        </p:txBody>
      </p:sp>
      <p:sp>
        <p:nvSpPr>
          <p:cNvPr id="9" name="Rectangle 1"/>
          <p:cNvSpPr>
            <a:spLocks noChangeArrowheads="1"/>
          </p:cNvSpPr>
          <p:nvPr/>
        </p:nvSpPr>
        <p:spPr bwMode="auto">
          <a:xfrm>
            <a:off x="3683000" y="1638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 name="CuadroTexto 1">
            <a:extLst>
              <a:ext uri="{FF2B5EF4-FFF2-40B4-BE49-F238E27FC236}">
                <a16:creationId xmlns:a16="http://schemas.microsoft.com/office/drawing/2014/main" id="{BB702BBE-62F4-4414-ADDC-383B53D4DB3C}"/>
              </a:ext>
            </a:extLst>
          </p:cNvPr>
          <p:cNvSpPr txBox="1"/>
          <p:nvPr/>
        </p:nvSpPr>
        <p:spPr>
          <a:xfrm>
            <a:off x="317614" y="1000914"/>
            <a:ext cx="4652982" cy="2308324"/>
          </a:xfrm>
          <a:prstGeom prst="rect">
            <a:avLst/>
          </a:prstGeom>
          <a:noFill/>
        </p:spPr>
        <p:txBody>
          <a:bodyPr wrap="square" rtlCol="0">
            <a:spAutoFit/>
          </a:bodyPr>
          <a:lstStyle/>
          <a:p>
            <a:endParaRPr lang="es-MX" dirty="0"/>
          </a:p>
          <a:p>
            <a:pPr marL="285750" indent="-285750">
              <a:buFont typeface="Arial" panose="020B0604020202020204" pitchFamily="34" charset="0"/>
              <a:buChar char="•"/>
            </a:pPr>
            <a:r>
              <a:rPr lang="es-MX" dirty="0"/>
              <a:t>Se integró la propuesta de Guía para el Diseño Conceptual de Encuestas</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Se envió al grupo de trabajo</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El 17 de febrero sesionó el grupo de trabajo</a:t>
            </a:r>
          </a:p>
          <a:p>
            <a:pPr lvl="1"/>
            <a:r>
              <a:rPr lang="es-MX" dirty="0"/>
              <a:t>	 </a:t>
            </a:r>
            <a:endParaRPr lang="en-US" dirty="0"/>
          </a:p>
        </p:txBody>
      </p:sp>
      <p:graphicFrame>
        <p:nvGraphicFramePr>
          <p:cNvPr id="4" name="Tabla 3">
            <a:extLst>
              <a:ext uri="{FF2B5EF4-FFF2-40B4-BE49-F238E27FC236}">
                <a16:creationId xmlns:a16="http://schemas.microsoft.com/office/drawing/2014/main" id="{36490DAB-5A7C-4792-BABE-EC8AD3610EA6}"/>
              </a:ext>
            </a:extLst>
          </p:cNvPr>
          <p:cNvGraphicFramePr>
            <a:graphicFrameLocks noGrp="1"/>
          </p:cNvGraphicFramePr>
          <p:nvPr>
            <p:extLst>
              <p:ext uri="{D42A27DB-BD31-4B8C-83A1-F6EECF244321}">
                <p14:modId xmlns:p14="http://schemas.microsoft.com/office/powerpoint/2010/main" val="1851192495"/>
              </p:ext>
            </p:extLst>
          </p:nvPr>
        </p:nvGraphicFramePr>
        <p:xfrm>
          <a:off x="436882" y="3788729"/>
          <a:ext cx="3927752" cy="1706880"/>
        </p:xfrm>
        <a:graphic>
          <a:graphicData uri="http://schemas.openxmlformats.org/drawingml/2006/table">
            <a:tbl>
              <a:tblPr firstRow="1" firstCol="1" bandRow="1">
                <a:tableStyleId>{5C22544A-7EE6-4342-B048-85BDC9FD1C3A}</a:tableStyleId>
              </a:tblPr>
              <a:tblGrid>
                <a:gridCol w="1042510">
                  <a:extLst>
                    <a:ext uri="{9D8B030D-6E8A-4147-A177-3AD203B41FA5}">
                      <a16:colId xmlns:a16="http://schemas.microsoft.com/office/drawing/2014/main" val="3051340027"/>
                    </a:ext>
                  </a:extLst>
                </a:gridCol>
                <a:gridCol w="2885242">
                  <a:extLst>
                    <a:ext uri="{9D8B030D-6E8A-4147-A177-3AD203B41FA5}">
                      <a16:colId xmlns:a16="http://schemas.microsoft.com/office/drawing/2014/main" val="382029386"/>
                    </a:ext>
                  </a:extLst>
                </a:gridCol>
              </a:tblGrid>
              <a:tr h="92243">
                <a:tc>
                  <a:txBody>
                    <a:bodyPr/>
                    <a:lstStyle/>
                    <a:p>
                      <a:r>
                        <a:rPr lang="en-US" sz="1600">
                          <a:effectLst/>
                          <a:latin typeface="+mn-lt"/>
                        </a:rPr>
                        <a:t>VSNIDS</a:t>
                      </a:r>
                      <a:endParaRPr lang="en-US" sz="1600">
                        <a:effectLst/>
                        <a:latin typeface="+mn-lt"/>
                        <a:ea typeface="Calibri" panose="020F0502020204030204" pitchFamily="34" charset="0"/>
                      </a:endParaRPr>
                    </a:p>
                  </a:txBody>
                  <a:tcPr marL="44450" marR="44450" marT="0" marB="0" anchor="ctr"/>
                </a:tc>
                <a:tc>
                  <a:txBody>
                    <a:bodyPr/>
                    <a:lstStyle/>
                    <a:p>
                      <a:r>
                        <a:rPr lang="en-US" sz="1600">
                          <a:effectLst/>
                          <a:latin typeface="+mn-lt"/>
                        </a:rPr>
                        <a:t>Dr. Enrique de Alba Guerra</a:t>
                      </a:r>
                      <a:endParaRPr lang="en-US" sz="160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4169318425"/>
                  </a:ext>
                </a:extLst>
              </a:tr>
              <a:tr h="92243">
                <a:tc rowSpan="3">
                  <a:txBody>
                    <a:bodyPr/>
                    <a:lstStyle/>
                    <a:p>
                      <a:r>
                        <a:rPr lang="en-US" sz="1600">
                          <a:effectLst/>
                          <a:latin typeface="+mn-lt"/>
                        </a:rPr>
                        <a:t>DGEE</a:t>
                      </a:r>
                      <a:endParaRPr lang="en-US" sz="1600">
                        <a:effectLst/>
                        <a:latin typeface="+mn-lt"/>
                        <a:ea typeface="Calibri" panose="020F0502020204030204" pitchFamily="34" charset="0"/>
                      </a:endParaRPr>
                    </a:p>
                  </a:txBody>
                  <a:tcPr marL="44450" marR="44450" marT="0" marB="0" anchor="ctr"/>
                </a:tc>
                <a:tc>
                  <a:txBody>
                    <a:bodyPr/>
                    <a:lstStyle/>
                    <a:p>
                      <a:r>
                        <a:rPr lang="en-US" sz="1600" dirty="0">
                          <a:effectLst/>
                          <a:latin typeface="+mn-lt"/>
                        </a:rPr>
                        <a:t>Susana Pérez Cadena</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2332739526"/>
                  </a:ext>
                </a:extLst>
              </a:tr>
              <a:tr h="92243">
                <a:tc vMerge="1">
                  <a:txBody>
                    <a:bodyPr/>
                    <a:lstStyle/>
                    <a:p>
                      <a:endParaRPr lang="en-US"/>
                    </a:p>
                  </a:txBody>
                  <a:tcPr/>
                </a:tc>
                <a:tc>
                  <a:txBody>
                    <a:bodyPr/>
                    <a:lstStyle/>
                    <a:p>
                      <a:r>
                        <a:rPr lang="en-US" sz="1600">
                          <a:effectLst/>
                          <a:latin typeface="+mn-lt"/>
                        </a:rPr>
                        <a:t>Araceli Martínez Gama</a:t>
                      </a:r>
                      <a:endParaRPr lang="en-US" sz="160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190021110"/>
                  </a:ext>
                </a:extLst>
              </a:tr>
              <a:tr h="92243">
                <a:tc vMerge="1">
                  <a:txBody>
                    <a:bodyPr/>
                    <a:lstStyle/>
                    <a:p>
                      <a:endParaRPr lang="en-US"/>
                    </a:p>
                  </a:txBody>
                  <a:tcPr/>
                </a:tc>
                <a:tc>
                  <a:txBody>
                    <a:bodyPr/>
                    <a:lstStyle/>
                    <a:p>
                      <a:r>
                        <a:rPr lang="en-US" sz="1600" dirty="0">
                          <a:effectLst/>
                          <a:latin typeface="+mn-lt"/>
                        </a:rPr>
                        <a:t>Diana Robles Cedeño</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2720620477"/>
                  </a:ext>
                </a:extLst>
              </a:tr>
              <a:tr h="92243">
                <a:tc>
                  <a:txBody>
                    <a:bodyPr/>
                    <a:lstStyle/>
                    <a:p>
                      <a:r>
                        <a:rPr lang="en-US" sz="1600">
                          <a:effectLst/>
                          <a:latin typeface="+mn-lt"/>
                        </a:rPr>
                        <a:t>DGES</a:t>
                      </a:r>
                      <a:endParaRPr lang="en-US" sz="1600">
                        <a:effectLst/>
                        <a:latin typeface="+mn-lt"/>
                        <a:ea typeface="Calibri" panose="020F0502020204030204" pitchFamily="34" charset="0"/>
                      </a:endParaRPr>
                    </a:p>
                  </a:txBody>
                  <a:tcPr marL="44450" marR="44450" marT="0" marB="0" anchor="ctr"/>
                </a:tc>
                <a:tc>
                  <a:txBody>
                    <a:bodyPr/>
                    <a:lstStyle/>
                    <a:p>
                      <a:r>
                        <a:rPr lang="en-US" sz="1600" dirty="0">
                          <a:effectLst/>
                          <a:latin typeface="+mn-lt"/>
                        </a:rPr>
                        <a:t>Norma Luz Navarro</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938933485"/>
                  </a:ext>
                </a:extLst>
              </a:tr>
              <a:tr h="200172">
                <a:tc>
                  <a:txBody>
                    <a:bodyPr/>
                    <a:lstStyle/>
                    <a:p>
                      <a:r>
                        <a:rPr lang="en-US" sz="1600">
                          <a:effectLst/>
                          <a:latin typeface="+mn-lt"/>
                        </a:rPr>
                        <a:t>DGEGSPJ</a:t>
                      </a:r>
                      <a:endParaRPr lang="en-US" sz="1600">
                        <a:effectLst/>
                        <a:latin typeface="+mn-lt"/>
                        <a:ea typeface="Calibri" panose="020F0502020204030204" pitchFamily="34" charset="0"/>
                      </a:endParaRPr>
                    </a:p>
                  </a:txBody>
                  <a:tcPr marL="44450" marR="44450" marT="0" marB="0" anchor="ctr"/>
                </a:tc>
                <a:tc>
                  <a:txBody>
                    <a:bodyPr/>
                    <a:lstStyle/>
                    <a:p>
                      <a:r>
                        <a:rPr lang="en-US" sz="1600">
                          <a:effectLst/>
                          <a:latin typeface="+mn-lt"/>
                        </a:rPr>
                        <a:t>Mario Alberto Santillana Zapata</a:t>
                      </a:r>
                      <a:endParaRPr lang="en-US" sz="160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2936585457"/>
                  </a:ext>
                </a:extLst>
              </a:tr>
              <a:tr h="92243">
                <a:tc>
                  <a:txBody>
                    <a:bodyPr/>
                    <a:lstStyle/>
                    <a:p>
                      <a:r>
                        <a:rPr lang="en-US" sz="1600">
                          <a:effectLst/>
                          <a:latin typeface="+mn-lt"/>
                        </a:rPr>
                        <a:t>Asesores</a:t>
                      </a:r>
                      <a:endParaRPr lang="en-US" sz="160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O</a:t>
                      </a:r>
                      <a:r>
                        <a:rPr lang="en-US" sz="1600" dirty="0">
                          <a:effectLst/>
                          <a:latin typeface="+mn-lt"/>
                          <a:ea typeface="Calibri" panose="020F0502020204030204" pitchFamily="34" charset="0"/>
                        </a:rPr>
                        <a:t>mar de la Riva</a:t>
                      </a:r>
                    </a:p>
                  </a:txBody>
                  <a:tcPr marL="44450" marR="44450" marT="0" marB="0" anchor="ctr"/>
                </a:tc>
                <a:extLst>
                  <a:ext uri="{0D108BD9-81ED-4DB2-BD59-A6C34878D82A}">
                    <a16:rowId xmlns:a16="http://schemas.microsoft.com/office/drawing/2014/main" val="1328822401"/>
                  </a:ext>
                </a:extLst>
              </a:tr>
            </a:tbl>
          </a:graphicData>
        </a:graphic>
      </p:graphicFrame>
      <p:cxnSp>
        <p:nvCxnSpPr>
          <p:cNvPr id="7" name="Conector recto 6">
            <a:extLst>
              <a:ext uri="{FF2B5EF4-FFF2-40B4-BE49-F238E27FC236}">
                <a16:creationId xmlns:a16="http://schemas.microsoft.com/office/drawing/2014/main" id="{EFCBC20B-986C-4E2A-9234-4D4F94508CD6}"/>
              </a:ext>
            </a:extLst>
          </p:cNvPr>
          <p:cNvCxnSpPr>
            <a:cxnSpLocks/>
          </p:cNvCxnSpPr>
          <p:nvPr/>
        </p:nvCxnSpPr>
        <p:spPr>
          <a:xfrm>
            <a:off x="4969697" y="476543"/>
            <a:ext cx="0" cy="5698556"/>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F2A621EA-6091-488C-9542-70F9A19F0423}"/>
              </a:ext>
            </a:extLst>
          </p:cNvPr>
          <p:cNvSpPr txBox="1"/>
          <p:nvPr/>
        </p:nvSpPr>
        <p:spPr>
          <a:xfrm>
            <a:off x="5089864" y="752564"/>
            <a:ext cx="6665254" cy="5355312"/>
          </a:xfrm>
          <a:prstGeom prst="rect">
            <a:avLst/>
          </a:prstGeom>
          <a:noFill/>
        </p:spPr>
        <p:txBody>
          <a:bodyPr wrap="square" rtlCol="0">
            <a:spAutoFit/>
          </a:bodyPr>
          <a:lstStyle/>
          <a:p>
            <a:pPr marL="285750" indent="-285750" algn="just">
              <a:buFont typeface="Wingdings" panose="05000000000000000000" pitchFamily="2" charset="2"/>
              <a:buChar char="Ø"/>
            </a:pPr>
            <a:r>
              <a:rPr lang="es-MX" dirty="0"/>
              <a:t>Objetivo del grupo de trabajo: </a:t>
            </a:r>
          </a:p>
          <a:p>
            <a:pPr lvl="3" algn="just"/>
            <a:r>
              <a:rPr lang="es-MX" dirty="0"/>
              <a:t>Generar una Guía de Diseño Conceptual que atienda a las fases, subprocesos y etapas que marca la Norma Técnica del Proceso de Producción de Información Estadística y Geográfica para el Instituto Nacional de Estadística  Geografía, con suficiente rigor metodológico el cual permita trazar las directrices para el diseño conceptual de las encuestas que se generen en el instituto.</a:t>
            </a:r>
          </a:p>
          <a:p>
            <a:pPr marL="285750" indent="-285750" algn="just">
              <a:buFont typeface="Wingdings" panose="05000000000000000000" pitchFamily="2" charset="2"/>
              <a:buChar char="Ø"/>
            </a:pPr>
            <a:endParaRPr lang="es-MX" dirty="0"/>
          </a:p>
          <a:p>
            <a:pPr marL="285750" indent="-285750" algn="just">
              <a:buFont typeface="Wingdings" panose="05000000000000000000" pitchFamily="2" charset="2"/>
              <a:buChar char="Ø"/>
            </a:pPr>
            <a:endParaRPr lang="es-MX" dirty="0"/>
          </a:p>
          <a:p>
            <a:pPr marL="285750" indent="-285750" algn="just">
              <a:buFont typeface="Wingdings" panose="05000000000000000000" pitchFamily="2" charset="2"/>
              <a:buChar char="Ø"/>
            </a:pPr>
            <a:r>
              <a:rPr lang="es-MX" dirty="0"/>
              <a:t>El grupo iniciará los trabajos partiendo de la propuesta del documento “Guía de Diseño Conceptual para Encuestas”, dicho documento retoma temas esenciales del documento “Diseño conceptual para la generación de estadística básica”, y la alineación con la NT_MPEG.</a:t>
            </a:r>
          </a:p>
          <a:p>
            <a:pPr marL="285750" indent="-285750" algn="just">
              <a:buFont typeface="Wingdings" panose="05000000000000000000" pitchFamily="2" charset="2"/>
              <a:buChar char="Ø"/>
            </a:pPr>
            <a:endParaRPr lang="es-MX" dirty="0"/>
          </a:p>
          <a:p>
            <a:pPr marL="285750" indent="-285750" algn="just">
              <a:buFont typeface="Wingdings" panose="05000000000000000000" pitchFamily="2" charset="2"/>
              <a:buChar char="Ø"/>
            </a:pPr>
            <a:r>
              <a:rPr lang="es-MX" dirty="0"/>
              <a:t>Dicha propuesta se presentó ante el grupo de trabajo, para su análisis, discusión y aprobación.</a:t>
            </a:r>
          </a:p>
        </p:txBody>
      </p:sp>
      <p:sp>
        <p:nvSpPr>
          <p:cNvPr id="11" name="CuadroTexto 10">
            <a:extLst>
              <a:ext uri="{FF2B5EF4-FFF2-40B4-BE49-F238E27FC236}">
                <a16:creationId xmlns:a16="http://schemas.microsoft.com/office/drawing/2014/main" id="{2DE4D8C4-3C55-4D82-8FE2-8F63800A424C}"/>
              </a:ext>
            </a:extLst>
          </p:cNvPr>
          <p:cNvSpPr txBox="1"/>
          <p:nvPr/>
        </p:nvSpPr>
        <p:spPr>
          <a:xfrm>
            <a:off x="0" y="0"/>
            <a:ext cx="12192000" cy="369332"/>
          </a:xfrm>
          <a:prstGeom prst="rect">
            <a:avLst/>
          </a:prstGeom>
          <a:solidFill>
            <a:schemeClr val="tx2"/>
          </a:solidFill>
        </p:spPr>
        <p:txBody>
          <a:bodyPr wrap="square">
            <a:spAutoFit/>
          </a:bodyPr>
          <a:lstStyle/>
          <a:p>
            <a:pPr algn="ctr"/>
            <a:r>
              <a:rPr lang="es-MX" sz="1800" dirty="0">
                <a:solidFill>
                  <a:schemeClr val="bg1"/>
                </a:solidFill>
                <a:effectLst/>
                <a:ea typeface="Calibri" panose="020F0502020204030204" pitchFamily="34" charset="0"/>
                <a:cs typeface="Times New Roman" panose="02020603050405020304" pitchFamily="18" charset="0"/>
              </a:rPr>
              <a:t>Grupo de Trabajo de Diseño Conceptual de Encuestas</a:t>
            </a:r>
            <a:endParaRPr lang="en-US" dirty="0">
              <a:solidFill>
                <a:schemeClr val="bg1"/>
              </a:solidFill>
            </a:endParaRPr>
          </a:p>
        </p:txBody>
      </p:sp>
      <p:grpSp>
        <p:nvGrpSpPr>
          <p:cNvPr id="13" name="Grupo 12">
            <a:extLst>
              <a:ext uri="{FF2B5EF4-FFF2-40B4-BE49-F238E27FC236}">
                <a16:creationId xmlns:a16="http://schemas.microsoft.com/office/drawing/2014/main" id="{4E098207-2EE3-49D7-BD24-9D5B01262ED5}"/>
              </a:ext>
            </a:extLst>
          </p:cNvPr>
          <p:cNvGrpSpPr/>
          <p:nvPr/>
        </p:nvGrpSpPr>
        <p:grpSpPr>
          <a:xfrm>
            <a:off x="-2655" y="6337836"/>
            <a:ext cx="12213706" cy="528249"/>
            <a:chOff x="-2655" y="6337836"/>
            <a:chExt cx="12213706" cy="528249"/>
          </a:xfrm>
        </p:grpSpPr>
        <p:grpSp>
          <p:nvGrpSpPr>
            <p:cNvPr id="14" name="Grupo 13">
              <a:extLst>
                <a:ext uri="{FF2B5EF4-FFF2-40B4-BE49-F238E27FC236}">
                  <a16:creationId xmlns:a16="http://schemas.microsoft.com/office/drawing/2014/main" id="{D49595FB-2EEF-4E31-8681-87AB5F999BC5}"/>
                </a:ext>
              </a:extLst>
            </p:cNvPr>
            <p:cNvGrpSpPr/>
            <p:nvPr/>
          </p:nvGrpSpPr>
          <p:grpSpPr>
            <a:xfrm>
              <a:off x="-2655" y="6353723"/>
              <a:ext cx="12213706" cy="512362"/>
              <a:chOff x="-21705" y="6410873"/>
              <a:chExt cx="12213706" cy="512362"/>
            </a:xfrm>
          </p:grpSpPr>
          <p:pic>
            <p:nvPicPr>
              <p:cNvPr id="16" name="Imagen 15">
                <a:extLst>
                  <a:ext uri="{FF2B5EF4-FFF2-40B4-BE49-F238E27FC236}">
                    <a16:creationId xmlns:a16="http://schemas.microsoft.com/office/drawing/2014/main" id="{B2F5A338-0961-4609-9F37-EE0A4F830FBE}"/>
                  </a:ext>
                </a:extLst>
              </p:cNvPr>
              <p:cNvPicPr>
                <a:picLocks noChangeAspect="1"/>
              </p:cNvPicPr>
              <p:nvPr/>
            </p:nvPicPr>
            <p:blipFill>
              <a:blip r:embed="rId3"/>
              <a:stretch>
                <a:fillRect/>
              </a:stretch>
            </p:blipFill>
            <p:spPr>
              <a:xfrm>
                <a:off x="-21705" y="6410873"/>
                <a:ext cx="12213706" cy="512362"/>
              </a:xfrm>
              <a:prstGeom prst="rect">
                <a:avLst/>
              </a:prstGeom>
            </p:spPr>
          </p:pic>
          <p:pic>
            <p:nvPicPr>
              <p:cNvPr id="17" name="INEGI2018-Plantilla_Logo_INEGI.png" descr="INEGI2018-Plantilla_Logo_INEGI.png">
                <a:extLst>
                  <a:ext uri="{FF2B5EF4-FFF2-40B4-BE49-F238E27FC236}">
                    <a16:creationId xmlns:a16="http://schemas.microsoft.com/office/drawing/2014/main" id="{B8DE40AB-55D1-483E-993F-12DF7C9018B1}"/>
                  </a:ext>
                </a:extLst>
              </p:cNvPr>
              <p:cNvPicPr>
                <a:picLocks noChangeAspect="1"/>
              </p:cNvPicPr>
              <p:nvPr/>
            </p:nvPicPr>
            <p:blipFill>
              <a:blip r:embed="rId4"/>
              <a:srcRect t="31617" b="31617"/>
              <a:stretch>
                <a:fillRect/>
              </a:stretch>
            </p:blipFill>
            <p:spPr>
              <a:xfrm>
                <a:off x="93226" y="6467233"/>
                <a:ext cx="1870380" cy="399642"/>
              </a:xfrm>
              <a:prstGeom prst="rect">
                <a:avLst/>
              </a:prstGeom>
              <a:ln w="12700">
                <a:miter lim="400000"/>
              </a:ln>
            </p:spPr>
          </p:pic>
        </p:grpSp>
        <p:sp>
          <p:nvSpPr>
            <p:cNvPr id="15" name="Marcador de texto 3">
              <a:extLst>
                <a:ext uri="{FF2B5EF4-FFF2-40B4-BE49-F238E27FC236}">
                  <a16:creationId xmlns:a16="http://schemas.microsoft.com/office/drawing/2014/main" id="{FAFCE62B-66ED-413E-8F76-49AE18416E98}"/>
                </a:ext>
              </a:extLst>
            </p:cNvPr>
            <p:cNvSpPr txBox="1">
              <a:spLocks/>
            </p:cNvSpPr>
            <p:nvPr/>
          </p:nvSpPr>
          <p:spPr>
            <a:xfrm>
              <a:off x="3477985" y="6337836"/>
              <a:ext cx="8474530" cy="471406"/>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000" dirty="0" err="1">
                  <a:solidFill>
                    <a:schemeClr val="bg1"/>
                  </a:solidFill>
                </a:rPr>
                <a:t>Propuesta</a:t>
              </a:r>
              <a:r>
                <a:rPr lang="en-US" sz="3000" dirty="0">
                  <a:solidFill>
                    <a:schemeClr val="bg1"/>
                  </a:solidFill>
                </a:rPr>
                <a:t> de </a:t>
              </a:r>
              <a:r>
                <a:rPr lang="en-US" sz="3000" dirty="0" err="1">
                  <a:solidFill>
                    <a:schemeClr val="bg1"/>
                  </a:solidFill>
                </a:rPr>
                <a:t>relaciones</a:t>
              </a:r>
              <a:r>
                <a:rPr lang="en-US" sz="3000" dirty="0">
                  <a:solidFill>
                    <a:schemeClr val="bg1"/>
                  </a:solidFill>
                </a:rPr>
                <a:t> </a:t>
              </a:r>
              <a:r>
                <a:rPr lang="en-US" sz="3000" dirty="0" err="1">
                  <a:solidFill>
                    <a:schemeClr val="bg1"/>
                  </a:solidFill>
                </a:rPr>
                <a:t>conceptuales</a:t>
              </a:r>
              <a:endParaRPr lang="en-US" sz="3000" dirty="0">
                <a:solidFill>
                  <a:schemeClr val="bg1"/>
                </a:solidFill>
              </a:endParaRPr>
            </a:p>
          </p:txBody>
        </p:sp>
      </p:grpSp>
    </p:spTree>
    <p:extLst>
      <p:ext uri="{BB962C8B-B14F-4D97-AF65-F5344CB8AC3E}">
        <p14:creationId xmlns:p14="http://schemas.microsoft.com/office/powerpoint/2010/main" val="259839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arcador de contenido 5"/>
          <p:cNvSpPr txBox="1">
            <a:spLocks/>
          </p:cNvSpPr>
          <p:nvPr/>
        </p:nvSpPr>
        <p:spPr>
          <a:xfrm>
            <a:off x="365860" y="1498288"/>
            <a:ext cx="11500258" cy="37214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gn="just">
              <a:spcBef>
                <a:spcPts val="1200"/>
              </a:spcBef>
              <a:spcAft>
                <a:spcPts val="600"/>
              </a:spcAft>
            </a:pPr>
            <a:endParaRPr lang="es-MX" sz="2200" dirty="0">
              <a:solidFill>
                <a:schemeClr val="tx1">
                  <a:lumMod val="65000"/>
                  <a:lumOff val="35000"/>
                </a:schemeClr>
              </a:solidFill>
            </a:endParaRPr>
          </a:p>
          <a:p>
            <a:pPr marL="457200" lvl="1" indent="0" algn="just">
              <a:buNone/>
            </a:pPr>
            <a:endParaRPr lang="es-MX" sz="2200" dirty="0">
              <a:solidFill>
                <a:schemeClr val="tx1">
                  <a:lumMod val="65000"/>
                  <a:lumOff val="35000"/>
                </a:schemeClr>
              </a:solidFill>
            </a:endParaRPr>
          </a:p>
        </p:txBody>
      </p:sp>
      <p:sp>
        <p:nvSpPr>
          <p:cNvPr id="9" name="Rectangle 1"/>
          <p:cNvSpPr>
            <a:spLocks noChangeArrowheads="1"/>
          </p:cNvSpPr>
          <p:nvPr/>
        </p:nvSpPr>
        <p:spPr bwMode="auto">
          <a:xfrm>
            <a:off x="3683000" y="16383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6" name="CuadroTexto 5">
            <a:extLst>
              <a:ext uri="{FF2B5EF4-FFF2-40B4-BE49-F238E27FC236}">
                <a16:creationId xmlns:a16="http://schemas.microsoft.com/office/drawing/2014/main" id="{6844DF84-7B79-42B8-A87A-2796C2DD8A00}"/>
              </a:ext>
            </a:extLst>
          </p:cNvPr>
          <p:cNvSpPr txBox="1"/>
          <p:nvPr/>
        </p:nvSpPr>
        <p:spPr>
          <a:xfrm>
            <a:off x="435006" y="1323065"/>
            <a:ext cx="4557189" cy="646331"/>
          </a:xfrm>
          <a:prstGeom prst="rect">
            <a:avLst/>
          </a:prstGeom>
          <a:noFill/>
        </p:spPr>
        <p:txBody>
          <a:bodyPr wrap="square" rtlCol="0">
            <a:spAutoFit/>
          </a:bodyPr>
          <a:lstStyle/>
          <a:p>
            <a:pPr marL="285750" indent="-285750">
              <a:buFont typeface="Arial" panose="020B0604020202020204" pitchFamily="34" charset="0"/>
              <a:buChar char="•"/>
            </a:pPr>
            <a:r>
              <a:rPr lang="es-MX" dirty="0"/>
              <a:t>El 23 de febrero se llevó a cabo una reunión del grupo de trabajo.	 </a:t>
            </a:r>
            <a:endParaRPr lang="en-US" dirty="0"/>
          </a:p>
        </p:txBody>
      </p:sp>
      <p:graphicFrame>
        <p:nvGraphicFramePr>
          <p:cNvPr id="8" name="Tabla 7">
            <a:extLst>
              <a:ext uri="{FF2B5EF4-FFF2-40B4-BE49-F238E27FC236}">
                <a16:creationId xmlns:a16="http://schemas.microsoft.com/office/drawing/2014/main" id="{E4A7D760-444F-4B42-8EA5-21BFABD44CC2}"/>
              </a:ext>
            </a:extLst>
          </p:cNvPr>
          <p:cNvGraphicFramePr>
            <a:graphicFrameLocks noGrp="1"/>
          </p:cNvGraphicFramePr>
          <p:nvPr>
            <p:extLst>
              <p:ext uri="{D42A27DB-BD31-4B8C-83A1-F6EECF244321}">
                <p14:modId xmlns:p14="http://schemas.microsoft.com/office/powerpoint/2010/main" val="2414968710"/>
              </p:ext>
            </p:extLst>
          </p:nvPr>
        </p:nvGraphicFramePr>
        <p:xfrm>
          <a:off x="577049" y="2438400"/>
          <a:ext cx="4618980" cy="2438400"/>
        </p:xfrm>
        <a:graphic>
          <a:graphicData uri="http://schemas.openxmlformats.org/drawingml/2006/table">
            <a:tbl>
              <a:tblPr firstRow="1" firstCol="1" bandRow="1">
                <a:tableStyleId>{5C22544A-7EE6-4342-B048-85BDC9FD1C3A}</a:tableStyleId>
              </a:tblPr>
              <a:tblGrid>
                <a:gridCol w="1438182">
                  <a:extLst>
                    <a:ext uri="{9D8B030D-6E8A-4147-A177-3AD203B41FA5}">
                      <a16:colId xmlns:a16="http://schemas.microsoft.com/office/drawing/2014/main" val="3051340027"/>
                    </a:ext>
                  </a:extLst>
                </a:gridCol>
                <a:gridCol w="3180798">
                  <a:extLst>
                    <a:ext uri="{9D8B030D-6E8A-4147-A177-3AD203B41FA5}">
                      <a16:colId xmlns:a16="http://schemas.microsoft.com/office/drawing/2014/main" val="382029386"/>
                    </a:ext>
                  </a:extLst>
                </a:gridCol>
              </a:tblGrid>
              <a:tr h="92243">
                <a:tc>
                  <a:txBody>
                    <a:bodyPr/>
                    <a:lstStyle/>
                    <a:p>
                      <a:r>
                        <a:rPr lang="en-US" sz="1600">
                          <a:effectLst/>
                          <a:latin typeface="+mn-lt"/>
                        </a:rPr>
                        <a:t>VSNIDS</a:t>
                      </a:r>
                      <a:endParaRPr lang="en-US" sz="1600">
                        <a:effectLst/>
                        <a:latin typeface="+mn-lt"/>
                        <a:ea typeface="Calibri" panose="020F0502020204030204" pitchFamily="34" charset="0"/>
                      </a:endParaRPr>
                    </a:p>
                  </a:txBody>
                  <a:tcPr marL="44450" marR="44450" marT="0" marB="0" anchor="ctr"/>
                </a:tc>
                <a:tc>
                  <a:txBody>
                    <a:bodyPr/>
                    <a:lstStyle/>
                    <a:p>
                      <a:r>
                        <a:rPr lang="en-US" sz="1600">
                          <a:effectLst/>
                          <a:latin typeface="+mn-lt"/>
                        </a:rPr>
                        <a:t>Dr. Enrique de Alba Guerra</a:t>
                      </a:r>
                      <a:endParaRPr lang="en-US" sz="160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4169318425"/>
                  </a:ext>
                </a:extLst>
              </a:tr>
              <a:tr h="92243">
                <a:tc rowSpan="6">
                  <a:txBody>
                    <a:bodyPr/>
                    <a:lstStyle/>
                    <a:p>
                      <a:r>
                        <a:rPr lang="en-US" sz="1600" dirty="0">
                          <a:effectLst/>
                          <a:latin typeface="+mn-lt"/>
                        </a:rPr>
                        <a:t>DGGMA</a:t>
                      </a:r>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C</a:t>
                      </a:r>
                      <a:r>
                        <a:rPr lang="en-US" sz="1600" dirty="0" err="1">
                          <a:effectLst/>
                          <a:latin typeface="+mn-lt"/>
                          <a:ea typeface="Calibri" panose="020F0502020204030204" pitchFamily="34" charset="0"/>
                        </a:rPr>
                        <a:t>armen</a:t>
                      </a:r>
                      <a:r>
                        <a:rPr lang="en-US" sz="1600" dirty="0">
                          <a:effectLst/>
                          <a:latin typeface="+mn-lt"/>
                          <a:ea typeface="Calibri" panose="020F0502020204030204" pitchFamily="34" charset="0"/>
                        </a:rPr>
                        <a:t> Reyes Guerrero</a:t>
                      </a:r>
                    </a:p>
                  </a:txBody>
                  <a:tcPr marL="44450" marR="44450" marT="0" marB="0" anchor="ctr"/>
                </a:tc>
                <a:extLst>
                  <a:ext uri="{0D108BD9-81ED-4DB2-BD59-A6C34878D82A}">
                    <a16:rowId xmlns:a16="http://schemas.microsoft.com/office/drawing/2014/main" val="2332739526"/>
                  </a:ext>
                </a:extLst>
              </a:tr>
              <a:tr h="92243">
                <a:tc vMerge="1">
                  <a:txBody>
                    <a:bodyPr/>
                    <a:lstStyle/>
                    <a:p>
                      <a:endParaRPr lang="en-US"/>
                    </a:p>
                  </a:txBody>
                  <a:tcPr/>
                </a:tc>
                <a:tc>
                  <a:txBody>
                    <a:bodyPr/>
                    <a:lstStyle/>
                    <a:p>
                      <a:r>
                        <a:rPr lang="en-US" sz="1600" dirty="0">
                          <a:effectLst/>
                          <a:latin typeface="+mn-lt"/>
                        </a:rPr>
                        <a:t>Enrique Muñoz </a:t>
                      </a:r>
                      <a:r>
                        <a:rPr lang="en-US" sz="1600" dirty="0" err="1">
                          <a:effectLst/>
                          <a:latin typeface="+mn-lt"/>
                        </a:rPr>
                        <a:t>Goncen</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190021110"/>
                  </a:ext>
                </a:extLst>
              </a:tr>
              <a:tr h="92243">
                <a:tc vMerge="1">
                  <a:txBody>
                    <a:bodyPr/>
                    <a:lstStyle/>
                    <a:p>
                      <a:endParaRPr lang="en-US"/>
                    </a:p>
                  </a:txBody>
                  <a:tcPr/>
                </a:tc>
                <a:tc>
                  <a:txBody>
                    <a:bodyPr/>
                    <a:lstStyle/>
                    <a:p>
                      <a:r>
                        <a:rPr lang="es-MX" sz="1600" dirty="0">
                          <a:effectLst/>
                          <a:latin typeface="+mn-lt"/>
                          <a:ea typeface="Calibri" panose="020F0502020204030204" pitchFamily="34" charset="0"/>
                        </a:rPr>
                        <a:t>J</a:t>
                      </a:r>
                      <a:r>
                        <a:rPr lang="en-US" sz="1600" dirty="0" err="1">
                          <a:effectLst/>
                          <a:latin typeface="+mn-lt"/>
                          <a:ea typeface="Calibri" panose="020F0502020204030204" pitchFamily="34" charset="0"/>
                        </a:rPr>
                        <a:t>ocabet</a:t>
                      </a:r>
                      <a:r>
                        <a:rPr lang="en-US" sz="1600" dirty="0">
                          <a:effectLst/>
                          <a:latin typeface="+mn-lt"/>
                          <a:ea typeface="Calibri" panose="020F0502020204030204" pitchFamily="34" charset="0"/>
                        </a:rPr>
                        <a:t> De La Rosa</a:t>
                      </a:r>
                    </a:p>
                  </a:txBody>
                  <a:tcPr marL="44450" marR="44450" marT="0" marB="0" anchor="ctr"/>
                </a:tc>
                <a:extLst>
                  <a:ext uri="{0D108BD9-81ED-4DB2-BD59-A6C34878D82A}">
                    <a16:rowId xmlns:a16="http://schemas.microsoft.com/office/drawing/2014/main" val="2720620477"/>
                  </a:ext>
                </a:extLst>
              </a:tr>
              <a:tr h="92243">
                <a:tc vMerge="1">
                  <a:txBody>
                    <a:bodyPr/>
                    <a:lstStyle/>
                    <a:p>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Gerardo Terrazas González</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269415535"/>
                  </a:ext>
                </a:extLst>
              </a:tr>
              <a:tr h="92243">
                <a:tc vMerge="1">
                  <a:txBody>
                    <a:bodyPr/>
                    <a:lstStyle/>
                    <a:p>
                      <a:endParaRPr lang="en-US" sz="1600" dirty="0">
                        <a:effectLst/>
                        <a:latin typeface="+mn-lt"/>
                        <a:ea typeface="Calibri" panose="020F0502020204030204" pitchFamily="34" charset="0"/>
                      </a:endParaRPr>
                    </a:p>
                  </a:txBody>
                  <a:tcPr marL="44450" marR="44450" marT="0" marB="0" anchor="ctr"/>
                </a:tc>
                <a:tc>
                  <a:txBody>
                    <a:bodyPr/>
                    <a:lstStyle/>
                    <a:p>
                      <a:r>
                        <a:rPr lang="es-MX" sz="1600" dirty="0" err="1">
                          <a:effectLst/>
                          <a:latin typeface="+mn-lt"/>
                          <a:ea typeface="Calibri" panose="020F0502020204030204" pitchFamily="34" charset="0"/>
                        </a:rPr>
                        <a:t>Jazmin</a:t>
                      </a:r>
                      <a:r>
                        <a:rPr lang="es-MX" sz="1600" dirty="0">
                          <a:effectLst/>
                          <a:latin typeface="+mn-lt"/>
                          <a:ea typeface="Calibri" panose="020F0502020204030204" pitchFamily="34" charset="0"/>
                        </a:rPr>
                        <a:t> Ahumada Ruiz</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878452419"/>
                  </a:ext>
                </a:extLst>
              </a:tr>
              <a:tr h="142031">
                <a:tc vMerge="1">
                  <a:txBody>
                    <a:bodyPr/>
                    <a:lstStyle/>
                    <a:p>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Ulises Pastrana Estrada</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3938933485"/>
                  </a:ext>
                </a:extLst>
              </a:tr>
              <a:tr h="243098">
                <a:tc>
                  <a:txBody>
                    <a:bodyPr/>
                    <a:lstStyle/>
                    <a:p>
                      <a:r>
                        <a:rPr lang="es-MX" sz="1600" dirty="0">
                          <a:effectLst/>
                          <a:latin typeface="+mn-lt"/>
                          <a:ea typeface="Calibri" panose="020F0502020204030204" pitchFamily="34" charset="0"/>
                        </a:rPr>
                        <a:t>VSNIGMAOTU</a:t>
                      </a:r>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Andrea Ramírez y Raymundo Pérez</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2936585457"/>
                  </a:ext>
                </a:extLst>
              </a:tr>
              <a:tr h="243098">
                <a:tc>
                  <a:txBody>
                    <a:bodyPr/>
                    <a:lstStyle/>
                    <a:p>
                      <a:r>
                        <a:rPr lang="es-MX" sz="1600" dirty="0">
                          <a:effectLst/>
                          <a:latin typeface="+mn-lt"/>
                          <a:ea typeface="Calibri" panose="020F0502020204030204" pitchFamily="34" charset="0"/>
                        </a:rPr>
                        <a:t>DGIAI</a:t>
                      </a:r>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Abel Coronado</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192620137"/>
                  </a:ext>
                </a:extLst>
              </a:tr>
              <a:tr h="92243">
                <a:tc>
                  <a:txBody>
                    <a:bodyPr/>
                    <a:lstStyle/>
                    <a:p>
                      <a:r>
                        <a:rPr lang="en-US" sz="1600" dirty="0" err="1">
                          <a:effectLst/>
                          <a:latin typeface="+mn-lt"/>
                        </a:rPr>
                        <a:t>Asesores</a:t>
                      </a:r>
                      <a:endParaRPr lang="en-US" sz="1600" dirty="0">
                        <a:effectLst/>
                        <a:latin typeface="+mn-lt"/>
                        <a:ea typeface="Calibri" panose="020F0502020204030204" pitchFamily="34" charset="0"/>
                      </a:endParaRPr>
                    </a:p>
                  </a:txBody>
                  <a:tcPr marL="44450" marR="44450" marT="0" marB="0" anchor="ctr"/>
                </a:tc>
                <a:tc>
                  <a:txBody>
                    <a:bodyPr/>
                    <a:lstStyle/>
                    <a:p>
                      <a:r>
                        <a:rPr lang="es-MX" sz="1600" dirty="0">
                          <a:effectLst/>
                          <a:latin typeface="+mn-lt"/>
                          <a:ea typeface="Calibri" panose="020F0502020204030204" pitchFamily="34" charset="0"/>
                        </a:rPr>
                        <a:t>Omar de la Riva</a:t>
                      </a:r>
                      <a:endParaRPr lang="en-US" sz="1600" dirty="0">
                        <a:effectLst/>
                        <a:latin typeface="+mn-lt"/>
                        <a:ea typeface="Calibri" panose="020F0502020204030204" pitchFamily="34" charset="0"/>
                      </a:endParaRPr>
                    </a:p>
                  </a:txBody>
                  <a:tcPr marL="44450" marR="44450" marT="0" marB="0" anchor="ctr"/>
                </a:tc>
                <a:extLst>
                  <a:ext uri="{0D108BD9-81ED-4DB2-BD59-A6C34878D82A}">
                    <a16:rowId xmlns:a16="http://schemas.microsoft.com/office/drawing/2014/main" val="1328822401"/>
                  </a:ext>
                </a:extLst>
              </a:tr>
            </a:tbl>
          </a:graphicData>
        </a:graphic>
      </p:graphicFrame>
      <p:cxnSp>
        <p:nvCxnSpPr>
          <p:cNvPr id="7" name="Conector recto 6">
            <a:extLst>
              <a:ext uri="{FF2B5EF4-FFF2-40B4-BE49-F238E27FC236}">
                <a16:creationId xmlns:a16="http://schemas.microsoft.com/office/drawing/2014/main" id="{EFCBC20B-986C-4E2A-9234-4D4F94508CD6}"/>
              </a:ext>
            </a:extLst>
          </p:cNvPr>
          <p:cNvCxnSpPr/>
          <p:nvPr/>
        </p:nvCxnSpPr>
        <p:spPr>
          <a:xfrm>
            <a:off x="6223246" y="761441"/>
            <a:ext cx="0" cy="5000166"/>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CuadroTexto 9">
            <a:extLst>
              <a:ext uri="{FF2B5EF4-FFF2-40B4-BE49-F238E27FC236}">
                <a16:creationId xmlns:a16="http://schemas.microsoft.com/office/drawing/2014/main" id="{E07CC9C6-73CD-406D-A06B-1AD2A1758F89}"/>
              </a:ext>
            </a:extLst>
          </p:cNvPr>
          <p:cNvSpPr txBox="1"/>
          <p:nvPr/>
        </p:nvSpPr>
        <p:spPr>
          <a:xfrm>
            <a:off x="0" y="0"/>
            <a:ext cx="12192000" cy="369332"/>
          </a:xfrm>
          <a:prstGeom prst="rect">
            <a:avLst/>
          </a:prstGeom>
          <a:solidFill>
            <a:schemeClr val="tx2"/>
          </a:solidFill>
        </p:spPr>
        <p:txBody>
          <a:bodyPr wrap="square">
            <a:spAutoFit/>
          </a:bodyPr>
          <a:lstStyle/>
          <a:p>
            <a:pPr algn="ctr"/>
            <a:r>
              <a:rPr lang="es-MX" sz="1800" dirty="0">
                <a:solidFill>
                  <a:schemeClr val="bg1"/>
                </a:solidFill>
                <a:effectLst/>
                <a:ea typeface="Calibri" panose="020F0502020204030204" pitchFamily="34" charset="0"/>
                <a:cs typeface="Times New Roman" panose="02020603050405020304" pitchFamily="18" charset="0"/>
              </a:rPr>
              <a:t>Grupo de Trabajo de Indicadores de Precisión </a:t>
            </a:r>
            <a:r>
              <a:rPr lang="es-MX" dirty="0">
                <a:solidFill>
                  <a:schemeClr val="bg1"/>
                </a:solidFill>
                <a:ea typeface="Calibri" panose="020F0502020204030204" pitchFamily="34" charset="0"/>
                <a:cs typeface="Times New Roman" panose="02020603050405020304" pitchFamily="18" charset="0"/>
              </a:rPr>
              <a:t>G</a:t>
            </a:r>
            <a:r>
              <a:rPr lang="es-MX" sz="1800" dirty="0">
                <a:solidFill>
                  <a:schemeClr val="bg1"/>
                </a:solidFill>
                <a:effectLst/>
                <a:ea typeface="Calibri" panose="020F0502020204030204" pitchFamily="34" charset="0"/>
                <a:cs typeface="Times New Roman" panose="02020603050405020304" pitchFamily="18" charset="0"/>
              </a:rPr>
              <a:t>eográfica</a:t>
            </a:r>
            <a:endParaRPr lang="en-US" dirty="0">
              <a:solidFill>
                <a:schemeClr val="bg1"/>
              </a:solidFill>
            </a:endParaRPr>
          </a:p>
        </p:txBody>
      </p:sp>
      <p:grpSp>
        <p:nvGrpSpPr>
          <p:cNvPr id="11" name="Grupo 10">
            <a:extLst>
              <a:ext uri="{FF2B5EF4-FFF2-40B4-BE49-F238E27FC236}">
                <a16:creationId xmlns:a16="http://schemas.microsoft.com/office/drawing/2014/main" id="{D893ED2B-7E69-4580-B62D-CFE966DD444D}"/>
              </a:ext>
            </a:extLst>
          </p:cNvPr>
          <p:cNvGrpSpPr/>
          <p:nvPr/>
        </p:nvGrpSpPr>
        <p:grpSpPr>
          <a:xfrm>
            <a:off x="-2655" y="6337836"/>
            <a:ext cx="12213706" cy="528249"/>
            <a:chOff x="-2655" y="6337836"/>
            <a:chExt cx="12213706" cy="528249"/>
          </a:xfrm>
        </p:grpSpPr>
        <p:grpSp>
          <p:nvGrpSpPr>
            <p:cNvPr id="13" name="Grupo 12">
              <a:extLst>
                <a:ext uri="{FF2B5EF4-FFF2-40B4-BE49-F238E27FC236}">
                  <a16:creationId xmlns:a16="http://schemas.microsoft.com/office/drawing/2014/main" id="{93A64D57-6779-4302-B68F-A9941D0E839C}"/>
                </a:ext>
              </a:extLst>
            </p:cNvPr>
            <p:cNvGrpSpPr/>
            <p:nvPr/>
          </p:nvGrpSpPr>
          <p:grpSpPr>
            <a:xfrm>
              <a:off x="-2655" y="6353723"/>
              <a:ext cx="12213706" cy="512362"/>
              <a:chOff x="-21705" y="6410873"/>
              <a:chExt cx="12213706" cy="512362"/>
            </a:xfrm>
          </p:grpSpPr>
          <p:pic>
            <p:nvPicPr>
              <p:cNvPr id="15" name="Imagen 14">
                <a:extLst>
                  <a:ext uri="{FF2B5EF4-FFF2-40B4-BE49-F238E27FC236}">
                    <a16:creationId xmlns:a16="http://schemas.microsoft.com/office/drawing/2014/main" id="{5090B012-AE7B-413D-BF2F-970B5B4DD502}"/>
                  </a:ext>
                </a:extLst>
              </p:cNvPr>
              <p:cNvPicPr>
                <a:picLocks noChangeAspect="1"/>
              </p:cNvPicPr>
              <p:nvPr/>
            </p:nvPicPr>
            <p:blipFill>
              <a:blip r:embed="rId3"/>
              <a:stretch>
                <a:fillRect/>
              </a:stretch>
            </p:blipFill>
            <p:spPr>
              <a:xfrm>
                <a:off x="-21705" y="6410873"/>
                <a:ext cx="12213706" cy="512362"/>
              </a:xfrm>
              <a:prstGeom prst="rect">
                <a:avLst/>
              </a:prstGeom>
            </p:spPr>
          </p:pic>
          <p:pic>
            <p:nvPicPr>
              <p:cNvPr id="16" name="INEGI2018-Plantilla_Logo_INEGI.png" descr="INEGI2018-Plantilla_Logo_INEGI.png">
                <a:extLst>
                  <a:ext uri="{FF2B5EF4-FFF2-40B4-BE49-F238E27FC236}">
                    <a16:creationId xmlns:a16="http://schemas.microsoft.com/office/drawing/2014/main" id="{533CFFAE-8192-4B61-BEDA-F1E9313812EA}"/>
                  </a:ext>
                </a:extLst>
              </p:cNvPr>
              <p:cNvPicPr>
                <a:picLocks noChangeAspect="1"/>
              </p:cNvPicPr>
              <p:nvPr/>
            </p:nvPicPr>
            <p:blipFill>
              <a:blip r:embed="rId4"/>
              <a:srcRect t="31617" b="31617"/>
              <a:stretch>
                <a:fillRect/>
              </a:stretch>
            </p:blipFill>
            <p:spPr>
              <a:xfrm>
                <a:off x="93226" y="6467233"/>
                <a:ext cx="1870380" cy="399642"/>
              </a:xfrm>
              <a:prstGeom prst="rect">
                <a:avLst/>
              </a:prstGeom>
              <a:ln w="12700">
                <a:miter lim="400000"/>
              </a:ln>
            </p:spPr>
          </p:pic>
        </p:grpSp>
        <p:sp>
          <p:nvSpPr>
            <p:cNvPr id="14" name="Marcador de texto 3">
              <a:extLst>
                <a:ext uri="{FF2B5EF4-FFF2-40B4-BE49-F238E27FC236}">
                  <a16:creationId xmlns:a16="http://schemas.microsoft.com/office/drawing/2014/main" id="{62CBB624-0FE5-4DE1-A3C9-F5D71A978E79}"/>
                </a:ext>
              </a:extLst>
            </p:cNvPr>
            <p:cNvSpPr txBox="1">
              <a:spLocks/>
            </p:cNvSpPr>
            <p:nvPr/>
          </p:nvSpPr>
          <p:spPr>
            <a:xfrm>
              <a:off x="3477985" y="6337836"/>
              <a:ext cx="8474530" cy="471406"/>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000" dirty="0" err="1">
                  <a:solidFill>
                    <a:schemeClr val="bg1"/>
                  </a:solidFill>
                </a:rPr>
                <a:t>Propuesta</a:t>
              </a:r>
              <a:r>
                <a:rPr lang="en-US" sz="3000" dirty="0">
                  <a:solidFill>
                    <a:schemeClr val="bg1"/>
                  </a:solidFill>
                </a:rPr>
                <a:t> de </a:t>
              </a:r>
              <a:r>
                <a:rPr lang="en-US" sz="3000" dirty="0" err="1">
                  <a:solidFill>
                    <a:schemeClr val="bg1"/>
                  </a:solidFill>
                </a:rPr>
                <a:t>relaciones</a:t>
              </a:r>
              <a:r>
                <a:rPr lang="en-US" sz="3000" dirty="0">
                  <a:solidFill>
                    <a:schemeClr val="bg1"/>
                  </a:solidFill>
                </a:rPr>
                <a:t> </a:t>
              </a:r>
              <a:r>
                <a:rPr lang="en-US" sz="3000" dirty="0" err="1">
                  <a:solidFill>
                    <a:schemeClr val="bg1"/>
                  </a:solidFill>
                </a:rPr>
                <a:t>conceptuales</a:t>
              </a:r>
              <a:endParaRPr lang="en-US" sz="3000" dirty="0">
                <a:solidFill>
                  <a:schemeClr val="bg1"/>
                </a:solidFill>
              </a:endParaRPr>
            </a:p>
          </p:txBody>
        </p:sp>
      </p:grpSp>
      <p:sp>
        <p:nvSpPr>
          <p:cNvPr id="17" name="CuadroTexto 16">
            <a:extLst>
              <a:ext uri="{FF2B5EF4-FFF2-40B4-BE49-F238E27FC236}">
                <a16:creationId xmlns:a16="http://schemas.microsoft.com/office/drawing/2014/main" id="{02AD6BC0-CEFE-46A9-99CD-953318DA6B36}"/>
              </a:ext>
            </a:extLst>
          </p:cNvPr>
          <p:cNvSpPr txBox="1"/>
          <p:nvPr/>
        </p:nvSpPr>
        <p:spPr>
          <a:xfrm>
            <a:off x="6853570" y="1969396"/>
            <a:ext cx="4998830" cy="2031325"/>
          </a:xfrm>
          <a:prstGeom prst="rect">
            <a:avLst/>
          </a:prstGeom>
          <a:noFill/>
        </p:spPr>
        <p:txBody>
          <a:bodyPr wrap="square" rtlCol="0">
            <a:spAutoFit/>
          </a:bodyPr>
          <a:lstStyle/>
          <a:p>
            <a:pPr marL="285750" indent="-285750" algn="just">
              <a:buFont typeface="Wingdings" panose="05000000000000000000" pitchFamily="2" charset="2"/>
              <a:buChar char="Ø"/>
            </a:pPr>
            <a:r>
              <a:rPr lang="es-MX" dirty="0"/>
              <a:t>La DGGMA presentó avances en el indicador del subproceso de Fotometría I: </a:t>
            </a:r>
            <a:r>
              <a:rPr lang="es-MX" dirty="0" err="1"/>
              <a:t>aerotriangulación</a:t>
            </a:r>
            <a:endParaRPr lang="es-MX" dirty="0"/>
          </a:p>
          <a:p>
            <a:pPr marL="285750" indent="-285750" algn="just">
              <a:buFont typeface="Wingdings" panose="05000000000000000000" pitchFamily="2" charset="2"/>
              <a:buChar char="Ø"/>
            </a:pPr>
            <a:endParaRPr lang="es-MX" dirty="0"/>
          </a:p>
          <a:p>
            <a:pPr marL="285750" indent="-285750" algn="just">
              <a:buFont typeface="Wingdings" panose="05000000000000000000" pitchFamily="2" charset="2"/>
              <a:buChar char="Ø"/>
            </a:pPr>
            <a:endParaRPr lang="es-MX" dirty="0"/>
          </a:p>
          <a:p>
            <a:pPr marL="285750" indent="-285750" algn="just">
              <a:buFont typeface="Wingdings" panose="05000000000000000000" pitchFamily="2" charset="2"/>
              <a:buChar char="Ø"/>
            </a:pPr>
            <a:r>
              <a:rPr lang="es-MX" dirty="0"/>
              <a:t>Se acordó que buscarán la forma de que estos avances puedan reflejarse en un indicador para los usuarios finales de la información.</a:t>
            </a:r>
          </a:p>
        </p:txBody>
      </p:sp>
    </p:spTree>
    <p:extLst>
      <p:ext uri="{BB962C8B-B14F-4D97-AF65-F5344CB8AC3E}">
        <p14:creationId xmlns:p14="http://schemas.microsoft.com/office/powerpoint/2010/main" val="87625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1938992"/>
          </a:xfrm>
          <a:prstGeom prst="rect">
            <a:avLst/>
          </a:prstGeom>
          <a:noFill/>
        </p:spPr>
        <p:txBody>
          <a:bodyPr wrap="square" rtlCol="0">
            <a:spAutoFit/>
          </a:bodyPr>
          <a:lstStyle/>
          <a:p>
            <a:pPr algn="ctr"/>
            <a:r>
              <a:rPr lang="es-MX" sz="12000" dirty="0">
                <a:solidFill>
                  <a:schemeClr val="bg1"/>
                </a:solidFill>
                <a:latin typeface="Bradley Hand ITC" panose="03070402050302030203" pitchFamily="66" charset="0"/>
              </a:rPr>
              <a:t>FIN</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15403</TotalTime>
  <Words>332</Words>
  <Application>Microsoft Office PowerPoint</Application>
  <PresentationFormat>Panorámica</PresentationFormat>
  <Paragraphs>54</Paragraphs>
  <Slides>4</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Bradley Hand ITC</vt:lpstr>
      <vt:lpstr>Calibri</vt:lpstr>
      <vt:lpstr>Calibri Light</vt:lpstr>
      <vt:lpstr>Wingdings</vt:lpstr>
      <vt:lpstr>Tema de Office</vt:lpstr>
      <vt:lpstr>Avance grupos de trabajo: - Diseño Conceptual de Encuestas - Indicadores de precisión geográfica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Nuria Torroja Mateu</cp:lastModifiedBy>
  <cp:revision>1124</cp:revision>
  <cp:lastPrinted>2019-07-23T13:48:03Z</cp:lastPrinted>
  <dcterms:created xsi:type="dcterms:W3CDTF">2017-08-22T14:19:52Z</dcterms:created>
  <dcterms:modified xsi:type="dcterms:W3CDTF">2021-02-25T19:02:57Z</dcterms:modified>
</cp:coreProperties>
</file>