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sldIdLst>
    <p:sldId id="256" r:id="rId5"/>
    <p:sldId id="309" r:id="rId6"/>
    <p:sldId id="317" r:id="rId7"/>
    <p:sldId id="306" r:id="rId8"/>
    <p:sldId id="310" r:id="rId9"/>
    <p:sldId id="311" r:id="rId10"/>
    <p:sldId id="313" r:id="rId11"/>
    <p:sldId id="318" r:id="rId12"/>
    <p:sldId id="308" r:id="rId13"/>
    <p:sldId id="293" r:id="rId14"/>
    <p:sldId id="261" r:id="rId15"/>
  </p:sldIdLst>
  <p:sldSz cx="24384000" cy="137160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0" autoAdjust="0"/>
    <p:restoredTop sz="94647"/>
  </p:normalViewPr>
  <p:slideViewPr>
    <p:cSldViewPr snapToGrid="0" snapToObjects="1">
      <p:cViewPr varScale="1">
        <p:scale>
          <a:sx n="56" d="100"/>
          <a:sy n="56" d="100"/>
        </p:scale>
        <p:origin x="9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Shape 82"/>
          <p:cNvSpPr>
            <a:spLocks noGrp="1" noRot="1" noChangeAspect="1"/>
          </p:cNvSpPr>
          <p:nvPr>
            <p:ph type="sldImg"/>
          </p:nvPr>
        </p:nvSpPr>
        <p:spPr>
          <a:xfrm>
            <a:off x="90488" y="744538"/>
            <a:ext cx="6616700" cy="3722687"/>
          </a:xfrm>
          <a:prstGeom prst="rect">
            <a:avLst/>
          </a:prstGeom>
        </p:spPr>
        <p:txBody>
          <a:bodyPr lIns="93177" tIns="46589" rIns="93177" bIns="46589"/>
          <a:lstStyle/>
          <a:p>
            <a:endParaRPr/>
          </a:p>
        </p:txBody>
      </p:sp>
      <p:sp>
        <p:nvSpPr>
          <p:cNvPr id="83" name="Shape 83"/>
          <p:cNvSpPr>
            <a:spLocks noGrp="1"/>
          </p:cNvSpPr>
          <p:nvPr>
            <p:ph type="body" sz="quarter" idx="1"/>
          </p:nvPr>
        </p:nvSpPr>
        <p:spPr>
          <a:xfrm>
            <a:off x="906357" y="4715153"/>
            <a:ext cx="4984962" cy="4466987"/>
          </a:xfrm>
          <a:prstGeom prst="rect">
            <a:avLst/>
          </a:prstGeom>
        </p:spPr>
        <p:txBody>
          <a:bodyPr lIns="93177" tIns="46589" rIns="93177" bIns="46589"/>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ortada">
    <p:spTree>
      <p:nvGrpSpPr>
        <p:cNvPr id="1" name=""/>
        <p:cNvGrpSpPr/>
        <p:nvPr/>
      </p:nvGrpSpPr>
      <p:grpSpPr>
        <a:xfrm>
          <a:off x="0" y="0"/>
          <a:ext cx="0" cy="0"/>
          <a:chOff x="0" y="0"/>
          <a:chExt cx="0" cy="0"/>
        </a:xfrm>
      </p:grpSpPr>
      <p:pic>
        <p:nvPicPr>
          <p:cNvPr id="12" name="image2.png" descr="image2.png"/>
          <p:cNvPicPr>
            <a:picLocks noChangeAspect="1"/>
          </p:cNvPicPr>
          <p:nvPr/>
        </p:nvPicPr>
        <p:blipFill>
          <a:blip r:embed="rId2"/>
          <a:stretch>
            <a:fillRect/>
          </a:stretch>
        </p:blipFill>
        <p:spPr>
          <a:xfrm>
            <a:off x="0" y="0"/>
            <a:ext cx="24384000" cy="13716000"/>
          </a:xfrm>
          <a:prstGeom prst="rect">
            <a:avLst/>
          </a:prstGeom>
          <a:ln w="12700">
            <a:miter lim="400000"/>
          </a:ln>
        </p:spPr>
      </p:pic>
      <p:sp>
        <p:nvSpPr>
          <p:cNvPr id="13" name="Conector recto 6"/>
          <p:cNvSpPr/>
          <p:nvPr/>
        </p:nvSpPr>
        <p:spPr>
          <a:xfrm>
            <a:off x="9098697" y="7894780"/>
            <a:ext cx="1" cy="2188031"/>
          </a:xfrm>
          <a:prstGeom prst="line">
            <a:avLst/>
          </a:prstGeom>
          <a:ln w="57150">
            <a:solidFill>
              <a:srgbClr val="002060"/>
            </a:solidFill>
            <a:miter lim="400000"/>
          </a:ln>
        </p:spPr>
        <p:txBody>
          <a:bodyPr lIns="45718" tIns="45718" rIns="45718" bIns="45718"/>
          <a:lstStyle/>
          <a:p>
            <a:endParaRPr/>
          </a:p>
        </p:txBody>
      </p:sp>
      <p:sp>
        <p:nvSpPr>
          <p:cNvPr id="14" name="Title Text"/>
          <p:cNvSpPr txBox="1">
            <a:spLocks noGrp="1"/>
          </p:cNvSpPr>
          <p:nvPr>
            <p:ph type="title"/>
          </p:nvPr>
        </p:nvSpPr>
        <p:spPr>
          <a:xfrm>
            <a:off x="9399956" y="7934504"/>
            <a:ext cx="14722619" cy="5516941"/>
          </a:xfrm>
          <a:prstGeom prst="rect">
            <a:avLst/>
          </a:prstGeom>
        </p:spPr>
        <p:txBody>
          <a:bodyPr anchor="t">
            <a:normAutofit/>
          </a:bodyPr>
          <a:lstStyle>
            <a:lvl1pPr algn="l">
              <a:defRPr sz="12000" b="1">
                <a:solidFill>
                  <a:srgbClr val="092F57"/>
                </a:solidFill>
                <a:latin typeface="Arial"/>
                <a:ea typeface="Arial"/>
                <a:cs typeface="Arial"/>
                <a:sym typeface="Arial"/>
              </a:defRPr>
            </a:lvl1pPr>
          </a:lstStyle>
          <a:p>
            <a:r>
              <a:rPr lang="es-ES"/>
              <a:t>Haga clic para modificar el estilo de título del patrón</a:t>
            </a: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textos">
    <p:spTree>
      <p:nvGrpSpPr>
        <p:cNvPr id="1" name=""/>
        <p:cNvGrpSpPr/>
        <p:nvPr/>
      </p:nvGrpSpPr>
      <p:grpSpPr>
        <a:xfrm>
          <a:off x="0" y="0"/>
          <a:ext cx="0" cy="0"/>
          <a:chOff x="0" y="0"/>
          <a:chExt cx="0" cy="0"/>
        </a:xfrm>
      </p:grpSpPr>
      <p:sp>
        <p:nvSpPr>
          <p:cNvPr id="57" name="Marcador de contenido 2"/>
          <p:cNvSpPr txBox="1">
            <a:spLocks noGrp="1"/>
          </p:cNvSpPr>
          <p:nvPr>
            <p:ph type="body" idx="13"/>
          </p:nvPr>
        </p:nvSpPr>
        <p:spPr>
          <a:xfrm>
            <a:off x="1436915" y="2775856"/>
            <a:ext cx="21267510" cy="9081847"/>
          </a:xfrm>
          <a:prstGeom prst="rect">
            <a:avLst/>
          </a:prstGeom>
        </p:spPr>
        <p:txBody>
          <a:bodyPr/>
          <a:lstStyle>
            <a:lvl1pPr>
              <a:buClr>
                <a:srgbClr val="0074C8"/>
              </a:buClr>
              <a:defRPr sz="5400">
                <a:latin typeface="Arial"/>
                <a:ea typeface="Arial"/>
                <a:cs typeface="Arial"/>
                <a:sym typeface="Arial"/>
              </a:defRPr>
            </a:lvl1pPr>
            <a:lvl2pPr>
              <a:buClr>
                <a:srgbClr val="0074C8"/>
              </a:buClr>
              <a:defRPr sz="5400">
                <a:latin typeface="Arial"/>
                <a:ea typeface="Arial"/>
                <a:cs typeface="Arial"/>
                <a:sym typeface="Arial"/>
              </a:defRPr>
            </a:lvl2pPr>
            <a:lvl3pPr>
              <a:buClr>
                <a:srgbClr val="0074C8"/>
              </a:buClr>
              <a:defRPr sz="5400">
                <a:latin typeface="Arial"/>
                <a:ea typeface="Arial"/>
                <a:cs typeface="Arial"/>
                <a:sym typeface="Arial"/>
              </a:defRPr>
            </a:lvl3pPr>
            <a:lvl4pPr>
              <a:buClr>
                <a:srgbClr val="0074C8"/>
              </a:buClr>
              <a:defRPr sz="5400">
                <a:latin typeface="Arial"/>
                <a:ea typeface="Arial"/>
                <a:cs typeface="Arial"/>
                <a:sym typeface="Arial"/>
              </a:defRPr>
            </a:lvl4pPr>
            <a:lvl5pPr>
              <a:buClr>
                <a:srgbClr val="0074C8"/>
              </a:buClr>
              <a:defRPr sz="5400">
                <a:latin typeface="Arial"/>
                <a:ea typeface="Arial"/>
                <a:cs typeface="Arial"/>
                <a:sym typeface="Aria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8" name="Título 1"/>
          <p:cNvSpPr txBox="1">
            <a:spLocks noGrp="1"/>
          </p:cNvSpPr>
          <p:nvPr>
            <p:ph type="body" sz="quarter" idx="14"/>
          </p:nvPr>
        </p:nvSpPr>
        <p:spPr>
          <a:xfrm>
            <a:off x="1436914" y="365124"/>
            <a:ext cx="21267510" cy="1683208"/>
          </a:xfrm>
          <a:prstGeom prst="rect">
            <a:avLst/>
          </a:prstGeom>
        </p:spPr>
        <p:txBody>
          <a:bodyPr/>
          <a:lstStyle>
            <a:lvl1pPr marL="0" indent="0" algn="ctr">
              <a:spcBef>
                <a:spcPts val="0"/>
              </a:spcBef>
              <a:buSzTx/>
              <a:buNone/>
              <a:defRPr sz="9000" b="1">
                <a:solidFill>
                  <a:srgbClr val="002F58"/>
                </a:solidFill>
                <a:latin typeface="Arial"/>
                <a:ea typeface="Arial"/>
                <a:cs typeface="Arial"/>
                <a:sym typeface="Arial"/>
              </a:defRPr>
            </a:lvl1pPr>
          </a:lstStyle>
          <a:p>
            <a:pPr lvl="0"/>
            <a:r>
              <a:rPr lang="es-ES"/>
              <a:t>Editar el estilo de texto del patrón</a:t>
            </a:r>
          </a:p>
        </p:txBody>
      </p:sp>
      <p:sp>
        <p:nvSpPr>
          <p:cNvPr id="59" name="Title Text"/>
          <p:cNvSpPr txBox="1">
            <a:spLocks noGrp="1"/>
          </p:cNvSpPr>
          <p:nvPr>
            <p:ph type="body" sz="quarter" idx="15"/>
          </p:nvPr>
        </p:nvSpPr>
        <p:spPr>
          <a:xfrm>
            <a:off x="6955970" y="12466122"/>
            <a:ext cx="16949060" cy="942812"/>
          </a:xfrm>
          <a:prstGeom prst="rect">
            <a:avLst/>
          </a:prstGeom>
        </p:spPr>
        <p:txBody>
          <a:bodyPr/>
          <a:lstStyle>
            <a:lvl1pPr marL="0" indent="0">
              <a:spcBef>
                <a:spcPts val="0"/>
              </a:spcBef>
              <a:buSzTx/>
              <a:buNone/>
              <a:defRPr sz="6000">
                <a:solidFill>
                  <a:srgbClr val="092F57"/>
                </a:solidFill>
                <a:latin typeface="Arial"/>
                <a:ea typeface="Arial"/>
                <a:cs typeface="Arial"/>
                <a:sym typeface="Arial"/>
              </a:defRPr>
            </a:lvl1pPr>
          </a:lstStyle>
          <a:p>
            <a:pPr lvl="0"/>
            <a:r>
              <a:rPr lang="es-ES"/>
              <a:t>Editar el estilo de texto del patrón</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alida Institucional">
    <p:spTree>
      <p:nvGrpSpPr>
        <p:cNvPr id="1" name=""/>
        <p:cNvGrpSpPr/>
        <p:nvPr/>
      </p:nvGrpSpPr>
      <p:grpSpPr>
        <a:xfrm>
          <a:off x="0" y="0"/>
          <a:ext cx="0" cy="0"/>
          <a:chOff x="0" y="0"/>
          <a:chExt cx="0" cy="0"/>
        </a:xfrm>
      </p:grpSpPr>
      <p:pic>
        <p:nvPicPr>
          <p:cNvPr id="75" name="image5.png" descr="image5.png"/>
          <p:cNvPicPr>
            <a:picLocks noChangeAspect="1"/>
          </p:cNvPicPr>
          <p:nvPr/>
        </p:nvPicPr>
        <p:blipFill>
          <a:blip r:embed="rId2"/>
          <a:stretch>
            <a:fillRect/>
          </a:stretch>
        </p:blipFill>
        <p:spPr>
          <a:xfrm>
            <a:off x="-1" y="1714"/>
            <a:ext cx="24384001" cy="13712573"/>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Template_PPT_Luque_20190124-1454_Interior.png" descr="Template_PPT_Luque_20190124-1454_Interior.png"/>
          <p:cNvPicPr>
            <a:picLocks noChangeAspect="1"/>
          </p:cNvPicPr>
          <p:nvPr/>
        </p:nvPicPr>
        <p:blipFill>
          <a:blip r:embed="rId5"/>
          <a:stretch>
            <a:fillRect/>
          </a:stretch>
        </p:blipFill>
        <p:spPr>
          <a:xfrm>
            <a:off x="-1" y="1714"/>
            <a:ext cx="24384001" cy="13712573"/>
          </a:xfrm>
          <a:prstGeom prst="rect">
            <a:avLst/>
          </a:prstGeom>
          <a:ln w="12700">
            <a:miter lim="400000"/>
          </a:ln>
        </p:spPr>
      </p:pic>
      <p:sp>
        <p:nvSpPr>
          <p:cNvPr id="3" name="Title Text"/>
          <p:cNvSpPr txBox="1">
            <a:spLocks noGrp="1"/>
          </p:cNvSpPr>
          <p:nvPr>
            <p:ph type="title"/>
          </p:nvPr>
        </p:nvSpPr>
        <p:spPr>
          <a:xfrm>
            <a:off x="1219200" y="184149"/>
            <a:ext cx="21945600" cy="30162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4" name="Body Level One…"/>
          <p:cNvSpPr txBox="1">
            <a:spLocks noGrp="1"/>
          </p:cNvSpPr>
          <p:nvPr>
            <p:ph type="body" idx="1"/>
          </p:nvPr>
        </p:nvSpPr>
        <p:spPr>
          <a:xfrm>
            <a:off x="1219200" y="3200400"/>
            <a:ext cx="21945600" cy="10515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4" r:id="rId3"/>
  </p:sldLayoutIdLst>
  <p:transition spd="med"/>
  <p:txStyles>
    <p:title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1pPr>
      <a:lvl2pPr marL="127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2pPr>
      <a:lvl3pPr marL="190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3pPr>
      <a:lvl4pPr marL="254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4pPr>
      <a:lvl5pPr marL="317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5pPr>
      <a:lvl6pPr marL="381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6pPr>
      <a:lvl7pPr marL="444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7pPr>
      <a:lvl8pPr marL="508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8pPr>
      <a:lvl9pPr marL="571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9pPr>
    </p:bodyStyle>
    <p:otherStyle>
      <a:lvl1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1pPr>
      <a:lvl2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2pPr>
      <a:lvl3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3pPr>
      <a:lvl4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4pPr>
      <a:lvl5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5pPr>
      <a:lvl6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6pPr>
      <a:lvl7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7pPr>
      <a:lvl8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8pPr>
      <a:lvl9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ítulo 2"/>
          <p:cNvSpPr txBox="1">
            <a:spLocks noGrp="1"/>
          </p:cNvSpPr>
          <p:nvPr>
            <p:ph type="title"/>
          </p:nvPr>
        </p:nvSpPr>
        <p:spPr>
          <a:xfrm>
            <a:off x="11027726" y="3330974"/>
            <a:ext cx="13356274" cy="6117826"/>
          </a:xfrm>
          <a:prstGeom prst="rect">
            <a:avLst/>
          </a:prstGeom>
        </p:spPr>
        <p:txBody>
          <a:bodyPr>
            <a:normAutofit/>
          </a:bodyPr>
          <a:lstStyle/>
          <a:p>
            <a:pPr lvl="0" algn="ctr" defTabSz="914400">
              <a:defRPr/>
            </a:pPr>
            <a:r>
              <a:rPr lang="es-MX" sz="9600" kern="1200" dirty="0">
                <a:solidFill>
                  <a:schemeClr val="accent1">
                    <a:lumMod val="50000"/>
                  </a:schemeClr>
                </a:solidFill>
                <a:latin typeface="Arial" pitchFamily="34" charset="0"/>
                <a:cs typeface="Arial" pitchFamily="34" charset="0"/>
              </a:rPr>
              <a:t>Lineamientos de</a:t>
            </a:r>
            <a:br>
              <a:rPr lang="es-MX" sz="9600" kern="1200" dirty="0">
                <a:solidFill>
                  <a:schemeClr val="accent1">
                    <a:lumMod val="50000"/>
                  </a:schemeClr>
                </a:solidFill>
                <a:latin typeface="Arial" pitchFamily="34" charset="0"/>
                <a:cs typeface="Arial" pitchFamily="34" charset="0"/>
              </a:rPr>
            </a:br>
            <a:r>
              <a:rPr lang="es-MX" sz="9600" kern="1200" dirty="0">
                <a:solidFill>
                  <a:schemeClr val="accent1">
                    <a:lumMod val="50000"/>
                  </a:schemeClr>
                </a:solidFill>
                <a:latin typeface="Arial" pitchFamily="34" charset="0"/>
                <a:cs typeface="Arial" pitchFamily="34" charset="0"/>
              </a:rPr>
              <a:t>Coordinación</a:t>
            </a:r>
            <a:br>
              <a:rPr lang="es-MX" sz="9600" kern="1200" dirty="0">
                <a:solidFill>
                  <a:schemeClr val="accent1">
                    <a:lumMod val="50000"/>
                  </a:schemeClr>
                </a:solidFill>
                <a:latin typeface="Arial" pitchFamily="34" charset="0"/>
                <a:cs typeface="Arial" pitchFamily="34" charset="0"/>
              </a:rPr>
            </a:br>
            <a:r>
              <a:rPr lang="es-MX" sz="9600" kern="1200" dirty="0">
                <a:solidFill>
                  <a:schemeClr val="accent1">
                    <a:lumMod val="50000"/>
                  </a:schemeClr>
                </a:solidFill>
                <a:latin typeface="Arial" pitchFamily="34" charset="0"/>
                <a:cs typeface="Arial" pitchFamily="34" charset="0"/>
              </a:rPr>
              <a:t>Operativa</a:t>
            </a:r>
            <a:br>
              <a:rPr lang="es-MX" sz="9600" kern="1200" dirty="0">
                <a:solidFill>
                  <a:schemeClr val="accent1">
                    <a:lumMod val="50000"/>
                  </a:schemeClr>
                </a:solidFill>
                <a:latin typeface="Arial" pitchFamily="34" charset="0"/>
                <a:cs typeface="Arial" pitchFamily="34" charset="0"/>
              </a:rPr>
            </a:br>
            <a:r>
              <a:rPr lang="es-MX" sz="9600" kern="1200" dirty="0">
                <a:solidFill>
                  <a:schemeClr val="accent1">
                    <a:lumMod val="50000"/>
                  </a:schemeClr>
                </a:solidFill>
                <a:latin typeface="Arial" pitchFamily="34" charset="0"/>
                <a:cs typeface="Arial" pitchFamily="34" charset="0"/>
              </a:rPr>
              <a:t>(LCO)</a:t>
            </a:r>
          </a:p>
        </p:txBody>
      </p:sp>
      <p:sp>
        <p:nvSpPr>
          <p:cNvPr id="6" name="CuadroTexto 5"/>
          <p:cNvSpPr txBox="1"/>
          <p:nvPr/>
        </p:nvSpPr>
        <p:spPr>
          <a:xfrm>
            <a:off x="12171121" y="10362813"/>
            <a:ext cx="11686406" cy="2062103"/>
          </a:xfrm>
          <a:prstGeom prst="rect">
            <a:avLst/>
          </a:prstGeom>
          <a:noFill/>
        </p:spPr>
        <p:txBody>
          <a:bodyPr wrap="square" rtlCol="0">
            <a:spAutoFit/>
          </a:bodyPr>
          <a:lstStyle/>
          <a:p>
            <a:endParaRPr lang="es-MX" sz="3200" b="1" dirty="0">
              <a:solidFill>
                <a:schemeClr val="accent1">
                  <a:lumMod val="50000"/>
                </a:schemeClr>
              </a:solidFill>
              <a:latin typeface="Arial" pitchFamily="34" charset="0"/>
              <a:cs typeface="Arial" pitchFamily="34" charset="0"/>
            </a:endParaRPr>
          </a:p>
          <a:p>
            <a:endParaRPr lang="es-MX" sz="3200" b="1" dirty="0">
              <a:solidFill>
                <a:schemeClr val="accent1">
                  <a:lumMod val="50000"/>
                </a:schemeClr>
              </a:solidFill>
              <a:latin typeface="Arial" pitchFamily="34" charset="0"/>
              <a:cs typeface="Arial" pitchFamily="34" charset="0"/>
            </a:endParaRPr>
          </a:p>
          <a:p>
            <a:endParaRPr lang="es-MX" sz="3200" b="1" dirty="0">
              <a:solidFill>
                <a:schemeClr val="accent1">
                  <a:lumMod val="50000"/>
                </a:schemeClr>
              </a:solidFill>
              <a:latin typeface="Arial" pitchFamily="34" charset="0"/>
              <a:cs typeface="Arial" pitchFamily="34" charset="0"/>
            </a:endParaRPr>
          </a:p>
          <a:p>
            <a:pPr algn="r"/>
            <a:r>
              <a:rPr lang="es-MX" sz="3200" b="1" dirty="0">
                <a:solidFill>
                  <a:schemeClr val="accent1">
                    <a:lumMod val="50000"/>
                  </a:schemeClr>
                </a:solidFill>
                <a:latin typeface="Arial" pitchFamily="34" charset="0"/>
                <a:cs typeface="Arial" pitchFamily="34" charset="0"/>
              </a:rPr>
              <a:t>Febrero 2020</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Conector recto de flecha 59"/>
          <p:cNvCxnSpPr/>
          <p:nvPr/>
        </p:nvCxnSpPr>
        <p:spPr>
          <a:xfrm>
            <a:off x="387924" y="4246647"/>
            <a:ext cx="15677127" cy="0"/>
          </a:xfrm>
          <a:prstGeom prst="straightConnector1">
            <a:avLst/>
          </a:prstGeom>
          <a:ln w="63500">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4124610" y="3962391"/>
            <a:ext cx="0" cy="2722415"/>
          </a:xfrm>
          <a:prstGeom prst="line">
            <a:avLst/>
          </a:prstGeom>
          <a:ln w="63500">
            <a:prstDash val="dash"/>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16130536" y="3962391"/>
            <a:ext cx="0" cy="5444829"/>
          </a:xfrm>
          <a:prstGeom prst="line">
            <a:avLst/>
          </a:prstGeom>
          <a:ln w="63500">
            <a:prstDash val="dash"/>
          </a:ln>
        </p:spPr>
        <p:style>
          <a:lnRef idx="1">
            <a:schemeClr val="accent1"/>
          </a:lnRef>
          <a:fillRef idx="0">
            <a:schemeClr val="accent1"/>
          </a:fillRef>
          <a:effectRef idx="0">
            <a:schemeClr val="accent1"/>
          </a:effectRef>
          <a:fontRef idx="minor">
            <a:schemeClr val="tx1"/>
          </a:fontRef>
        </p:style>
      </p:cxnSp>
      <p:sp>
        <p:nvSpPr>
          <p:cNvPr id="10" name="Título 1"/>
          <p:cNvSpPr txBox="1">
            <a:spLocks noGrp="1"/>
          </p:cNvSpPr>
          <p:nvPr>
            <p:ph type="body" idx="14"/>
          </p:nvPr>
        </p:nvSpPr>
        <p:spPr>
          <a:xfrm>
            <a:off x="6622475" y="12378895"/>
            <a:ext cx="17512143" cy="1200200"/>
          </a:xfrm>
          <a:prstGeom prst="rect">
            <a:avLst/>
          </a:prstGeom>
        </p:spPr>
        <p:txBody>
          <a:bodyPr/>
          <a:lstStyle/>
          <a:p>
            <a:r>
              <a:rPr lang="es-MX" sz="7000" dirty="0">
                <a:solidFill>
                  <a:schemeClr val="accent1">
                    <a:lumMod val="50000"/>
                  </a:schemeClr>
                </a:solidFill>
                <a:latin typeface="Arial" pitchFamily="34" charset="0"/>
                <a:cs typeface="Arial" pitchFamily="34" charset="0"/>
              </a:rPr>
              <a:t>Lineamientos de Coordinación Operativa</a:t>
            </a:r>
            <a:endParaRPr sz="7000" dirty="0"/>
          </a:p>
        </p:txBody>
      </p:sp>
      <p:cxnSp>
        <p:nvCxnSpPr>
          <p:cNvPr id="3" name="Conector recto de flecha 2"/>
          <p:cNvCxnSpPr/>
          <p:nvPr/>
        </p:nvCxnSpPr>
        <p:spPr>
          <a:xfrm>
            <a:off x="16291779" y="4232792"/>
            <a:ext cx="7739636" cy="0"/>
          </a:xfrm>
          <a:prstGeom prst="straightConnector1">
            <a:avLst/>
          </a:prstGeom>
          <a:ln w="63500">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 name="Rectángulo: esquinas redondeadas 1">
            <a:extLst>
              <a:ext uri="{FF2B5EF4-FFF2-40B4-BE49-F238E27FC236}">
                <a16:creationId xmlns:a16="http://schemas.microsoft.com/office/drawing/2014/main" id="{03545A42-D117-4EFF-87A6-D244CE1F50D4}"/>
              </a:ext>
            </a:extLst>
          </p:cNvPr>
          <p:cNvSpPr/>
          <p:nvPr/>
        </p:nvSpPr>
        <p:spPr>
          <a:xfrm>
            <a:off x="4347264" y="6159832"/>
            <a:ext cx="3700800" cy="2090807"/>
          </a:xfrm>
          <a:prstGeom prst="roundRect">
            <a:avLst>
              <a:gd name="adj" fmla="val 50000"/>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500" b="1" dirty="0">
                <a:solidFill>
                  <a:schemeClr val="accent5">
                    <a:lumMod val="75000"/>
                  </a:schemeClr>
                </a:solidFill>
              </a:rPr>
              <a:t>Dirección </a:t>
            </a:r>
          </a:p>
          <a:p>
            <a:pPr algn="ctr"/>
            <a:r>
              <a:rPr lang="es-ES" sz="3500" b="1" dirty="0">
                <a:solidFill>
                  <a:schemeClr val="accent5">
                    <a:lumMod val="75000"/>
                  </a:schemeClr>
                </a:solidFill>
              </a:rPr>
              <a:t>regional</a:t>
            </a:r>
          </a:p>
        </p:txBody>
      </p:sp>
      <p:sp>
        <p:nvSpPr>
          <p:cNvPr id="6" name="Rectángulo: esquinas redondeadas 2">
            <a:extLst>
              <a:ext uri="{FF2B5EF4-FFF2-40B4-BE49-F238E27FC236}">
                <a16:creationId xmlns:a16="http://schemas.microsoft.com/office/drawing/2014/main" id="{C24B7A43-6DCE-4C6D-ADDD-502A4F8CDA3B}"/>
              </a:ext>
            </a:extLst>
          </p:cNvPr>
          <p:cNvSpPr/>
          <p:nvPr/>
        </p:nvSpPr>
        <p:spPr>
          <a:xfrm>
            <a:off x="20273282" y="6159832"/>
            <a:ext cx="3700800" cy="2090807"/>
          </a:xfrm>
          <a:prstGeom prst="roundRect">
            <a:avLst>
              <a:gd name="adj" fmla="val 50000"/>
            </a:avLst>
          </a:prstGeom>
          <a:solidFill>
            <a:srgbClr val="FFE38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500" b="1" dirty="0">
                <a:solidFill>
                  <a:schemeClr val="tx1"/>
                </a:solidFill>
              </a:rPr>
              <a:t>Dirección</a:t>
            </a:r>
          </a:p>
          <a:p>
            <a:pPr algn="ctr"/>
            <a:r>
              <a:rPr lang="es-ES" sz="3500" b="1" dirty="0">
                <a:solidFill>
                  <a:schemeClr val="tx1"/>
                </a:solidFill>
              </a:rPr>
              <a:t>de área</a:t>
            </a:r>
          </a:p>
        </p:txBody>
      </p:sp>
      <p:sp>
        <p:nvSpPr>
          <p:cNvPr id="7" name="Rectángulo: esquinas redondeadas 4">
            <a:extLst>
              <a:ext uri="{FF2B5EF4-FFF2-40B4-BE49-F238E27FC236}">
                <a16:creationId xmlns:a16="http://schemas.microsoft.com/office/drawing/2014/main" id="{4C0F2ABF-CD31-49C6-9F3E-C9D854F6F996}"/>
              </a:ext>
            </a:extLst>
          </p:cNvPr>
          <p:cNvSpPr/>
          <p:nvPr/>
        </p:nvSpPr>
        <p:spPr>
          <a:xfrm>
            <a:off x="16291779" y="6159832"/>
            <a:ext cx="3700800" cy="2090807"/>
          </a:xfrm>
          <a:prstGeom prst="roundRect">
            <a:avLst>
              <a:gd name="adj" fmla="val 50000"/>
            </a:avLst>
          </a:prstGeom>
          <a:solidFill>
            <a:schemeClr val="tx1">
              <a:lumMod val="95000"/>
              <a:lumOff val="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500" b="1" dirty="0">
                <a:solidFill>
                  <a:schemeClr val="bg1"/>
                </a:solidFill>
              </a:rPr>
              <a:t>Subdirección de área</a:t>
            </a:r>
          </a:p>
        </p:txBody>
      </p:sp>
      <p:sp>
        <p:nvSpPr>
          <p:cNvPr id="8" name="Rectángulo: esquinas redondeadas 6">
            <a:extLst>
              <a:ext uri="{FF2B5EF4-FFF2-40B4-BE49-F238E27FC236}">
                <a16:creationId xmlns:a16="http://schemas.microsoft.com/office/drawing/2014/main" id="{4E5AA612-237D-481B-AC0B-BE846BCC2C65}"/>
              </a:ext>
            </a:extLst>
          </p:cNvPr>
          <p:cNvSpPr/>
          <p:nvPr/>
        </p:nvSpPr>
        <p:spPr>
          <a:xfrm>
            <a:off x="8328769" y="6159832"/>
            <a:ext cx="3700800" cy="2090807"/>
          </a:xfrm>
          <a:prstGeom prst="roundRect">
            <a:avLst>
              <a:gd name="adj" fmla="val 50000"/>
            </a:avLst>
          </a:prstGeom>
          <a:solidFill>
            <a:schemeClr val="tx1">
              <a:lumMod val="95000"/>
              <a:lumOff val="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500" b="1" dirty="0">
                <a:solidFill>
                  <a:schemeClr val="bg1"/>
                </a:solidFill>
              </a:rPr>
              <a:t>Subdirección </a:t>
            </a:r>
          </a:p>
          <a:p>
            <a:pPr algn="ctr"/>
            <a:r>
              <a:rPr lang="es-ES" sz="3500" b="1" dirty="0">
                <a:solidFill>
                  <a:schemeClr val="bg1"/>
                </a:solidFill>
              </a:rPr>
              <a:t>estatal</a:t>
            </a:r>
          </a:p>
        </p:txBody>
      </p:sp>
      <p:sp>
        <p:nvSpPr>
          <p:cNvPr id="9" name="Rectángulo: esquinas redondeadas 7">
            <a:extLst>
              <a:ext uri="{FF2B5EF4-FFF2-40B4-BE49-F238E27FC236}">
                <a16:creationId xmlns:a16="http://schemas.microsoft.com/office/drawing/2014/main" id="{3C6BABE7-D71E-4599-9885-C3517776A46B}"/>
              </a:ext>
            </a:extLst>
          </p:cNvPr>
          <p:cNvSpPr/>
          <p:nvPr/>
        </p:nvSpPr>
        <p:spPr>
          <a:xfrm>
            <a:off x="365759" y="6159832"/>
            <a:ext cx="3700800" cy="2090807"/>
          </a:xfrm>
          <a:prstGeom prst="roundRect">
            <a:avLst>
              <a:gd name="adj" fmla="val 50000"/>
            </a:avLst>
          </a:prstGeom>
          <a:solidFill>
            <a:schemeClr val="bg1">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500" b="1" dirty="0">
                <a:solidFill>
                  <a:schemeClr val="bg1"/>
                </a:solidFill>
              </a:rPr>
              <a:t>CGOR</a:t>
            </a:r>
          </a:p>
        </p:txBody>
      </p:sp>
      <p:sp>
        <p:nvSpPr>
          <p:cNvPr id="11" name="Rectángulo: esquinas redondeadas 8">
            <a:extLst>
              <a:ext uri="{FF2B5EF4-FFF2-40B4-BE49-F238E27FC236}">
                <a16:creationId xmlns:a16="http://schemas.microsoft.com/office/drawing/2014/main" id="{DBB0E549-7C6B-402D-8F11-897DD56D36D1}"/>
              </a:ext>
            </a:extLst>
          </p:cNvPr>
          <p:cNvSpPr/>
          <p:nvPr/>
        </p:nvSpPr>
        <p:spPr>
          <a:xfrm>
            <a:off x="12310274" y="6159832"/>
            <a:ext cx="3700800" cy="2090807"/>
          </a:xfrm>
          <a:prstGeom prst="roundRect">
            <a:avLst>
              <a:gd name="adj" fmla="val 50000"/>
            </a:avLst>
          </a:prstGeom>
          <a:solidFill>
            <a:srgbClr val="FFE38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500" b="1" dirty="0">
                <a:solidFill>
                  <a:schemeClr val="tx1"/>
                </a:solidFill>
              </a:rPr>
              <a:t>Coordinación estatal</a:t>
            </a:r>
          </a:p>
        </p:txBody>
      </p:sp>
      <p:sp>
        <p:nvSpPr>
          <p:cNvPr id="12" name="Rectángulo 11"/>
          <p:cNvSpPr/>
          <p:nvPr/>
        </p:nvSpPr>
        <p:spPr>
          <a:xfrm>
            <a:off x="8166675" y="4820631"/>
            <a:ext cx="15967943" cy="4556243"/>
          </a:xfrm>
          <a:prstGeom prst="rect">
            <a:avLst/>
          </a:prstGeom>
          <a:noFill/>
          <a:ln w="444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p:cNvSpPr/>
          <p:nvPr/>
        </p:nvSpPr>
        <p:spPr>
          <a:xfrm>
            <a:off x="13317546" y="9060840"/>
            <a:ext cx="5602878" cy="576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a:solidFill>
                  <a:schemeClr val="accent2">
                    <a:lumMod val="50000"/>
                  </a:schemeClr>
                </a:solidFill>
              </a:rPr>
              <a:t>Proceso de producción</a:t>
            </a:r>
          </a:p>
        </p:txBody>
      </p:sp>
      <p:cxnSp>
        <p:nvCxnSpPr>
          <p:cNvPr id="14" name="Conector recto 13"/>
          <p:cNvCxnSpPr>
            <a:endCxn id="9" idx="1"/>
          </p:cNvCxnSpPr>
          <p:nvPr/>
        </p:nvCxnSpPr>
        <p:spPr>
          <a:xfrm flipH="1">
            <a:off x="365759" y="3962391"/>
            <a:ext cx="22165" cy="3242845"/>
          </a:xfrm>
          <a:prstGeom prst="line">
            <a:avLst/>
          </a:prstGeom>
          <a:ln w="63500">
            <a:prstDash val="dash"/>
          </a:ln>
        </p:spPr>
        <p:style>
          <a:lnRef idx="1">
            <a:schemeClr val="accent1"/>
          </a:lnRef>
          <a:fillRef idx="0">
            <a:schemeClr val="accent1"/>
          </a:fillRef>
          <a:effectRef idx="0">
            <a:schemeClr val="accent1"/>
          </a:effectRef>
          <a:fontRef idx="minor">
            <a:schemeClr val="tx1"/>
          </a:fontRef>
        </p:style>
      </p:cxnSp>
      <p:sp>
        <p:nvSpPr>
          <p:cNvPr id="17" name="Rectángulo 16"/>
          <p:cNvSpPr/>
          <p:nvPr/>
        </p:nvSpPr>
        <p:spPr>
          <a:xfrm>
            <a:off x="18611019" y="4077555"/>
            <a:ext cx="3115067" cy="32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U.A. centrales</a:t>
            </a:r>
          </a:p>
        </p:txBody>
      </p:sp>
      <p:sp>
        <p:nvSpPr>
          <p:cNvPr id="18" name="Rectángulo 17"/>
          <p:cNvSpPr/>
          <p:nvPr/>
        </p:nvSpPr>
        <p:spPr>
          <a:xfrm>
            <a:off x="4590807" y="3989492"/>
            <a:ext cx="4954070" cy="500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Estructura territorial</a:t>
            </a:r>
          </a:p>
        </p:txBody>
      </p:sp>
      <p:sp>
        <p:nvSpPr>
          <p:cNvPr id="19" name="Rectángulo 18"/>
          <p:cNvSpPr/>
          <p:nvPr/>
        </p:nvSpPr>
        <p:spPr>
          <a:xfrm>
            <a:off x="19534914" y="5076475"/>
            <a:ext cx="2823749" cy="723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rgbClr val="C00000"/>
                </a:solidFill>
              </a:rPr>
              <a:t>Insumos</a:t>
            </a:r>
            <a:r>
              <a:rPr lang="es-MX" b="1" baseline="30000" dirty="0">
                <a:solidFill>
                  <a:srgbClr val="C00000"/>
                </a:solidFill>
              </a:rPr>
              <a:t>1/</a:t>
            </a:r>
          </a:p>
        </p:txBody>
      </p:sp>
      <p:sp>
        <p:nvSpPr>
          <p:cNvPr id="20" name="Rectángulo 19"/>
          <p:cNvSpPr/>
          <p:nvPr/>
        </p:nvSpPr>
        <p:spPr>
          <a:xfrm>
            <a:off x="9603493" y="8707366"/>
            <a:ext cx="2620856" cy="259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rgbClr val="C00000"/>
                </a:solidFill>
              </a:rPr>
              <a:t>Productos</a:t>
            </a:r>
          </a:p>
        </p:txBody>
      </p:sp>
      <p:cxnSp>
        <p:nvCxnSpPr>
          <p:cNvPr id="21" name="Conector recto de flecha 20"/>
          <p:cNvCxnSpPr/>
          <p:nvPr/>
        </p:nvCxnSpPr>
        <p:spPr>
          <a:xfrm>
            <a:off x="11984797" y="8864895"/>
            <a:ext cx="2729001" cy="0"/>
          </a:xfrm>
          <a:prstGeom prst="straightConnector1">
            <a:avLst/>
          </a:prstGeom>
          <a:ln w="66675">
            <a:solidFill>
              <a:schemeClr val="accent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p:nvPr/>
        </p:nvCxnSpPr>
        <p:spPr>
          <a:xfrm flipH="1">
            <a:off x="17507265" y="5453089"/>
            <a:ext cx="2336413" cy="0"/>
          </a:xfrm>
          <a:prstGeom prst="straightConnector1">
            <a:avLst/>
          </a:prstGeom>
          <a:ln w="66675">
            <a:solidFill>
              <a:schemeClr val="accent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3" name="Rectángulo 22"/>
          <p:cNvSpPr/>
          <p:nvPr/>
        </p:nvSpPr>
        <p:spPr>
          <a:xfrm>
            <a:off x="20688478" y="8285724"/>
            <a:ext cx="3342937" cy="755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s-MX" sz="2000" b="1" dirty="0">
                <a:solidFill>
                  <a:schemeClr val="tx1"/>
                </a:solidFill>
              </a:rPr>
              <a:t>Responsable de</a:t>
            </a:r>
          </a:p>
          <a:p>
            <a:pPr algn="ctr">
              <a:lnSpc>
                <a:spcPts val="1400"/>
              </a:lnSpc>
            </a:pPr>
            <a:endParaRPr lang="es-MX" sz="2000" b="1" dirty="0">
              <a:solidFill>
                <a:schemeClr val="tx1"/>
              </a:solidFill>
            </a:endParaRPr>
          </a:p>
          <a:p>
            <a:pPr algn="ctr">
              <a:lnSpc>
                <a:spcPts val="1400"/>
              </a:lnSpc>
            </a:pPr>
            <a:r>
              <a:rPr lang="es-MX" sz="2000" b="1" dirty="0">
                <a:solidFill>
                  <a:schemeClr val="tx1"/>
                </a:solidFill>
              </a:rPr>
              <a:t>proceso</a:t>
            </a:r>
          </a:p>
        </p:txBody>
      </p:sp>
      <p:sp>
        <p:nvSpPr>
          <p:cNvPr id="24" name="Rectángulo 23"/>
          <p:cNvSpPr/>
          <p:nvPr/>
        </p:nvSpPr>
        <p:spPr>
          <a:xfrm>
            <a:off x="16588362" y="8082226"/>
            <a:ext cx="3194068" cy="12749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s-MX" sz="2000" b="1" dirty="0">
                <a:solidFill>
                  <a:schemeClr val="tx1"/>
                </a:solidFill>
              </a:rPr>
              <a:t>Responsable de</a:t>
            </a:r>
          </a:p>
          <a:p>
            <a:pPr algn="ctr">
              <a:lnSpc>
                <a:spcPts val="1400"/>
              </a:lnSpc>
            </a:pPr>
            <a:endParaRPr lang="es-MX" sz="2000" b="1" dirty="0">
              <a:solidFill>
                <a:schemeClr val="tx1"/>
              </a:solidFill>
            </a:endParaRPr>
          </a:p>
          <a:p>
            <a:pPr algn="ctr">
              <a:lnSpc>
                <a:spcPts val="1400"/>
              </a:lnSpc>
            </a:pPr>
            <a:r>
              <a:rPr lang="es-MX" sz="2000" b="1" dirty="0">
                <a:solidFill>
                  <a:schemeClr val="tx1"/>
                </a:solidFill>
              </a:rPr>
              <a:t>fase</a:t>
            </a:r>
          </a:p>
        </p:txBody>
      </p:sp>
      <p:sp>
        <p:nvSpPr>
          <p:cNvPr id="27" name="Rectángulo 26"/>
          <p:cNvSpPr/>
          <p:nvPr/>
        </p:nvSpPr>
        <p:spPr>
          <a:xfrm>
            <a:off x="1539810" y="4886260"/>
            <a:ext cx="4146383" cy="28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rPr>
              <a:t>Supervisión</a:t>
            </a:r>
            <a:r>
              <a:rPr lang="es-MX" b="1" baseline="30000" dirty="0">
                <a:solidFill>
                  <a:schemeClr val="tx1"/>
                </a:solidFill>
              </a:rPr>
              <a:t>2/</a:t>
            </a:r>
            <a:r>
              <a:rPr lang="es-MX" b="1" dirty="0">
                <a:solidFill>
                  <a:schemeClr val="tx1"/>
                </a:solidFill>
              </a:rPr>
              <a:t> </a:t>
            </a:r>
          </a:p>
        </p:txBody>
      </p:sp>
      <p:cxnSp>
        <p:nvCxnSpPr>
          <p:cNvPr id="28" name="Conector recto de flecha 27"/>
          <p:cNvCxnSpPr/>
          <p:nvPr/>
        </p:nvCxnSpPr>
        <p:spPr>
          <a:xfrm>
            <a:off x="4873846" y="5042221"/>
            <a:ext cx="1946740" cy="0"/>
          </a:xfrm>
          <a:prstGeom prst="straightConnector1">
            <a:avLst/>
          </a:prstGeom>
          <a:ln w="50800">
            <a:solidFill>
              <a:srgbClr val="FF9900"/>
            </a:solidFill>
            <a:tailEnd type="triangle" w="lg" len="med"/>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2315827" y="5324274"/>
            <a:ext cx="4504759" cy="553998"/>
          </a:xfrm>
          <a:prstGeom prst="rect">
            <a:avLst/>
          </a:prstGeom>
          <a:solidFill>
            <a:schemeClr val="accent5">
              <a:lumMod val="75000"/>
            </a:schemeClr>
          </a:solidFill>
        </p:spPr>
        <p:txBody>
          <a:bodyPr wrap="none" rtlCol="0">
            <a:spAutoFit/>
          </a:bodyPr>
          <a:lstStyle/>
          <a:p>
            <a:r>
              <a:rPr lang="es-MX" b="1" dirty="0">
                <a:solidFill>
                  <a:schemeClr val="bg1"/>
                </a:solidFill>
              </a:rPr>
              <a:t>Tablero de seguimiento</a:t>
            </a:r>
          </a:p>
        </p:txBody>
      </p:sp>
      <p:sp>
        <p:nvSpPr>
          <p:cNvPr id="34" name="CuadroTexto 33"/>
          <p:cNvSpPr txBox="1"/>
          <p:nvPr/>
        </p:nvSpPr>
        <p:spPr>
          <a:xfrm>
            <a:off x="6765625" y="1844699"/>
            <a:ext cx="10839827" cy="646331"/>
          </a:xfrm>
          <a:prstGeom prst="rect">
            <a:avLst/>
          </a:prstGeom>
          <a:noFill/>
        </p:spPr>
        <p:txBody>
          <a:bodyPr wrap="non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4000" dirty="0">
                <a:solidFill>
                  <a:schemeClr val="accent3">
                    <a:lumMod val="50000"/>
                  </a:schemeClr>
                </a:solidFill>
                <a:latin typeface="Century Gothic" panose="020B0502020202020204" pitchFamily="34" charset="0"/>
              </a:rPr>
              <a:t>Esquema de la operación y comunicación</a:t>
            </a:r>
          </a:p>
        </p:txBody>
      </p:sp>
      <p:sp>
        <p:nvSpPr>
          <p:cNvPr id="36" name="CuadroTexto 35"/>
          <p:cNvSpPr txBox="1"/>
          <p:nvPr/>
        </p:nvSpPr>
        <p:spPr>
          <a:xfrm>
            <a:off x="3174518" y="10233062"/>
            <a:ext cx="19141771" cy="1477328"/>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pPr algn="just"/>
            <a:r>
              <a:rPr lang="es-MX" sz="2000" b="0" dirty="0">
                <a:solidFill>
                  <a:schemeClr val="tx1"/>
                </a:solidFill>
                <a:latin typeface="Century Gothic" panose="020B0502020202020204" pitchFamily="34" charset="0"/>
              </a:rPr>
              <a:t>1/ De acuerdo con la NT, los insumos los define la unidad responsable del programa de información en la etapa de Diseño. Entre esos insumos están (Cap. III, Art. 14, Numeral III, Inciso </a:t>
            </a:r>
            <a:r>
              <a:rPr lang="es-MX" sz="2000" b="0" dirty="0" err="1">
                <a:solidFill>
                  <a:schemeClr val="tx1"/>
                </a:solidFill>
                <a:latin typeface="Century Gothic" panose="020B0502020202020204" pitchFamily="34" charset="0"/>
              </a:rPr>
              <a:t>B.d</a:t>
            </a:r>
            <a:r>
              <a:rPr lang="es-MX" sz="2000" b="0" dirty="0">
                <a:solidFill>
                  <a:schemeClr val="tx1"/>
                </a:solidFill>
                <a:latin typeface="Century Gothic" panose="020B0502020202020204" pitchFamily="34" charset="0"/>
              </a:rPr>
              <a:t>) “Establecimiento de la logística de campo, incluyendo indicadores para el seguimiento y control operativo”; en base a esos indicadores los responsables de proceso y fase de las UA Central, realizan actividades de supervisión (Cap. I, Art. 7 y 8).</a:t>
            </a:r>
          </a:p>
          <a:p>
            <a:pPr algn="just"/>
            <a:endParaRPr lang="es-MX" sz="2000" b="0" dirty="0">
              <a:solidFill>
                <a:schemeClr val="tx1"/>
              </a:solidFill>
              <a:latin typeface="Century Gothic" panose="020B0502020202020204" pitchFamily="34" charset="0"/>
            </a:endParaRPr>
          </a:p>
          <a:p>
            <a:pPr algn="just"/>
            <a:r>
              <a:rPr lang="es-MX" sz="2000" b="0" dirty="0">
                <a:solidFill>
                  <a:schemeClr val="tx1"/>
                </a:solidFill>
                <a:latin typeface="Century Gothic" panose="020B0502020202020204" pitchFamily="34" charset="0"/>
              </a:rPr>
              <a:t>2/Se supervisa de acuerdo a los indicadores para el seguimiento y control operativo definido por la UA Central.</a:t>
            </a:r>
          </a:p>
        </p:txBody>
      </p:sp>
      <p:sp>
        <p:nvSpPr>
          <p:cNvPr id="46" name="Rectángulo 45"/>
          <p:cNvSpPr/>
          <p:nvPr/>
        </p:nvSpPr>
        <p:spPr>
          <a:xfrm>
            <a:off x="12586046" y="5102173"/>
            <a:ext cx="3342937" cy="7557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s-MX" sz="2000" b="1" dirty="0">
                <a:solidFill>
                  <a:schemeClr val="tx1"/>
                </a:solidFill>
              </a:rPr>
              <a:t>Responsable </a:t>
            </a:r>
          </a:p>
          <a:p>
            <a:pPr algn="ctr">
              <a:lnSpc>
                <a:spcPts val="1400"/>
              </a:lnSpc>
            </a:pPr>
            <a:endParaRPr lang="es-MX" sz="2000" b="1" dirty="0">
              <a:solidFill>
                <a:schemeClr val="tx1"/>
              </a:solidFill>
            </a:endParaRPr>
          </a:p>
          <a:p>
            <a:pPr algn="ctr">
              <a:lnSpc>
                <a:spcPts val="1400"/>
              </a:lnSpc>
            </a:pPr>
            <a:r>
              <a:rPr lang="es-MX" sz="2000" b="1" dirty="0">
                <a:solidFill>
                  <a:schemeClr val="tx1"/>
                </a:solidFill>
              </a:rPr>
              <a:t>territorial de</a:t>
            </a:r>
          </a:p>
          <a:p>
            <a:pPr algn="ctr">
              <a:lnSpc>
                <a:spcPts val="1400"/>
              </a:lnSpc>
            </a:pPr>
            <a:endParaRPr lang="es-MX" sz="2000" b="1" dirty="0">
              <a:solidFill>
                <a:schemeClr val="tx1"/>
              </a:solidFill>
            </a:endParaRPr>
          </a:p>
          <a:p>
            <a:pPr algn="ctr">
              <a:lnSpc>
                <a:spcPts val="1400"/>
              </a:lnSpc>
            </a:pPr>
            <a:r>
              <a:rPr lang="es-MX" sz="2000" b="1" dirty="0">
                <a:solidFill>
                  <a:schemeClr val="tx1"/>
                </a:solidFill>
              </a:rPr>
              <a:t>proceso</a:t>
            </a:r>
          </a:p>
        </p:txBody>
      </p:sp>
      <p:sp>
        <p:nvSpPr>
          <p:cNvPr id="47" name="Rectángulo 46"/>
          <p:cNvSpPr/>
          <p:nvPr/>
        </p:nvSpPr>
        <p:spPr>
          <a:xfrm>
            <a:off x="8485930" y="4898675"/>
            <a:ext cx="3194068" cy="12749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s-MX" sz="2000" b="1" dirty="0">
                <a:solidFill>
                  <a:schemeClr val="tx1"/>
                </a:solidFill>
              </a:rPr>
              <a:t>Responsable</a:t>
            </a:r>
          </a:p>
          <a:p>
            <a:pPr algn="ctr">
              <a:lnSpc>
                <a:spcPts val="1400"/>
              </a:lnSpc>
            </a:pPr>
            <a:endParaRPr lang="es-MX" sz="2000" b="1" dirty="0">
              <a:solidFill>
                <a:schemeClr val="tx1"/>
              </a:solidFill>
            </a:endParaRPr>
          </a:p>
          <a:p>
            <a:pPr algn="ctr">
              <a:lnSpc>
                <a:spcPts val="1400"/>
              </a:lnSpc>
            </a:pPr>
            <a:r>
              <a:rPr lang="es-MX" sz="2000" b="1" dirty="0">
                <a:solidFill>
                  <a:schemeClr val="tx1"/>
                </a:solidFill>
              </a:rPr>
              <a:t>territorial de</a:t>
            </a:r>
          </a:p>
          <a:p>
            <a:pPr algn="ctr">
              <a:lnSpc>
                <a:spcPts val="1400"/>
              </a:lnSpc>
            </a:pPr>
            <a:endParaRPr lang="es-MX" sz="2000" b="1" dirty="0">
              <a:solidFill>
                <a:schemeClr val="tx1"/>
              </a:solidFill>
            </a:endParaRPr>
          </a:p>
          <a:p>
            <a:pPr algn="ctr">
              <a:lnSpc>
                <a:spcPts val="1400"/>
              </a:lnSpc>
            </a:pPr>
            <a:r>
              <a:rPr lang="es-MX" sz="2000" b="1" dirty="0">
                <a:solidFill>
                  <a:schemeClr val="tx1"/>
                </a:solidFill>
              </a:rPr>
              <a:t>fase</a:t>
            </a:r>
          </a:p>
        </p:txBody>
      </p:sp>
      <p:sp>
        <p:nvSpPr>
          <p:cNvPr id="66" name="CuadroTexto 65"/>
          <p:cNvSpPr txBox="1"/>
          <p:nvPr/>
        </p:nvSpPr>
        <p:spPr>
          <a:xfrm>
            <a:off x="1768837" y="1029310"/>
            <a:ext cx="20547452" cy="830997"/>
          </a:xfrm>
          <a:prstGeom prst="rect">
            <a:avLst/>
          </a:prstGeom>
          <a:noFill/>
        </p:spPr>
        <p:txBody>
          <a:bodyPr wrap="square" rtlCol="0">
            <a:spAutoFit/>
          </a:bodyPr>
          <a:lstStyle/>
          <a:p>
            <a:r>
              <a:rPr lang="es-MX" sz="4800" b="1" dirty="0">
                <a:solidFill>
                  <a:schemeClr val="accent1">
                    <a:lumMod val="75000"/>
                  </a:schemeClr>
                </a:solidFill>
                <a:latin typeface="Century Gothic" panose="020B0502020202020204" pitchFamily="34" charset="0"/>
              </a:rPr>
              <a:t>Alineación de los servicios de la CGOR al MPEG</a:t>
            </a:r>
          </a:p>
        </p:txBody>
      </p:sp>
      <p:sp>
        <p:nvSpPr>
          <p:cNvPr id="37" name="CuadroTexto 36"/>
          <p:cNvSpPr txBox="1"/>
          <p:nvPr/>
        </p:nvSpPr>
        <p:spPr>
          <a:xfrm>
            <a:off x="11733127" y="4941655"/>
            <a:ext cx="832279" cy="1169551"/>
          </a:xfrm>
          <a:prstGeom prst="rect">
            <a:avLst/>
          </a:prstGeom>
          <a:noFill/>
        </p:spPr>
        <p:txBody>
          <a:bodyPr wrap="none" rtlCol="0">
            <a:spAutoFit/>
          </a:bodyPr>
          <a:lstStyle/>
          <a:p>
            <a:r>
              <a:rPr lang="es-MX" sz="7000" b="1" dirty="0">
                <a:solidFill>
                  <a:srgbClr val="7030A0"/>
                </a:solidFill>
                <a:latin typeface="Arial" panose="020B0604020202020204" pitchFamily="34" charset="0"/>
                <a:cs typeface="Arial" panose="020B0604020202020204" pitchFamily="34" charset="0"/>
              </a:rPr>
              <a:t>B</a:t>
            </a:r>
          </a:p>
        </p:txBody>
      </p:sp>
      <p:sp>
        <p:nvSpPr>
          <p:cNvPr id="39" name="CuadroTexto 38"/>
          <p:cNvSpPr txBox="1"/>
          <p:nvPr/>
        </p:nvSpPr>
        <p:spPr>
          <a:xfrm>
            <a:off x="19921022" y="8082226"/>
            <a:ext cx="832279" cy="1169551"/>
          </a:xfrm>
          <a:prstGeom prst="rect">
            <a:avLst/>
          </a:prstGeom>
          <a:noFill/>
        </p:spPr>
        <p:txBody>
          <a:bodyPr wrap="none" rtlCol="0">
            <a:spAutoFit/>
          </a:bodyPr>
          <a:lstStyle/>
          <a:p>
            <a:r>
              <a:rPr lang="es-MX" sz="7000" b="1" dirty="0">
                <a:solidFill>
                  <a:srgbClr val="7030A0"/>
                </a:solidFill>
                <a:latin typeface="Arial" panose="020B0604020202020204" pitchFamily="34" charset="0"/>
                <a:cs typeface="Arial" panose="020B0604020202020204" pitchFamily="34" charset="0"/>
              </a:rPr>
              <a:t>B</a:t>
            </a:r>
          </a:p>
        </p:txBody>
      </p:sp>
      <p:sp>
        <p:nvSpPr>
          <p:cNvPr id="40" name="CuadroTexto 39"/>
          <p:cNvSpPr txBox="1"/>
          <p:nvPr/>
        </p:nvSpPr>
        <p:spPr>
          <a:xfrm>
            <a:off x="744073" y="2622894"/>
            <a:ext cx="2910466" cy="1246495"/>
          </a:xfrm>
          <a:prstGeom prst="rect">
            <a:avLst/>
          </a:prstGeom>
          <a:solidFill>
            <a:schemeClr val="accent3">
              <a:lumMod val="50000"/>
            </a:schemeClr>
          </a:solidFill>
        </p:spPr>
        <p:txBody>
          <a:bodyPr wrap="square" rtlCol="0">
            <a:spAutoFit/>
          </a:bodyPr>
          <a:lstStyle/>
          <a:p>
            <a:r>
              <a:rPr lang="es-MX" sz="2500" b="1" dirty="0">
                <a:solidFill>
                  <a:schemeClr val="bg1"/>
                </a:solidFill>
              </a:rPr>
              <a:t>Agentes </a:t>
            </a:r>
          </a:p>
          <a:p>
            <a:r>
              <a:rPr lang="es-MX" sz="2500" b="1" dirty="0">
                <a:solidFill>
                  <a:schemeClr val="bg1"/>
                </a:solidFill>
              </a:rPr>
              <a:t>externos</a:t>
            </a:r>
          </a:p>
          <a:p>
            <a:r>
              <a:rPr lang="es-MX" sz="2500" b="1" dirty="0">
                <a:solidFill>
                  <a:schemeClr val="bg1"/>
                </a:solidFill>
              </a:rPr>
              <a:t>en estados</a:t>
            </a:r>
          </a:p>
        </p:txBody>
      </p:sp>
      <p:cxnSp>
        <p:nvCxnSpPr>
          <p:cNvPr id="26" name="Conector angular 25"/>
          <p:cNvCxnSpPr/>
          <p:nvPr/>
        </p:nvCxnSpPr>
        <p:spPr>
          <a:xfrm rot="10800000">
            <a:off x="3654539" y="3131127"/>
            <a:ext cx="3494406" cy="738262"/>
          </a:xfrm>
          <a:prstGeom prst="bentConnector3">
            <a:avLst>
              <a:gd name="adj1" fmla="val 837"/>
            </a:avLst>
          </a:prstGeom>
          <a:noFill/>
          <a:ln w="57150" cap="flat">
            <a:solidFill>
              <a:schemeClr val="accent1"/>
            </a:solidFill>
            <a:prstDash val="solid"/>
            <a:round/>
            <a:tailEnd type="triangle" w="lg" len="med"/>
          </a:ln>
          <a:effectLst/>
          <a:sp3d/>
        </p:spPr>
        <p:style>
          <a:lnRef idx="0">
            <a:scrgbClr r="0" g="0" b="0"/>
          </a:lnRef>
          <a:fillRef idx="0">
            <a:scrgbClr r="0" g="0" b="0"/>
          </a:fillRef>
          <a:effectRef idx="0">
            <a:scrgbClr r="0" g="0" b="0"/>
          </a:effectRef>
          <a:fontRef idx="none"/>
        </p:style>
      </p:cxnSp>
      <p:sp>
        <p:nvSpPr>
          <p:cNvPr id="38" name="CuadroTexto 37"/>
          <p:cNvSpPr txBox="1"/>
          <p:nvPr/>
        </p:nvSpPr>
        <p:spPr>
          <a:xfrm>
            <a:off x="5061155" y="2572342"/>
            <a:ext cx="674630" cy="1196098"/>
          </a:xfrm>
          <a:prstGeom prst="rect">
            <a:avLst/>
          </a:prstGeom>
          <a:solidFill>
            <a:schemeClr val="bg1"/>
          </a:solidFill>
        </p:spPr>
        <p:txBody>
          <a:bodyPr wrap="square" rtlCol="0">
            <a:spAutoFit/>
          </a:bodyPr>
          <a:lstStyle/>
          <a:p>
            <a:r>
              <a:rPr lang="es-MX" sz="7000" b="1" dirty="0">
                <a:solidFill>
                  <a:schemeClr val="accent6">
                    <a:lumMod val="75000"/>
                  </a:schemeClr>
                </a:solidFill>
                <a:latin typeface="Arial" panose="020B0604020202020204" pitchFamily="34" charset="0"/>
                <a:cs typeface="Arial" panose="020B0604020202020204" pitchFamily="34" charset="0"/>
              </a:rPr>
              <a:t>D</a:t>
            </a:r>
          </a:p>
        </p:txBody>
      </p:sp>
      <p:sp>
        <p:nvSpPr>
          <p:cNvPr id="48" name="CuadroTexto 47"/>
          <p:cNvSpPr txBox="1"/>
          <p:nvPr/>
        </p:nvSpPr>
        <p:spPr>
          <a:xfrm>
            <a:off x="1983601" y="8156139"/>
            <a:ext cx="832279" cy="1169551"/>
          </a:xfrm>
          <a:prstGeom prst="rect">
            <a:avLst/>
          </a:prstGeom>
          <a:noFill/>
        </p:spPr>
        <p:txBody>
          <a:bodyPr wrap="none" rtlCol="0">
            <a:spAutoFit/>
          </a:bodyPr>
          <a:lstStyle/>
          <a:p>
            <a:r>
              <a:rPr lang="es-MX" sz="7000" b="1" dirty="0">
                <a:solidFill>
                  <a:schemeClr val="accent1">
                    <a:lumMod val="50000"/>
                  </a:schemeClr>
                </a:solidFill>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21869380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5" name="Marcador de contenido 2"/>
          <p:cNvSpPr txBox="1">
            <a:spLocks/>
          </p:cNvSpPr>
          <p:nvPr/>
        </p:nvSpPr>
        <p:spPr>
          <a:xfrm>
            <a:off x="3333753" y="2681772"/>
            <a:ext cx="17642542" cy="90668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803275" lvl="1" indent="-803275" algn="just">
              <a:spcBef>
                <a:spcPts val="0"/>
              </a:spcBef>
              <a:spcAft>
                <a:spcPts val="3000"/>
              </a:spcAft>
              <a:buFont typeface="Wingdings" panose="05000000000000000000" pitchFamily="2" charset="2"/>
              <a:buChar char="§"/>
              <a:defRPr/>
            </a:pPr>
            <a:r>
              <a:rPr lang="es-MX" sz="4000" dirty="0">
                <a:solidFill>
                  <a:schemeClr val="tx1"/>
                </a:solidFill>
              </a:rPr>
              <a:t>Derivó del proceso de Planeación Estratégica 2021 del INEGI realizado en 2016. El plan de acción se llamó inicialmente </a:t>
            </a:r>
            <a:r>
              <a:rPr lang="es-MX" sz="4000" b="1" i="1" dirty="0">
                <a:solidFill>
                  <a:schemeClr val="tx1"/>
                </a:solidFill>
              </a:rPr>
              <a:t>Modelo de Coordinación Operativa</a:t>
            </a:r>
            <a:r>
              <a:rPr lang="es-MX" sz="4000" i="1" dirty="0">
                <a:solidFill>
                  <a:schemeClr val="tx1"/>
                </a:solidFill>
              </a:rPr>
              <a:t>.</a:t>
            </a:r>
            <a:endParaRPr lang="es-MX" sz="4000" dirty="0">
              <a:solidFill>
                <a:schemeClr val="tx1"/>
              </a:solidFill>
            </a:endParaRPr>
          </a:p>
          <a:p>
            <a:pPr marL="803275" lvl="1" indent="-803275" algn="just">
              <a:spcBef>
                <a:spcPts val="0"/>
              </a:spcBef>
              <a:spcAft>
                <a:spcPts val="3000"/>
              </a:spcAft>
              <a:buFont typeface="Wingdings" panose="05000000000000000000" pitchFamily="2" charset="2"/>
              <a:buChar char="§"/>
              <a:defRPr/>
            </a:pPr>
            <a:r>
              <a:rPr lang="es-MX" sz="4000" dirty="0">
                <a:solidFill>
                  <a:schemeClr val="tx1"/>
                </a:solidFill>
              </a:rPr>
              <a:t>Primero se alineó a la programación del </a:t>
            </a:r>
            <a:r>
              <a:rPr lang="es-MX" sz="4000" b="1" dirty="0">
                <a:solidFill>
                  <a:schemeClr val="tx1"/>
                </a:solidFill>
              </a:rPr>
              <a:t>SNIEG como parte del PAEG</a:t>
            </a:r>
            <a:r>
              <a:rPr lang="es-MX" sz="4000" dirty="0">
                <a:solidFill>
                  <a:schemeClr val="tx1"/>
                </a:solidFill>
              </a:rPr>
              <a:t>.</a:t>
            </a:r>
          </a:p>
          <a:p>
            <a:pPr marL="803275" lvl="1" indent="-803275" algn="just">
              <a:spcBef>
                <a:spcPts val="0"/>
              </a:spcBef>
              <a:spcAft>
                <a:spcPts val="3000"/>
              </a:spcAft>
              <a:buFont typeface="Wingdings" panose="05000000000000000000" pitchFamily="2" charset="2"/>
              <a:buChar char="§"/>
              <a:defRPr/>
            </a:pPr>
            <a:r>
              <a:rPr lang="es-MX" sz="4000" dirty="0">
                <a:solidFill>
                  <a:schemeClr val="tx1"/>
                </a:solidFill>
              </a:rPr>
              <a:t>Posteriormente, se incorporó al Objetivo Estratégico 6 como parte de la Acción General </a:t>
            </a:r>
            <a:r>
              <a:rPr lang="es-MX" sz="4000" b="1" dirty="0">
                <a:solidFill>
                  <a:schemeClr val="tx1"/>
                </a:solidFill>
              </a:rPr>
              <a:t>AG 6.3 Promover una operación eficiente y coordinada entre las áreas. </a:t>
            </a:r>
            <a:endParaRPr lang="es-MX" sz="3600" dirty="0">
              <a:solidFill>
                <a:schemeClr val="tx1"/>
              </a:solidFill>
            </a:endParaRPr>
          </a:p>
        </p:txBody>
      </p:sp>
      <p:sp>
        <p:nvSpPr>
          <p:cNvPr id="6" name="CuadroTexto 5"/>
          <p:cNvSpPr txBox="1"/>
          <p:nvPr/>
        </p:nvSpPr>
        <p:spPr>
          <a:xfrm>
            <a:off x="4229101" y="1392891"/>
            <a:ext cx="16544924"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spTree>
    <p:extLst>
      <p:ext uri="{BB962C8B-B14F-4D97-AF65-F5344CB8AC3E}">
        <p14:creationId xmlns:p14="http://schemas.microsoft.com/office/powerpoint/2010/main" val="51730884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5" name="Marcador de contenido 2"/>
          <p:cNvSpPr txBox="1">
            <a:spLocks/>
          </p:cNvSpPr>
          <p:nvPr/>
        </p:nvSpPr>
        <p:spPr>
          <a:xfrm>
            <a:off x="3333753" y="2681772"/>
            <a:ext cx="17642542" cy="90668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803275" lvl="1" indent="-803275" algn="just">
              <a:spcBef>
                <a:spcPts val="0"/>
              </a:spcBef>
              <a:spcAft>
                <a:spcPts val="2400"/>
              </a:spcAft>
              <a:buFont typeface="Wingdings" panose="05000000000000000000" pitchFamily="2" charset="2"/>
              <a:buChar char="§"/>
              <a:defRPr/>
            </a:pPr>
            <a:r>
              <a:rPr lang="es-MX" sz="4000" dirty="0"/>
              <a:t>La construcción ha transitado por varias etapas:</a:t>
            </a:r>
          </a:p>
          <a:p>
            <a:pPr marL="1438275" lvl="3" indent="-552450" algn="just">
              <a:spcBef>
                <a:spcPts val="0"/>
              </a:spcBef>
              <a:spcAft>
                <a:spcPts val="2400"/>
              </a:spcAft>
              <a:buSzPct val="95000"/>
              <a:buFont typeface="+mj-lt"/>
              <a:buAutoNum type="arabicPeriod"/>
              <a:defRPr/>
            </a:pPr>
            <a:r>
              <a:rPr lang="es-MX" sz="4000" dirty="0"/>
              <a:t>Diagnóstico y discusión en la CGOR.</a:t>
            </a:r>
          </a:p>
          <a:p>
            <a:pPr marL="1438275" lvl="3" indent="-552450" algn="just">
              <a:spcBef>
                <a:spcPts val="0"/>
              </a:spcBef>
              <a:spcAft>
                <a:spcPts val="2400"/>
              </a:spcAft>
              <a:buSzPct val="95000"/>
              <a:buFont typeface="+mj-lt"/>
              <a:buAutoNum type="arabicPeriod"/>
              <a:defRPr/>
            </a:pPr>
            <a:r>
              <a:rPr lang="es-MX" sz="4000" dirty="0"/>
              <a:t>Presentación y discusión con la Coordinación de Asesores.</a:t>
            </a:r>
          </a:p>
          <a:p>
            <a:pPr marL="1438275" lvl="3" indent="-552450" algn="just">
              <a:spcBef>
                <a:spcPts val="0"/>
              </a:spcBef>
              <a:spcAft>
                <a:spcPts val="2400"/>
              </a:spcAft>
              <a:buSzPct val="95000"/>
              <a:buFont typeface="+mj-lt"/>
              <a:buAutoNum type="arabicPeriod"/>
              <a:defRPr/>
            </a:pPr>
            <a:r>
              <a:rPr lang="es-MX" sz="4000" dirty="0">
                <a:solidFill>
                  <a:schemeClr val="tx1"/>
                </a:solidFill>
              </a:rPr>
              <a:t>Presentación a las DG con programas de información en el ámbito territorial.</a:t>
            </a:r>
          </a:p>
          <a:p>
            <a:pPr marL="1438275" lvl="3" indent="-552450" algn="just">
              <a:spcBef>
                <a:spcPts val="0"/>
              </a:spcBef>
              <a:spcAft>
                <a:spcPts val="2400"/>
              </a:spcAft>
              <a:buSzPct val="95000"/>
              <a:buFont typeface="+mj-lt"/>
              <a:buAutoNum type="arabicPeriod"/>
              <a:defRPr/>
            </a:pPr>
            <a:r>
              <a:rPr lang="es-MX" sz="4000" dirty="0">
                <a:solidFill>
                  <a:schemeClr val="tx1"/>
                </a:solidFill>
              </a:rPr>
              <a:t>Presentación al </a:t>
            </a:r>
            <a:r>
              <a:rPr lang="es-MX" sz="4000" dirty="0" err="1">
                <a:solidFill>
                  <a:schemeClr val="tx1"/>
                </a:solidFill>
              </a:rPr>
              <a:t>CoAC</a:t>
            </a:r>
            <a:r>
              <a:rPr lang="es-MX" sz="4000" dirty="0">
                <a:solidFill>
                  <a:schemeClr val="tx1"/>
                </a:solidFill>
              </a:rPr>
              <a:t> y a la CGAJ.</a:t>
            </a:r>
          </a:p>
          <a:p>
            <a:pPr lvl="1" algn="just">
              <a:spcBef>
                <a:spcPts val="0"/>
              </a:spcBef>
              <a:spcAft>
                <a:spcPts val="2400"/>
              </a:spcAft>
              <a:buFont typeface="Wingdings" panose="05000000000000000000" pitchFamily="2" charset="2"/>
              <a:buChar char="§"/>
              <a:defRPr/>
            </a:pPr>
            <a:endParaRPr lang="es-MX" sz="4000" dirty="0">
              <a:solidFill>
                <a:schemeClr val="tx1"/>
              </a:solidFill>
            </a:endParaRPr>
          </a:p>
          <a:p>
            <a:pPr lvl="1" algn="just">
              <a:spcBef>
                <a:spcPts val="0"/>
              </a:spcBef>
              <a:spcAft>
                <a:spcPts val="2400"/>
              </a:spcAft>
              <a:buFont typeface="Wingdings" panose="05000000000000000000" pitchFamily="2" charset="2"/>
              <a:buChar char="§"/>
              <a:defRPr/>
            </a:pPr>
            <a:endParaRPr lang="es-MX" sz="4000" dirty="0">
              <a:solidFill>
                <a:schemeClr val="tx1"/>
              </a:solidFill>
            </a:endParaRPr>
          </a:p>
          <a:p>
            <a:pPr lvl="1" algn="just">
              <a:spcBef>
                <a:spcPts val="0"/>
              </a:spcBef>
              <a:spcAft>
                <a:spcPts val="2400"/>
              </a:spcAft>
              <a:buFont typeface="Wingdings" panose="05000000000000000000" pitchFamily="2" charset="2"/>
              <a:buChar char="§"/>
              <a:defRPr/>
            </a:pPr>
            <a:endParaRPr lang="es-MX" sz="3600" dirty="0">
              <a:solidFill>
                <a:schemeClr val="tx1"/>
              </a:solidFill>
            </a:endParaRPr>
          </a:p>
        </p:txBody>
      </p:sp>
      <p:sp>
        <p:nvSpPr>
          <p:cNvPr id="6" name="CuadroTexto 5"/>
          <p:cNvSpPr txBox="1"/>
          <p:nvPr/>
        </p:nvSpPr>
        <p:spPr>
          <a:xfrm>
            <a:off x="4229101" y="1392891"/>
            <a:ext cx="16544924"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spTree>
    <p:extLst>
      <p:ext uri="{BB962C8B-B14F-4D97-AF65-F5344CB8AC3E}">
        <p14:creationId xmlns:p14="http://schemas.microsoft.com/office/powerpoint/2010/main" val="6497585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5" name="Marcador de contenido 2"/>
          <p:cNvSpPr txBox="1">
            <a:spLocks/>
          </p:cNvSpPr>
          <p:nvPr/>
        </p:nvSpPr>
        <p:spPr>
          <a:xfrm>
            <a:off x="2292000" y="2681772"/>
            <a:ext cx="19800000" cy="90668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1000125" lvl="1" indent="-1000125" algn="just">
              <a:spcBef>
                <a:spcPts val="0"/>
              </a:spcBef>
              <a:spcAft>
                <a:spcPts val="2400"/>
              </a:spcAft>
              <a:buNone/>
              <a:defRPr/>
            </a:pPr>
            <a:r>
              <a:rPr lang="es-MX" sz="4400" b="1" dirty="0">
                <a:solidFill>
                  <a:schemeClr val="tx1"/>
                </a:solidFill>
              </a:rPr>
              <a:t>1. Talleres en las Direcciones Regionales. Énfasis en la gobernanza.</a:t>
            </a:r>
          </a:p>
          <a:p>
            <a:pPr marL="1514475" lvl="1" indent="-628650" algn="just">
              <a:spcBef>
                <a:spcPts val="0"/>
              </a:spcBef>
              <a:spcAft>
                <a:spcPts val="2400"/>
              </a:spcAft>
              <a:buFont typeface="Wingdings" panose="05000000000000000000" pitchFamily="2" charset="2"/>
              <a:buChar char="§"/>
              <a:defRPr/>
            </a:pPr>
            <a:r>
              <a:rPr lang="es-MX" sz="4000" dirty="0">
                <a:solidFill>
                  <a:schemeClr val="tx1"/>
                </a:solidFill>
              </a:rPr>
              <a:t>Del segundo semestre de 2017 al primero de 2018, se llevaron a cabo talleres en las direcciones regionales, con la participación de los Coordinadores Estatales.</a:t>
            </a:r>
          </a:p>
          <a:p>
            <a:pPr marL="1514475" lvl="1" indent="-628650" algn="just">
              <a:spcBef>
                <a:spcPts val="0"/>
              </a:spcBef>
              <a:spcAft>
                <a:spcPts val="2400"/>
              </a:spcAft>
              <a:buFont typeface="Wingdings" panose="05000000000000000000" pitchFamily="2" charset="2"/>
              <a:buChar char="§"/>
              <a:defRPr/>
            </a:pPr>
            <a:r>
              <a:rPr lang="es-MX" sz="4000" dirty="0">
                <a:solidFill>
                  <a:schemeClr val="tx1"/>
                </a:solidFill>
              </a:rPr>
              <a:t>Participaron 386 personas (principalmente mandos y algunos enlaces).</a:t>
            </a:r>
          </a:p>
          <a:p>
            <a:pPr marL="1514475" lvl="1" indent="-628650" algn="just">
              <a:spcBef>
                <a:spcPts val="0"/>
              </a:spcBef>
              <a:spcAft>
                <a:spcPts val="2400"/>
              </a:spcAft>
              <a:buFont typeface="Wingdings" panose="05000000000000000000" pitchFamily="2" charset="2"/>
              <a:buChar char="§"/>
              <a:defRPr/>
            </a:pPr>
            <a:r>
              <a:rPr lang="es-MX" sz="4000" dirty="0">
                <a:solidFill>
                  <a:schemeClr val="tx1"/>
                </a:solidFill>
              </a:rPr>
              <a:t>En mesas de trabajo, y guiados por preguntas detonadoras, las personas participantes formularon diagnósticos, opiniones y sugerencias acerca de la comunicación institucional, la coordinación entre las áreas y otros temas de la actividad del Instituto.</a:t>
            </a:r>
          </a:p>
          <a:p>
            <a:pPr lvl="1" algn="just">
              <a:spcBef>
                <a:spcPts val="0"/>
              </a:spcBef>
              <a:spcAft>
                <a:spcPts val="2400"/>
              </a:spcAft>
              <a:buFont typeface="Wingdings" panose="05000000000000000000" pitchFamily="2" charset="2"/>
              <a:buChar char="§"/>
              <a:defRPr/>
            </a:pPr>
            <a:endParaRPr lang="es-MX" sz="4000" dirty="0">
              <a:solidFill>
                <a:schemeClr val="tx1"/>
              </a:solidFill>
            </a:endParaRPr>
          </a:p>
          <a:p>
            <a:pPr lvl="1" algn="just">
              <a:spcBef>
                <a:spcPts val="0"/>
              </a:spcBef>
              <a:spcAft>
                <a:spcPts val="2400"/>
              </a:spcAft>
              <a:buFont typeface="Wingdings" panose="05000000000000000000" pitchFamily="2" charset="2"/>
              <a:buChar char="§"/>
              <a:defRPr/>
            </a:pPr>
            <a:endParaRPr lang="es-MX" sz="4000" dirty="0">
              <a:solidFill>
                <a:schemeClr val="tx1"/>
              </a:solidFill>
            </a:endParaRPr>
          </a:p>
          <a:p>
            <a:pPr lvl="1" algn="just">
              <a:spcBef>
                <a:spcPts val="0"/>
              </a:spcBef>
              <a:spcAft>
                <a:spcPts val="2400"/>
              </a:spcAft>
              <a:buFont typeface="Wingdings" panose="05000000000000000000" pitchFamily="2" charset="2"/>
              <a:buChar char="§"/>
              <a:defRPr/>
            </a:pPr>
            <a:endParaRPr lang="es-MX" sz="3600" dirty="0">
              <a:solidFill>
                <a:schemeClr val="tx1"/>
              </a:solidFill>
            </a:endParaRPr>
          </a:p>
        </p:txBody>
      </p:sp>
      <p:sp>
        <p:nvSpPr>
          <p:cNvPr id="6" name="CuadroTexto 5"/>
          <p:cNvSpPr txBox="1"/>
          <p:nvPr/>
        </p:nvSpPr>
        <p:spPr>
          <a:xfrm>
            <a:off x="6410715" y="1392891"/>
            <a:ext cx="11263695"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spTree>
    <p:extLst>
      <p:ext uri="{BB962C8B-B14F-4D97-AF65-F5344CB8AC3E}">
        <p14:creationId xmlns:p14="http://schemas.microsoft.com/office/powerpoint/2010/main" val="422489746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5" name="Marcador de contenido 2"/>
          <p:cNvSpPr txBox="1">
            <a:spLocks/>
          </p:cNvSpPr>
          <p:nvPr/>
        </p:nvSpPr>
        <p:spPr>
          <a:xfrm>
            <a:off x="2292000" y="2681772"/>
            <a:ext cx="19800000" cy="90668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800100" lvl="1" indent="-800100" algn="just">
              <a:spcBef>
                <a:spcPts val="0"/>
              </a:spcBef>
              <a:spcAft>
                <a:spcPts val="2400"/>
              </a:spcAft>
              <a:buNone/>
              <a:defRPr/>
            </a:pPr>
            <a:r>
              <a:rPr lang="es-MX" sz="4400" b="1" dirty="0">
                <a:solidFill>
                  <a:schemeClr val="tx1"/>
                </a:solidFill>
              </a:rPr>
              <a:t>2. Discusión con la Coordinación de Asesores. Énfasis en Norma del proceso de producción.</a:t>
            </a:r>
          </a:p>
          <a:p>
            <a:pPr marL="1628775" lvl="1" indent="-828675" algn="just">
              <a:spcBef>
                <a:spcPts val="0"/>
              </a:spcBef>
              <a:spcAft>
                <a:spcPts val="2400"/>
              </a:spcAft>
              <a:buFont typeface="Wingdings" panose="05000000000000000000" pitchFamily="2" charset="2"/>
              <a:buChar char="§"/>
              <a:defRPr/>
            </a:pPr>
            <a:r>
              <a:rPr lang="es-MX" sz="4000" dirty="0">
                <a:solidFill>
                  <a:schemeClr val="tx1"/>
                </a:solidFill>
              </a:rPr>
              <a:t>Entre mayo y julio de 2018, se presentó el primer documento a la Coordinación de Asesores.</a:t>
            </a:r>
          </a:p>
          <a:p>
            <a:pPr marL="1628775" lvl="1" indent="-828675" algn="just">
              <a:spcBef>
                <a:spcPts val="0"/>
              </a:spcBef>
              <a:spcAft>
                <a:spcPts val="2400"/>
              </a:spcAft>
              <a:buFont typeface="Wingdings" panose="05000000000000000000" pitchFamily="2" charset="2"/>
              <a:buChar char="§"/>
              <a:defRPr/>
            </a:pPr>
            <a:r>
              <a:rPr lang="es-MX" sz="4000" dirty="0">
                <a:solidFill>
                  <a:schemeClr val="tx1"/>
                </a:solidFill>
              </a:rPr>
              <a:t>Con ello, inició el proceso de alineación al MPEG.</a:t>
            </a:r>
          </a:p>
          <a:p>
            <a:pPr marL="1628775" lvl="1" indent="-828675" algn="just">
              <a:spcBef>
                <a:spcPts val="0"/>
              </a:spcBef>
              <a:spcAft>
                <a:spcPts val="2400"/>
              </a:spcAft>
              <a:buFont typeface="Wingdings" panose="05000000000000000000" pitchFamily="2" charset="2"/>
              <a:buChar char="§"/>
              <a:defRPr/>
            </a:pPr>
            <a:r>
              <a:rPr lang="es-MX" sz="4000" dirty="0">
                <a:solidFill>
                  <a:schemeClr val="tx1"/>
                </a:solidFill>
              </a:rPr>
              <a:t>El documento debía describir, alineado al MPEG, las condiciones en que la CGOR presta el servicio a las UA que tienen programas en el ámbito territorial.</a:t>
            </a:r>
          </a:p>
          <a:p>
            <a:pPr marL="1628775" lvl="1" indent="-828675" algn="just">
              <a:spcBef>
                <a:spcPts val="0"/>
              </a:spcBef>
              <a:spcAft>
                <a:spcPts val="2400"/>
              </a:spcAft>
              <a:buFont typeface="Wingdings" panose="05000000000000000000" pitchFamily="2" charset="2"/>
              <a:buChar char="§"/>
              <a:defRPr/>
            </a:pPr>
            <a:r>
              <a:rPr lang="es-MX" sz="4000" dirty="0">
                <a:solidFill>
                  <a:schemeClr val="tx1"/>
                </a:solidFill>
              </a:rPr>
              <a:t>Con la aprobación de la Norma del proceso de producción, el modelo debía convertirse en un Protocolo, Política o Lineamiento apegado a la Norma. Inicialmente lo llamamos Protocolo.</a:t>
            </a:r>
            <a:endParaRPr lang="es-MX" sz="3600" dirty="0">
              <a:solidFill>
                <a:schemeClr val="tx1"/>
              </a:solidFill>
            </a:endParaRPr>
          </a:p>
        </p:txBody>
      </p:sp>
      <p:sp>
        <p:nvSpPr>
          <p:cNvPr id="6" name="CuadroTexto 5"/>
          <p:cNvSpPr txBox="1"/>
          <p:nvPr/>
        </p:nvSpPr>
        <p:spPr>
          <a:xfrm>
            <a:off x="6410715" y="1392891"/>
            <a:ext cx="11263695"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spTree>
    <p:extLst>
      <p:ext uri="{BB962C8B-B14F-4D97-AF65-F5344CB8AC3E}">
        <p14:creationId xmlns:p14="http://schemas.microsoft.com/office/powerpoint/2010/main" val="38642067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5" name="Marcador de contenido 2"/>
          <p:cNvSpPr txBox="1">
            <a:spLocks/>
          </p:cNvSpPr>
          <p:nvPr/>
        </p:nvSpPr>
        <p:spPr>
          <a:xfrm>
            <a:off x="2292000" y="2681772"/>
            <a:ext cx="19800000" cy="66622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628650" lvl="1" indent="-628650" algn="just">
              <a:spcBef>
                <a:spcPts val="0"/>
              </a:spcBef>
              <a:spcAft>
                <a:spcPts val="2400"/>
              </a:spcAft>
              <a:buNone/>
              <a:defRPr/>
            </a:pPr>
            <a:r>
              <a:rPr lang="es-MX" sz="4400" b="1" dirty="0">
                <a:solidFill>
                  <a:schemeClr val="tx1"/>
                </a:solidFill>
              </a:rPr>
              <a:t>3. Presentación a las DG con programas en el ámbito territorial. Énfasis en la coordinación y delimitación de responsabilidades.</a:t>
            </a:r>
          </a:p>
          <a:p>
            <a:pPr marL="1428750" lvl="1" indent="-800100" algn="just">
              <a:spcBef>
                <a:spcPts val="0"/>
              </a:spcBef>
              <a:spcAft>
                <a:spcPts val="2400"/>
              </a:spcAft>
              <a:buFont typeface="Wingdings" panose="05000000000000000000" pitchFamily="2" charset="2"/>
              <a:buChar char="§"/>
              <a:defRPr/>
            </a:pPr>
            <a:r>
              <a:rPr lang="es-MX" sz="4000" dirty="0">
                <a:solidFill>
                  <a:schemeClr val="tx1"/>
                </a:solidFill>
              </a:rPr>
              <a:t>Entre agosto y diciembre de 2018, se presentó el documento a las Direcciones Generales.</a:t>
            </a:r>
          </a:p>
          <a:p>
            <a:pPr marL="1428750" lvl="1" indent="-800100" algn="just">
              <a:spcBef>
                <a:spcPts val="0"/>
              </a:spcBef>
              <a:spcAft>
                <a:spcPts val="2400"/>
              </a:spcAft>
              <a:buFont typeface="Wingdings" panose="05000000000000000000" pitchFamily="2" charset="2"/>
              <a:buChar char="§"/>
              <a:defRPr/>
            </a:pPr>
            <a:r>
              <a:rPr lang="es-MX" sz="4000" dirty="0">
                <a:solidFill>
                  <a:schemeClr val="tx1"/>
                </a:solidFill>
              </a:rPr>
              <a:t>En las reuniones participaron Directores Generales y sus Directores Generales Adjuntos.</a:t>
            </a:r>
          </a:p>
          <a:p>
            <a:pPr marL="1428750" lvl="1" indent="-800100" algn="just">
              <a:spcBef>
                <a:spcPts val="0"/>
              </a:spcBef>
              <a:spcAft>
                <a:spcPts val="2400"/>
              </a:spcAft>
              <a:buFont typeface="Wingdings" panose="05000000000000000000" pitchFamily="2" charset="2"/>
              <a:buChar char="§"/>
              <a:defRPr/>
            </a:pPr>
            <a:r>
              <a:rPr lang="es-MX" sz="4000" dirty="0">
                <a:solidFill>
                  <a:schemeClr val="tx1"/>
                </a:solidFill>
              </a:rPr>
              <a:t>Se recibieron 51 observaciones, de las cuales se dio respuesta a las Direcciones Generales. La mayoría de las observaciones se incorporaron al documento.</a:t>
            </a:r>
          </a:p>
        </p:txBody>
      </p:sp>
      <p:sp>
        <p:nvSpPr>
          <p:cNvPr id="6" name="CuadroTexto 5"/>
          <p:cNvSpPr txBox="1"/>
          <p:nvPr/>
        </p:nvSpPr>
        <p:spPr>
          <a:xfrm>
            <a:off x="6410715" y="1392891"/>
            <a:ext cx="11263695"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spTree>
    <p:extLst>
      <p:ext uri="{BB962C8B-B14F-4D97-AF65-F5344CB8AC3E}">
        <p14:creationId xmlns:p14="http://schemas.microsoft.com/office/powerpoint/2010/main" val="25962187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6" name="CuadroTexto 5"/>
          <p:cNvSpPr txBox="1"/>
          <p:nvPr/>
        </p:nvSpPr>
        <p:spPr>
          <a:xfrm>
            <a:off x="6560153" y="1392891"/>
            <a:ext cx="11263695"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graphicFrame>
        <p:nvGraphicFramePr>
          <p:cNvPr id="2" name="Tabla 1"/>
          <p:cNvGraphicFramePr>
            <a:graphicFrameLocks noGrp="1"/>
          </p:cNvGraphicFramePr>
          <p:nvPr>
            <p:extLst>
              <p:ext uri="{D42A27DB-BD31-4B8C-83A1-F6EECF244321}">
                <p14:modId xmlns:p14="http://schemas.microsoft.com/office/powerpoint/2010/main" val="771752352"/>
              </p:ext>
            </p:extLst>
          </p:nvPr>
        </p:nvGraphicFramePr>
        <p:xfrm>
          <a:off x="5561567" y="3435928"/>
          <a:ext cx="13260866" cy="6836323"/>
        </p:xfrm>
        <a:graphic>
          <a:graphicData uri="http://schemas.openxmlformats.org/drawingml/2006/table">
            <a:tbl>
              <a:tblPr/>
              <a:tblGrid>
                <a:gridCol w="2822395">
                  <a:extLst>
                    <a:ext uri="{9D8B030D-6E8A-4147-A177-3AD203B41FA5}">
                      <a16:colId xmlns:a16="http://schemas.microsoft.com/office/drawing/2014/main" val="3671381387"/>
                    </a:ext>
                  </a:extLst>
                </a:gridCol>
                <a:gridCol w="2581006">
                  <a:extLst>
                    <a:ext uri="{9D8B030D-6E8A-4147-A177-3AD203B41FA5}">
                      <a16:colId xmlns:a16="http://schemas.microsoft.com/office/drawing/2014/main" val="775745823"/>
                    </a:ext>
                  </a:extLst>
                </a:gridCol>
                <a:gridCol w="2581006">
                  <a:extLst>
                    <a:ext uri="{9D8B030D-6E8A-4147-A177-3AD203B41FA5}">
                      <a16:colId xmlns:a16="http://schemas.microsoft.com/office/drawing/2014/main" val="2746071227"/>
                    </a:ext>
                  </a:extLst>
                </a:gridCol>
                <a:gridCol w="2844000">
                  <a:extLst>
                    <a:ext uri="{9D8B030D-6E8A-4147-A177-3AD203B41FA5}">
                      <a16:colId xmlns:a16="http://schemas.microsoft.com/office/drawing/2014/main" val="1081220738"/>
                    </a:ext>
                  </a:extLst>
                </a:gridCol>
                <a:gridCol w="2432459">
                  <a:extLst>
                    <a:ext uri="{9D8B030D-6E8A-4147-A177-3AD203B41FA5}">
                      <a16:colId xmlns:a16="http://schemas.microsoft.com/office/drawing/2014/main" val="1970540957"/>
                    </a:ext>
                  </a:extLst>
                </a:gridCol>
              </a:tblGrid>
              <a:tr h="873653">
                <a:tc rowSpan="2">
                  <a:txBody>
                    <a:bodyPr/>
                    <a:lstStyle/>
                    <a:p>
                      <a:pPr algn="ctr" fontAlgn="ctr"/>
                      <a:r>
                        <a:rPr lang="es-MX" sz="3200" b="1" i="0" u="none" strike="noStrike" dirty="0">
                          <a:solidFill>
                            <a:srgbClr val="FFFFFF"/>
                          </a:solidFill>
                          <a:effectLst/>
                          <a:latin typeface="Arial" panose="020B0604020202020204" pitchFamily="34" charset="0"/>
                        </a:rPr>
                        <a:t>Dirección General</a:t>
                      </a:r>
                    </a:p>
                  </a:txBody>
                  <a:tcPr marL="108000" marR="108000" marT="108000" marB="108000" anchor="ctr">
                    <a:lnL>
                      <a:noFill/>
                    </a:lnL>
                    <a:lnR w="12700" cap="flat" cmpd="sng" algn="ctr">
                      <a:solidFill>
                        <a:schemeClr val="bg1"/>
                      </a:solidFill>
                      <a:prstDash val="solid"/>
                      <a:round/>
                      <a:headEnd type="none" w="med" len="med"/>
                      <a:tailEnd type="none" w="med" len="med"/>
                    </a:lnR>
                    <a:lnT>
                      <a:noFill/>
                    </a:lnT>
                    <a:lnB>
                      <a:noFill/>
                    </a:lnB>
                    <a:solidFill>
                      <a:srgbClr val="203764"/>
                    </a:solidFill>
                  </a:tcPr>
                </a:tc>
                <a:tc gridSpan="4">
                  <a:txBody>
                    <a:bodyPr/>
                    <a:lstStyle/>
                    <a:p>
                      <a:pPr algn="ctr" fontAlgn="ctr"/>
                      <a:r>
                        <a:rPr lang="es-MX" sz="3200" b="1" i="0" u="none" strike="noStrike" dirty="0">
                          <a:solidFill>
                            <a:srgbClr val="FFFFFF"/>
                          </a:solidFill>
                          <a:effectLst/>
                          <a:latin typeface="Arial" panose="020B0604020202020204" pitchFamily="34" charset="0"/>
                        </a:rPr>
                        <a:t>Observaciones</a:t>
                      </a:r>
                    </a:p>
                  </a:txBody>
                  <a:tcPr marL="108000" marR="108000" marT="108000" marB="10800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rgbClr val="203764"/>
                    </a:solidFill>
                  </a:tcPr>
                </a:tc>
                <a:tc hMerge="1">
                  <a:txBody>
                    <a:bodyPr/>
                    <a:lstStyle/>
                    <a:p>
                      <a:endParaRPr lang="es-MX"/>
                    </a:p>
                  </a:txBody>
                  <a:tcPr/>
                </a:tc>
                <a:tc hMerge="1">
                  <a:txBody>
                    <a:bodyPr/>
                    <a:lstStyle/>
                    <a:p>
                      <a:endParaRPr lang="es-MX"/>
                    </a:p>
                  </a:txBody>
                  <a:tcPr/>
                </a:tc>
                <a:tc hMerge="1">
                  <a:txBody>
                    <a:bodyPr/>
                    <a:lstStyle/>
                    <a:p>
                      <a:pPr algn="l" fontAlgn="b"/>
                      <a:r>
                        <a:rPr lang="es-MX" sz="3200" b="1" i="0" u="none" strike="noStrike" dirty="0">
                          <a:solidFill>
                            <a:srgbClr val="FFFFFF"/>
                          </a:solidFill>
                          <a:effectLst/>
                          <a:latin typeface="Arial" panose="020B0604020202020204" pitchFamily="34" charset="0"/>
                        </a:rPr>
                        <a:t> </a:t>
                      </a:r>
                    </a:p>
                  </a:txBody>
                  <a:tcPr marL="108000" marR="108000" marT="108000" marB="108000" anchor="b">
                    <a:lnL w="6350" cap="flat" cmpd="sng" algn="ctr">
                      <a:solidFill>
                        <a:srgbClr val="FFFFFF"/>
                      </a:solidFill>
                      <a:prstDash val="solid"/>
                      <a:round/>
                      <a:headEnd type="none" w="med" len="med"/>
                      <a:tailEnd type="none" w="med" len="med"/>
                    </a:lnL>
                    <a:lnR>
                      <a:noFill/>
                    </a:lnR>
                    <a:lnT>
                      <a:noFill/>
                    </a:lnT>
                    <a:lnB>
                      <a:noFill/>
                    </a:lnB>
                    <a:solidFill>
                      <a:srgbClr val="203764"/>
                    </a:solidFill>
                  </a:tcPr>
                </a:tc>
                <a:extLst>
                  <a:ext uri="{0D108BD9-81ED-4DB2-BD59-A6C34878D82A}">
                    <a16:rowId xmlns:a16="http://schemas.microsoft.com/office/drawing/2014/main" val="1346421302"/>
                  </a:ext>
                </a:extLst>
              </a:tr>
              <a:tr h="1834670">
                <a:tc vMerge="1">
                  <a:txBody>
                    <a:bodyPr/>
                    <a:lstStyle/>
                    <a:p>
                      <a:endParaRPr lang="es-MX"/>
                    </a:p>
                  </a:txBody>
                  <a:tcPr/>
                </a:tc>
                <a:tc>
                  <a:txBody>
                    <a:bodyPr/>
                    <a:lstStyle/>
                    <a:p>
                      <a:pPr algn="ctr" fontAlgn="ctr"/>
                      <a:r>
                        <a:rPr lang="es-MX" sz="3200" b="1" i="0" u="none" strike="noStrike" dirty="0">
                          <a:solidFill>
                            <a:srgbClr val="FFFFFF"/>
                          </a:solidFill>
                          <a:effectLst/>
                          <a:latin typeface="Arial" panose="020B0604020202020204" pitchFamily="34" charset="0"/>
                        </a:rPr>
                        <a:t>Total</a:t>
                      </a:r>
                    </a:p>
                  </a:txBody>
                  <a:tcPr marL="108000" marR="108000" marT="108000" marB="10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03764"/>
                    </a:solidFill>
                  </a:tcPr>
                </a:tc>
                <a:tc>
                  <a:txBody>
                    <a:bodyPr/>
                    <a:lstStyle/>
                    <a:p>
                      <a:pPr algn="ctr" fontAlgn="ctr"/>
                      <a:r>
                        <a:rPr lang="es-MX" sz="3200" b="1" i="0" u="none" strike="noStrike" dirty="0">
                          <a:solidFill>
                            <a:srgbClr val="FFFFFF"/>
                          </a:solidFill>
                          <a:effectLst/>
                          <a:latin typeface="Arial" panose="020B0604020202020204" pitchFamily="34" charset="0"/>
                        </a:rPr>
                        <a:t>Comentario general</a:t>
                      </a:r>
                    </a:p>
                  </a:txBody>
                  <a:tcPr marL="108000" marR="108000" marT="108000" marB="10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03764"/>
                    </a:solidFill>
                  </a:tcPr>
                </a:tc>
                <a:tc>
                  <a:txBody>
                    <a:bodyPr/>
                    <a:lstStyle/>
                    <a:p>
                      <a:pPr algn="ctr" fontAlgn="ctr"/>
                      <a:r>
                        <a:rPr lang="es-MX" sz="3200" b="1" i="0" u="none" strike="noStrike" dirty="0">
                          <a:solidFill>
                            <a:srgbClr val="FFFFFF"/>
                          </a:solidFill>
                          <a:effectLst/>
                          <a:latin typeface="Arial" panose="020B0604020202020204" pitchFamily="34" charset="0"/>
                        </a:rPr>
                        <a:t>Propuesta de adecuación o cambio</a:t>
                      </a:r>
                    </a:p>
                  </a:txBody>
                  <a:tcPr marL="108000" marR="108000" marT="108000" marB="10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03764"/>
                    </a:solidFill>
                  </a:tcPr>
                </a:tc>
                <a:tc>
                  <a:txBody>
                    <a:bodyPr/>
                    <a:lstStyle/>
                    <a:p>
                      <a:pPr algn="ctr" fontAlgn="ctr"/>
                      <a:r>
                        <a:rPr lang="es-MX" sz="3200" b="1" i="0" u="none" strike="noStrike" dirty="0">
                          <a:solidFill>
                            <a:srgbClr val="FFFFFF"/>
                          </a:solidFill>
                          <a:effectLst/>
                          <a:latin typeface="Arial" panose="020B0604020202020204" pitchFamily="34" charset="0"/>
                        </a:rPr>
                        <a:t>Cambios aceptados</a:t>
                      </a:r>
                    </a:p>
                  </a:txBody>
                  <a:tcPr marL="108000" marR="108000" marT="108000" marB="10800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rgbClr val="203764"/>
                    </a:solidFill>
                  </a:tcPr>
                </a:tc>
                <a:extLst>
                  <a:ext uri="{0D108BD9-81ED-4DB2-BD59-A6C34878D82A}">
                    <a16:rowId xmlns:a16="http://schemas.microsoft.com/office/drawing/2014/main" val="1574419587"/>
                  </a:ext>
                </a:extLst>
              </a:tr>
              <a:tr h="611557">
                <a:tc>
                  <a:txBody>
                    <a:bodyPr/>
                    <a:lstStyle/>
                    <a:p>
                      <a:pPr algn="l" fontAlgn="b"/>
                      <a:r>
                        <a:rPr lang="es-MX" sz="4000" b="1" i="0" u="none" strike="noStrike" dirty="0">
                          <a:solidFill>
                            <a:schemeClr val="tx1"/>
                          </a:solidFill>
                          <a:effectLst/>
                          <a:latin typeface="Arial" panose="020B0604020202020204" pitchFamily="34" charset="0"/>
                        </a:rPr>
                        <a:t>Total</a:t>
                      </a:r>
                    </a:p>
                  </a:txBody>
                  <a:tcPr marL="108000" marR="108000" marT="108000" marB="108000" anchor="b">
                    <a:lnL>
                      <a:noFill/>
                    </a:lnL>
                    <a:lnR>
                      <a:noFill/>
                    </a:lnR>
                    <a:lnT>
                      <a:noFill/>
                    </a:lnT>
                    <a:lnB>
                      <a:noFill/>
                    </a:lnB>
                    <a:solidFill>
                      <a:srgbClr val="D9D9D9"/>
                    </a:solidFill>
                  </a:tcPr>
                </a:tc>
                <a:tc>
                  <a:txBody>
                    <a:bodyPr/>
                    <a:lstStyle/>
                    <a:p>
                      <a:pPr algn="ctr" fontAlgn="b"/>
                      <a:r>
                        <a:rPr lang="es-MX" sz="4000" b="1" i="0" u="none" strike="noStrike" dirty="0">
                          <a:solidFill>
                            <a:schemeClr val="tx1"/>
                          </a:solidFill>
                          <a:effectLst/>
                          <a:latin typeface="Arial" panose="020B0604020202020204" pitchFamily="34" charset="0"/>
                        </a:rPr>
                        <a:t>51</a:t>
                      </a:r>
                    </a:p>
                  </a:txBody>
                  <a:tcPr marL="108000" marR="108000" marT="108000" marB="108000" anchor="b">
                    <a:lnL>
                      <a:noFill/>
                    </a:lnL>
                    <a:lnR>
                      <a:noFill/>
                    </a:lnR>
                    <a:lnT>
                      <a:noFill/>
                    </a:lnT>
                    <a:lnB>
                      <a:noFill/>
                    </a:lnB>
                    <a:solidFill>
                      <a:srgbClr val="D9D9D9"/>
                    </a:solidFill>
                  </a:tcPr>
                </a:tc>
                <a:tc>
                  <a:txBody>
                    <a:bodyPr/>
                    <a:lstStyle/>
                    <a:p>
                      <a:pPr algn="ctr" fontAlgn="b"/>
                      <a:r>
                        <a:rPr lang="es-MX" sz="4000" b="1" i="0" u="none" strike="noStrike">
                          <a:solidFill>
                            <a:schemeClr val="tx1"/>
                          </a:solidFill>
                          <a:effectLst/>
                          <a:latin typeface="Arial" panose="020B0604020202020204" pitchFamily="34" charset="0"/>
                        </a:rPr>
                        <a:t>19</a:t>
                      </a:r>
                    </a:p>
                  </a:txBody>
                  <a:tcPr marL="108000" marR="108000" marT="108000" marB="108000" anchor="b">
                    <a:lnL>
                      <a:noFill/>
                    </a:lnL>
                    <a:lnR>
                      <a:noFill/>
                    </a:lnR>
                    <a:lnT>
                      <a:noFill/>
                    </a:lnT>
                    <a:lnB>
                      <a:noFill/>
                    </a:lnB>
                    <a:solidFill>
                      <a:srgbClr val="D9D9D9"/>
                    </a:solidFill>
                  </a:tcPr>
                </a:tc>
                <a:tc>
                  <a:txBody>
                    <a:bodyPr/>
                    <a:lstStyle/>
                    <a:p>
                      <a:pPr algn="ctr" fontAlgn="b"/>
                      <a:r>
                        <a:rPr lang="es-MX" sz="4000" b="1" i="0" u="none" strike="noStrike">
                          <a:solidFill>
                            <a:schemeClr val="tx1"/>
                          </a:solidFill>
                          <a:effectLst/>
                          <a:latin typeface="Arial" panose="020B0604020202020204" pitchFamily="34" charset="0"/>
                        </a:rPr>
                        <a:t>32</a:t>
                      </a:r>
                    </a:p>
                  </a:txBody>
                  <a:tcPr marL="108000" marR="108000" marT="108000" marB="108000" anchor="b">
                    <a:lnL>
                      <a:noFill/>
                    </a:lnL>
                    <a:lnR>
                      <a:noFill/>
                    </a:lnR>
                    <a:lnT>
                      <a:noFill/>
                    </a:lnT>
                    <a:lnB>
                      <a:noFill/>
                    </a:lnB>
                    <a:solidFill>
                      <a:srgbClr val="D9D9D9"/>
                    </a:solidFill>
                  </a:tcPr>
                </a:tc>
                <a:tc>
                  <a:txBody>
                    <a:bodyPr/>
                    <a:lstStyle/>
                    <a:p>
                      <a:pPr algn="ctr" fontAlgn="b"/>
                      <a:r>
                        <a:rPr lang="es-MX" sz="4000" b="1" i="0" u="none" strike="noStrike" dirty="0">
                          <a:solidFill>
                            <a:schemeClr val="tx1"/>
                          </a:solidFill>
                          <a:effectLst/>
                          <a:latin typeface="Arial" panose="020B0604020202020204" pitchFamily="34" charset="0"/>
                        </a:rPr>
                        <a:t>28</a:t>
                      </a:r>
                    </a:p>
                  </a:txBody>
                  <a:tcPr marL="108000" marR="108000" marT="108000" marB="108000" anchor="b">
                    <a:lnL>
                      <a:noFill/>
                    </a:lnL>
                    <a:lnR>
                      <a:noFill/>
                    </a:lnR>
                    <a:lnT>
                      <a:noFill/>
                    </a:lnT>
                    <a:lnB>
                      <a:noFill/>
                    </a:lnB>
                    <a:solidFill>
                      <a:srgbClr val="D9D9D9"/>
                    </a:solidFill>
                  </a:tcPr>
                </a:tc>
                <a:extLst>
                  <a:ext uri="{0D108BD9-81ED-4DB2-BD59-A6C34878D82A}">
                    <a16:rowId xmlns:a16="http://schemas.microsoft.com/office/drawing/2014/main" val="657412253"/>
                  </a:ext>
                </a:extLst>
              </a:tr>
              <a:tr h="588259">
                <a:tc>
                  <a:txBody>
                    <a:bodyPr/>
                    <a:lstStyle/>
                    <a:p>
                      <a:pPr algn="l" fontAlgn="b"/>
                      <a:r>
                        <a:rPr lang="es-MX" sz="4000" b="0" i="0" u="none" strike="noStrike" dirty="0">
                          <a:solidFill>
                            <a:schemeClr val="tx1"/>
                          </a:solidFill>
                          <a:effectLst/>
                          <a:latin typeface="Arial" panose="020B0604020202020204" pitchFamily="34" charset="0"/>
                        </a:rPr>
                        <a:t>DGEE</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40</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11</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29</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26</a:t>
                      </a:r>
                    </a:p>
                  </a:txBody>
                  <a:tcPr marL="108000" marR="108000" marT="108000" marB="108000" anchor="b">
                    <a:lnL>
                      <a:noFill/>
                    </a:lnL>
                    <a:lnR>
                      <a:noFill/>
                    </a:lnR>
                    <a:lnT>
                      <a:noFill/>
                    </a:lnT>
                    <a:lnB>
                      <a:noFill/>
                    </a:lnB>
                  </a:tcPr>
                </a:tc>
                <a:extLst>
                  <a:ext uri="{0D108BD9-81ED-4DB2-BD59-A6C34878D82A}">
                    <a16:rowId xmlns:a16="http://schemas.microsoft.com/office/drawing/2014/main" val="1087417125"/>
                  </a:ext>
                </a:extLst>
              </a:tr>
              <a:tr h="588259">
                <a:tc>
                  <a:txBody>
                    <a:bodyPr/>
                    <a:lstStyle/>
                    <a:p>
                      <a:pPr algn="l" fontAlgn="b"/>
                      <a:r>
                        <a:rPr lang="es-MX" sz="4000" b="0" i="0" u="none" strike="noStrike" dirty="0" err="1">
                          <a:solidFill>
                            <a:schemeClr val="tx1"/>
                          </a:solidFill>
                          <a:effectLst/>
                          <a:latin typeface="Arial" panose="020B0604020202020204" pitchFamily="34" charset="0"/>
                        </a:rPr>
                        <a:t>DGGyMA</a:t>
                      </a:r>
                      <a:endParaRPr lang="es-MX" sz="4000" b="0" i="0" u="none" strike="noStrike" dirty="0">
                        <a:solidFill>
                          <a:schemeClr val="tx1"/>
                        </a:solidFill>
                        <a:effectLst/>
                        <a:latin typeface="Arial" panose="020B0604020202020204" pitchFamily="34" charset="0"/>
                      </a:endParaRP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a:solidFill>
                            <a:schemeClr val="tx1"/>
                          </a:solidFill>
                          <a:effectLst/>
                          <a:latin typeface="Arial" panose="020B0604020202020204" pitchFamily="34" charset="0"/>
                        </a:rPr>
                        <a:t>6</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a:solidFill>
                            <a:schemeClr val="tx1"/>
                          </a:solidFill>
                          <a:effectLst/>
                          <a:latin typeface="Arial" panose="020B0604020202020204" pitchFamily="34" charset="0"/>
                        </a:rPr>
                        <a:t>6</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dirty="0">
                          <a:solidFill>
                            <a:schemeClr val="tx1"/>
                          </a:solidFill>
                          <a:effectLst/>
                          <a:latin typeface="Arial" panose="020B0604020202020204" pitchFamily="34" charset="0"/>
                        </a:rPr>
                        <a:t>0</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dirty="0">
                          <a:solidFill>
                            <a:schemeClr val="tx1"/>
                          </a:solidFill>
                          <a:effectLst/>
                          <a:latin typeface="Arial" panose="020B0604020202020204" pitchFamily="34" charset="0"/>
                        </a:rPr>
                        <a:t>NA</a:t>
                      </a:r>
                    </a:p>
                  </a:txBody>
                  <a:tcPr marL="108000" marR="108000" marT="108000" marB="108000" anchor="b">
                    <a:lnL>
                      <a:noFill/>
                    </a:lnL>
                    <a:lnR>
                      <a:noFill/>
                    </a:lnR>
                    <a:lnT>
                      <a:noFill/>
                    </a:lnT>
                    <a:lnB>
                      <a:noFill/>
                    </a:lnB>
                    <a:solidFill>
                      <a:srgbClr val="D9D9D9"/>
                    </a:solidFill>
                  </a:tcPr>
                </a:tc>
                <a:extLst>
                  <a:ext uri="{0D108BD9-81ED-4DB2-BD59-A6C34878D82A}">
                    <a16:rowId xmlns:a16="http://schemas.microsoft.com/office/drawing/2014/main" val="323560127"/>
                  </a:ext>
                </a:extLst>
              </a:tr>
              <a:tr h="588259">
                <a:tc>
                  <a:txBody>
                    <a:bodyPr/>
                    <a:lstStyle/>
                    <a:p>
                      <a:pPr algn="l" fontAlgn="b"/>
                      <a:r>
                        <a:rPr lang="es-MX" sz="4000" b="0" i="0" u="none" strike="noStrike" dirty="0">
                          <a:solidFill>
                            <a:schemeClr val="tx1"/>
                          </a:solidFill>
                          <a:effectLst/>
                          <a:latin typeface="Arial" panose="020B0604020202020204" pitchFamily="34" charset="0"/>
                        </a:rPr>
                        <a:t>DGES</a:t>
                      </a:r>
                    </a:p>
                  </a:txBody>
                  <a:tcPr marL="108000" marR="108000" marT="108000" marB="108000" anchor="b">
                    <a:lnL>
                      <a:noFill/>
                    </a:lnL>
                    <a:lnR>
                      <a:noFill/>
                    </a:lnR>
                    <a:lnT>
                      <a:noFill/>
                    </a:lnT>
                    <a:lnB>
                      <a:noFill/>
                    </a:lnB>
                  </a:tcPr>
                </a:tc>
                <a:tc>
                  <a:txBody>
                    <a:bodyPr/>
                    <a:lstStyle/>
                    <a:p>
                      <a:pPr algn="ctr" fontAlgn="b"/>
                      <a:r>
                        <a:rPr lang="es-MX" sz="4000" b="0" i="0" u="none" strike="noStrike">
                          <a:solidFill>
                            <a:schemeClr val="tx1"/>
                          </a:solidFill>
                          <a:effectLst/>
                          <a:latin typeface="Arial" panose="020B0604020202020204" pitchFamily="34" charset="0"/>
                        </a:rPr>
                        <a:t>2</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2</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0</a:t>
                      </a:r>
                    </a:p>
                  </a:txBody>
                  <a:tcPr marL="108000" marR="108000" marT="108000" marB="108000" anchor="b">
                    <a:lnL>
                      <a:noFill/>
                    </a:lnL>
                    <a:lnR>
                      <a:noFill/>
                    </a:lnR>
                    <a:lnT>
                      <a:noFill/>
                    </a:lnT>
                    <a:lnB>
                      <a:noFill/>
                    </a:lnB>
                  </a:tcPr>
                </a:tc>
                <a:tc>
                  <a:txBody>
                    <a:bodyPr/>
                    <a:lstStyle/>
                    <a:p>
                      <a:pPr algn="ctr" fontAlgn="b"/>
                      <a:r>
                        <a:rPr lang="es-MX" sz="4000" b="0" i="0" u="none" strike="noStrike" dirty="0">
                          <a:solidFill>
                            <a:schemeClr val="tx1"/>
                          </a:solidFill>
                          <a:effectLst/>
                          <a:latin typeface="Arial" panose="020B0604020202020204" pitchFamily="34" charset="0"/>
                        </a:rPr>
                        <a:t>NA</a:t>
                      </a:r>
                    </a:p>
                  </a:txBody>
                  <a:tcPr marL="108000" marR="108000" marT="108000" marB="108000" anchor="b">
                    <a:lnL>
                      <a:noFill/>
                    </a:lnL>
                    <a:lnR>
                      <a:noFill/>
                    </a:lnR>
                    <a:lnT>
                      <a:noFill/>
                    </a:lnT>
                    <a:lnB>
                      <a:noFill/>
                    </a:lnB>
                  </a:tcPr>
                </a:tc>
                <a:extLst>
                  <a:ext uri="{0D108BD9-81ED-4DB2-BD59-A6C34878D82A}">
                    <a16:rowId xmlns:a16="http://schemas.microsoft.com/office/drawing/2014/main" val="600938975"/>
                  </a:ext>
                </a:extLst>
              </a:tr>
              <a:tr h="588259">
                <a:tc>
                  <a:txBody>
                    <a:bodyPr/>
                    <a:lstStyle/>
                    <a:p>
                      <a:pPr algn="l" fontAlgn="b"/>
                      <a:r>
                        <a:rPr lang="es-MX" sz="4000" b="0" i="0" u="none" strike="noStrike" dirty="0">
                          <a:solidFill>
                            <a:schemeClr val="tx1"/>
                          </a:solidFill>
                          <a:effectLst/>
                          <a:latin typeface="Arial" panose="020B0604020202020204" pitchFamily="34" charset="0"/>
                        </a:rPr>
                        <a:t>DGEGSPJ</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dirty="0">
                          <a:solidFill>
                            <a:schemeClr val="tx1"/>
                          </a:solidFill>
                          <a:effectLst/>
                          <a:latin typeface="Arial" panose="020B0604020202020204" pitchFamily="34" charset="0"/>
                        </a:rPr>
                        <a:t>3</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dirty="0">
                          <a:solidFill>
                            <a:schemeClr val="tx1"/>
                          </a:solidFill>
                          <a:effectLst/>
                          <a:latin typeface="Arial" panose="020B0604020202020204" pitchFamily="34" charset="0"/>
                        </a:rPr>
                        <a:t>0</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a:solidFill>
                            <a:schemeClr val="tx1"/>
                          </a:solidFill>
                          <a:effectLst/>
                          <a:latin typeface="Arial" panose="020B0604020202020204" pitchFamily="34" charset="0"/>
                        </a:rPr>
                        <a:t>3</a:t>
                      </a:r>
                    </a:p>
                  </a:txBody>
                  <a:tcPr marL="108000" marR="108000" marT="108000" marB="108000" anchor="b">
                    <a:lnL>
                      <a:noFill/>
                    </a:lnL>
                    <a:lnR>
                      <a:noFill/>
                    </a:lnR>
                    <a:lnT>
                      <a:noFill/>
                    </a:lnT>
                    <a:lnB>
                      <a:noFill/>
                    </a:lnB>
                    <a:solidFill>
                      <a:srgbClr val="D9D9D9"/>
                    </a:solidFill>
                  </a:tcPr>
                </a:tc>
                <a:tc>
                  <a:txBody>
                    <a:bodyPr/>
                    <a:lstStyle/>
                    <a:p>
                      <a:pPr algn="ctr" fontAlgn="b"/>
                      <a:r>
                        <a:rPr lang="es-MX" sz="4000" b="0" i="0" u="none" strike="noStrike" dirty="0">
                          <a:solidFill>
                            <a:schemeClr val="tx1"/>
                          </a:solidFill>
                          <a:effectLst/>
                          <a:latin typeface="Arial" panose="020B0604020202020204" pitchFamily="34" charset="0"/>
                        </a:rPr>
                        <a:t>2</a:t>
                      </a:r>
                    </a:p>
                  </a:txBody>
                  <a:tcPr marL="108000" marR="108000" marT="108000" marB="108000" anchor="b">
                    <a:lnL>
                      <a:noFill/>
                    </a:lnL>
                    <a:lnR>
                      <a:noFill/>
                    </a:lnR>
                    <a:lnT>
                      <a:noFill/>
                    </a:lnT>
                    <a:lnB>
                      <a:noFill/>
                    </a:lnB>
                    <a:solidFill>
                      <a:srgbClr val="D9D9D9"/>
                    </a:solidFill>
                  </a:tcPr>
                </a:tc>
                <a:extLst>
                  <a:ext uri="{0D108BD9-81ED-4DB2-BD59-A6C34878D82A}">
                    <a16:rowId xmlns:a16="http://schemas.microsoft.com/office/drawing/2014/main" val="3125652205"/>
                  </a:ext>
                </a:extLst>
              </a:tr>
            </a:tbl>
          </a:graphicData>
        </a:graphic>
      </p:graphicFrame>
      <p:sp>
        <p:nvSpPr>
          <p:cNvPr id="3" name="Rectángulo 2"/>
          <p:cNvSpPr/>
          <p:nvPr/>
        </p:nvSpPr>
        <p:spPr>
          <a:xfrm>
            <a:off x="5053013" y="2491354"/>
            <a:ext cx="14277975" cy="769441"/>
          </a:xfrm>
          <a:prstGeom prst="rect">
            <a:avLst/>
          </a:prstGeom>
        </p:spPr>
        <p:txBody>
          <a:bodyPr wrap="square">
            <a:spAutoFit/>
          </a:bodyPr>
          <a:lstStyle/>
          <a:p>
            <a:pPr lvl="1">
              <a:spcAft>
                <a:spcPts val="2400"/>
              </a:spcAft>
              <a:defRPr/>
            </a:pPr>
            <a:r>
              <a:rPr lang="es-MX" sz="4400" b="1" dirty="0">
                <a:solidFill>
                  <a:schemeClr val="tx1"/>
                </a:solidFill>
              </a:rPr>
              <a:t>Observaciones emitidas por DG al documento</a:t>
            </a:r>
          </a:p>
        </p:txBody>
      </p:sp>
    </p:spTree>
    <p:extLst>
      <p:ext uri="{BB962C8B-B14F-4D97-AF65-F5344CB8AC3E}">
        <p14:creationId xmlns:p14="http://schemas.microsoft.com/office/powerpoint/2010/main" val="414685473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noGrp="1"/>
          </p:cNvSpPr>
          <p:nvPr>
            <p:ph type="body" idx="14"/>
          </p:nvPr>
        </p:nvSpPr>
        <p:spPr>
          <a:xfrm>
            <a:off x="6622475" y="12378895"/>
            <a:ext cx="17512143" cy="1200200"/>
          </a:xfrm>
          <a:prstGeom prst="rect">
            <a:avLst/>
          </a:prstGeom>
        </p:spPr>
        <p:txBody>
          <a:bodyPr/>
          <a:lstStyle/>
          <a:p>
            <a:r>
              <a:rPr lang="es-MX" sz="7200" dirty="0">
                <a:solidFill>
                  <a:schemeClr val="accent1">
                    <a:lumMod val="50000"/>
                  </a:schemeClr>
                </a:solidFill>
                <a:latin typeface="Arial" pitchFamily="34" charset="0"/>
                <a:cs typeface="Arial" pitchFamily="34" charset="0"/>
              </a:rPr>
              <a:t>Construcción</a:t>
            </a:r>
            <a:endParaRPr sz="7200" dirty="0"/>
          </a:p>
        </p:txBody>
      </p:sp>
      <p:sp>
        <p:nvSpPr>
          <p:cNvPr id="5" name="Marcador de contenido 2"/>
          <p:cNvSpPr txBox="1">
            <a:spLocks/>
          </p:cNvSpPr>
          <p:nvPr/>
        </p:nvSpPr>
        <p:spPr>
          <a:xfrm>
            <a:off x="2292000" y="2681771"/>
            <a:ext cx="19800000" cy="78597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0" lvl="1" indent="0" algn="just">
              <a:spcBef>
                <a:spcPts val="0"/>
              </a:spcBef>
              <a:spcAft>
                <a:spcPts val="2400"/>
              </a:spcAft>
              <a:buNone/>
              <a:defRPr/>
            </a:pPr>
            <a:r>
              <a:rPr lang="es-MX" sz="4400" b="1" dirty="0">
                <a:solidFill>
                  <a:schemeClr val="tx1"/>
                </a:solidFill>
              </a:rPr>
              <a:t>4. Presentación al </a:t>
            </a:r>
            <a:r>
              <a:rPr lang="es-MX" sz="4400" b="1" dirty="0" err="1">
                <a:solidFill>
                  <a:schemeClr val="tx1"/>
                </a:solidFill>
              </a:rPr>
              <a:t>CoAC</a:t>
            </a:r>
            <a:r>
              <a:rPr lang="es-MX" sz="4400" b="1" dirty="0">
                <a:solidFill>
                  <a:schemeClr val="tx1"/>
                </a:solidFill>
              </a:rPr>
              <a:t> y a la CGAJ.</a:t>
            </a:r>
          </a:p>
          <a:p>
            <a:pPr marL="1343025" lvl="1" indent="-714375" algn="just">
              <a:spcBef>
                <a:spcPts val="0"/>
              </a:spcBef>
              <a:spcAft>
                <a:spcPts val="2400"/>
              </a:spcAft>
              <a:buFont typeface="Wingdings" panose="05000000000000000000" pitchFamily="2" charset="2"/>
              <a:buChar char="§"/>
              <a:defRPr/>
            </a:pPr>
            <a:r>
              <a:rPr lang="es-MX" sz="4000" dirty="0">
                <a:solidFill>
                  <a:schemeClr val="tx1"/>
                </a:solidFill>
              </a:rPr>
              <a:t>En noviembre de 2019 se presentó como Protocolo al </a:t>
            </a:r>
            <a:r>
              <a:rPr lang="es-MX" sz="4000" dirty="0" err="1">
                <a:solidFill>
                  <a:schemeClr val="tx1"/>
                </a:solidFill>
              </a:rPr>
              <a:t>CoAC</a:t>
            </a:r>
            <a:r>
              <a:rPr lang="es-MX" sz="4000" dirty="0">
                <a:solidFill>
                  <a:schemeClr val="tx1"/>
                </a:solidFill>
              </a:rPr>
              <a:t>.</a:t>
            </a:r>
          </a:p>
          <a:p>
            <a:pPr marL="1343025" lvl="1" indent="-714375" algn="just">
              <a:spcBef>
                <a:spcPts val="0"/>
              </a:spcBef>
              <a:spcAft>
                <a:spcPts val="2400"/>
              </a:spcAft>
              <a:buFont typeface="Wingdings" panose="05000000000000000000" pitchFamily="2" charset="2"/>
              <a:buChar char="§"/>
              <a:defRPr/>
            </a:pPr>
            <a:r>
              <a:rPr lang="es-MX" sz="4000" dirty="0">
                <a:solidFill>
                  <a:schemeClr val="tx1"/>
                </a:solidFill>
              </a:rPr>
              <a:t>En noviembre de 2020, se retoma la discusión y se acuerda con la CGAJ que la mejor figura normativa sería la de Lineamientos:</a:t>
            </a:r>
          </a:p>
          <a:p>
            <a:pPr marL="1800225" lvl="1" indent="-803275" algn="just">
              <a:spcBef>
                <a:spcPts val="0"/>
              </a:spcBef>
              <a:spcAft>
                <a:spcPts val="2400"/>
              </a:spcAft>
              <a:buFont typeface="Wingdings" panose="05000000000000000000" pitchFamily="2" charset="2"/>
              <a:buChar char="§"/>
              <a:defRPr/>
            </a:pPr>
            <a:r>
              <a:rPr lang="es-MX" sz="3200" b="1" dirty="0"/>
              <a:t>Lineamientos.- </a:t>
            </a:r>
            <a:r>
              <a:rPr lang="es-MX" sz="3200" dirty="0"/>
              <a:t>Disposición que se emite a fin de describir etapas, fases y pautas para realizar una actividad de manera específica. Se trata de directrices que establecen los términos y límites dentro de los cuales han de realizarse ciertas actividades para el ejercicio de atribuciones propias del Instituto o de sus servidores públicos, así como las características generales que éstos deberán tener</a:t>
            </a:r>
            <a:r>
              <a:rPr lang="es-MX" sz="3200" b="1" baseline="30000" dirty="0"/>
              <a:t>1</a:t>
            </a:r>
          </a:p>
          <a:p>
            <a:pPr marL="1343025" lvl="1" indent="-714375" algn="just">
              <a:spcBef>
                <a:spcPts val="0"/>
              </a:spcBef>
              <a:spcAft>
                <a:spcPts val="2400"/>
              </a:spcAft>
              <a:buFont typeface="Wingdings" panose="05000000000000000000" pitchFamily="2" charset="2"/>
              <a:buChar char="§"/>
              <a:defRPr/>
            </a:pPr>
            <a:r>
              <a:rPr lang="es-MX" sz="4000" dirty="0">
                <a:solidFill>
                  <a:schemeClr val="tx1"/>
                </a:solidFill>
              </a:rPr>
              <a:t>En febrero de 2021 se envió la última versión que atiende las observaciones de la CGAJ.</a:t>
            </a:r>
          </a:p>
          <a:p>
            <a:pPr marL="1800225" lvl="1" indent="-803275" algn="just">
              <a:spcBef>
                <a:spcPts val="0"/>
              </a:spcBef>
              <a:spcAft>
                <a:spcPts val="2400"/>
              </a:spcAft>
              <a:buFont typeface="Wingdings" panose="05000000000000000000" pitchFamily="2" charset="2"/>
              <a:buChar char="§"/>
              <a:defRPr/>
            </a:pPr>
            <a:endParaRPr lang="es-MX" sz="3200" b="1" baseline="30000" dirty="0">
              <a:solidFill>
                <a:schemeClr val="tx1"/>
              </a:solidFill>
            </a:endParaRPr>
          </a:p>
        </p:txBody>
      </p:sp>
      <p:sp>
        <p:nvSpPr>
          <p:cNvPr id="6" name="CuadroTexto 5"/>
          <p:cNvSpPr txBox="1"/>
          <p:nvPr/>
        </p:nvSpPr>
        <p:spPr>
          <a:xfrm>
            <a:off x="6410715" y="1392891"/>
            <a:ext cx="11263695"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Construcción de los LCO</a:t>
            </a:r>
          </a:p>
        </p:txBody>
      </p:sp>
      <p:sp>
        <p:nvSpPr>
          <p:cNvPr id="7" name="Marcador de contenido 2">
            <a:extLst>
              <a:ext uri="{FF2B5EF4-FFF2-40B4-BE49-F238E27FC236}">
                <a16:creationId xmlns:a16="http://schemas.microsoft.com/office/drawing/2014/main" id="{D176CD2E-1C54-46DE-A50A-75BD85943CAA}"/>
              </a:ext>
            </a:extLst>
          </p:cNvPr>
          <p:cNvSpPr txBox="1">
            <a:spLocks/>
          </p:cNvSpPr>
          <p:nvPr/>
        </p:nvSpPr>
        <p:spPr>
          <a:xfrm>
            <a:off x="3221291" y="11164954"/>
            <a:ext cx="17642542" cy="7931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8" rIns="91438"/>
          <a:lstStyle>
            <a:lvl1pPr marL="31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1pPr>
            <a:lvl2pPr marL="635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2pPr>
            <a:lvl3pPr marL="952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3pPr>
            <a:lvl4pPr marL="12700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4pPr>
            <a:lvl5pPr marL="1587500" marR="0" indent="-317500" algn="l" defTabSz="412750" rtl="0" eaLnBrk="1" latinLnBrk="0" hangingPunct="1">
              <a:lnSpc>
                <a:spcPct val="100000"/>
              </a:lnSpc>
              <a:spcBef>
                <a:spcPts val="2950"/>
              </a:spcBef>
              <a:spcAft>
                <a:spcPts val="0"/>
              </a:spcAft>
              <a:buClr>
                <a:srgbClr val="0074C8"/>
              </a:buClr>
              <a:buSzPct val="125000"/>
              <a:buFontTx/>
              <a:buChar char="•"/>
              <a:tabLst/>
              <a:defRPr sz="2700" b="0" i="0" u="none" strike="noStrike" cap="none" spc="0" baseline="0">
                <a:ln>
                  <a:noFill/>
                </a:ln>
                <a:solidFill>
                  <a:srgbClr val="000000"/>
                </a:solidFill>
                <a:uFillTx/>
                <a:latin typeface="Arial"/>
                <a:ea typeface="Arial"/>
                <a:cs typeface="Arial"/>
                <a:sym typeface="Arial"/>
              </a:defRPr>
            </a:lvl5pPr>
            <a:lvl6pPr marL="1905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6pPr>
            <a:lvl7pPr marL="2222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7pPr>
            <a:lvl8pPr marL="25400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8pPr>
            <a:lvl9pPr marL="2857500" marR="0" indent="-317500" algn="l" defTabSz="412750" rtl="0" eaLnBrk="1" latinLnBrk="0" hangingPunct="1">
              <a:lnSpc>
                <a:spcPct val="100000"/>
              </a:lnSpc>
              <a:spcBef>
                <a:spcPts val="2950"/>
              </a:spcBef>
              <a:spcAft>
                <a:spcPts val="0"/>
              </a:spcAft>
              <a:buClrTx/>
              <a:buSzPct val="125000"/>
              <a:buFontTx/>
              <a:buChar char="•"/>
              <a:tabLst/>
              <a:defRPr sz="2400" b="0" i="0" u="none" strike="noStrike" cap="none" spc="0" baseline="0">
                <a:ln>
                  <a:noFill/>
                </a:ln>
                <a:solidFill>
                  <a:srgbClr val="000000"/>
                </a:solidFill>
                <a:uFillTx/>
                <a:latin typeface="+mj-lt"/>
                <a:ea typeface="+mj-ea"/>
                <a:cs typeface="+mj-cs"/>
                <a:sym typeface="Helvetica Neue"/>
              </a:defRPr>
            </a:lvl9pPr>
          </a:lstStyle>
          <a:p>
            <a:pPr marL="0" lvl="1" indent="0" algn="just">
              <a:spcBef>
                <a:spcPts val="0"/>
              </a:spcBef>
              <a:spcAft>
                <a:spcPts val="2400"/>
              </a:spcAft>
              <a:buNone/>
              <a:defRPr/>
            </a:pPr>
            <a:r>
              <a:rPr lang="es-MX" sz="2500" b="1" dirty="0"/>
              <a:t>1/ </a:t>
            </a:r>
            <a:r>
              <a:rPr lang="es-MX" sz="2500" dirty="0"/>
              <a:t>Lineamientos para la elaboración y actualización de disposiciones normativas del Instituto Nacional de Estadística y Geografía. Artículo Décimo Segundo. Numeral V.</a:t>
            </a:r>
            <a:endParaRPr lang="es-MX" sz="2500" b="1" baseline="30000" dirty="0">
              <a:solidFill>
                <a:schemeClr val="tx1"/>
              </a:solidFill>
            </a:endParaRPr>
          </a:p>
        </p:txBody>
      </p:sp>
      <p:cxnSp>
        <p:nvCxnSpPr>
          <p:cNvPr id="3" name="Conector recto 2">
            <a:extLst>
              <a:ext uri="{FF2B5EF4-FFF2-40B4-BE49-F238E27FC236}">
                <a16:creationId xmlns:a16="http://schemas.microsoft.com/office/drawing/2014/main" id="{0D8B7880-D7DA-4C2B-B350-3696C83FFB0C}"/>
              </a:ext>
            </a:extLst>
          </p:cNvPr>
          <p:cNvCxnSpPr/>
          <p:nvPr/>
        </p:nvCxnSpPr>
        <p:spPr>
          <a:xfrm>
            <a:off x="3221291" y="11164954"/>
            <a:ext cx="17642542" cy="0"/>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6878936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253740" y="3159580"/>
            <a:ext cx="21578550" cy="707026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l">
              <a:buFont typeface="Wingdings" panose="05000000000000000000" pitchFamily="2" charset="2"/>
              <a:buChar char="§"/>
            </a:pPr>
            <a:r>
              <a:rPr lang="es-MX" sz="4400" dirty="0"/>
              <a:t>Es un documento que define </a:t>
            </a:r>
            <a:r>
              <a:rPr lang="es-MX" sz="4400" b="1" dirty="0"/>
              <a:t>etapas, fases y pautas </a:t>
            </a:r>
            <a:r>
              <a:rPr lang="es-MX" sz="4400" dirty="0"/>
              <a:t>que deben observarse en cada subproceso regulado por la NT en que participa el ámbito territorial, para que se lleven a cabo de </a:t>
            </a:r>
            <a:r>
              <a:rPr lang="es-MX" sz="4400" b="1" dirty="0"/>
              <a:t>forma consistente, trazable y documentada en cada programa de información y en cada una de las 10 DR y 34 CE</a:t>
            </a:r>
            <a:r>
              <a:rPr lang="es-MX" sz="4400" dirty="0"/>
              <a:t>.</a:t>
            </a:r>
          </a:p>
          <a:p>
            <a:pPr marL="571500" indent="-571500" algn="l">
              <a:buFont typeface="Wingdings" panose="05000000000000000000" pitchFamily="2" charset="2"/>
              <a:buChar char="§"/>
            </a:pPr>
            <a:endParaRPr lang="es-MX" sz="4400" b="1" dirty="0"/>
          </a:p>
          <a:p>
            <a:pPr marL="571500" indent="-571500" algn="l">
              <a:buFont typeface="Wingdings" panose="05000000000000000000" pitchFamily="2" charset="2"/>
              <a:buChar char="§"/>
            </a:pPr>
            <a:r>
              <a:rPr lang="es-MX" sz="4400" dirty="0"/>
              <a:t>Define mecanismos de comunicación y coordinación homogéneos entre el ámbito territorial y las UA con programas estadísticos y geográficos para mejorar la gobernanza.</a:t>
            </a:r>
          </a:p>
        </p:txBody>
      </p:sp>
      <p:sp>
        <p:nvSpPr>
          <p:cNvPr id="10" name="Título 1"/>
          <p:cNvSpPr txBox="1">
            <a:spLocks noGrp="1"/>
          </p:cNvSpPr>
          <p:nvPr>
            <p:ph type="body" idx="14"/>
          </p:nvPr>
        </p:nvSpPr>
        <p:spPr>
          <a:xfrm>
            <a:off x="6479600" y="12378895"/>
            <a:ext cx="18009175" cy="1200200"/>
          </a:xfrm>
          <a:prstGeom prst="rect">
            <a:avLst/>
          </a:prstGeom>
        </p:spPr>
        <p:txBody>
          <a:bodyPr/>
          <a:lstStyle/>
          <a:p>
            <a:r>
              <a:rPr lang="es-MX" sz="7000" dirty="0">
                <a:solidFill>
                  <a:schemeClr val="accent1">
                    <a:lumMod val="50000"/>
                  </a:schemeClr>
                </a:solidFill>
                <a:latin typeface="Arial" pitchFamily="34" charset="0"/>
                <a:cs typeface="Arial" pitchFamily="34" charset="0"/>
              </a:rPr>
              <a:t>Lineamientos de Coordinación Operativa</a:t>
            </a:r>
            <a:endParaRPr sz="7000" dirty="0"/>
          </a:p>
        </p:txBody>
      </p:sp>
      <p:sp>
        <p:nvSpPr>
          <p:cNvPr id="4" name="CuadroTexto 3"/>
          <p:cNvSpPr txBox="1"/>
          <p:nvPr/>
        </p:nvSpPr>
        <p:spPr>
          <a:xfrm>
            <a:off x="6410715" y="1392891"/>
            <a:ext cx="11263695" cy="923330"/>
          </a:xfrm>
          <a:prstGeom prst="rect">
            <a:avLst/>
          </a:prstGeom>
          <a:noFill/>
        </p:spPr>
        <p:txBody>
          <a:bodyPr wrap="square" rtlCol="0">
            <a:spAutoFit/>
          </a:bodyPr>
          <a:lstStyle>
            <a:defPPr>
              <a:defRPr lang="es-ES"/>
            </a:defPPr>
            <a:lvl1pPr>
              <a:lnSpc>
                <a:spcPct val="90000"/>
              </a:lnSpc>
              <a:defRPr b="1">
                <a:solidFill>
                  <a:schemeClr val="tx2">
                    <a:lumMod val="60000"/>
                    <a:lumOff val="40000"/>
                  </a:schemeClr>
                </a:solidFill>
                <a:latin typeface="HelveticaNeue-Light"/>
                <a:ea typeface="+mj-ea"/>
                <a:cs typeface="+mj-cs"/>
              </a:defRPr>
            </a:lvl1pPr>
          </a:lstStyle>
          <a:p>
            <a:r>
              <a:rPr lang="es-MX" sz="6000" dirty="0">
                <a:solidFill>
                  <a:schemeClr val="accent1">
                    <a:lumMod val="75000"/>
                  </a:schemeClr>
                </a:solidFill>
                <a:latin typeface="Century Gothic" panose="020B0502020202020204" pitchFamily="34" charset="0"/>
              </a:rPr>
              <a:t>¿Qué son los LCO?</a:t>
            </a:r>
          </a:p>
        </p:txBody>
      </p:sp>
    </p:spTree>
    <p:extLst>
      <p:ext uri="{BB962C8B-B14F-4D97-AF65-F5344CB8AC3E}">
        <p14:creationId xmlns:p14="http://schemas.microsoft.com/office/powerpoint/2010/main" val="1269861949"/>
      </p:ext>
    </p:extLst>
  </p:cSld>
  <p:clrMapOvr>
    <a:masterClrMapping/>
  </p:clrMapOvr>
  <p:transition spd="med"/>
</p:sld>
</file>

<file path=ppt/theme/theme1.xml><?xml version="1.0" encoding="utf-8"?>
<a:theme xmlns:a="http://schemas.openxmlformats.org/drawingml/2006/main" name="Título texto">
  <a:themeElements>
    <a:clrScheme name="Título texto">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Título texto">
      <a:majorFont>
        <a:latin typeface="Helvetica Neue"/>
        <a:ea typeface="Helvetica Neue"/>
        <a:cs typeface="Helvetica Neue"/>
      </a:majorFont>
      <a:minorFont>
        <a:latin typeface="Helvetica"/>
        <a:ea typeface="Helvetica"/>
        <a:cs typeface="Helvetica"/>
      </a:minorFont>
    </a:fontScheme>
    <a:fmtScheme name="Título tex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lantilla_manualGris_20180201_1116" id="{58FCC413-1250-A944-9158-EC55651E9DFC}" vid="{81C46055-D86D-3846-969E-B7A77FC263BE}"/>
    </a:ext>
  </a:extLst>
</a:theme>
</file>

<file path=ppt/theme/theme2.xml><?xml version="1.0" encoding="utf-8"?>
<a:theme xmlns:a="http://schemas.openxmlformats.org/drawingml/2006/main" name="Título texto">
  <a:themeElements>
    <a:clrScheme name="Título texto">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Título texto">
      <a:majorFont>
        <a:latin typeface="Helvetica Neue"/>
        <a:ea typeface="Helvetica Neue"/>
        <a:cs typeface="Helvetica Neue"/>
      </a:majorFont>
      <a:minorFont>
        <a:latin typeface="Helvetica"/>
        <a:ea typeface="Helvetica"/>
        <a:cs typeface="Helvetica"/>
      </a:minorFont>
    </a:fontScheme>
    <a:fmtScheme name="Título tex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2CD6D101B991474E93D6C5C48804BC99" ma:contentTypeVersion="0" ma:contentTypeDescription="Crear nuevo documento." ma:contentTypeScope="" ma:versionID="6a91a376ce0852ca1f90f2c352c28c92">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26CEF3-6964-45C1-95A6-54BBEA0E9D7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035BF8E-1060-46AA-B038-9B669B600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E355BC4-B6AE-48FF-94A8-C5A4BFBCC5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Plantilla_manualGris_20180201_1116</Template>
  <TotalTime>2085</TotalTime>
  <Words>906</Words>
  <Application>Microsoft Office PowerPoint</Application>
  <PresentationFormat>Personalizado</PresentationFormat>
  <Paragraphs>130</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Century Gothic</vt:lpstr>
      <vt:lpstr>Helvetica</vt:lpstr>
      <vt:lpstr>Helvetica Neue</vt:lpstr>
      <vt:lpstr>Helvetica Neue Medium</vt:lpstr>
      <vt:lpstr>Wingdings</vt:lpstr>
      <vt:lpstr>Título texto</vt:lpstr>
      <vt:lpstr>Lineamientos de Coordinación Operativa (LCO)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INEGI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la presentación</dc:title>
  <dc:creator>COVARRUBIAS ORDIALES JOSE PABLO</dc:creator>
  <cp:lastModifiedBy>MAYES PEREZ ILEANA</cp:lastModifiedBy>
  <cp:revision>120</cp:revision>
  <cp:lastPrinted>2019-11-19T17:05:50Z</cp:lastPrinted>
  <dcterms:created xsi:type="dcterms:W3CDTF">2019-02-01T18:50:41Z</dcterms:created>
  <dcterms:modified xsi:type="dcterms:W3CDTF">2021-02-17T19:58:42Z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0x0101002CD6D101B991474E93D6C5C48804BC99</vt:lpwstr>
  </property>
</Properties>
</file>