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1" r:id="rId3"/>
    <p:sldId id="294" r:id="rId4"/>
    <p:sldId id="303" r:id="rId5"/>
    <p:sldId id="295" r:id="rId6"/>
    <p:sldId id="256" r:id="rId7"/>
    <p:sldId id="349" r:id="rId8"/>
    <p:sldId id="344" r:id="rId9"/>
    <p:sldId id="345" r:id="rId10"/>
    <p:sldId id="350" r:id="rId11"/>
    <p:sldId id="347" r:id="rId12"/>
    <p:sldId id="348" r:id="rId13"/>
    <p:sldId id="351" r:id="rId14"/>
    <p:sldId id="296" r:id="rId15"/>
    <p:sldId id="259" r:id="rId16"/>
  </p:sldIdLst>
  <p:sldSz cx="12192000" cy="68580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990033"/>
    <a:srgbClr val="4E0F0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varScale="1">
        <p:scale>
          <a:sx n="70" d="100"/>
          <a:sy n="70" d="100"/>
        </p:scale>
        <p:origin x="73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Tree>
    <p:extLst>
      <p:ext uri="{BB962C8B-B14F-4D97-AF65-F5344CB8AC3E}">
        <p14:creationId xmlns:p14="http://schemas.microsoft.com/office/powerpoint/2010/main" val="243608689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Bullets">
    <p:bg>
      <p:bgPr>
        <a:solidFill>
          <a:srgbClr val="FFFFFF"/>
        </a:solidFill>
        <a:effectLst/>
      </p:bgPr>
    </p:bg>
    <p:spTree>
      <p:nvGrpSpPr>
        <p:cNvPr id="1" name=""/>
        <p:cNvGrpSpPr/>
        <p:nvPr/>
      </p:nvGrpSpPr>
      <p:grpSpPr>
        <a:xfrm>
          <a:off x="0" y="0"/>
          <a:ext cx="0" cy="0"/>
          <a:chOff x="0" y="0"/>
          <a:chExt cx="0" cy="0"/>
        </a:xfrm>
      </p:grpSpPr>
      <p:sp>
        <p:nvSpPr>
          <p:cNvPr id="106" name="Title Text"/>
          <p:cNvSpPr txBox="1">
            <a:spLocks noGrp="1"/>
          </p:cNvSpPr>
          <p:nvPr>
            <p:ph type="title"/>
          </p:nvPr>
        </p:nvSpPr>
        <p:spPr>
          <a:xfrm>
            <a:off x="844550" y="177800"/>
            <a:ext cx="10502900" cy="1143000"/>
          </a:xfrm>
          <a:prstGeom prst="rect">
            <a:avLst/>
          </a:prstGeom>
        </p:spPr>
        <p:txBody>
          <a:bodyPr/>
          <a:lstStyle>
            <a:lvl1pPr>
              <a:defRPr>
                <a:solidFill>
                  <a:srgbClr val="002F58"/>
                </a:solidFill>
              </a:defRPr>
            </a:lvl1pPr>
          </a:lstStyle>
          <a:p>
            <a:r>
              <a:rPr lang="es-ES"/>
              <a:t>Haga clic para modificar el estilo de título del patrón</a:t>
            </a:r>
            <a:endParaRPr/>
          </a:p>
        </p:txBody>
      </p:sp>
      <p:sp>
        <p:nvSpPr>
          <p:cNvPr id="107" name="Body Level One…"/>
          <p:cNvSpPr txBox="1">
            <a:spLocks noGrp="1"/>
          </p:cNvSpPr>
          <p:nvPr>
            <p:ph type="body" idx="1"/>
          </p:nvPr>
        </p:nvSpPr>
        <p:spPr>
          <a:xfrm>
            <a:off x="844550" y="1574800"/>
            <a:ext cx="10502900" cy="4648200"/>
          </a:xfrm>
          <a:prstGeom prst="rect">
            <a:avLst/>
          </a:prstGeo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dirty="0"/>
          </a:p>
        </p:txBody>
      </p:sp>
      <p:pic>
        <p:nvPicPr>
          <p:cNvPr id="108" name="INEGI2018-Plantilla_Pleca Logo.png" descr="INEGI2018-Plantilla_Pleca Logo.png"/>
          <p:cNvPicPr>
            <a:picLocks noChangeAspect="1"/>
          </p:cNvPicPr>
          <p:nvPr/>
        </p:nvPicPr>
        <p:blipFill>
          <a:blip r:embed="rId2">
            <a:extLst/>
          </a:blip>
          <a:stretch>
            <a:fillRect/>
          </a:stretch>
        </p:blipFill>
        <p:spPr>
          <a:xfrm>
            <a:off x="-6350" y="5834991"/>
            <a:ext cx="12204701" cy="1037400"/>
          </a:xfrm>
          <a:prstGeom prst="rect">
            <a:avLst/>
          </a:prstGeom>
          <a:ln w="12700">
            <a:miter lim="400000"/>
          </a:ln>
        </p:spPr>
      </p:pic>
      <p:sp>
        <p:nvSpPr>
          <p:cNvPr id="109" name="Slide Number"/>
          <p:cNvSpPr txBox="1">
            <a:spLocks noGrp="1"/>
          </p:cNvSpPr>
          <p:nvPr>
            <p:ph type="sldNum" sz="quarter" idx="2"/>
          </p:nvPr>
        </p:nvSpPr>
        <p:spPr>
          <a:xfrm>
            <a:off x="5979516" y="6540500"/>
            <a:ext cx="226619" cy="230530"/>
          </a:xfrm>
          <a:prstGeom prst="rect">
            <a:avLst/>
          </a:prstGeom>
        </p:spPr>
        <p:txBody>
          <a:bodyPr/>
          <a:lstStyle/>
          <a:p>
            <a:fld id="{0071060B-06D3-4D7A-8851-D4AAC418CBC9}" type="slidenum">
              <a:rPr lang="es-MX" smtClean="0"/>
              <a:t>‹Nº›</a:t>
            </a:fld>
            <a:endParaRPr lang="es-MX" dirty="0"/>
          </a:p>
        </p:txBody>
      </p:sp>
    </p:spTree>
    <p:extLst>
      <p:ext uri="{BB962C8B-B14F-4D97-AF65-F5344CB8AC3E}">
        <p14:creationId xmlns:p14="http://schemas.microsoft.com/office/powerpoint/2010/main" val="10645429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FIN">
    <p:bg>
      <p:bgPr>
        <a:solidFill>
          <a:srgbClr val="083254"/>
        </a:solidFill>
        <a:effectLst/>
      </p:bgPr>
    </p:bg>
    <p:spTree>
      <p:nvGrpSpPr>
        <p:cNvPr id="1" name=""/>
        <p:cNvGrpSpPr/>
        <p:nvPr/>
      </p:nvGrpSpPr>
      <p:grpSpPr>
        <a:xfrm>
          <a:off x="0" y="0"/>
          <a:ext cx="0" cy="0"/>
          <a:chOff x="0" y="0"/>
          <a:chExt cx="0" cy="0"/>
        </a:xfrm>
      </p:grpSpPr>
      <p:pic>
        <p:nvPicPr>
          <p:cNvPr id="52" name="INEGI2018-Plantilla_Conociendo-Mexico.png" descr="INEGI2018-Plantilla_Conociendo-Mexico.png"/>
          <p:cNvPicPr>
            <a:picLocks noChangeAspect="1"/>
          </p:cNvPicPr>
          <p:nvPr/>
        </p:nvPicPr>
        <p:blipFill>
          <a:blip r:embed="rId2">
            <a:extLst/>
          </a:blip>
          <a:stretch>
            <a:fillRect/>
          </a:stretch>
        </p:blipFill>
        <p:spPr>
          <a:xfrm>
            <a:off x="3794535" y="1729701"/>
            <a:ext cx="4797285" cy="2791832"/>
          </a:xfrm>
          <a:prstGeom prst="rect">
            <a:avLst/>
          </a:prstGeom>
          <a:ln w="12700">
            <a:miter lim="400000"/>
          </a:ln>
        </p:spPr>
      </p:pic>
      <p:pic>
        <p:nvPicPr>
          <p:cNvPr id="53" name="Pleca.png" descr="Pleca.png"/>
          <p:cNvPicPr>
            <a:picLocks noChangeAspect="1"/>
          </p:cNvPicPr>
          <p:nvPr/>
        </p:nvPicPr>
        <p:blipFill>
          <a:blip r:embed="rId3">
            <a:extLst/>
          </a:blip>
          <a:stretch>
            <a:fillRect/>
          </a:stretch>
        </p:blipFill>
        <p:spPr>
          <a:xfrm>
            <a:off x="0" y="6299209"/>
            <a:ext cx="12192001" cy="554737"/>
          </a:xfrm>
          <a:prstGeom prst="rect">
            <a:avLst/>
          </a:prstGeom>
          <a:ln w="12700">
            <a:miter lim="400000"/>
          </a:ln>
        </p:spPr>
      </p:pic>
    </p:spTree>
    <p:extLst>
      <p:ext uri="{BB962C8B-B14F-4D97-AF65-F5344CB8AC3E}">
        <p14:creationId xmlns:p14="http://schemas.microsoft.com/office/powerpoint/2010/main" val="134212760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ody Level One…"/>
          <p:cNvSpPr txBox="1">
            <a:spLocks/>
          </p:cNvSpPr>
          <p:nvPr/>
        </p:nvSpPr>
        <p:spPr>
          <a:xfrm>
            <a:off x="299351" y="1222744"/>
            <a:ext cx="11593298" cy="4739654"/>
          </a:xfrm>
          <a:prstGeom prst="rect">
            <a:avLst/>
          </a:prstGeom>
        </p:spPr>
        <p:txBody>
          <a:bodyPr anchor="t">
            <a:noAutofit/>
          </a:bodyPr>
          <a:lstStyle>
            <a:lvl1pPr marL="635000" marR="0" indent="-635000" algn="l" defTabSz="825500" rtl="0" latinLnBrk="0">
              <a:lnSpc>
                <a:spcPct val="100000"/>
              </a:lnSpc>
              <a:spcBef>
                <a:spcPts val="5900"/>
              </a:spcBef>
              <a:spcAft>
                <a:spcPts val="0"/>
              </a:spcAft>
              <a:buClr>
                <a:srgbClr val="0174C8"/>
              </a:buClr>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
                <a:srgbClr val="0174C8"/>
              </a:buClr>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
                <a:srgbClr val="0174C8"/>
              </a:buClr>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
                <a:srgbClr val="0174C8"/>
              </a:buClr>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
                <a:srgbClr val="0174C8"/>
              </a:buClr>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s-ES_tradnl" sz="2400" dirty="0"/>
              <a:t>Body Level One</a:t>
            </a:r>
          </a:p>
          <a:p>
            <a:pPr lvl="1" hangingPunct="1"/>
            <a:r>
              <a:rPr lang="es-ES_tradnl" sz="2400" dirty="0"/>
              <a:t>Body Level Two</a:t>
            </a:r>
          </a:p>
          <a:p>
            <a:pPr lvl="2" hangingPunct="1"/>
            <a:r>
              <a:rPr lang="es-ES_tradnl" sz="2400" dirty="0"/>
              <a:t>Body Level Three</a:t>
            </a:r>
          </a:p>
          <a:p>
            <a:pPr lvl="3" hangingPunct="1"/>
            <a:r>
              <a:rPr lang="es-ES_tradnl" sz="2400" dirty="0"/>
              <a:t>Body Level Four</a:t>
            </a:r>
          </a:p>
          <a:p>
            <a:pPr lvl="4" hangingPunct="1"/>
            <a:r>
              <a:rPr lang="es-ES_tradnl" sz="2400" dirty="0"/>
              <a:t>Body Level Five</a:t>
            </a:r>
          </a:p>
        </p:txBody>
      </p:sp>
      <p:grpSp>
        <p:nvGrpSpPr>
          <p:cNvPr id="4" name="Group"/>
          <p:cNvGrpSpPr/>
          <p:nvPr/>
        </p:nvGrpSpPr>
        <p:grpSpPr>
          <a:xfrm>
            <a:off x="0" y="6099977"/>
            <a:ext cx="12192000" cy="762257"/>
            <a:chOff x="0" y="0"/>
            <a:chExt cx="24384000" cy="1524512"/>
          </a:xfrm>
        </p:grpSpPr>
        <p:sp>
          <p:nvSpPr>
            <p:cNvPr id="5" name="Rectangle"/>
            <p:cNvSpPr/>
            <p:nvPr/>
          </p:nvSpPr>
          <p:spPr>
            <a:xfrm>
              <a:off x="0" y="87840"/>
              <a:ext cx="24384000" cy="1436673"/>
            </a:xfrm>
            <a:prstGeom prst="rect">
              <a:avLst/>
            </a:prstGeom>
            <a:solidFill>
              <a:srgbClr val="0174C8"/>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1600" dirty="0"/>
            </a:p>
          </p:txBody>
        </p:sp>
        <p:sp>
          <p:nvSpPr>
            <p:cNvPr id="6" name="Rectangle"/>
            <p:cNvSpPr/>
            <p:nvPr/>
          </p:nvSpPr>
          <p:spPr>
            <a:xfrm>
              <a:off x="0" y="0"/>
              <a:ext cx="24384000" cy="107033"/>
            </a:xfrm>
            <a:prstGeom prst="rect">
              <a:avLst/>
            </a:prstGeom>
            <a:solidFill>
              <a:srgbClr val="B9BBBB"/>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1600" dirty="0"/>
            </a:p>
          </p:txBody>
        </p:sp>
      </p:grpSp>
      <p:pic>
        <p:nvPicPr>
          <p:cNvPr id="7" name="INEGI2018-Plantilla_Logo_INEGI.png" descr="INEGI2018-Plantilla_Logo_INEGI.png"/>
          <p:cNvPicPr>
            <a:picLocks noChangeAspect="1"/>
          </p:cNvPicPr>
          <p:nvPr/>
        </p:nvPicPr>
        <p:blipFill>
          <a:blip r:embed="rId5">
            <a:extLst/>
          </a:blip>
          <a:srcRect t="31617" b="31617"/>
          <a:stretch>
            <a:fillRect/>
          </a:stretch>
        </p:blipFill>
        <p:spPr>
          <a:xfrm>
            <a:off x="239950" y="6271748"/>
            <a:ext cx="2164631" cy="462514"/>
          </a:xfrm>
          <a:prstGeom prst="rect">
            <a:avLst/>
          </a:prstGeom>
          <a:ln w="12700">
            <a:miter lim="400000"/>
          </a:ln>
        </p:spPr>
      </p:pic>
      <p:sp>
        <p:nvSpPr>
          <p:cNvPr id="8" name="Rectangle"/>
          <p:cNvSpPr/>
          <p:nvPr/>
        </p:nvSpPr>
        <p:spPr>
          <a:xfrm>
            <a:off x="2525381" y="6216133"/>
            <a:ext cx="19324" cy="573787"/>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9" name="Title Text"/>
          <p:cNvSpPr txBox="1">
            <a:spLocks/>
          </p:cNvSpPr>
          <p:nvPr/>
        </p:nvSpPr>
        <p:spPr>
          <a:xfrm>
            <a:off x="2665579" y="6213262"/>
            <a:ext cx="9315577" cy="573787"/>
          </a:xfrm>
          <a:prstGeom prst="rect">
            <a:avLst/>
          </a:prstGeom>
        </p:spPr>
        <p:txBody>
          <a:bodyPr>
            <a:noAutofit/>
          </a:bodyPr>
          <a:lstStyle>
            <a:lvl1pPr marL="0" marR="0" indent="0" algn="l" defTabSz="825500" rtl="0" latinLnBrk="0">
              <a:lnSpc>
                <a:spcPct val="100000"/>
              </a:lnSpc>
              <a:spcBef>
                <a:spcPts val="0"/>
              </a:spcBef>
              <a:spcAft>
                <a:spcPts val="0"/>
              </a:spcAft>
              <a:buClrTx/>
              <a:buSzTx/>
              <a:buFontTx/>
              <a:buNone/>
              <a:tabLst/>
              <a:defRPr sz="7400" b="0" i="0" u="none" strike="noStrike" cap="none" spc="0" baseline="0">
                <a:ln>
                  <a:noFill/>
                </a:ln>
                <a:solidFill>
                  <a:srgbClr val="FFFFFF"/>
                </a:solidFill>
                <a:uFillTx/>
                <a:latin typeface="Helvetica Neue Light"/>
                <a:ea typeface="Helvetica Neue Light"/>
                <a:cs typeface="Helvetica Neue Light"/>
                <a:sym typeface="Helvetica Neue Light"/>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hangingPunct="1"/>
            <a:r>
              <a:rPr lang="es-ES_tradnl" sz="3700" dirty="0"/>
              <a:t>Title Text</a:t>
            </a:r>
          </a:p>
        </p:txBody>
      </p:sp>
      <p:sp>
        <p:nvSpPr>
          <p:cNvPr id="11" name="Title Text"/>
          <p:cNvSpPr txBox="1">
            <a:spLocks/>
          </p:cNvSpPr>
          <p:nvPr/>
        </p:nvSpPr>
        <p:spPr>
          <a:xfrm>
            <a:off x="276447" y="85061"/>
            <a:ext cx="11706447" cy="914400"/>
          </a:xfrm>
          <a:prstGeom prst="rect">
            <a:avLst/>
          </a:prstGeom>
        </p:spPr>
        <p:txBody>
          <a:bodyPr/>
          <a:lst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hangingPunct="1"/>
            <a:r>
              <a:rPr lang="es-ES_tradnl" sz="5600" dirty="0"/>
              <a:t>Title Text</a:t>
            </a:r>
          </a:p>
        </p:txBody>
      </p:sp>
    </p:spTree>
    <p:extLst>
      <p:ext uri="{BB962C8B-B14F-4D97-AF65-F5344CB8AC3E}">
        <p14:creationId xmlns:p14="http://schemas.microsoft.com/office/powerpoint/2010/main" val="3644457923"/>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spd="med"/>
  <p:txStyles>
    <p:titleStyle>
      <a:lvl1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1pPr>
      <a:lvl2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2pPr>
      <a:lvl3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3pPr>
      <a:lvl4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4pPr>
      <a:lvl5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5pPr>
      <a:lvl6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6pPr>
      <a:lvl7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7pPr>
      <a:lvl8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8pPr>
      <a:lvl9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9pPr>
    </p:titleStyle>
    <p:bodyStyle>
      <a:lvl1pPr marL="31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1pPr>
      <a:lvl2pPr marL="63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2pPr>
      <a:lvl3pPr marL="95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3pPr>
      <a:lvl4pPr marL="127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4pPr>
      <a:lvl5pPr marL="158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1pPr>
      <a:lvl2pPr marL="0" marR="0" indent="1143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2pPr>
      <a:lvl3pPr marL="0" marR="0" indent="2286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3pPr>
      <a:lvl4pPr marL="0" marR="0" indent="3429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4pPr>
      <a:lvl5pPr marL="0" marR="0" indent="4572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5pPr>
      <a:lvl6pPr marL="0" marR="0" indent="5715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6pPr>
      <a:lvl7pPr marL="0" marR="0" indent="6858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7pPr>
      <a:lvl8pPr marL="0" marR="0" indent="8001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8pPr>
      <a:lvl9pPr marL="0" marR="0" indent="914400" algn="ctr" defTabSz="41275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tatswiki.unece.org/display/GSBPM/Generic+Statistical+Business+Process+Model"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negi.org/programas"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11.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C65317-E0EF-4F50-AFE6-4CC1F375367C}"/>
              </a:ext>
            </a:extLst>
          </p:cNvPr>
          <p:cNvSpPr>
            <a:spLocks noGrp="1"/>
          </p:cNvSpPr>
          <p:nvPr>
            <p:ph type="title"/>
          </p:nvPr>
        </p:nvSpPr>
        <p:spPr>
          <a:xfrm>
            <a:off x="6312855" y="1489062"/>
            <a:ext cx="4921189" cy="4094921"/>
          </a:xfrm>
        </p:spPr>
        <p:txBody>
          <a:bodyPr/>
          <a:lstStyle/>
          <a:p>
            <a:pPr lvl="0" algn="ctr"/>
            <a:r>
              <a:rPr lang="es-MX" sz="3000" dirty="0">
                <a:solidFill>
                  <a:schemeClr val="bg1"/>
                </a:solidFill>
                <a:latin typeface="Helvetica Neue"/>
                <a:sym typeface="Helvetica Neue"/>
              </a:rPr>
              <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Programas de Información</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Avances en integración de listado</a:t>
            </a:r>
            <a:endParaRPr lang="es-MX" sz="2600" dirty="0"/>
          </a:p>
        </p:txBody>
      </p:sp>
    </p:spTree>
    <p:extLst>
      <p:ext uri="{BB962C8B-B14F-4D97-AF65-F5344CB8AC3E}">
        <p14:creationId xmlns:p14="http://schemas.microsoft.com/office/powerpoint/2010/main" val="384725387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endParaRPr lang="es-MX" sz="1000" i="1" dirty="0">
              <a:solidFill>
                <a:srgbClr val="00A2FF">
                  <a:lumMod val="50000"/>
                </a:srgbClr>
              </a:solidFill>
              <a:latin typeface="Helvetica Neue Medium"/>
              <a:sym typeface="Helvetica Neue Medium"/>
            </a:endParaRP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2674"/>
            <a:ext cx="2180062"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PRODUCTOS  INSTITUCIONALES</a:t>
            </a:r>
          </a:p>
        </p:txBody>
      </p: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sp>
        <p:nvSpPr>
          <p:cNvPr id="74" name="Rectángulo 73">
            <a:extLst>
              <a:ext uri="{FF2B5EF4-FFF2-40B4-BE49-F238E27FC236}">
                <a16:creationId xmlns:a16="http://schemas.microsoft.com/office/drawing/2014/main" id="{64B6CE55-7A65-45A8-9FA2-2C08A2188C7B}"/>
              </a:ext>
            </a:extLst>
          </p:cNvPr>
          <p:cNvSpPr/>
          <p:nvPr/>
        </p:nvSpPr>
        <p:spPr>
          <a:xfrm>
            <a:off x="9345740" y="3339639"/>
            <a:ext cx="1341981"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a:solidFill>
                <a:srgbClr val="FFFFFF"/>
              </a:solidFill>
              <a:latin typeface="Helvetica Neue Medium"/>
              <a:sym typeface="Helvetica Neue Medium"/>
            </a:endParaRPr>
          </a:p>
        </p:txBody>
      </p:sp>
      <p:sp>
        <p:nvSpPr>
          <p:cNvPr id="75" name="Rectángulo 74">
            <a:hlinkClick r:id="rId2" action="ppaction://hlinksldjump"/>
            <a:extLst>
              <a:ext uri="{FF2B5EF4-FFF2-40B4-BE49-F238E27FC236}">
                <a16:creationId xmlns:a16="http://schemas.microsoft.com/office/drawing/2014/main" id="{05C589B3-1933-4A5B-AD87-207C625452EA}"/>
              </a:ext>
            </a:extLst>
          </p:cNvPr>
          <p:cNvSpPr/>
          <p:nvPr/>
        </p:nvSpPr>
        <p:spPr>
          <a:xfrm>
            <a:off x="1108248" y="2820378"/>
            <a:ext cx="1245848" cy="738664"/>
          </a:xfrm>
          <a:prstGeom prst="rect">
            <a:avLst/>
          </a:prstGeom>
          <a:solidFill>
            <a:schemeClr val="accent3">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dirty="0">
              <a:latin typeface="Helvetica Neue Medium"/>
              <a:sym typeface="Helvetica Neue Medium"/>
            </a:endParaRPr>
          </a:p>
          <a:p>
            <a:r>
              <a:rPr lang="es-MX" sz="1200" dirty="0">
                <a:latin typeface="Helvetica Neue Medium"/>
                <a:sym typeface="Helvetica Neue Medium"/>
              </a:rPr>
              <a:t>Encuestas económicas</a:t>
            </a:r>
          </a:p>
          <a:p>
            <a:endParaRPr lang="es-MX" sz="1200" b="0" dirty="0">
              <a:latin typeface="Helvetica Neue Medium"/>
              <a:sym typeface="Helvetica Neue Medium"/>
            </a:endParaRPr>
          </a:p>
        </p:txBody>
      </p:sp>
      <p:sp>
        <p:nvSpPr>
          <p:cNvPr id="77" name="Rectángulo 76">
            <a:extLst>
              <a:ext uri="{FF2B5EF4-FFF2-40B4-BE49-F238E27FC236}">
                <a16:creationId xmlns:a16="http://schemas.microsoft.com/office/drawing/2014/main" id="{CB0AE9E0-CB90-4BC8-A218-B23E40D7B273}"/>
              </a:ext>
            </a:extLst>
          </p:cNvPr>
          <p:cNvSpPr/>
          <p:nvPr/>
        </p:nvSpPr>
        <p:spPr>
          <a:xfrm>
            <a:off x="2469881" y="2507578"/>
            <a:ext cx="2069436" cy="184666"/>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Encuestas de comercio</a:t>
            </a:r>
          </a:p>
        </p:txBody>
      </p:sp>
      <p:sp>
        <p:nvSpPr>
          <p:cNvPr id="78" name="Rectángulo 77">
            <a:extLst>
              <a:ext uri="{FF2B5EF4-FFF2-40B4-BE49-F238E27FC236}">
                <a16:creationId xmlns:a16="http://schemas.microsoft.com/office/drawing/2014/main" id="{AB0EC64C-D37B-4553-84CC-DF29C83BEC38}"/>
              </a:ext>
            </a:extLst>
          </p:cNvPr>
          <p:cNvSpPr/>
          <p:nvPr/>
        </p:nvSpPr>
        <p:spPr>
          <a:xfrm>
            <a:off x="2475296" y="3004157"/>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Encuestas de servicios y transportes</a:t>
            </a:r>
          </a:p>
        </p:txBody>
      </p:sp>
      <p:sp>
        <p:nvSpPr>
          <p:cNvPr id="79" name="Rectángulo 78">
            <a:extLst>
              <a:ext uri="{FF2B5EF4-FFF2-40B4-BE49-F238E27FC236}">
                <a16:creationId xmlns:a16="http://schemas.microsoft.com/office/drawing/2014/main" id="{46277935-564F-44E9-8855-3B03CC56B707}"/>
              </a:ext>
            </a:extLst>
          </p:cNvPr>
          <p:cNvSpPr/>
          <p:nvPr/>
        </p:nvSpPr>
        <p:spPr>
          <a:xfrm>
            <a:off x="2475296" y="1212431"/>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Encuestas de la industria manufacturera</a:t>
            </a:r>
          </a:p>
        </p:txBody>
      </p:sp>
      <p:sp>
        <p:nvSpPr>
          <p:cNvPr id="80" name="Rectángulo 79">
            <a:extLst>
              <a:ext uri="{FF2B5EF4-FFF2-40B4-BE49-F238E27FC236}">
                <a16:creationId xmlns:a16="http://schemas.microsoft.com/office/drawing/2014/main" id="{79807B05-29FB-4F2B-961F-932004AA8EA6}"/>
              </a:ext>
            </a:extLst>
          </p:cNvPr>
          <p:cNvSpPr/>
          <p:nvPr/>
        </p:nvSpPr>
        <p:spPr>
          <a:xfrm>
            <a:off x="2471062" y="568910"/>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Encuestas de empresas constructoras</a:t>
            </a:r>
          </a:p>
        </p:txBody>
      </p:sp>
      <p:sp>
        <p:nvSpPr>
          <p:cNvPr id="81" name="Rectángulo 80">
            <a:extLst>
              <a:ext uri="{FF2B5EF4-FFF2-40B4-BE49-F238E27FC236}">
                <a16:creationId xmlns:a16="http://schemas.microsoft.com/office/drawing/2014/main" id="{95558C4E-EA01-4330-962C-181ACBE71F02}"/>
              </a:ext>
            </a:extLst>
          </p:cNvPr>
          <p:cNvSpPr/>
          <p:nvPr/>
        </p:nvSpPr>
        <p:spPr>
          <a:xfrm>
            <a:off x="2469881" y="1852534"/>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Encuestas de opinión empresarial</a:t>
            </a:r>
          </a:p>
        </p:txBody>
      </p:sp>
      <p:sp>
        <p:nvSpPr>
          <p:cNvPr id="82" name="Rectángulo 81">
            <a:extLst>
              <a:ext uri="{FF2B5EF4-FFF2-40B4-BE49-F238E27FC236}">
                <a16:creationId xmlns:a16="http://schemas.microsoft.com/office/drawing/2014/main" id="{79B32E60-5FBE-48C0-8D97-BB35E3460257}"/>
              </a:ext>
            </a:extLst>
          </p:cNvPr>
          <p:cNvSpPr/>
          <p:nvPr/>
        </p:nvSpPr>
        <p:spPr>
          <a:xfrm>
            <a:off x="2480388" y="4351156"/>
            <a:ext cx="2069436" cy="184666"/>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ENDUTIH</a:t>
            </a:r>
          </a:p>
        </p:txBody>
      </p:sp>
      <p:sp>
        <p:nvSpPr>
          <p:cNvPr id="83" name="Rectángulo 82">
            <a:extLst>
              <a:ext uri="{FF2B5EF4-FFF2-40B4-BE49-F238E27FC236}">
                <a16:creationId xmlns:a16="http://schemas.microsoft.com/office/drawing/2014/main" id="{DD636A8A-464E-431E-A4BD-CC7B7E01886A}"/>
              </a:ext>
            </a:extLst>
          </p:cNvPr>
          <p:cNvSpPr/>
          <p:nvPr/>
        </p:nvSpPr>
        <p:spPr>
          <a:xfrm>
            <a:off x="2471062" y="4836534"/>
            <a:ext cx="2069436" cy="184666"/>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ENAPROCE</a:t>
            </a:r>
          </a:p>
        </p:txBody>
      </p:sp>
      <p:cxnSp>
        <p:nvCxnSpPr>
          <p:cNvPr id="84" name="Conector recto 83">
            <a:extLst>
              <a:ext uri="{FF2B5EF4-FFF2-40B4-BE49-F238E27FC236}">
                <a16:creationId xmlns:a16="http://schemas.microsoft.com/office/drawing/2014/main" id="{35D88400-856A-4AC8-81A0-7E3A0A1CDC0E}"/>
              </a:ext>
            </a:extLst>
          </p:cNvPr>
          <p:cNvCxnSpPr>
            <a:cxnSpLocks/>
            <a:stCxn id="77" idx="1"/>
            <a:endCxn id="75" idx="3"/>
          </p:cNvCxnSpPr>
          <p:nvPr/>
        </p:nvCxnSpPr>
        <p:spPr>
          <a:xfrm flipH="1">
            <a:off x="2354096" y="2599911"/>
            <a:ext cx="115785" cy="58979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85" name="Conector recto 84">
            <a:extLst>
              <a:ext uri="{FF2B5EF4-FFF2-40B4-BE49-F238E27FC236}">
                <a16:creationId xmlns:a16="http://schemas.microsoft.com/office/drawing/2014/main" id="{1D684381-1B01-47C7-8EBD-D34E5FAFE9DB}"/>
              </a:ext>
            </a:extLst>
          </p:cNvPr>
          <p:cNvCxnSpPr>
            <a:cxnSpLocks/>
            <a:stCxn id="78" idx="1"/>
            <a:endCxn id="75" idx="3"/>
          </p:cNvCxnSpPr>
          <p:nvPr/>
        </p:nvCxnSpPr>
        <p:spPr>
          <a:xfrm flipH="1">
            <a:off x="2354096" y="3188823"/>
            <a:ext cx="121200" cy="88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86" name="Conector recto 85">
            <a:extLst>
              <a:ext uri="{FF2B5EF4-FFF2-40B4-BE49-F238E27FC236}">
                <a16:creationId xmlns:a16="http://schemas.microsoft.com/office/drawing/2014/main" id="{CFF7BB19-089C-439A-A3E6-EEBE36DD8AC1}"/>
              </a:ext>
            </a:extLst>
          </p:cNvPr>
          <p:cNvCxnSpPr>
            <a:cxnSpLocks/>
            <a:stCxn id="79" idx="1"/>
            <a:endCxn id="75" idx="3"/>
          </p:cNvCxnSpPr>
          <p:nvPr/>
        </p:nvCxnSpPr>
        <p:spPr>
          <a:xfrm flipH="1">
            <a:off x="2354096" y="1397097"/>
            <a:ext cx="121200" cy="1792613"/>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87" name="Conector recto 86">
            <a:extLst>
              <a:ext uri="{FF2B5EF4-FFF2-40B4-BE49-F238E27FC236}">
                <a16:creationId xmlns:a16="http://schemas.microsoft.com/office/drawing/2014/main" id="{7C4431C4-A410-4E57-9532-4B06CC7B0148}"/>
              </a:ext>
            </a:extLst>
          </p:cNvPr>
          <p:cNvCxnSpPr>
            <a:cxnSpLocks/>
            <a:stCxn id="80" idx="1"/>
            <a:endCxn id="75" idx="3"/>
          </p:cNvCxnSpPr>
          <p:nvPr/>
        </p:nvCxnSpPr>
        <p:spPr>
          <a:xfrm flipH="1">
            <a:off x="2354096" y="753576"/>
            <a:ext cx="116966" cy="2436134"/>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88" name="Conector recto 87">
            <a:extLst>
              <a:ext uri="{FF2B5EF4-FFF2-40B4-BE49-F238E27FC236}">
                <a16:creationId xmlns:a16="http://schemas.microsoft.com/office/drawing/2014/main" id="{E0AFAFA5-E7DE-4618-8A3C-D464925F5ADE}"/>
              </a:ext>
            </a:extLst>
          </p:cNvPr>
          <p:cNvCxnSpPr>
            <a:cxnSpLocks/>
            <a:stCxn id="81" idx="1"/>
            <a:endCxn id="75" idx="3"/>
          </p:cNvCxnSpPr>
          <p:nvPr/>
        </p:nvCxnSpPr>
        <p:spPr>
          <a:xfrm flipH="1">
            <a:off x="2354096" y="2037200"/>
            <a:ext cx="115785" cy="115251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89" name="Conector recto 88">
            <a:extLst>
              <a:ext uri="{FF2B5EF4-FFF2-40B4-BE49-F238E27FC236}">
                <a16:creationId xmlns:a16="http://schemas.microsoft.com/office/drawing/2014/main" id="{560F77C8-0DA2-4CF3-9418-E3C4263FA644}"/>
              </a:ext>
            </a:extLst>
          </p:cNvPr>
          <p:cNvCxnSpPr>
            <a:cxnSpLocks/>
            <a:stCxn id="130" idx="1"/>
            <a:endCxn id="75" idx="3"/>
          </p:cNvCxnSpPr>
          <p:nvPr/>
        </p:nvCxnSpPr>
        <p:spPr>
          <a:xfrm flipH="1" flipV="1">
            <a:off x="2354096" y="3189710"/>
            <a:ext cx="136603" cy="66227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0" name="Conector recto 89">
            <a:extLst>
              <a:ext uri="{FF2B5EF4-FFF2-40B4-BE49-F238E27FC236}">
                <a16:creationId xmlns:a16="http://schemas.microsoft.com/office/drawing/2014/main" id="{72E757F7-BFC5-4C5B-8502-759B95C43877}"/>
              </a:ext>
            </a:extLst>
          </p:cNvPr>
          <p:cNvCxnSpPr>
            <a:cxnSpLocks/>
            <a:stCxn id="82" idx="1"/>
            <a:endCxn id="75" idx="3"/>
          </p:cNvCxnSpPr>
          <p:nvPr/>
        </p:nvCxnSpPr>
        <p:spPr>
          <a:xfrm flipH="1" flipV="1">
            <a:off x="2354096" y="3189710"/>
            <a:ext cx="126292" cy="125377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1" name="Conector recto 90">
            <a:extLst>
              <a:ext uri="{FF2B5EF4-FFF2-40B4-BE49-F238E27FC236}">
                <a16:creationId xmlns:a16="http://schemas.microsoft.com/office/drawing/2014/main" id="{A7BF7072-8D43-465B-8AE7-BCC5C2080820}"/>
              </a:ext>
            </a:extLst>
          </p:cNvPr>
          <p:cNvCxnSpPr>
            <a:cxnSpLocks/>
            <a:stCxn id="83" idx="1"/>
            <a:endCxn id="75" idx="3"/>
          </p:cNvCxnSpPr>
          <p:nvPr/>
        </p:nvCxnSpPr>
        <p:spPr>
          <a:xfrm flipH="1" flipV="1">
            <a:off x="2354096" y="3189710"/>
            <a:ext cx="116966" cy="173915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92" name="Rectángulo 91">
            <a:extLst>
              <a:ext uri="{FF2B5EF4-FFF2-40B4-BE49-F238E27FC236}">
                <a16:creationId xmlns:a16="http://schemas.microsoft.com/office/drawing/2014/main" id="{5CCEC68C-3F3A-4BE5-9148-A57517083E7E}"/>
              </a:ext>
            </a:extLst>
          </p:cNvPr>
          <p:cNvSpPr/>
          <p:nvPr/>
        </p:nvSpPr>
        <p:spPr>
          <a:xfrm>
            <a:off x="4665613" y="569612"/>
            <a:ext cx="2469447"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Encuestas de Empresas Constructoras </a:t>
            </a:r>
          </a:p>
        </p:txBody>
      </p:sp>
      <p:sp>
        <p:nvSpPr>
          <p:cNvPr id="93" name="Rectángulo 92">
            <a:extLst>
              <a:ext uri="{FF2B5EF4-FFF2-40B4-BE49-F238E27FC236}">
                <a16:creationId xmlns:a16="http://schemas.microsoft.com/office/drawing/2014/main" id="{3CB2F22C-676A-4937-BC97-78CCE838C082}"/>
              </a:ext>
            </a:extLst>
          </p:cNvPr>
          <p:cNvSpPr/>
          <p:nvPr/>
        </p:nvSpPr>
        <p:spPr>
          <a:xfrm>
            <a:off x="4665613" y="1212036"/>
            <a:ext cx="2469447"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Encuestas de la Industria Manufacturera</a:t>
            </a:r>
          </a:p>
        </p:txBody>
      </p:sp>
      <p:sp>
        <p:nvSpPr>
          <p:cNvPr id="95" name="Rectángulo 94">
            <a:extLst>
              <a:ext uri="{FF2B5EF4-FFF2-40B4-BE49-F238E27FC236}">
                <a16:creationId xmlns:a16="http://schemas.microsoft.com/office/drawing/2014/main" id="{7552D45B-8473-40BB-A53E-2232775440A5}"/>
              </a:ext>
            </a:extLst>
          </p:cNvPr>
          <p:cNvSpPr/>
          <p:nvPr/>
        </p:nvSpPr>
        <p:spPr>
          <a:xfrm>
            <a:off x="4665613" y="1852910"/>
            <a:ext cx="2469447"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Encuestas de Opinión Empresarial</a:t>
            </a:r>
          </a:p>
        </p:txBody>
      </p:sp>
      <p:sp>
        <p:nvSpPr>
          <p:cNvPr id="96" name="Rectángulo 95">
            <a:extLst>
              <a:ext uri="{FF2B5EF4-FFF2-40B4-BE49-F238E27FC236}">
                <a16:creationId xmlns:a16="http://schemas.microsoft.com/office/drawing/2014/main" id="{ACAE4E31-BAAA-4A49-A3DC-E9E9F79FEBA9}"/>
              </a:ext>
            </a:extLst>
          </p:cNvPr>
          <p:cNvSpPr/>
          <p:nvPr/>
        </p:nvSpPr>
        <p:spPr>
          <a:xfrm>
            <a:off x="4665613" y="2508277"/>
            <a:ext cx="2469447" cy="184666"/>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Encuestas de Comercio</a:t>
            </a:r>
          </a:p>
        </p:txBody>
      </p:sp>
      <p:sp>
        <p:nvSpPr>
          <p:cNvPr id="98" name="Rectángulo 97">
            <a:extLst>
              <a:ext uri="{FF2B5EF4-FFF2-40B4-BE49-F238E27FC236}">
                <a16:creationId xmlns:a16="http://schemas.microsoft.com/office/drawing/2014/main" id="{8E0023D7-BDC2-40F3-B792-CD18F9289D79}"/>
              </a:ext>
            </a:extLst>
          </p:cNvPr>
          <p:cNvSpPr/>
          <p:nvPr/>
        </p:nvSpPr>
        <p:spPr>
          <a:xfrm>
            <a:off x="4665613" y="3005811"/>
            <a:ext cx="2469447"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Encuestas de Servicios y Transportes</a:t>
            </a:r>
          </a:p>
        </p:txBody>
      </p:sp>
      <p:sp>
        <p:nvSpPr>
          <p:cNvPr id="99" name="Rectángulo 98">
            <a:extLst>
              <a:ext uri="{FF2B5EF4-FFF2-40B4-BE49-F238E27FC236}">
                <a16:creationId xmlns:a16="http://schemas.microsoft.com/office/drawing/2014/main" id="{E870FB8C-0AC4-4493-8CFB-E30BEA217142}"/>
              </a:ext>
            </a:extLst>
          </p:cNvPr>
          <p:cNvSpPr/>
          <p:nvPr/>
        </p:nvSpPr>
        <p:spPr>
          <a:xfrm>
            <a:off x="4665613" y="4350664"/>
            <a:ext cx="2469447" cy="184666"/>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 ENDUTIH</a:t>
            </a:r>
          </a:p>
        </p:txBody>
      </p:sp>
      <p:sp>
        <p:nvSpPr>
          <p:cNvPr id="106" name="Rectángulo 105">
            <a:extLst>
              <a:ext uri="{FF2B5EF4-FFF2-40B4-BE49-F238E27FC236}">
                <a16:creationId xmlns:a16="http://schemas.microsoft.com/office/drawing/2014/main" id="{95847226-36D6-4BD6-8F75-AB7BD1977AD8}"/>
              </a:ext>
            </a:extLst>
          </p:cNvPr>
          <p:cNvSpPr/>
          <p:nvPr/>
        </p:nvSpPr>
        <p:spPr>
          <a:xfrm>
            <a:off x="4665613" y="4837774"/>
            <a:ext cx="2469447" cy="184666"/>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 ENAPROCE</a:t>
            </a:r>
          </a:p>
        </p:txBody>
      </p:sp>
      <p:sp>
        <p:nvSpPr>
          <p:cNvPr id="107" name="Rectángulo 106">
            <a:extLst>
              <a:ext uri="{FF2B5EF4-FFF2-40B4-BE49-F238E27FC236}">
                <a16:creationId xmlns:a16="http://schemas.microsoft.com/office/drawing/2014/main" id="{89ED667F-EFE4-4C94-9D7B-C159BA30A1C3}"/>
              </a:ext>
            </a:extLst>
          </p:cNvPr>
          <p:cNvSpPr/>
          <p:nvPr/>
        </p:nvSpPr>
        <p:spPr>
          <a:xfrm>
            <a:off x="4681183" y="3763159"/>
            <a:ext cx="2469447" cy="184666"/>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 EVI</a:t>
            </a:r>
          </a:p>
        </p:txBody>
      </p:sp>
      <p:cxnSp>
        <p:nvCxnSpPr>
          <p:cNvPr id="110" name="Conector recto 109">
            <a:extLst>
              <a:ext uri="{FF2B5EF4-FFF2-40B4-BE49-F238E27FC236}">
                <a16:creationId xmlns:a16="http://schemas.microsoft.com/office/drawing/2014/main" id="{55FE84F5-A792-4E8F-9179-79EA06C01EFD}"/>
              </a:ext>
            </a:extLst>
          </p:cNvPr>
          <p:cNvCxnSpPr>
            <a:cxnSpLocks/>
            <a:stCxn id="92" idx="1"/>
            <a:endCxn id="80" idx="3"/>
          </p:cNvCxnSpPr>
          <p:nvPr/>
        </p:nvCxnSpPr>
        <p:spPr>
          <a:xfrm flipH="1" flipV="1">
            <a:off x="4540498" y="753576"/>
            <a:ext cx="125115" cy="70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1" name="Conector recto 110">
            <a:extLst>
              <a:ext uri="{FF2B5EF4-FFF2-40B4-BE49-F238E27FC236}">
                <a16:creationId xmlns:a16="http://schemas.microsoft.com/office/drawing/2014/main" id="{169588D8-2403-4678-91C1-133197C42738}"/>
              </a:ext>
            </a:extLst>
          </p:cNvPr>
          <p:cNvCxnSpPr>
            <a:cxnSpLocks/>
            <a:stCxn id="93" idx="1"/>
            <a:endCxn id="79" idx="3"/>
          </p:cNvCxnSpPr>
          <p:nvPr/>
        </p:nvCxnSpPr>
        <p:spPr>
          <a:xfrm flipH="1">
            <a:off x="4544732" y="1396702"/>
            <a:ext cx="120881" cy="39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3" name="Conector recto 112">
            <a:extLst>
              <a:ext uri="{FF2B5EF4-FFF2-40B4-BE49-F238E27FC236}">
                <a16:creationId xmlns:a16="http://schemas.microsoft.com/office/drawing/2014/main" id="{DA7133A0-DD87-49FF-96F8-6F813778AB1F}"/>
              </a:ext>
            </a:extLst>
          </p:cNvPr>
          <p:cNvCxnSpPr>
            <a:cxnSpLocks/>
            <a:stCxn id="95" idx="1"/>
            <a:endCxn id="81" idx="3"/>
          </p:cNvCxnSpPr>
          <p:nvPr/>
        </p:nvCxnSpPr>
        <p:spPr>
          <a:xfrm flipH="1" flipV="1">
            <a:off x="4539317" y="2037200"/>
            <a:ext cx="126296" cy="37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5" name="Conector recto 114">
            <a:extLst>
              <a:ext uri="{FF2B5EF4-FFF2-40B4-BE49-F238E27FC236}">
                <a16:creationId xmlns:a16="http://schemas.microsoft.com/office/drawing/2014/main" id="{392BAA89-76E3-476C-9EEE-9C5769DEA007}"/>
              </a:ext>
            </a:extLst>
          </p:cNvPr>
          <p:cNvCxnSpPr>
            <a:cxnSpLocks/>
            <a:stCxn id="96" idx="1"/>
            <a:endCxn id="77" idx="3"/>
          </p:cNvCxnSpPr>
          <p:nvPr/>
        </p:nvCxnSpPr>
        <p:spPr>
          <a:xfrm flipH="1" flipV="1">
            <a:off x="4539317" y="2599911"/>
            <a:ext cx="126296" cy="69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6" name="Conector recto 115">
            <a:extLst>
              <a:ext uri="{FF2B5EF4-FFF2-40B4-BE49-F238E27FC236}">
                <a16:creationId xmlns:a16="http://schemas.microsoft.com/office/drawing/2014/main" id="{E9A8A3B4-BC69-414C-8863-F5DF36359840}"/>
              </a:ext>
            </a:extLst>
          </p:cNvPr>
          <p:cNvCxnSpPr>
            <a:cxnSpLocks/>
            <a:stCxn id="98" idx="1"/>
            <a:endCxn id="78" idx="3"/>
          </p:cNvCxnSpPr>
          <p:nvPr/>
        </p:nvCxnSpPr>
        <p:spPr>
          <a:xfrm flipH="1" flipV="1">
            <a:off x="4544732" y="3188823"/>
            <a:ext cx="120881" cy="165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7" name="Conector recto 116">
            <a:extLst>
              <a:ext uri="{FF2B5EF4-FFF2-40B4-BE49-F238E27FC236}">
                <a16:creationId xmlns:a16="http://schemas.microsoft.com/office/drawing/2014/main" id="{BFC4E552-20FD-44E2-B92D-89673BDBAE2B}"/>
              </a:ext>
            </a:extLst>
          </p:cNvPr>
          <p:cNvCxnSpPr>
            <a:cxnSpLocks/>
            <a:stCxn id="99" idx="1"/>
            <a:endCxn id="82" idx="3"/>
          </p:cNvCxnSpPr>
          <p:nvPr/>
        </p:nvCxnSpPr>
        <p:spPr>
          <a:xfrm flipH="1">
            <a:off x="4549824" y="4442997"/>
            <a:ext cx="115789" cy="49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8" name="Conector recto 117">
            <a:extLst>
              <a:ext uri="{FF2B5EF4-FFF2-40B4-BE49-F238E27FC236}">
                <a16:creationId xmlns:a16="http://schemas.microsoft.com/office/drawing/2014/main" id="{37C6D3BC-76D0-4E8C-89AE-7352B7D6D9A6}"/>
              </a:ext>
            </a:extLst>
          </p:cNvPr>
          <p:cNvCxnSpPr>
            <a:cxnSpLocks/>
            <a:stCxn id="106" idx="1"/>
            <a:endCxn id="83" idx="3"/>
          </p:cNvCxnSpPr>
          <p:nvPr/>
        </p:nvCxnSpPr>
        <p:spPr>
          <a:xfrm flipH="1" flipV="1">
            <a:off x="4540498" y="4928867"/>
            <a:ext cx="125115" cy="124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9" name="Conector recto 118">
            <a:extLst>
              <a:ext uri="{FF2B5EF4-FFF2-40B4-BE49-F238E27FC236}">
                <a16:creationId xmlns:a16="http://schemas.microsoft.com/office/drawing/2014/main" id="{FBB4135F-31B6-4F4B-8864-845CA5BE45F2}"/>
              </a:ext>
            </a:extLst>
          </p:cNvPr>
          <p:cNvCxnSpPr>
            <a:cxnSpLocks/>
            <a:stCxn id="107" idx="1"/>
            <a:endCxn id="130" idx="3"/>
          </p:cNvCxnSpPr>
          <p:nvPr/>
        </p:nvCxnSpPr>
        <p:spPr>
          <a:xfrm flipH="1" flipV="1">
            <a:off x="4560135" y="3851987"/>
            <a:ext cx="121048" cy="350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30" name="Rectángulo 129">
            <a:extLst>
              <a:ext uri="{FF2B5EF4-FFF2-40B4-BE49-F238E27FC236}">
                <a16:creationId xmlns:a16="http://schemas.microsoft.com/office/drawing/2014/main" id="{C32C0138-B544-4513-B998-15E8E77C4B1D}"/>
              </a:ext>
            </a:extLst>
          </p:cNvPr>
          <p:cNvSpPr/>
          <p:nvPr/>
        </p:nvSpPr>
        <p:spPr>
          <a:xfrm>
            <a:off x="2490699" y="3667321"/>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Encuesta de viajeros internacionales</a:t>
            </a:r>
          </a:p>
        </p:txBody>
      </p:sp>
      <p:sp>
        <p:nvSpPr>
          <p:cNvPr id="131" name="Rectángulo 130">
            <a:extLst>
              <a:ext uri="{FF2B5EF4-FFF2-40B4-BE49-F238E27FC236}">
                <a16:creationId xmlns:a16="http://schemas.microsoft.com/office/drawing/2014/main" id="{87C4AF7B-7351-4577-8D52-43D77E76064E}"/>
              </a:ext>
            </a:extLst>
          </p:cNvPr>
          <p:cNvSpPr/>
          <p:nvPr/>
        </p:nvSpPr>
        <p:spPr>
          <a:xfrm>
            <a:off x="4664138" y="5298151"/>
            <a:ext cx="2469447" cy="184666"/>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 ENAFIN</a:t>
            </a:r>
          </a:p>
        </p:txBody>
      </p:sp>
      <p:sp>
        <p:nvSpPr>
          <p:cNvPr id="134" name="Rectángulo 133">
            <a:extLst>
              <a:ext uri="{FF2B5EF4-FFF2-40B4-BE49-F238E27FC236}">
                <a16:creationId xmlns:a16="http://schemas.microsoft.com/office/drawing/2014/main" id="{2E973C89-41EE-477E-A0A7-414037FF3F53}"/>
              </a:ext>
            </a:extLst>
          </p:cNvPr>
          <p:cNvSpPr/>
          <p:nvPr/>
        </p:nvSpPr>
        <p:spPr>
          <a:xfrm>
            <a:off x="2469881" y="5301366"/>
            <a:ext cx="2069436" cy="184666"/>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ENAFIN</a:t>
            </a:r>
          </a:p>
        </p:txBody>
      </p:sp>
      <p:cxnSp>
        <p:nvCxnSpPr>
          <p:cNvPr id="135" name="Conector recto 134">
            <a:extLst>
              <a:ext uri="{FF2B5EF4-FFF2-40B4-BE49-F238E27FC236}">
                <a16:creationId xmlns:a16="http://schemas.microsoft.com/office/drawing/2014/main" id="{B1480BB1-C240-4F62-91CC-5CDEE4396D20}"/>
              </a:ext>
            </a:extLst>
          </p:cNvPr>
          <p:cNvCxnSpPr>
            <a:cxnSpLocks/>
            <a:stCxn id="134" idx="1"/>
            <a:endCxn id="75" idx="3"/>
          </p:cNvCxnSpPr>
          <p:nvPr/>
        </p:nvCxnSpPr>
        <p:spPr>
          <a:xfrm flipH="1" flipV="1">
            <a:off x="2354096" y="3189710"/>
            <a:ext cx="115785" cy="220398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6" name="Conector recto 135">
            <a:extLst>
              <a:ext uri="{FF2B5EF4-FFF2-40B4-BE49-F238E27FC236}">
                <a16:creationId xmlns:a16="http://schemas.microsoft.com/office/drawing/2014/main" id="{019EFD5E-7F62-491A-AA6D-629061F2354A}"/>
              </a:ext>
            </a:extLst>
          </p:cNvPr>
          <p:cNvCxnSpPr>
            <a:cxnSpLocks/>
            <a:stCxn id="131" idx="1"/>
            <a:endCxn id="134" idx="3"/>
          </p:cNvCxnSpPr>
          <p:nvPr/>
        </p:nvCxnSpPr>
        <p:spPr>
          <a:xfrm flipH="1">
            <a:off x="4539317" y="5390484"/>
            <a:ext cx="124821" cy="321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88" name="Rectángulo 187">
            <a:hlinkClick r:id="rId2" action="ppaction://hlinksldjump"/>
            <a:extLst>
              <a:ext uri="{FF2B5EF4-FFF2-40B4-BE49-F238E27FC236}">
                <a16:creationId xmlns:a16="http://schemas.microsoft.com/office/drawing/2014/main" id="{C7BE30AA-31A5-48AE-B133-55E5B71FD4E6}"/>
              </a:ext>
            </a:extLst>
          </p:cNvPr>
          <p:cNvSpPr/>
          <p:nvPr/>
        </p:nvSpPr>
        <p:spPr>
          <a:xfrm>
            <a:off x="62209" y="2819301"/>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189" name="Conector recto 188">
            <a:extLst>
              <a:ext uri="{FF2B5EF4-FFF2-40B4-BE49-F238E27FC236}">
                <a16:creationId xmlns:a16="http://schemas.microsoft.com/office/drawing/2014/main" id="{A514B0BE-A17A-43C6-96BC-41D2402E5B75}"/>
              </a:ext>
            </a:extLst>
          </p:cNvPr>
          <p:cNvCxnSpPr>
            <a:cxnSpLocks/>
            <a:stCxn id="75" idx="1"/>
            <a:endCxn id="188" idx="3"/>
          </p:cNvCxnSpPr>
          <p:nvPr/>
        </p:nvCxnSpPr>
        <p:spPr>
          <a:xfrm flipH="1" flipV="1">
            <a:off x="968997" y="3188633"/>
            <a:ext cx="139251" cy="107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57" name="Rectángulo 56">
            <a:extLst>
              <a:ext uri="{FF2B5EF4-FFF2-40B4-BE49-F238E27FC236}">
                <a16:creationId xmlns:a16="http://schemas.microsoft.com/office/drawing/2014/main" id="{CB941F01-2683-48A0-AD24-9FD363A0FA60}"/>
              </a:ext>
            </a:extLst>
          </p:cNvPr>
          <p:cNvSpPr/>
          <p:nvPr/>
        </p:nvSpPr>
        <p:spPr>
          <a:xfrm>
            <a:off x="10113548" y="3839596"/>
            <a:ext cx="1341981"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a:solidFill>
                <a:srgbClr val="FFFFFF"/>
              </a:solidFill>
              <a:latin typeface="Helvetica Neue Medium"/>
              <a:sym typeface="Helvetica Neue Medium"/>
            </a:endParaRPr>
          </a:p>
        </p:txBody>
      </p:sp>
      <p:sp>
        <p:nvSpPr>
          <p:cNvPr id="58" name="Rectángulo 57">
            <a:extLst>
              <a:ext uri="{FF2B5EF4-FFF2-40B4-BE49-F238E27FC236}">
                <a16:creationId xmlns:a16="http://schemas.microsoft.com/office/drawing/2014/main" id="{5B33ADC9-FC2B-4213-ADAF-E31F431E831F}"/>
              </a:ext>
            </a:extLst>
          </p:cNvPr>
          <p:cNvSpPr/>
          <p:nvPr/>
        </p:nvSpPr>
        <p:spPr>
          <a:xfrm>
            <a:off x="10113548" y="3839596"/>
            <a:ext cx="1341981"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a:solidFill>
                <a:srgbClr val="FFFFFF"/>
              </a:solidFill>
              <a:latin typeface="Helvetica Neue Medium"/>
              <a:sym typeface="Helvetica Neue Medium"/>
            </a:endParaRPr>
          </a:p>
        </p:txBody>
      </p:sp>
      <p:cxnSp>
        <p:nvCxnSpPr>
          <p:cNvPr id="59" name="Conector recto 58">
            <a:extLst>
              <a:ext uri="{FF2B5EF4-FFF2-40B4-BE49-F238E27FC236}">
                <a16:creationId xmlns:a16="http://schemas.microsoft.com/office/drawing/2014/main" id="{12380E18-E3D1-4474-B4DD-8B1F6B72D1EA}"/>
              </a:ext>
            </a:extLst>
          </p:cNvPr>
          <p:cNvCxnSpPr>
            <a:cxnSpLocks/>
            <a:stCxn id="97" idx="1"/>
            <a:endCxn id="107" idx="3"/>
          </p:cNvCxnSpPr>
          <p:nvPr/>
        </p:nvCxnSpPr>
        <p:spPr>
          <a:xfrm flipH="1" flipV="1">
            <a:off x="7150630" y="3855492"/>
            <a:ext cx="292422" cy="2249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0" name="Conector recto 59">
            <a:extLst>
              <a:ext uri="{FF2B5EF4-FFF2-40B4-BE49-F238E27FC236}">
                <a16:creationId xmlns:a16="http://schemas.microsoft.com/office/drawing/2014/main" id="{0719E0D9-74DF-41F9-AC50-638CDBA034CB}"/>
              </a:ext>
            </a:extLst>
          </p:cNvPr>
          <p:cNvCxnSpPr>
            <a:cxnSpLocks/>
            <a:stCxn id="70" idx="1"/>
            <a:endCxn id="93" idx="3"/>
          </p:cNvCxnSpPr>
          <p:nvPr/>
        </p:nvCxnSpPr>
        <p:spPr>
          <a:xfrm flipH="1" flipV="1">
            <a:off x="7135060" y="1396702"/>
            <a:ext cx="292422" cy="2427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1" name="Conector recto 60">
            <a:extLst>
              <a:ext uri="{FF2B5EF4-FFF2-40B4-BE49-F238E27FC236}">
                <a16:creationId xmlns:a16="http://schemas.microsoft.com/office/drawing/2014/main" id="{48D07836-9B3D-452F-94F9-86487DCC2164}"/>
              </a:ext>
            </a:extLst>
          </p:cNvPr>
          <p:cNvCxnSpPr>
            <a:cxnSpLocks/>
            <a:stCxn id="71" idx="1"/>
            <a:endCxn id="95" idx="3"/>
          </p:cNvCxnSpPr>
          <p:nvPr/>
        </p:nvCxnSpPr>
        <p:spPr>
          <a:xfrm flipH="1" flipV="1">
            <a:off x="7135060" y="2037576"/>
            <a:ext cx="292421" cy="1878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3" name="Conector recto 62">
            <a:extLst>
              <a:ext uri="{FF2B5EF4-FFF2-40B4-BE49-F238E27FC236}">
                <a16:creationId xmlns:a16="http://schemas.microsoft.com/office/drawing/2014/main" id="{AF9F3A07-5F26-4E91-B8A6-1CE0CEFB8FC4}"/>
              </a:ext>
            </a:extLst>
          </p:cNvPr>
          <p:cNvCxnSpPr>
            <a:cxnSpLocks/>
            <a:stCxn id="69" idx="1"/>
            <a:endCxn id="96" idx="3"/>
          </p:cNvCxnSpPr>
          <p:nvPr/>
        </p:nvCxnSpPr>
        <p:spPr>
          <a:xfrm flipH="1" flipV="1">
            <a:off x="7135060" y="2600610"/>
            <a:ext cx="292422" cy="1864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4" name="Conector recto 63">
            <a:extLst>
              <a:ext uri="{FF2B5EF4-FFF2-40B4-BE49-F238E27FC236}">
                <a16:creationId xmlns:a16="http://schemas.microsoft.com/office/drawing/2014/main" id="{ECEDBC59-FF39-4572-A8C9-BB2341B5F737}"/>
              </a:ext>
            </a:extLst>
          </p:cNvPr>
          <p:cNvCxnSpPr>
            <a:cxnSpLocks/>
            <a:stCxn id="72" idx="1"/>
            <a:endCxn id="98" idx="3"/>
          </p:cNvCxnSpPr>
          <p:nvPr/>
        </p:nvCxnSpPr>
        <p:spPr>
          <a:xfrm flipH="1" flipV="1">
            <a:off x="7135060" y="3190477"/>
            <a:ext cx="292422" cy="2055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5" name="Conector recto 64">
            <a:extLst>
              <a:ext uri="{FF2B5EF4-FFF2-40B4-BE49-F238E27FC236}">
                <a16:creationId xmlns:a16="http://schemas.microsoft.com/office/drawing/2014/main" id="{C1AB4F8C-87DB-405C-A09C-690F8C24972D}"/>
              </a:ext>
            </a:extLst>
          </p:cNvPr>
          <p:cNvCxnSpPr>
            <a:cxnSpLocks/>
            <a:stCxn id="104" idx="1"/>
            <a:endCxn id="99" idx="3"/>
          </p:cNvCxnSpPr>
          <p:nvPr/>
        </p:nvCxnSpPr>
        <p:spPr>
          <a:xfrm flipH="1" flipV="1">
            <a:off x="7135060" y="4442997"/>
            <a:ext cx="292422" cy="2656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6" name="Conector recto 65">
            <a:extLst>
              <a:ext uri="{FF2B5EF4-FFF2-40B4-BE49-F238E27FC236}">
                <a16:creationId xmlns:a16="http://schemas.microsoft.com/office/drawing/2014/main" id="{141657D4-EC0C-4D11-8C7C-75D253199740}"/>
              </a:ext>
            </a:extLst>
          </p:cNvPr>
          <p:cNvCxnSpPr>
            <a:cxnSpLocks/>
            <a:stCxn id="94" idx="1"/>
            <a:endCxn id="106" idx="3"/>
          </p:cNvCxnSpPr>
          <p:nvPr/>
        </p:nvCxnSpPr>
        <p:spPr>
          <a:xfrm flipH="1" flipV="1">
            <a:off x="7135060" y="4930107"/>
            <a:ext cx="292421" cy="2209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7" name="Conector recto 66">
            <a:extLst>
              <a:ext uri="{FF2B5EF4-FFF2-40B4-BE49-F238E27FC236}">
                <a16:creationId xmlns:a16="http://schemas.microsoft.com/office/drawing/2014/main" id="{71DC1D11-975C-43C2-85DD-1D60A74ECD80}"/>
              </a:ext>
            </a:extLst>
          </p:cNvPr>
          <p:cNvCxnSpPr>
            <a:cxnSpLocks/>
            <a:stCxn id="68" idx="1"/>
            <a:endCxn id="131" idx="3"/>
          </p:cNvCxnSpPr>
          <p:nvPr/>
        </p:nvCxnSpPr>
        <p:spPr>
          <a:xfrm flipH="1" flipV="1">
            <a:off x="7133585" y="5390484"/>
            <a:ext cx="284630" cy="2226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68" name="Rectángulo 67">
            <a:extLst>
              <a:ext uri="{FF2B5EF4-FFF2-40B4-BE49-F238E27FC236}">
                <a16:creationId xmlns:a16="http://schemas.microsoft.com/office/drawing/2014/main" id="{F3536059-E966-49A5-A5E8-EA81F1790AD2}"/>
              </a:ext>
            </a:extLst>
          </p:cNvPr>
          <p:cNvSpPr/>
          <p:nvPr/>
        </p:nvSpPr>
        <p:spPr>
          <a:xfrm>
            <a:off x="7418215" y="5289636"/>
            <a:ext cx="4601500" cy="246221"/>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Nacional de Financiamiento de las Empresas (ENAFIN)</a:t>
            </a:r>
          </a:p>
        </p:txBody>
      </p:sp>
      <p:sp>
        <p:nvSpPr>
          <p:cNvPr id="69" name="Rectángulo 68">
            <a:extLst>
              <a:ext uri="{FF2B5EF4-FFF2-40B4-BE49-F238E27FC236}">
                <a16:creationId xmlns:a16="http://schemas.microsoft.com/office/drawing/2014/main" id="{FE325AFB-1A0C-4B5D-9B6C-234E8C762DE0}"/>
              </a:ext>
            </a:extLst>
          </p:cNvPr>
          <p:cNvSpPr/>
          <p:nvPr/>
        </p:nvSpPr>
        <p:spPr>
          <a:xfrm>
            <a:off x="7427482" y="2419204"/>
            <a:ext cx="4594547"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Mensual sobre Empresas Comerciales (EMEC)</a:t>
            </a:r>
          </a:p>
          <a:p>
            <a:pPr marL="171450" indent="-171450" algn="l">
              <a:buFont typeface="Arial" panose="020B0604020202020204" pitchFamily="34" charset="0"/>
              <a:buChar char="•"/>
            </a:pPr>
            <a:r>
              <a:rPr lang="es-MX" sz="1000" b="0" dirty="0"/>
              <a:t>Encuesta Anual de Comercio (EAC)</a:t>
            </a:r>
          </a:p>
        </p:txBody>
      </p:sp>
      <p:sp>
        <p:nvSpPr>
          <p:cNvPr id="70" name="Rectángulo 69">
            <a:extLst>
              <a:ext uri="{FF2B5EF4-FFF2-40B4-BE49-F238E27FC236}">
                <a16:creationId xmlns:a16="http://schemas.microsoft.com/office/drawing/2014/main" id="{C10AAC0F-50DA-4851-A925-451C87BB6FDB}"/>
              </a:ext>
            </a:extLst>
          </p:cNvPr>
          <p:cNvSpPr/>
          <p:nvPr/>
        </p:nvSpPr>
        <p:spPr>
          <a:xfrm>
            <a:off x="7427482" y="1220918"/>
            <a:ext cx="4601499"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Mensual de la Industria Manufacturera (EMIM) </a:t>
            </a:r>
          </a:p>
          <a:p>
            <a:pPr marL="171450" indent="-171450" algn="l">
              <a:buFont typeface="Arial" panose="020B0604020202020204" pitchFamily="34" charset="0"/>
              <a:buChar char="•"/>
            </a:pPr>
            <a:r>
              <a:rPr lang="es-MX" sz="1000" b="0" dirty="0"/>
              <a:t>Encuesta Anual de la Industria Manufacturera (EAIM)</a:t>
            </a:r>
          </a:p>
        </p:txBody>
      </p:sp>
      <p:sp>
        <p:nvSpPr>
          <p:cNvPr id="71" name="Rectángulo 70">
            <a:extLst>
              <a:ext uri="{FF2B5EF4-FFF2-40B4-BE49-F238E27FC236}">
                <a16:creationId xmlns:a16="http://schemas.microsoft.com/office/drawing/2014/main" id="{72C685F2-1AB6-42E8-9DFD-FD49F6E0F2A8}"/>
              </a:ext>
            </a:extLst>
          </p:cNvPr>
          <p:cNvSpPr/>
          <p:nvPr/>
        </p:nvSpPr>
        <p:spPr>
          <a:xfrm>
            <a:off x="7427481" y="1933248"/>
            <a:ext cx="4594548" cy="246221"/>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Mensual de Opinión Empresarial (EMOE)</a:t>
            </a:r>
          </a:p>
        </p:txBody>
      </p:sp>
      <p:sp>
        <p:nvSpPr>
          <p:cNvPr id="72" name="Rectángulo 71">
            <a:extLst>
              <a:ext uri="{FF2B5EF4-FFF2-40B4-BE49-F238E27FC236}">
                <a16:creationId xmlns:a16="http://schemas.microsoft.com/office/drawing/2014/main" id="{056ABC19-FF68-4FCC-92B8-35FC461E2812}"/>
              </a:ext>
            </a:extLst>
          </p:cNvPr>
          <p:cNvSpPr/>
          <p:nvPr/>
        </p:nvSpPr>
        <p:spPr>
          <a:xfrm>
            <a:off x="7427482" y="2934029"/>
            <a:ext cx="4601500" cy="553998"/>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Mensual de Servicios (EMS)</a:t>
            </a:r>
          </a:p>
          <a:p>
            <a:pPr marL="171450" indent="-171450" algn="l">
              <a:buFont typeface="Arial" panose="020B0604020202020204" pitchFamily="34" charset="0"/>
              <a:buChar char="•"/>
            </a:pPr>
            <a:r>
              <a:rPr lang="es-MX" sz="1000" b="0" dirty="0"/>
              <a:t>Encuesta Anual de Servicios Privados No Financieros (EASPNF)</a:t>
            </a:r>
          </a:p>
          <a:p>
            <a:pPr marL="171450" indent="-171450" algn="l">
              <a:buFont typeface="Arial" panose="020B0604020202020204" pitchFamily="34" charset="0"/>
              <a:buChar char="•"/>
            </a:pPr>
            <a:r>
              <a:rPr lang="es-MX" sz="1000" b="0" dirty="0"/>
              <a:t>Encuesta Anual de Transportes (EAT)</a:t>
            </a:r>
          </a:p>
        </p:txBody>
      </p:sp>
      <p:sp>
        <p:nvSpPr>
          <p:cNvPr id="73" name="Rectángulo 72">
            <a:extLst>
              <a:ext uri="{FF2B5EF4-FFF2-40B4-BE49-F238E27FC236}">
                <a16:creationId xmlns:a16="http://schemas.microsoft.com/office/drawing/2014/main" id="{AA43A484-8CC5-4160-9072-1DD09E2F95F5}"/>
              </a:ext>
            </a:extLst>
          </p:cNvPr>
          <p:cNvSpPr/>
          <p:nvPr/>
        </p:nvSpPr>
        <p:spPr>
          <a:xfrm>
            <a:off x="7418215" y="580728"/>
            <a:ext cx="4603814"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Nacional de Empresas Constructoras (ENEC)</a:t>
            </a:r>
          </a:p>
          <a:p>
            <a:pPr marL="171450" indent="-171450" algn="l">
              <a:buFont typeface="Arial" panose="020B0604020202020204" pitchFamily="34" charset="0"/>
              <a:buChar char="•"/>
            </a:pPr>
            <a:r>
              <a:rPr lang="es-MX" sz="1000" b="0" dirty="0"/>
              <a:t>Encuesta Anual para Empresas Constructoras (EAEC)</a:t>
            </a:r>
          </a:p>
        </p:txBody>
      </p:sp>
      <p:cxnSp>
        <p:nvCxnSpPr>
          <p:cNvPr id="76" name="Conector recto 75">
            <a:extLst>
              <a:ext uri="{FF2B5EF4-FFF2-40B4-BE49-F238E27FC236}">
                <a16:creationId xmlns:a16="http://schemas.microsoft.com/office/drawing/2014/main" id="{A10EA6A2-109B-4458-9F5D-11557E2F5A59}"/>
              </a:ext>
            </a:extLst>
          </p:cNvPr>
          <p:cNvCxnSpPr>
            <a:cxnSpLocks/>
            <a:stCxn id="73" idx="1"/>
            <a:endCxn id="92" idx="3"/>
          </p:cNvCxnSpPr>
          <p:nvPr/>
        </p:nvCxnSpPr>
        <p:spPr>
          <a:xfrm flipH="1" flipV="1">
            <a:off x="7135060" y="754278"/>
            <a:ext cx="283155" cy="2650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94" name="Rectángulo 93">
            <a:extLst>
              <a:ext uri="{FF2B5EF4-FFF2-40B4-BE49-F238E27FC236}">
                <a16:creationId xmlns:a16="http://schemas.microsoft.com/office/drawing/2014/main" id="{ECE5EDDC-EF5D-4E1E-A1A1-72AAEB77E229}"/>
              </a:ext>
            </a:extLst>
          </p:cNvPr>
          <p:cNvSpPr/>
          <p:nvPr/>
        </p:nvSpPr>
        <p:spPr>
          <a:xfrm>
            <a:off x="7427481" y="4752146"/>
            <a:ext cx="4594548"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t>Encuesta Nacional sobre Productividad y Competitividad de las Micro, Pequeñas y Medianas Empresas (ENAPROCE)</a:t>
            </a:r>
          </a:p>
        </p:txBody>
      </p:sp>
      <p:sp>
        <p:nvSpPr>
          <p:cNvPr id="97" name="Rectángulo 96">
            <a:extLst>
              <a:ext uri="{FF2B5EF4-FFF2-40B4-BE49-F238E27FC236}">
                <a16:creationId xmlns:a16="http://schemas.microsoft.com/office/drawing/2014/main" id="{74EC4BD0-2F32-49E5-ADA6-0328BA197247}"/>
              </a:ext>
            </a:extLst>
          </p:cNvPr>
          <p:cNvSpPr/>
          <p:nvPr/>
        </p:nvSpPr>
        <p:spPr>
          <a:xfrm>
            <a:off x="7443052" y="3677930"/>
            <a:ext cx="4601500"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solidFill>
                  <a:srgbClr val="333333"/>
                </a:solidFill>
                <a:latin typeface="HelveticaNeue-Light"/>
              </a:rPr>
              <a:t>Encuesta de Turismo de Internación (ETI)</a:t>
            </a:r>
          </a:p>
          <a:p>
            <a:pPr marL="171450" indent="-171450" algn="l">
              <a:buFont typeface="Arial" panose="020B0604020202020204" pitchFamily="34" charset="0"/>
              <a:buChar char="•"/>
            </a:pPr>
            <a:r>
              <a:rPr lang="es-MX" sz="1000" b="0" dirty="0"/>
              <a:t>Encuesta de Viajeros Fronterizos (EVF)</a:t>
            </a:r>
            <a:endParaRPr lang="es-MX" sz="1000" dirty="0"/>
          </a:p>
        </p:txBody>
      </p:sp>
      <p:sp>
        <p:nvSpPr>
          <p:cNvPr id="104" name="Rectángulo 103">
            <a:extLst>
              <a:ext uri="{FF2B5EF4-FFF2-40B4-BE49-F238E27FC236}">
                <a16:creationId xmlns:a16="http://schemas.microsoft.com/office/drawing/2014/main" id="{80AF1781-AE88-4E47-9FB8-718DC583835A}"/>
              </a:ext>
            </a:extLst>
          </p:cNvPr>
          <p:cNvSpPr/>
          <p:nvPr/>
        </p:nvSpPr>
        <p:spPr>
          <a:xfrm>
            <a:off x="7427482" y="4269503"/>
            <a:ext cx="4601500" cy="400110"/>
          </a:xfrm>
          <a:prstGeom prst="rect">
            <a:avLst/>
          </a:prstGeom>
          <a:solidFill>
            <a:schemeClr val="accent3">
              <a:lumMod val="20000"/>
              <a:lumOff val="80000"/>
            </a:schemeClr>
          </a:solidFill>
        </p:spPr>
        <p:txBody>
          <a:bodyPr wrap="square">
            <a:spAutoFit/>
          </a:bodyPr>
          <a:lstStyle/>
          <a:p>
            <a:pPr marL="171450" indent="-171450" algn="l">
              <a:buFont typeface="Arial" panose="020B0604020202020204" pitchFamily="34" charset="0"/>
              <a:buChar char="•"/>
            </a:pPr>
            <a:r>
              <a:rPr lang="es-MX" sz="1000" b="0" dirty="0">
                <a:solidFill>
                  <a:schemeClr val="tx1"/>
                </a:solidFill>
                <a:latin typeface="HelveticaNeue-Light"/>
              </a:rPr>
              <a:t>Encuesta Nacional sobre Disponibilidad y Uso de Tecnologías de la Información en los Hogares (ENDUTIH)</a:t>
            </a:r>
          </a:p>
        </p:txBody>
      </p:sp>
      <p:sp>
        <p:nvSpPr>
          <p:cNvPr id="105" name="CuadroTexto 104">
            <a:extLst>
              <a:ext uri="{FF2B5EF4-FFF2-40B4-BE49-F238E27FC236}">
                <a16:creationId xmlns:a16="http://schemas.microsoft.com/office/drawing/2014/main" id="{673085D4-C795-4B46-AF85-7F0D401C414D}"/>
              </a:ext>
            </a:extLst>
          </p:cNvPr>
          <p:cNvSpPr txBox="1"/>
          <p:nvPr/>
        </p:nvSpPr>
        <p:spPr>
          <a:xfrm>
            <a:off x="2819979" y="941434"/>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108" name="CuadroTexto 107">
            <a:extLst>
              <a:ext uri="{FF2B5EF4-FFF2-40B4-BE49-F238E27FC236}">
                <a16:creationId xmlns:a16="http://schemas.microsoft.com/office/drawing/2014/main" id="{937BEB4C-D15A-45EF-8237-0238498C4D66}"/>
              </a:ext>
            </a:extLst>
          </p:cNvPr>
          <p:cNvSpPr txBox="1"/>
          <p:nvPr/>
        </p:nvSpPr>
        <p:spPr>
          <a:xfrm>
            <a:off x="2819978" y="1578170"/>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109" name="CuadroTexto 108">
            <a:extLst>
              <a:ext uri="{FF2B5EF4-FFF2-40B4-BE49-F238E27FC236}">
                <a16:creationId xmlns:a16="http://schemas.microsoft.com/office/drawing/2014/main" id="{35176E37-D722-44A5-A275-C8C3E2EF8457}"/>
              </a:ext>
            </a:extLst>
          </p:cNvPr>
          <p:cNvSpPr txBox="1"/>
          <p:nvPr/>
        </p:nvSpPr>
        <p:spPr>
          <a:xfrm>
            <a:off x="2819649" y="2224954"/>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112" name="CuadroTexto 111">
            <a:extLst>
              <a:ext uri="{FF2B5EF4-FFF2-40B4-BE49-F238E27FC236}">
                <a16:creationId xmlns:a16="http://schemas.microsoft.com/office/drawing/2014/main" id="{CEDEFBA1-D2D9-4B8B-B4E1-683423C615F8}"/>
              </a:ext>
            </a:extLst>
          </p:cNvPr>
          <p:cNvSpPr txBox="1"/>
          <p:nvPr/>
        </p:nvSpPr>
        <p:spPr>
          <a:xfrm>
            <a:off x="2818622" y="2691079"/>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114" name="CuadroTexto 113">
            <a:extLst>
              <a:ext uri="{FF2B5EF4-FFF2-40B4-BE49-F238E27FC236}">
                <a16:creationId xmlns:a16="http://schemas.microsoft.com/office/drawing/2014/main" id="{301569D6-DA8E-4B73-B28C-723722184701}"/>
              </a:ext>
            </a:extLst>
          </p:cNvPr>
          <p:cNvSpPr txBox="1"/>
          <p:nvPr/>
        </p:nvSpPr>
        <p:spPr>
          <a:xfrm>
            <a:off x="2819650" y="3375137"/>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120" name="CuadroTexto 119">
            <a:extLst>
              <a:ext uri="{FF2B5EF4-FFF2-40B4-BE49-F238E27FC236}">
                <a16:creationId xmlns:a16="http://schemas.microsoft.com/office/drawing/2014/main" id="{38E63455-57C5-431A-95D0-5272EBFD789C}"/>
              </a:ext>
            </a:extLst>
          </p:cNvPr>
          <p:cNvSpPr txBox="1"/>
          <p:nvPr/>
        </p:nvSpPr>
        <p:spPr>
          <a:xfrm>
            <a:off x="2950869" y="4533958"/>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121" name="CuadroTexto 120">
            <a:extLst>
              <a:ext uri="{FF2B5EF4-FFF2-40B4-BE49-F238E27FC236}">
                <a16:creationId xmlns:a16="http://schemas.microsoft.com/office/drawing/2014/main" id="{AA9E791D-C5EB-43E5-A6DE-A55C4C212FF7}"/>
              </a:ext>
            </a:extLst>
          </p:cNvPr>
          <p:cNvSpPr txBox="1"/>
          <p:nvPr/>
        </p:nvSpPr>
        <p:spPr>
          <a:xfrm>
            <a:off x="2926022" y="5016947"/>
            <a:ext cx="1264770"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Trienal</a:t>
            </a:r>
          </a:p>
        </p:txBody>
      </p:sp>
      <p:sp>
        <p:nvSpPr>
          <p:cNvPr id="122" name="CuadroTexto 121">
            <a:extLst>
              <a:ext uri="{FF2B5EF4-FFF2-40B4-BE49-F238E27FC236}">
                <a16:creationId xmlns:a16="http://schemas.microsoft.com/office/drawing/2014/main" id="{49DC8079-68F8-4A02-9062-AD023087404C}"/>
              </a:ext>
            </a:extLst>
          </p:cNvPr>
          <p:cNvSpPr txBox="1"/>
          <p:nvPr/>
        </p:nvSpPr>
        <p:spPr>
          <a:xfrm>
            <a:off x="2963820" y="4037551"/>
            <a:ext cx="1237519"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Bienal</a:t>
            </a:r>
          </a:p>
        </p:txBody>
      </p:sp>
      <p:sp>
        <p:nvSpPr>
          <p:cNvPr id="123" name="CuadroTexto 122">
            <a:extLst>
              <a:ext uri="{FF2B5EF4-FFF2-40B4-BE49-F238E27FC236}">
                <a16:creationId xmlns:a16="http://schemas.microsoft.com/office/drawing/2014/main" id="{ED91CF88-8447-4A20-9F8C-C0AEA6AB728C}"/>
              </a:ext>
            </a:extLst>
          </p:cNvPr>
          <p:cNvSpPr txBox="1"/>
          <p:nvPr/>
        </p:nvSpPr>
        <p:spPr>
          <a:xfrm>
            <a:off x="2926021" y="5488599"/>
            <a:ext cx="1264770"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Trienal</a:t>
            </a:r>
          </a:p>
        </p:txBody>
      </p:sp>
      <p:sp>
        <p:nvSpPr>
          <p:cNvPr id="101" name="CuadroTexto 100"/>
          <p:cNvSpPr txBox="1"/>
          <p:nvPr/>
        </p:nvSpPr>
        <p:spPr>
          <a:xfrm flipH="1">
            <a:off x="58682" y="5477723"/>
            <a:ext cx="1412178"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a:r>
              <a:rPr lang="es-MX" sz="700" dirty="0"/>
              <a:t>CICLO QUINQUENAL = LOS CAMBIOS DE AÑO BASE</a:t>
            </a:r>
            <a:endParaRPr lang="en-US" sz="700" dirty="0"/>
          </a:p>
        </p:txBody>
      </p:sp>
    </p:spTree>
    <p:extLst>
      <p:ext uri="{BB962C8B-B14F-4D97-AF65-F5344CB8AC3E}">
        <p14:creationId xmlns:p14="http://schemas.microsoft.com/office/powerpoint/2010/main" val="335615111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endParaRPr lang="es-MX" sz="1000" i="1" dirty="0">
              <a:solidFill>
                <a:srgbClr val="00A2FF">
                  <a:lumMod val="50000"/>
                </a:srgbClr>
              </a:solidFill>
              <a:latin typeface="Helvetica Neue Medium"/>
              <a:sym typeface="Helvetica Neue Medium"/>
            </a:endParaRP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14195"/>
            <a:ext cx="2582971" cy="1769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150" i="1" u="sng" dirty="0">
                <a:solidFill>
                  <a:srgbClr val="00A2FF">
                    <a:lumMod val="50000"/>
                  </a:srgbClr>
                </a:solidFill>
                <a:latin typeface="Helvetica Neue Medium"/>
                <a:sym typeface="Helvetica Neue Medium"/>
              </a:rPr>
              <a:t>PRODUCTOS  NSTITUCIONALES</a:t>
            </a:r>
          </a:p>
        </p:txBody>
      </p: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sp>
        <p:nvSpPr>
          <p:cNvPr id="188" name="Rectángulo 187">
            <a:hlinkClick r:id="rId2" action="ppaction://hlinksldjump"/>
            <a:extLst>
              <a:ext uri="{FF2B5EF4-FFF2-40B4-BE49-F238E27FC236}">
                <a16:creationId xmlns:a16="http://schemas.microsoft.com/office/drawing/2014/main" id="{C7BE30AA-31A5-48AE-B133-55E5B71FD4E6}"/>
              </a:ext>
            </a:extLst>
          </p:cNvPr>
          <p:cNvSpPr/>
          <p:nvPr/>
        </p:nvSpPr>
        <p:spPr>
          <a:xfrm>
            <a:off x="62209" y="3060840"/>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56" name="Conector recto 55">
            <a:extLst>
              <a:ext uri="{FF2B5EF4-FFF2-40B4-BE49-F238E27FC236}">
                <a16:creationId xmlns:a16="http://schemas.microsoft.com/office/drawing/2014/main" id="{A514B0BE-A17A-43C6-96BC-41D2402E5B75}"/>
              </a:ext>
            </a:extLst>
          </p:cNvPr>
          <p:cNvCxnSpPr>
            <a:cxnSpLocks/>
            <a:stCxn id="58" idx="1"/>
            <a:endCxn id="188" idx="3"/>
          </p:cNvCxnSpPr>
          <p:nvPr/>
        </p:nvCxnSpPr>
        <p:spPr>
          <a:xfrm flipH="1">
            <a:off x="968997" y="3427578"/>
            <a:ext cx="139251" cy="2594"/>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58" name="Rectángulo 57">
            <a:hlinkClick r:id="rId2" action="ppaction://hlinksldjump"/>
            <a:extLst>
              <a:ext uri="{FF2B5EF4-FFF2-40B4-BE49-F238E27FC236}">
                <a16:creationId xmlns:a16="http://schemas.microsoft.com/office/drawing/2014/main" id="{67F0A33F-8260-405C-ABFB-575506E48048}"/>
              </a:ext>
            </a:extLst>
          </p:cNvPr>
          <p:cNvSpPr/>
          <p:nvPr/>
        </p:nvSpPr>
        <p:spPr>
          <a:xfrm>
            <a:off x="1108248" y="2965913"/>
            <a:ext cx="1245848" cy="923330"/>
          </a:xfrm>
          <a:prstGeom prst="rect">
            <a:avLst/>
          </a:prstGeom>
          <a:solidFill>
            <a:schemeClr val="accent4">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dirty="0">
              <a:latin typeface="Helvetica Neue Medium"/>
              <a:sym typeface="Helvetica Neue Medium"/>
            </a:endParaRPr>
          </a:p>
          <a:p>
            <a:r>
              <a:rPr lang="es-MX" sz="1200" dirty="0">
                <a:latin typeface="Helvetica Neue Medium"/>
                <a:sym typeface="Helvetica Neue Medium"/>
              </a:rPr>
              <a:t>Registros administrativos económicos</a:t>
            </a:r>
          </a:p>
          <a:p>
            <a:endParaRPr lang="es-MX" sz="1200" b="0" dirty="0">
              <a:latin typeface="Helvetica Neue Medium"/>
              <a:sym typeface="Helvetica Neue Medium"/>
            </a:endParaRPr>
          </a:p>
        </p:txBody>
      </p:sp>
      <p:sp>
        <p:nvSpPr>
          <p:cNvPr id="59" name="Rectángulo 58">
            <a:extLst>
              <a:ext uri="{FF2B5EF4-FFF2-40B4-BE49-F238E27FC236}">
                <a16:creationId xmlns:a16="http://schemas.microsoft.com/office/drawing/2014/main" id="{23C10B83-3F5D-4D6F-9AC8-6EE2805307FF}"/>
              </a:ext>
            </a:extLst>
          </p:cNvPr>
          <p:cNvSpPr/>
          <p:nvPr/>
        </p:nvSpPr>
        <p:spPr>
          <a:xfrm>
            <a:off x="2498224" y="823905"/>
            <a:ext cx="2069436" cy="153888"/>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Registro Estadístico de Negocios</a:t>
            </a:r>
          </a:p>
        </p:txBody>
      </p:sp>
      <p:sp>
        <p:nvSpPr>
          <p:cNvPr id="60" name="Rectángulo 59">
            <a:extLst>
              <a:ext uri="{FF2B5EF4-FFF2-40B4-BE49-F238E27FC236}">
                <a16:creationId xmlns:a16="http://schemas.microsoft.com/office/drawing/2014/main" id="{0E5D889D-F61A-4430-8DF9-19F5928468C5}"/>
              </a:ext>
            </a:extLst>
          </p:cNvPr>
          <p:cNvSpPr/>
          <p:nvPr/>
        </p:nvSpPr>
        <p:spPr>
          <a:xfrm>
            <a:off x="2498224" y="1607290"/>
            <a:ext cx="2069436" cy="307777"/>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Vinculación de Registros Administrativos</a:t>
            </a:r>
          </a:p>
        </p:txBody>
      </p:sp>
      <p:sp>
        <p:nvSpPr>
          <p:cNvPr id="61" name="Rectángulo 60">
            <a:extLst>
              <a:ext uri="{FF2B5EF4-FFF2-40B4-BE49-F238E27FC236}">
                <a16:creationId xmlns:a16="http://schemas.microsoft.com/office/drawing/2014/main" id="{E07BE160-74A9-43C5-BE08-B66F93012588}"/>
              </a:ext>
            </a:extLst>
          </p:cNvPr>
          <p:cNvSpPr/>
          <p:nvPr/>
        </p:nvSpPr>
        <p:spPr>
          <a:xfrm>
            <a:off x="2498224" y="2262416"/>
            <a:ext cx="2069436" cy="153888"/>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Sectores Industriales</a:t>
            </a:r>
          </a:p>
        </p:txBody>
      </p:sp>
      <p:sp>
        <p:nvSpPr>
          <p:cNvPr id="63" name="Rectángulo 62">
            <a:extLst>
              <a:ext uri="{FF2B5EF4-FFF2-40B4-BE49-F238E27FC236}">
                <a16:creationId xmlns:a16="http://schemas.microsoft.com/office/drawing/2014/main" id="{73DA38A1-BDE9-40BF-9EF1-314DE9D6C089}"/>
              </a:ext>
            </a:extLst>
          </p:cNvPr>
          <p:cNvSpPr/>
          <p:nvPr/>
        </p:nvSpPr>
        <p:spPr>
          <a:xfrm>
            <a:off x="2498224" y="2655173"/>
            <a:ext cx="2069436" cy="307777"/>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Finanzas Públicas Estatales y Municipales</a:t>
            </a:r>
          </a:p>
        </p:txBody>
      </p:sp>
      <p:sp>
        <p:nvSpPr>
          <p:cNvPr id="64" name="Rectángulo 63">
            <a:extLst>
              <a:ext uri="{FF2B5EF4-FFF2-40B4-BE49-F238E27FC236}">
                <a16:creationId xmlns:a16="http://schemas.microsoft.com/office/drawing/2014/main" id="{88F7D306-B7CE-4B28-A211-16A45D357F23}"/>
              </a:ext>
            </a:extLst>
          </p:cNvPr>
          <p:cNvSpPr/>
          <p:nvPr/>
        </p:nvSpPr>
        <p:spPr>
          <a:xfrm>
            <a:off x="2498224" y="3202737"/>
            <a:ext cx="2069436" cy="153888"/>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Accidentes de Tránsito Terrestre</a:t>
            </a:r>
          </a:p>
        </p:txBody>
      </p:sp>
      <p:sp>
        <p:nvSpPr>
          <p:cNvPr id="65" name="Rectángulo 64">
            <a:extLst>
              <a:ext uri="{FF2B5EF4-FFF2-40B4-BE49-F238E27FC236}">
                <a16:creationId xmlns:a16="http://schemas.microsoft.com/office/drawing/2014/main" id="{FB2D6789-A59F-4357-A427-6AC6B0369FF7}"/>
              </a:ext>
            </a:extLst>
          </p:cNvPr>
          <p:cNvSpPr/>
          <p:nvPr/>
        </p:nvSpPr>
        <p:spPr>
          <a:xfrm>
            <a:off x="2498224" y="3623675"/>
            <a:ext cx="2069436" cy="307777"/>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Sacrificio de Ganado en Rastros Municipales</a:t>
            </a:r>
          </a:p>
        </p:txBody>
      </p:sp>
      <p:sp>
        <p:nvSpPr>
          <p:cNvPr id="66" name="Rectángulo 65">
            <a:extLst>
              <a:ext uri="{FF2B5EF4-FFF2-40B4-BE49-F238E27FC236}">
                <a16:creationId xmlns:a16="http://schemas.microsoft.com/office/drawing/2014/main" id="{B91B2487-3AF1-43AC-B0F7-A0F1669D925B}"/>
              </a:ext>
            </a:extLst>
          </p:cNvPr>
          <p:cNvSpPr/>
          <p:nvPr/>
        </p:nvSpPr>
        <p:spPr>
          <a:xfrm>
            <a:off x="2498224" y="4201585"/>
            <a:ext cx="2069436" cy="153888"/>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Transporte Urbano de Pasajeros</a:t>
            </a:r>
          </a:p>
        </p:txBody>
      </p:sp>
      <p:sp>
        <p:nvSpPr>
          <p:cNvPr id="67" name="Rectángulo 66">
            <a:extLst>
              <a:ext uri="{FF2B5EF4-FFF2-40B4-BE49-F238E27FC236}">
                <a16:creationId xmlns:a16="http://schemas.microsoft.com/office/drawing/2014/main" id="{A8CC4C8C-AF71-47B8-A454-8DF69A5D8B6B}"/>
              </a:ext>
            </a:extLst>
          </p:cNvPr>
          <p:cNvSpPr/>
          <p:nvPr/>
        </p:nvSpPr>
        <p:spPr>
          <a:xfrm>
            <a:off x="2498224" y="4630560"/>
            <a:ext cx="2069436" cy="307777"/>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Vehículos de motor registrados en circulación</a:t>
            </a:r>
          </a:p>
        </p:txBody>
      </p:sp>
      <p:sp>
        <p:nvSpPr>
          <p:cNvPr id="68" name="Rectángulo 67">
            <a:extLst>
              <a:ext uri="{FF2B5EF4-FFF2-40B4-BE49-F238E27FC236}">
                <a16:creationId xmlns:a16="http://schemas.microsoft.com/office/drawing/2014/main" id="{7BDEE697-5E3B-42CE-8579-5E6FA2684A89}"/>
              </a:ext>
            </a:extLst>
          </p:cNvPr>
          <p:cNvSpPr/>
          <p:nvPr/>
        </p:nvSpPr>
        <p:spPr>
          <a:xfrm>
            <a:off x="2498224" y="5212432"/>
            <a:ext cx="2069436" cy="307777"/>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Balanza Comercial de Mercancías de México</a:t>
            </a:r>
          </a:p>
        </p:txBody>
      </p:sp>
      <p:cxnSp>
        <p:nvCxnSpPr>
          <p:cNvPr id="69" name="Conector recto 68">
            <a:extLst>
              <a:ext uri="{FF2B5EF4-FFF2-40B4-BE49-F238E27FC236}">
                <a16:creationId xmlns:a16="http://schemas.microsoft.com/office/drawing/2014/main" id="{ED391158-522A-4975-B9CA-F79CEC4B5964}"/>
              </a:ext>
            </a:extLst>
          </p:cNvPr>
          <p:cNvCxnSpPr>
            <a:cxnSpLocks/>
            <a:stCxn id="59" idx="1"/>
            <a:endCxn id="58" idx="3"/>
          </p:cNvCxnSpPr>
          <p:nvPr/>
        </p:nvCxnSpPr>
        <p:spPr>
          <a:xfrm flipH="1">
            <a:off x="2354096" y="900849"/>
            <a:ext cx="144128" cy="252672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0" name="Conector recto 69">
            <a:extLst>
              <a:ext uri="{FF2B5EF4-FFF2-40B4-BE49-F238E27FC236}">
                <a16:creationId xmlns:a16="http://schemas.microsoft.com/office/drawing/2014/main" id="{525C66F1-AF7D-48EB-9638-57AEF6EF8761}"/>
              </a:ext>
            </a:extLst>
          </p:cNvPr>
          <p:cNvCxnSpPr>
            <a:cxnSpLocks/>
            <a:stCxn id="60" idx="1"/>
            <a:endCxn id="58" idx="3"/>
          </p:cNvCxnSpPr>
          <p:nvPr/>
        </p:nvCxnSpPr>
        <p:spPr>
          <a:xfrm flipH="1">
            <a:off x="2354096" y="1761179"/>
            <a:ext cx="144128" cy="166639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1" name="Conector recto 70">
            <a:extLst>
              <a:ext uri="{FF2B5EF4-FFF2-40B4-BE49-F238E27FC236}">
                <a16:creationId xmlns:a16="http://schemas.microsoft.com/office/drawing/2014/main" id="{50E91EA8-2756-45BB-A734-5E53C2586974}"/>
              </a:ext>
            </a:extLst>
          </p:cNvPr>
          <p:cNvCxnSpPr>
            <a:cxnSpLocks/>
            <a:stCxn id="61" idx="1"/>
            <a:endCxn id="58" idx="3"/>
          </p:cNvCxnSpPr>
          <p:nvPr/>
        </p:nvCxnSpPr>
        <p:spPr>
          <a:xfrm flipH="1">
            <a:off x="2354096" y="2339360"/>
            <a:ext cx="144128" cy="108821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2" name="Conector recto 71">
            <a:extLst>
              <a:ext uri="{FF2B5EF4-FFF2-40B4-BE49-F238E27FC236}">
                <a16:creationId xmlns:a16="http://schemas.microsoft.com/office/drawing/2014/main" id="{7BC18BE7-3375-4B55-B3D0-1C16DA556C8A}"/>
              </a:ext>
            </a:extLst>
          </p:cNvPr>
          <p:cNvCxnSpPr>
            <a:cxnSpLocks/>
            <a:stCxn id="63" idx="1"/>
            <a:endCxn id="58" idx="3"/>
          </p:cNvCxnSpPr>
          <p:nvPr/>
        </p:nvCxnSpPr>
        <p:spPr>
          <a:xfrm flipH="1">
            <a:off x="2354096" y="2809062"/>
            <a:ext cx="144128" cy="61851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3" name="Conector recto 72">
            <a:extLst>
              <a:ext uri="{FF2B5EF4-FFF2-40B4-BE49-F238E27FC236}">
                <a16:creationId xmlns:a16="http://schemas.microsoft.com/office/drawing/2014/main" id="{60908175-5C67-4998-895C-C7E997C17797}"/>
              </a:ext>
            </a:extLst>
          </p:cNvPr>
          <p:cNvCxnSpPr>
            <a:cxnSpLocks/>
            <a:stCxn id="64" idx="1"/>
            <a:endCxn id="58" idx="3"/>
          </p:cNvCxnSpPr>
          <p:nvPr/>
        </p:nvCxnSpPr>
        <p:spPr>
          <a:xfrm flipH="1">
            <a:off x="2354096" y="3279681"/>
            <a:ext cx="144128" cy="14789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6" name="Conector recto 75">
            <a:extLst>
              <a:ext uri="{FF2B5EF4-FFF2-40B4-BE49-F238E27FC236}">
                <a16:creationId xmlns:a16="http://schemas.microsoft.com/office/drawing/2014/main" id="{1688B544-41C0-483C-B72D-AD3A9B49944D}"/>
              </a:ext>
            </a:extLst>
          </p:cNvPr>
          <p:cNvCxnSpPr>
            <a:cxnSpLocks/>
            <a:stCxn id="65" idx="1"/>
            <a:endCxn id="58" idx="3"/>
          </p:cNvCxnSpPr>
          <p:nvPr/>
        </p:nvCxnSpPr>
        <p:spPr>
          <a:xfrm flipH="1" flipV="1">
            <a:off x="2354096" y="3427578"/>
            <a:ext cx="144128" cy="34998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4" name="Conector recto 93">
            <a:extLst>
              <a:ext uri="{FF2B5EF4-FFF2-40B4-BE49-F238E27FC236}">
                <a16:creationId xmlns:a16="http://schemas.microsoft.com/office/drawing/2014/main" id="{D7EF34F4-3480-44D2-920E-E4A9C062CD6D}"/>
              </a:ext>
            </a:extLst>
          </p:cNvPr>
          <p:cNvCxnSpPr>
            <a:cxnSpLocks/>
            <a:stCxn id="66" idx="1"/>
            <a:endCxn id="58" idx="3"/>
          </p:cNvCxnSpPr>
          <p:nvPr/>
        </p:nvCxnSpPr>
        <p:spPr>
          <a:xfrm flipH="1" flipV="1">
            <a:off x="2354096" y="3427578"/>
            <a:ext cx="144128" cy="85095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7" name="Conector recto 96">
            <a:extLst>
              <a:ext uri="{FF2B5EF4-FFF2-40B4-BE49-F238E27FC236}">
                <a16:creationId xmlns:a16="http://schemas.microsoft.com/office/drawing/2014/main" id="{D15B4C2D-39DD-405D-AF1E-5EDE610BA4C1}"/>
              </a:ext>
            </a:extLst>
          </p:cNvPr>
          <p:cNvCxnSpPr>
            <a:cxnSpLocks/>
            <a:stCxn id="67" idx="1"/>
            <a:endCxn id="58" idx="3"/>
          </p:cNvCxnSpPr>
          <p:nvPr/>
        </p:nvCxnSpPr>
        <p:spPr>
          <a:xfrm flipH="1" flipV="1">
            <a:off x="2354096" y="3427578"/>
            <a:ext cx="144128" cy="135687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0" name="Conector recto 99">
            <a:extLst>
              <a:ext uri="{FF2B5EF4-FFF2-40B4-BE49-F238E27FC236}">
                <a16:creationId xmlns:a16="http://schemas.microsoft.com/office/drawing/2014/main" id="{EDEC1288-A51C-48FA-8101-FCDA1C0FE8F3}"/>
              </a:ext>
            </a:extLst>
          </p:cNvPr>
          <p:cNvCxnSpPr>
            <a:cxnSpLocks/>
            <a:stCxn id="68" idx="1"/>
            <a:endCxn id="58" idx="3"/>
          </p:cNvCxnSpPr>
          <p:nvPr/>
        </p:nvCxnSpPr>
        <p:spPr>
          <a:xfrm flipH="1" flipV="1">
            <a:off x="2354096" y="3427578"/>
            <a:ext cx="144128" cy="1938743"/>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1" name="Rectángulo 100">
            <a:extLst>
              <a:ext uri="{FF2B5EF4-FFF2-40B4-BE49-F238E27FC236}">
                <a16:creationId xmlns:a16="http://schemas.microsoft.com/office/drawing/2014/main" id="{E69758E9-24EF-4F4A-829B-C5A69B45ACCD}"/>
              </a:ext>
            </a:extLst>
          </p:cNvPr>
          <p:cNvSpPr/>
          <p:nvPr/>
        </p:nvSpPr>
        <p:spPr>
          <a:xfrm>
            <a:off x="4665613" y="797998"/>
            <a:ext cx="2469447" cy="153888"/>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el RENEM</a:t>
            </a:r>
          </a:p>
        </p:txBody>
      </p:sp>
      <p:sp>
        <p:nvSpPr>
          <p:cNvPr id="102" name="Rectángulo 101">
            <a:extLst>
              <a:ext uri="{FF2B5EF4-FFF2-40B4-BE49-F238E27FC236}">
                <a16:creationId xmlns:a16="http://schemas.microsoft.com/office/drawing/2014/main" id="{0132CF95-EF30-4489-95E9-00BEC08A61B6}"/>
              </a:ext>
            </a:extLst>
          </p:cNvPr>
          <p:cNvSpPr/>
          <p:nvPr/>
        </p:nvSpPr>
        <p:spPr>
          <a:xfrm>
            <a:off x="4665613" y="1605321"/>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la vinculación de registros administrativos</a:t>
            </a:r>
          </a:p>
        </p:txBody>
      </p:sp>
      <p:sp>
        <p:nvSpPr>
          <p:cNvPr id="103" name="Rectángulo 102">
            <a:extLst>
              <a:ext uri="{FF2B5EF4-FFF2-40B4-BE49-F238E27FC236}">
                <a16:creationId xmlns:a16="http://schemas.microsoft.com/office/drawing/2014/main" id="{EFB9F454-F5E5-4180-A318-9B31EA806FE9}"/>
              </a:ext>
            </a:extLst>
          </p:cNvPr>
          <p:cNvSpPr/>
          <p:nvPr/>
        </p:nvSpPr>
        <p:spPr>
          <a:xfrm>
            <a:off x="4665613" y="2183810"/>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información de sectores industriales</a:t>
            </a:r>
          </a:p>
        </p:txBody>
      </p:sp>
      <p:sp>
        <p:nvSpPr>
          <p:cNvPr id="104" name="Rectángulo 103">
            <a:extLst>
              <a:ext uri="{FF2B5EF4-FFF2-40B4-BE49-F238E27FC236}">
                <a16:creationId xmlns:a16="http://schemas.microsoft.com/office/drawing/2014/main" id="{0AC52A58-0926-48FA-A53A-AE4F9F9BCD55}"/>
              </a:ext>
            </a:extLst>
          </p:cNvPr>
          <p:cNvSpPr/>
          <p:nvPr/>
        </p:nvSpPr>
        <p:spPr>
          <a:xfrm>
            <a:off x="4665613" y="4629061"/>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a:t>
            </a:r>
            <a:r>
              <a:rPr lang="es-MX" sz="1000" b="0" dirty="0" err="1">
                <a:solidFill>
                  <a:srgbClr val="00A2FF">
                    <a:lumMod val="50000"/>
                  </a:srgbClr>
                </a:solidFill>
                <a:latin typeface="Helvetica Neue Medium"/>
                <a:sym typeface="Helvetica Neue Medium"/>
              </a:rPr>
              <a:t>inf</a:t>
            </a:r>
            <a:r>
              <a:rPr lang="es-MX" sz="1000" b="0" dirty="0">
                <a:solidFill>
                  <a:srgbClr val="00A2FF">
                    <a:lumMod val="50000"/>
                  </a:srgbClr>
                </a:solidFill>
                <a:latin typeface="Helvetica Neue Medium"/>
                <a:sym typeface="Helvetica Neue Medium"/>
              </a:rPr>
              <a:t>. de vehículos de motor registrados</a:t>
            </a:r>
          </a:p>
        </p:txBody>
      </p:sp>
      <p:sp>
        <p:nvSpPr>
          <p:cNvPr id="105" name="Rectángulo 104">
            <a:extLst>
              <a:ext uri="{FF2B5EF4-FFF2-40B4-BE49-F238E27FC236}">
                <a16:creationId xmlns:a16="http://schemas.microsoft.com/office/drawing/2014/main" id="{BCFD0A54-9C7E-47E1-83C3-3A3F1AE2440F}"/>
              </a:ext>
            </a:extLst>
          </p:cNvPr>
          <p:cNvSpPr/>
          <p:nvPr/>
        </p:nvSpPr>
        <p:spPr>
          <a:xfrm>
            <a:off x="4665613" y="4125102"/>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a:t>
            </a:r>
            <a:r>
              <a:rPr lang="es-MX" sz="1000" b="0" dirty="0" err="1">
                <a:solidFill>
                  <a:srgbClr val="00A2FF">
                    <a:lumMod val="50000"/>
                  </a:srgbClr>
                </a:solidFill>
                <a:latin typeface="Helvetica Neue Medium"/>
                <a:sym typeface="Helvetica Neue Medium"/>
              </a:rPr>
              <a:t>inf</a:t>
            </a:r>
            <a:r>
              <a:rPr lang="es-MX" sz="1000" b="0" dirty="0">
                <a:solidFill>
                  <a:srgbClr val="00A2FF">
                    <a:lumMod val="50000"/>
                  </a:srgbClr>
                </a:solidFill>
                <a:latin typeface="Helvetica Neue Medium"/>
                <a:sym typeface="Helvetica Neue Medium"/>
              </a:rPr>
              <a:t>. de transporte urbano de pasajeros</a:t>
            </a:r>
          </a:p>
        </p:txBody>
      </p:sp>
      <p:sp>
        <p:nvSpPr>
          <p:cNvPr id="108" name="Rectángulo 107">
            <a:extLst>
              <a:ext uri="{FF2B5EF4-FFF2-40B4-BE49-F238E27FC236}">
                <a16:creationId xmlns:a16="http://schemas.microsoft.com/office/drawing/2014/main" id="{551BCD99-3402-4C68-B0DB-28C49B547B77}"/>
              </a:ext>
            </a:extLst>
          </p:cNvPr>
          <p:cNvSpPr/>
          <p:nvPr/>
        </p:nvSpPr>
        <p:spPr>
          <a:xfrm>
            <a:off x="4665613" y="3623028"/>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información de sacrificio de ganado</a:t>
            </a:r>
          </a:p>
        </p:txBody>
      </p:sp>
      <p:sp>
        <p:nvSpPr>
          <p:cNvPr id="109" name="Rectángulo 108">
            <a:extLst>
              <a:ext uri="{FF2B5EF4-FFF2-40B4-BE49-F238E27FC236}">
                <a16:creationId xmlns:a16="http://schemas.microsoft.com/office/drawing/2014/main" id="{58423B40-5678-4304-93FE-54C725BA5D61}"/>
              </a:ext>
            </a:extLst>
          </p:cNvPr>
          <p:cNvSpPr/>
          <p:nvPr/>
        </p:nvSpPr>
        <p:spPr>
          <a:xfrm>
            <a:off x="4665613" y="3126019"/>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información de accidentes de tránsito</a:t>
            </a:r>
          </a:p>
        </p:txBody>
      </p:sp>
      <p:sp>
        <p:nvSpPr>
          <p:cNvPr id="112" name="Rectángulo 111">
            <a:extLst>
              <a:ext uri="{FF2B5EF4-FFF2-40B4-BE49-F238E27FC236}">
                <a16:creationId xmlns:a16="http://schemas.microsoft.com/office/drawing/2014/main" id="{642E5939-8E85-4C9D-B319-7A4C5F8E5568}"/>
              </a:ext>
            </a:extLst>
          </p:cNvPr>
          <p:cNvSpPr/>
          <p:nvPr/>
        </p:nvSpPr>
        <p:spPr>
          <a:xfrm>
            <a:off x="4665613" y="2655615"/>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información de Finanzas Públicas Estatales</a:t>
            </a:r>
          </a:p>
        </p:txBody>
      </p:sp>
      <p:sp>
        <p:nvSpPr>
          <p:cNvPr id="114" name="Rectángulo 113">
            <a:extLst>
              <a:ext uri="{FF2B5EF4-FFF2-40B4-BE49-F238E27FC236}">
                <a16:creationId xmlns:a16="http://schemas.microsoft.com/office/drawing/2014/main" id="{6C2E6840-05C9-4190-A8A0-C4AD0B01FA9D}"/>
              </a:ext>
            </a:extLst>
          </p:cNvPr>
          <p:cNvSpPr/>
          <p:nvPr/>
        </p:nvSpPr>
        <p:spPr>
          <a:xfrm>
            <a:off x="4665613" y="5213202"/>
            <a:ext cx="2469447" cy="307777"/>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b="0" dirty="0">
                <a:solidFill>
                  <a:srgbClr val="00A2FF">
                    <a:lumMod val="50000"/>
                  </a:srgbClr>
                </a:solidFill>
                <a:latin typeface="Helvetica Neue Medium"/>
                <a:sym typeface="Helvetica Neue Medium"/>
              </a:rPr>
              <a:t>Generar  la Balanza comercial de mercancías</a:t>
            </a:r>
          </a:p>
        </p:txBody>
      </p:sp>
      <p:sp>
        <p:nvSpPr>
          <p:cNvPr id="128" name="CuadroTexto 127">
            <a:extLst>
              <a:ext uri="{FF2B5EF4-FFF2-40B4-BE49-F238E27FC236}">
                <a16:creationId xmlns:a16="http://schemas.microsoft.com/office/drawing/2014/main" id="{E804C7FB-B4F1-4F71-8101-92B86F023EC1}"/>
              </a:ext>
            </a:extLst>
          </p:cNvPr>
          <p:cNvSpPr txBox="1"/>
          <p:nvPr/>
        </p:nvSpPr>
        <p:spPr>
          <a:xfrm>
            <a:off x="7243351" y="386306"/>
            <a:ext cx="4918197" cy="974626"/>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1000" b="0" dirty="0">
                <a:solidFill>
                  <a:srgbClr val="00A2FF">
                    <a:lumMod val="50000"/>
                  </a:srgbClr>
                </a:solidFill>
              </a:rPr>
              <a:t>Base de datos actualizada del RENEM</a:t>
            </a:r>
          </a:p>
          <a:p>
            <a:pPr marL="171450" indent="-171450" algn="just">
              <a:buFont typeface="Arial" panose="020B0604020202020204" pitchFamily="34" charset="0"/>
              <a:buChar char="•"/>
            </a:pPr>
            <a:r>
              <a:rPr lang="es-MX" sz="1000" b="0" dirty="0">
                <a:solidFill>
                  <a:srgbClr val="00A2FF">
                    <a:lumMod val="50000"/>
                  </a:srgbClr>
                </a:solidFill>
              </a:rPr>
              <a:t>Base de datos actualizada del DENUE</a:t>
            </a:r>
          </a:p>
          <a:p>
            <a:pPr marL="171450" indent="-171450" algn="just">
              <a:buFont typeface="Arial" panose="020B0604020202020204" pitchFamily="34" charset="0"/>
              <a:buChar char="•"/>
            </a:pPr>
            <a:r>
              <a:rPr lang="es-MX" sz="1000" b="0" dirty="0">
                <a:solidFill>
                  <a:srgbClr val="00A2FF">
                    <a:lumMod val="50000"/>
                  </a:srgbClr>
                </a:solidFill>
              </a:rPr>
              <a:t>Base de Datos del marco de muestreo actualizado</a:t>
            </a:r>
          </a:p>
          <a:p>
            <a:pPr marL="171450" indent="-171450" algn="just">
              <a:buFont typeface="Arial" panose="020B0604020202020204" pitchFamily="34" charset="0"/>
              <a:buChar char="•"/>
            </a:pPr>
            <a:r>
              <a:rPr lang="es-MX" sz="1000" b="0" dirty="0">
                <a:solidFill>
                  <a:srgbClr val="00A2FF">
                    <a:lumMod val="50000"/>
                  </a:srgbClr>
                </a:solidFill>
              </a:rPr>
              <a:t>Directorios actualizados para los Censos Económicos</a:t>
            </a:r>
          </a:p>
          <a:p>
            <a:pPr marL="171450" indent="-171450" algn="just">
              <a:buFont typeface="Arial" panose="020B0604020202020204" pitchFamily="34" charset="0"/>
              <a:buChar char="•"/>
            </a:pPr>
            <a:r>
              <a:rPr lang="es-MX" sz="1000" b="0" dirty="0">
                <a:solidFill>
                  <a:srgbClr val="00A2FF">
                    <a:lumMod val="50000"/>
                  </a:srgbClr>
                </a:solidFill>
              </a:rPr>
              <a:t>Directorios actualizados para el Índice Nacional de Precios al Productor (INPP) y para el Índice Nacional de Precios al Consumidor (INPC)</a:t>
            </a:r>
          </a:p>
        </p:txBody>
      </p:sp>
      <p:sp>
        <p:nvSpPr>
          <p:cNvPr id="132" name="CuadroTexto 131">
            <a:extLst>
              <a:ext uri="{FF2B5EF4-FFF2-40B4-BE49-F238E27FC236}">
                <a16:creationId xmlns:a16="http://schemas.microsoft.com/office/drawing/2014/main" id="{4541957B-F7BB-4333-AA03-61364D3DF0C9}"/>
              </a:ext>
            </a:extLst>
          </p:cNvPr>
          <p:cNvSpPr txBox="1"/>
          <p:nvPr/>
        </p:nvSpPr>
        <p:spPr>
          <a:xfrm>
            <a:off x="7238967" y="1423674"/>
            <a:ext cx="4918197" cy="666849"/>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1000" b="0" dirty="0">
                <a:solidFill>
                  <a:srgbClr val="00A2FF">
                    <a:lumMod val="50000"/>
                  </a:srgbClr>
                </a:solidFill>
              </a:rPr>
              <a:t>Estadística Anual del Perfil de empresas manufactureras de exportación</a:t>
            </a:r>
          </a:p>
          <a:p>
            <a:pPr marL="171450" indent="-171450" algn="just">
              <a:buFont typeface="Arial" panose="020B0604020202020204" pitchFamily="34" charset="0"/>
              <a:buChar char="•"/>
            </a:pPr>
            <a:r>
              <a:rPr lang="es-MX" sz="1000" b="0" dirty="0">
                <a:solidFill>
                  <a:srgbClr val="00A2FF">
                    <a:lumMod val="50000"/>
                  </a:srgbClr>
                </a:solidFill>
              </a:rPr>
              <a:t>Estadística Trimestral de las Exportaciones por Entidad Federativa</a:t>
            </a:r>
          </a:p>
          <a:p>
            <a:pPr marL="171450" indent="-171450" algn="just">
              <a:buFont typeface="Arial" panose="020B0604020202020204" pitchFamily="34" charset="0"/>
              <a:buChar char="•"/>
            </a:pPr>
            <a:r>
              <a:rPr lang="es-MX" sz="1000" b="0" dirty="0">
                <a:solidFill>
                  <a:srgbClr val="00A2FF">
                    <a:lumMod val="50000"/>
                  </a:srgbClr>
                </a:solidFill>
              </a:rPr>
              <a:t>Estadística Anual del valor agregado de exportación de la manufactura global, elaborada en el marco del SCNM</a:t>
            </a:r>
          </a:p>
        </p:txBody>
      </p:sp>
      <p:sp>
        <p:nvSpPr>
          <p:cNvPr id="133" name="CuadroTexto 132">
            <a:extLst>
              <a:ext uri="{FF2B5EF4-FFF2-40B4-BE49-F238E27FC236}">
                <a16:creationId xmlns:a16="http://schemas.microsoft.com/office/drawing/2014/main" id="{0CAB7DDF-24EC-4656-BA04-3EC6BD466B4F}"/>
              </a:ext>
            </a:extLst>
          </p:cNvPr>
          <p:cNvSpPr txBox="1"/>
          <p:nvPr/>
        </p:nvSpPr>
        <p:spPr>
          <a:xfrm>
            <a:off x="7243351" y="2159065"/>
            <a:ext cx="4913813" cy="359073"/>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mensual del Programa IMMEX</a:t>
            </a:r>
          </a:p>
          <a:p>
            <a:pPr marL="171450" indent="-171450" algn="l">
              <a:buFont typeface="Arial" panose="020B0604020202020204" pitchFamily="34" charset="0"/>
              <a:buChar char="•"/>
            </a:pPr>
            <a:r>
              <a:rPr lang="es-MX" sz="1000" b="0" dirty="0">
                <a:solidFill>
                  <a:srgbClr val="00A2FF">
                    <a:lumMod val="50000"/>
                  </a:srgbClr>
                </a:solidFill>
              </a:rPr>
              <a:t> Estadística mensual de la industria minero metalúrgica</a:t>
            </a:r>
          </a:p>
        </p:txBody>
      </p:sp>
      <p:sp>
        <p:nvSpPr>
          <p:cNvPr id="138" name="CuadroTexto 137">
            <a:extLst>
              <a:ext uri="{FF2B5EF4-FFF2-40B4-BE49-F238E27FC236}">
                <a16:creationId xmlns:a16="http://schemas.microsoft.com/office/drawing/2014/main" id="{A113E34B-4C04-40D6-99A4-14AFAD707261}"/>
              </a:ext>
            </a:extLst>
          </p:cNvPr>
          <p:cNvSpPr txBox="1"/>
          <p:nvPr/>
        </p:nvSpPr>
        <p:spPr>
          <a:xfrm>
            <a:off x="7233975" y="4177048"/>
            <a:ext cx="4918197" cy="205184"/>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mensual del Transporte Urbano de Pasajeros</a:t>
            </a:r>
          </a:p>
        </p:txBody>
      </p:sp>
      <p:sp>
        <p:nvSpPr>
          <p:cNvPr id="139" name="CuadroTexto 138">
            <a:extLst>
              <a:ext uri="{FF2B5EF4-FFF2-40B4-BE49-F238E27FC236}">
                <a16:creationId xmlns:a16="http://schemas.microsoft.com/office/drawing/2014/main" id="{857B138B-ED27-4A93-AB9C-362404662FB9}"/>
              </a:ext>
            </a:extLst>
          </p:cNvPr>
          <p:cNvSpPr txBox="1"/>
          <p:nvPr/>
        </p:nvSpPr>
        <p:spPr>
          <a:xfrm>
            <a:off x="7238968" y="2708146"/>
            <a:ext cx="4908483" cy="205184"/>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anual de Finanzas Públicas Estatales y Municipales </a:t>
            </a:r>
          </a:p>
        </p:txBody>
      </p:sp>
      <p:sp>
        <p:nvSpPr>
          <p:cNvPr id="140" name="CuadroTexto 139">
            <a:extLst>
              <a:ext uri="{FF2B5EF4-FFF2-40B4-BE49-F238E27FC236}">
                <a16:creationId xmlns:a16="http://schemas.microsoft.com/office/drawing/2014/main" id="{5E81FA43-D85A-4679-BEA5-D16343A381E0}"/>
              </a:ext>
            </a:extLst>
          </p:cNvPr>
          <p:cNvSpPr txBox="1"/>
          <p:nvPr/>
        </p:nvSpPr>
        <p:spPr>
          <a:xfrm>
            <a:off x="7233976" y="3596363"/>
            <a:ext cx="4917858" cy="359073"/>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mensual de Sacrificio de Ganado en Rastros Municipales</a:t>
            </a:r>
          </a:p>
          <a:p>
            <a:pPr marL="171450" indent="-171450" algn="l">
              <a:buFont typeface="Arial" panose="020B0604020202020204" pitchFamily="34" charset="0"/>
              <a:buChar char="•"/>
            </a:pPr>
            <a:r>
              <a:rPr lang="es-MX" sz="1000" b="0" dirty="0">
                <a:solidFill>
                  <a:srgbClr val="00A2FF">
                    <a:lumMod val="50000"/>
                  </a:srgbClr>
                </a:solidFill>
              </a:rPr>
              <a:t>Estadística anual de Sacrificio de Ganado en Rastros Municipales</a:t>
            </a:r>
          </a:p>
        </p:txBody>
      </p:sp>
      <p:sp>
        <p:nvSpPr>
          <p:cNvPr id="141" name="CuadroTexto 140">
            <a:extLst>
              <a:ext uri="{FF2B5EF4-FFF2-40B4-BE49-F238E27FC236}">
                <a16:creationId xmlns:a16="http://schemas.microsoft.com/office/drawing/2014/main" id="{32B7BEBF-53EA-423F-BD4C-AFBDF90412BE}"/>
              </a:ext>
            </a:extLst>
          </p:cNvPr>
          <p:cNvSpPr txBox="1"/>
          <p:nvPr/>
        </p:nvSpPr>
        <p:spPr>
          <a:xfrm>
            <a:off x="7243013" y="5186763"/>
            <a:ext cx="4908821" cy="359073"/>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Balanza Comercial de Mercancías de México mensual</a:t>
            </a:r>
          </a:p>
          <a:p>
            <a:pPr marL="171450" indent="-171450" algn="l">
              <a:buFont typeface="Arial" panose="020B0604020202020204" pitchFamily="34" charset="0"/>
              <a:buChar char="•"/>
            </a:pPr>
            <a:r>
              <a:rPr lang="es-MX" sz="1000" b="0" dirty="0">
                <a:solidFill>
                  <a:srgbClr val="00A2FF">
                    <a:lumMod val="50000"/>
                  </a:srgbClr>
                </a:solidFill>
              </a:rPr>
              <a:t>Balanza Comercial de Mercancías de México anual</a:t>
            </a:r>
          </a:p>
        </p:txBody>
      </p:sp>
      <p:sp>
        <p:nvSpPr>
          <p:cNvPr id="142" name="CuadroTexto 141">
            <a:extLst>
              <a:ext uri="{FF2B5EF4-FFF2-40B4-BE49-F238E27FC236}">
                <a16:creationId xmlns:a16="http://schemas.microsoft.com/office/drawing/2014/main" id="{0C9551CF-A786-41FC-A353-CD2D5B196B96}"/>
              </a:ext>
            </a:extLst>
          </p:cNvPr>
          <p:cNvSpPr txBox="1"/>
          <p:nvPr/>
        </p:nvSpPr>
        <p:spPr>
          <a:xfrm>
            <a:off x="7243351" y="4601238"/>
            <a:ext cx="4908483" cy="359073"/>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mensual de Vehículos de Motor Registrados en Circulación</a:t>
            </a:r>
          </a:p>
          <a:p>
            <a:pPr marL="171450" indent="-171450" algn="l">
              <a:buFont typeface="Arial" panose="020B0604020202020204" pitchFamily="34" charset="0"/>
              <a:buChar char="•"/>
            </a:pPr>
            <a:r>
              <a:rPr lang="es-MX" sz="1000" b="0" dirty="0">
                <a:solidFill>
                  <a:srgbClr val="00A2FF">
                    <a:lumMod val="50000"/>
                  </a:srgbClr>
                </a:solidFill>
              </a:rPr>
              <a:t>Estadística anual de Vehículos de Motor Registrados en Circulación</a:t>
            </a:r>
          </a:p>
        </p:txBody>
      </p:sp>
      <p:sp>
        <p:nvSpPr>
          <p:cNvPr id="143" name="CuadroTexto 142">
            <a:extLst>
              <a:ext uri="{FF2B5EF4-FFF2-40B4-BE49-F238E27FC236}">
                <a16:creationId xmlns:a16="http://schemas.microsoft.com/office/drawing/2014/main" id="{06A43533-4309-43E9-AB06-C5C5943969F2}"/>
              </a:ext>
            </a:extLst>
          </p:cNvPr>
          <p:cNvSpPr txBox="1"/>
          <p:nvPr/>
        </p:nvSpPr>
        <p:spPr>
          <a:xfrm>
            <a:off x="7238967" y="3099493"/>
            <a:ext cx="4912867" cy="359073"/>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000" b="0" dirty="0">
                <a:solidFill>
                  <a:srgbClr val="00A2FF">
                    <a:lumMod val="50000"/>
                  </a:srgbClr>
                </a:solidFill>
              </a:rPr>
              <a:t>Estadística anual de Accidentes de Tránsito Terrestre en Zonas Urbanas y Suburbanas </a:t>
            </a:r>
          </a:p>
        </p:txBody>
      </p:sp>
      <p:cxnSp>
        <p:nvCxnSpPr>
          <p:cNvPr id="144" name="Conector recto 143">
            <a:extLst>
              <a:ext uri="{FF2B5EF4-FFF2-40B4-BE49-F238E27FC236}">
                <a16:creationId xmlns:a16="http://schemas.microsoft.com/office/drawing/2014/main" id="{1CC9AEB4-9277-4C6D-8EF2-9DB42A69CEF7}"/>
              </a:ext>
            </a:extLst>
          </p:cNvPr>
          <p:cNvCxnSpPr>
            <a:cxnSpLocks/>
            <a:stCxn id="128" idx="1"/>
            <a:endCxn id="101" idx="3"/>
          </p:cNvCxnSpPr>
          <p:nvPr/>
        </p:nvCxnSpPr>
        <p:spPr>
          <a:xfrm flipH="1">
            <a:off x="7135060" y="873619"/>
            <a:ext cx="108291" cy="132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5" name="Conector recto 144">
            <a:extLst>
              <a:ext uri="{FF2B5EF4-FFF2-40B4-BE49-F238E27FC236}">
                <a16:creationId xmlns:a16="http://schemas.microsoft.com/office/drawing/2014/main" id="{E6DB320C-56F5-4E1C-9301-76E1BC224FB9}"/>
              </a:ext>
            </a:extLst>
          </p:cNvPr>
          <p:cNvCxnSpPr>
            <a:cxnSpLocks/>
            <a:stCxn id="132" idx="1"/>
            <a:endCxn id="102" idx="3"/>
          </p:cNvCxnSpPr>
          <p:nvPr/>
        </p:nvCxnSpPr>
        <p:spPr>
          <a:xfrm flipH="1">
            <a:off x="7135060" y="1757099"/>
            <a:ext cx="103907" cy="211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6" name="Conector recto 145">
            <a:extLst>
              <a:ext uri="{FF2B5EF4-FFF2-40B4-BE49-F238E27FC236}">
                <a16:creationId xmlns:a16="http://schemas.microsoft.com/office/drawing/2014/main" id="{C5C48E28-4F34-4AD0-A089-AE09BB3603A0}"/>
              </a:ext>
            </a:extLst>
          </p:cNvPr>
          <p:cNvCxnSpPr>
            <a:cxnSpLocks/>
            <a:stCxn id="141" idx="1"/>
            <a:endCxn id="114" idx="3"/>
          </p:cNvCxnSpPr>
          <p:nvPr/>
        </p:nvCxnSpPr>
        <p:spPr>
          <a:xfrm flipH="1">
            <a:off x="7135060" y="5366300"/>
            <a:ext cx="107953" cy="79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7" name="Conector recto 146">
            <a:extLst>
              <a:ext uri="{FF2B5EF4-FFF2-40B4-BE49-F238E27FC236}">
                <a16:creationId xmlns:a16="http://schemas.microsoft.com/office/drawing/2014/main" id="{E9E7AD03-1FC4-4CA6-86B9-036ECB004D71}"/>
              </a:ext>
            </a:extLst>
          </p:cNvPr>
          <p:cNvCxnSpPr>
            <a:cxnSpLocks/>
            <a:stCxn id="142" idx="1"/>
            <a:endCxn id="104" idx="3"/>
          </p:cNvCxnSpPr>
          <p:nvPr/>
        </p:nvCxnSpPr>
        <p:spPr>
          <a:xfrm flipH="1">
            <a:off x="7135060" y="4780775"/>
            <a:ext cx="108291" cy="217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8" name="Conector recto 147">
            <a:extLst>
              <a:ext uri="{FF2B5EF4-FFF2-40B4-BE49-F238E27FC236}">
                <a16:creationId xmlns:a16="http://schemas.microsoft.com/office/drawing/2014/main" id="{908147CC-EB03-494A-B286-815F107D7321}"/>
              </a:ext>
            </a:extLst>
          </p:cNvPr>
          <p:cNvCxnSpPr>
            <a:cxnSpLocks/>
            <a:stCxn id="138" idx="1"/>
            <a:endCxn id="105" idx="3"/>
          </p:cNvCxnSpPr>
          <p:nvPr/>
        </p:nvCxnSpPr>
        <p:spPr>
          <a:xfrm flipH="1" flipV="1">
            <a:off x="7135060" y="4278991"/>
            <a:ext cx="98915" cy="64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9" name="Conector recto 148">
            <a:extLst>
              <a:ext uri="{FF2B5EF4-FFF2-40B4-BE49-F238E27FC236}">
                <a16:creationId xmlns:a16="http://schemas.microsoft.com/office/drawing/2014/main" id="{578004B5-398B-436D-9843-F61B15A24125}"/>
              </a:ext>
            </a:extLst>
          </p:cNvPr>
          <p:cNvCxnSpPr>
            <a:cxnSpLocks/>
            <a:stCxn id="140" idx="1"/>
            <a:endCxn id="108" idx="3"/>
          </p:cNvCxnSpPr>
          <p:nvPr/>
        </p:nvCxnSpPr>
        <p:spPr>
          <a:xfrm flipH="1">
            <a:off x="7135060" y="3775900"/>
            <a:ext cx="98916" cy="101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0" name="Conector recto 149">
            <a:extLst>
              <a:ext uri="{FF2B5EF4-FFF2-40B4-BE49-F238E27FC236}">
                <a16:creationId xmlns:a16="http://schemas.microsoft.com/office/drawing/2014/main" id="{E67FF9A3-1814-47B0-BC29-5C883B9D1CE9}"/>
              </a:ext>
            </a:extLst>
          </p:cNvPr>
          <p:cNvCxnSpPr>
            <a:cxnSpLocks/>
            <a:stCxn id="143" idx="1"/>
            <a:endCxn id="109" idx="3"/>
          </p:cNvCxnSpPr>
          <p:nvPr/>
        </p:nvCxnSpPr>
        <p:spPr>
          <a:xfrm flipH="1">
            <a:off x="7135060" y="3279030"/>
            <a:ext cx="103907" cy="87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1" name="Conector recto 150">
            <a:extLst>
              <a:ext uri="{FF2B5EF4-FFF2-40B4-BE49-F238E27FC236}">
                <a16:creationId xmlns:a16="http://schemas.microsoft.com/office/drawing/2014/main" id="{57DB4768-2CE4-4A68-A7CE-2E922D989F69}"/>
              </a:ext>
            </a:extLst>
          </p:cNvPr>
          <p:cNvCxnSpPr>
            <a:cxnSpLocks/>
            <a:stCxn id="139" idx="1"/>
            <a:endCxn id="112" idx="3"/>
          </p:cNvCxnSpPr>
          <p:nvPr/>
        </p:nvCxnSpPr>
        <p:spPr>
          <a:xfrm flipH="1" flipV="1">
            <a:off x="7135060" y="2809504"/>
            <a:ext cx="103908" cy="123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2" name="Conector recto 151">
            <a:extLst>
              <a:ext uri="{FF2B5EF4-FFF2-40B4-BE49-F238E27FC236}">
                <a16:creationId xmlns:a16="http://schemas.microsoft.com/office/drawing/2014/main" id="{539E0052-5D60-4548-BDB2-A1E16924D177}"/>
              </a:ext>
            </a:extLst>
          </p:cNvPr>
          <p:cNvCxnSpPr>
            <a:cxnSpLocks/>
            <a:stCxn id="133" idx="1"/>
            <a:endCxn id="103" idx="3"/>
          </p:cNvCxnSpPr>
          <p:nvPr/>
        </p:nvCxnSpPr>
        <p:spPr>
          <a:xfrm flipH="1" flipV="1">
            <a:off x="7135060" y="2337699"/>
            <a:ext cx="108291" cy="90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3" name="Conector recto 152">
            <a:extLst>
              <a:ext uri="{FF2B5EF4-FFF2-40B4-BE49-F238E27FC236}">
                <a16:creationId xmlns:a16="http://schemas.microsoft.com/office/drawing/2014/main" id="{D63EEC6D-5CD7-4E90-9CE5-B23658FB6436}"/>
              </a:ext>
            </a:extLst>
          </p:cNvPr>
          <p:cNvCxnSpPr>
            <a:cxnSpLocks/>
            <a:stCxn id="114" idx="1"/>
            <a:endCxn id="68" idx="3"/>
          </p:cNvCxnSpPr>
          <p:nvPr/>
        </p:nvCxnSpPr>
        <p:spPr>
          <a:xfrm flipH="1" flipV="1">
            <a:off x="4567660" y="5366321"/>
            <a:ext cx="97953" cy="77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4" name="Conector recto 153">
            <a:extLst>
              <a:ext uri="{FF2B5EF4-FFF2-40B4-BE49-F238E27FC236}">
                <a16:creationId xmlns:a16="http://schemas.microsoft.com/office/drawing/2014/main" id="{E01D618C-29FF-47D1-8ACC-D9522758BFDB}"/>
              </a:ext>
            </a:extLst>
          </p:cNvPr>
          <p:cNvCxnSpPr>
            <a:cxnSpLocks/>
            <a:stCxn id="101" idx="1"/>
          </p:cNvCxnSpPr>
          <p:nvPr/>
        </p:nvCxnSpPr>
        <p:spPr>
          <a:xfrm flipH="1">
            <a:off x="4576287" y="874942"/>
            <a:ext cx="89326" cy="2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5" name="Conector recto 154">
            <a:extLst>
              <a:ext uri="{FF2B5EF4-FFF2-40B4-BE49-F238E27FC236}">
                <a16:creationId xmlns:a16="http://schemas.microsoft.com/office/drawing/2014/main" id="{6E1AC2E7-7ACC-4F9E-9C6F-490BFE3633B1}"/>
              </a:ext>
            </a:extLst>
          </p:cNvPr>
          <p:cNvCxnSpPr>
            <a:cxnSpLocks/>
            <a:stCxn id="104" idx="1"/>
            <a:endCxn id="67" idx="3"/>
          </p:cNvCxnSpPr>
          <p:nvPr/>
        </p:nvCxnSpPr>
        <p:spPr>
          <a:xfrm flipH="1">
            <a:off x="4567660" y="4782950"/>
            <a:ext cx="97953" cy="149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6" name="Conector recto 155">
            <a:extLst>
              <a:ext uri="{FF2B5EF4-FFF2-40B4-BE49-F238E27FC236}">
                <a16:creationId xmlns:a16="http://schemas.microsoft.com/office/drawing/2014/main" id="{6CDECA16-78A3-4744-A9D4-233A2FEE854C}"/>
              </a:ext>
            </a:extLst>
          </p:cNvPr>
          <p:cNvCxnSpPr>
            <a:cxnSpLocks/>
            <a:stCxn id="105" idx="1"/>
            <a:endCxn id="66" idx="3"/>
          </p:cNvCxnSpPr>
          <p:nvPr/>
        </p:nvCxnSpPr>
        <p:spPr>
          <a:xfrm flipH="1" flipV="1">
            <a:off x="4567660" y="4278529"/>
            <a:ext cx="97953" cy="46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7" name="Conector recto 156">
            <a:extLst>
              <a:ext uri="{FF2B5EF4-FFF2-40B4-BE49-F238E27FC236}">
                <a16:creationId xmlns:a16="http://schemas.microsoft.com/office/drawing/2014/main" id="{A34B5615-ADC2-4513-BC21-7E7436B38B91}"/>
              </a:ext>
            </a:extLst>
          </p:cNvPr>
          <p:cNvCxnSpPr>
            <a:cxnSpLocks/>
            <a:stCxn id="108" idx="1"/>
            <a:endCxn id="65" idx="3"/>
          </p:cNvCxnSpPr>
          <p:nvPr/>
        </p:nvCxnSpPr>
        <p:spPr>
          <a:xfrm flipH="1">
            <a:off x="4567660" y="3776917"/>
            <a:ext cx="97953" cy="64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8" name="Conector recto 157">
            <a:extLst>
              <a:ext uri="{FF2B5EF4-FFF2-40B4-BE49-F238E27FC236}">
                <a16:creationId xmlns:a16="http://schemas.microsoft.com/office/drawing/2014/main" id="{2E9F0EC5-04BE-46EE-817E-7EE1BA892067}"/>
              </a:ext>
            </a:extLst>
          </p:cNvPr>
          <p:cNvCxnSpPr>
            <a:cxnSpLocks/>
            <a:stCxn id="109" idx="1"/>
            <a:endCxn id="64" idx="3"/>
          </p:cNvCxnSpPr>
          <p:nvPr/>
        </p:nvCxnSpPr>
        <p:spPr>
          <a:xfrm flipH="1" flipV="1">
            <a:off x="4567660" y="3279681"/>
            <a:ext cx="97953" cy="22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9" name="Conector recto 158">
            <a:extLst>
              <a:ext uri="{FF2B5EF4-FFF2-40B4-BE49-F238E27FC236}">
                <a16:creationId xmlns:a16="http://schemas.microsoft.com/office/drawing/2014/main" id="{592DAD53-8052-4472-8B5B-001BC8FA4245}"/>
              </a:ext>
            </a:extLst>
          </p:cNvPr>
          <p:cNvCxnSpPr>
            <a:cxnSpLocks/>
            <a:stCxn id="112" idx="1"/>
            <a:endCxn id="63" idx="3"/>
          </p:cNvCxnSpPr>
          <p:nvPr/>
        </p:nvCxnSpPr>
        <p:spPr>
          <a:xfrm flipH="1" flipV="1">
            <a:off x="4567660" y="2809062"/>
            <a:ext cx="97953" cy="44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60" name="Conector recto 159">
            <a:extLst>
              <a:ext uri="{FF2B5EF4-FFF2-40B4-BE49-F238E27FC236}">
                <a16:creationId xmlns:a16="http://schemas.microsoft.com/office/drawing/2014/main" id="{AAB7EAC7-55A7-4FA5-AC49-7054D65E1A61}"/>
              </a:ext>
            </a:extLst>
          </p:cNvPr>
          <p:cNvCxnSpPr>
            <a:cxnSpLocks/>
            <a:stCxn id="103" idx="1"/>
            <a:endCxn id="61" idx="3"/>
          </p:cNvCxnSpPr>
          <p:nvPr/>
        </p:nvCxnSpPr>
        <p:spPr>
          <a:xfrm flipH="1">
            <a:off x="4567660" y="2337699"/>
            <a:ext cx="97953" cy="166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61" name="Conector recto 160">
            <a:extLst>
              <a:ext uri="{FF2B5EF4-FFF2-40B4-BE49-F238E27FC236}">
                <a16:creationId xmlns:a16="http://schemas.microsoft.com/office/drawing/2014/main" id="{62313014-234F-4506-A744-892BB70BD39F}"/>
              </a:ext>
            </a:extLst>
          </p:cNvPr>
          <p:cNvCxnSpPr>
            <a:cxnSpLocks/>
            <a:stCxn id="102" idx="1"/>
            <a:endCxn id="60" idx="3"/>
          </p:cNvCxnSpPr>
          <p:nvPr/>
        </p:nvCxnSpPr>
        <p:spPr>
          <a:xfrm flipH="1">
            <a:off x="4567660" y="1759210"/>
            <a:ext cx="97953" cy="196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4" name="CuadroTexto 73">
            <a:extLst>
              <a:ext uri="{FF2B5EF4-FFF2-40B4-BE49-F238E27FC236}">
                <a16:creationId xmlns:a16="http://schemas.microsoft.com/office/drawing/2014/main" id="{7F02A07E-8E11-437B-B14B-03EE491BF089}"/>
              </a:ext>
            </a:extLst>
          </p:cNvPr>
          <p:cNvSpPr txBox="1"/>
          <p:nvPr/>
        </p:nvSpPr>
        <p:spPr>
          <a:xfrm>
            <a:off x="2952227" y="973904"/>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75" name="CuadroTexto 74">
            <a:extLst>
              <a:ext uri="{FF2B5EF4-FFF2-40B4-BE49-F238E27FC236}">
                <a16:creationId xmlns:a16="http://schemas.microsoft.com/office/drawing/2014/main" id="{E3ADB924-901E-4EAB-AA4E-ADD0107C0F87}"/>
              </a:ext>
            </a:extLst>
          </p:cNvPr>
          <p:cNvSpPr txBox="1"/>
          <p:nvPr/>
        </p:nvSpPr>
        <p:spPr>
          <a:xfrm>
            <a:off x="2819979" y="1911339"/>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77" name="CuadroTexto 76">
            <a:extLst>
              <a:ext uri="{FF2B5EF4-FFF2-40B4-BE49-F238E27FC236}">
                <a16:creationId xmlns:a16="http://schemas.microsoft.com/office/drawing/2014/main" id="{A57673B5-12CD-4F38-AFEE-4F3AB0332B13}"/>
              </a:ext>
            </a:extLst>
          </p:cNvPr>
          <p:cNvSpPr txBox="1"/>
          <p:nvPr/>
        </p:nvSpPr>
        <p:spPr>
          <a:xfrm>
            <a:off x="2952227" y="2413086"/>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78" name="CuadroTexto 77">
            <a:extLst>
              <a:ext uri="{FF2B5EF4-FFF2-40B4-BE49-F238E27FC236}">
                <a16:creationId xmlns:a16="http://schemas.microsoft.com/office/drawing/2014/main" id="{7D7928F1-BF37-47AF-8A33-D641D05135D0}"/>
              </a:ext>
            </a:extLst>
          </p:cNvPr>
          <p:cNvSpPr txBox="1"/>
          <p:nvPr/>
        </p:nvSpPr>
        <p:spPr>
          <a:xfrm>
            <a:off x="2952227" y="2956497"/>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79" name="CuadroTexto 78">
            <a:extLst>
              <a:ext uri="{FF2B5EF4-FFF2-40B4-BE49-F238E27FC236}">
                <a16:creationId xmlns:a16="http://schemas.microsoft.com/office/drawing/2014/main" id="{683F1941-9834-4B12-866E-832027131BE2}"/>
              </a:ext>
            </a:extLst>
          </p:cNvPr>
          <p:cNvSpPr txBox="1"/>
          <p:nvPr/>
        </p:nvSpPr>
        <p:spPr>
          <a:xfrm>
            <a:off x="2952227" y="3353719"/>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80" name="CuadroTexto 79">
            <a:extLst>
              <a:ext uri="{FF2B5EF4-FFF2-40B4-BE49-F238E27FC236}">
                <a16:creationId xmlns:a16="http://schemas.microsoft.com/office/drawing/2014/main" id="{3DF5A87A-684A-4C67-A3A0-BB7D67366872}"/>
              </a:ext>
            </a:extLst>
          </p:cNvPr>
          <p:cNvSpPr txBox="1"/>
          <p:nvPr/>
        </p:nvSpPr>
        <p:spPr>
          <a:xfrm>
            <a:off x="2952227" y="3931359"/>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81" name="CuadroTexto 80">
            <a:extLst>
              <a:ext uri="{FF2B5EF4-FFF2-40B4-BE49-F238E27FC236}">
                <a16:creationId xmlns:a16="http://schemas.microsoft.com/office/drawing/2014/main" id="{BCC1E12D-60A5-44B3-8F52-988BCAB791CB}"/>
              </a:ext>
            </a:extLst>
          </p:cNvPr>
          <p:cNvSpPr txBox="1"/>
          <p:nvPr/>
        </p:nvSpPr>
        <p:spPr>
          <a:xfrm>
            <a:off x="2952227" y="4354135"/>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82" name="CuadroTexto 81">
            <a:extLst>
              <a:ext uri="{FF2B5EF4-FFF2-40B4-BE49-F238E27FC236}">
                <a16:creationId xmlns:a16="http://schemas.microsoft.com/office/drawing/2014/main" id="{2DCD9975-7AD3-4B89-9DEF-0532086A3ADC}"/>
              </a:ext>
            </a:extLst>
          </p:cNvPr>
          <p:cNvSpPr txBox="1"/>
          <p:nvPr/>
        </p:nvSpPr>
        <p:spPr>
          <a:xfrm>
            <a:off x="2952227" y="4932339"/>
            <a:ext cx="1215076"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Anual</a:t>
            </a:r>
          </a:p>
        </p:txBody>
      </p:sp>
      <p:sp>
        <p:nvSpPr>
          <p:cNvPr id="83" name="CuadroTexto 82">
            <a:extLst>
              <a:ext uri="{FF2B5EF4-FFF2-40B4-BE49-F238E27FC236}">
                <a16:creationId xmlns:a16="http://schemas.microsoft.com/office/drawing/2014/main" id="{E34803EF-B216-4DBA-9BBF-A49B80F327C5}"/>
              </a:ext>
            </a:extLst>
          </p:cNvPr>
          <p:cNvSpPr txBox="1"/>
          <p:nvPr/>
        </p:nvSpPr>
        <p:spPr>
          <a:xfrm>
            <a:off x="2819979" y="5518780"/>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84" name="CuadroTexto 83"/>
          <p:cNvSpPr txBox="1"/>
          <p:nvPr/>
        </p:nvSpPr>
        <p:spPr>
          <a:xfrm flipH="1">
            <a:off x="58682" y="5477723"/>
            <a:ext cx="1412178"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a:r>
              <a:rPr lang="es-MX" sz="700" dirty="0"/>
              <a:t>CICLO QUINQUENAL = LOS  CAMBIOS DE AÑO BASE</a:t>
            </a:r>
            <a:endParaRPr lang="en-US" sz="700" dirty="0"/>
          </a:p>
        </p:txBody>
      </p:sp>
    </p:spTree>
    <p:extLst>
      <p:ext uri="{BB962C8B-B14F-4D97-AF65-F5344CB8AC3E}">
        <p14:creationId xmlns:p14="http://schemas.microsoft.com/office/powerpoint/2010/main" val="187432588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endParaRPr lang="es-MX" sz="1000" i="1" dirty="0">
              <a:solidFill>
                <a:srgbClr val="00A2FF">
                  <a:lumMod val="50000"/>
                </a:srgbClr>
              </a:solidFill>
              <a:latin typeface="Helvetica Neue Medium"/>
              <a:sym typeface="Helvetica Neue Medium"/>
            </a:endParaRP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2674"/>
            <a:ext cx="2180062"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PRODUCTOS  INSTITUCIONALES</a:t>
            </a:r>
          </a:p>
        </p:txBody>
      </p: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sp>
        <p:nvSpPr>
          <p:cNvPr id="188" name="Rectángulo 187">
            <a:hlinkClick r:id="rId2" action="ppaction://hlinksldjump"/>
            <a:extLst>
              <a:ext uri="{FF2B5EF4-FFF2-40B4-BE49-F238E27FC236}">
                <a16:creationId xmlns:a16="http://schemas.microsoft.com/office/drawing/2014/main" id="{C7BE30AA-31A5-48AE-B133-55E5B71FD4E6}"/>
              </a:ext>
            </a:extLst>
          </p:cNvPr>
          <p:cNvSpPr/>
          <p:nvPr/>
        </p:nvSpPr>
        <p:spPr>
          <a:xfrm>
            <a:off x="62209" y="2577759"/>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56" name="Conector recto 55">
            <a:extLst>
              <a:ext uri="{FF2B5EF4-FFF2-40B4-BE49-F238E27FC236}">
                <a16:creationId xmlns:a16="http://schemas.microsoft.com/office/drawing/2014/main" id="{A514B0BE-A17A-43C6-96BC-41D2402E5B75}"/>
              </a:ext>
            </a:extLst>
          </p:cNvPr>
          <p:cNvCxnSpPr>
            <a:cxnSpLocks/>
          </p:cNvCxnSpPr>
          <p:nvPr/>
        </p:nvCxnSpPr>
        <p:spPr>
          <a:xfrm flipH="1" flipV="1">
            <a:off x="951596" y="2938464"/>
            <a:ext cx="149279" cy="512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4" name="Rectángulo 73">
            <a:hlinkClick r:id="rId2" action="ppaction://hlinksldjump"/>
            <a:extLst>
              <a:ext uri="{FF2B5EF4-FFF2-40B4-BE49-F238E27FC236}">
                <a16:creationId xmlns:a16="http://schemas.microsoft.com/office/drawing/2014/main" id="{BD426C0B-8080-4FF0-BBD5-D6AA14DF6746}"/>
              </a:ext>
            </a:extLst>
          </p:cNvPr>
          <p:cNvSpPr/>
          <p:nvPr/>
        </p:nvSpPr>
        <p:spPr>
          <a:xfrm>
            <a:off x="1108247" y="2569132"/>
            <a:ext cx="1245848" cy="738664"/>
          </a:xfrm>
          <a:prstGeom prst="rect">
            <a:avLst/>
          </a:prstGeom>
          <a:solidFill>
            <a:schemeClr val="accent2">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b="0" dirty="0">
              <a:latin typeface="+mn-lt"/>
              <a:sym typeface="Helvetica Neue Medium"/>
            </a:endParaRPr>
          </a:p>
          <a:p>
            <a:r>
              <a:rPr lang="es-MX" sz="1200" dirty="0">
                <a:latin typeface="+mn-lt"/>
                <a:sym typeface="Helvetica Neue Medium"/>
              </a:rPr>
              <a:t>Índices de precios</a:t>
            </a:r>
          </a:p>
          <a:p>
            <a:endParaRPr lang="es-MX" sz="1200" b="0" dirty="0">
              <a:latin typeface="+mn-lt"/>
              <a:sym typeface="Helvetica Neue Medium"/>
            </a:endParaRPr>
          </a:p>
        </p:txBody>
      </p:sp>
      <p:cxnSp>
        <p:nvCxnSpPr>
          <p:cNvPr id="75" name="Conector recto 74">
            <a:extLst>
              <a:ext uri="{FF2B5EF4-FFF2-40B4-BE49-F238E27FC236}">
                <a16:creationId xmlns:a16="http://schemas.microsoft.com/office/drawing/2014/main" id="{34A43AB4-0EEF-4D92-8C47-B7E782E5839D}"/>
              </a:ext>
            </a:extLst>
          </p:cNvPr>
          <p:cNvCxnSpPr>
            <a:cxnSpLocks/>
            <a:stCxn id="84" idx="1"/>
            <a:endCxn id="74" idx="3"/>
          </p:cNvCxnSpPr>
          <p:nvPr/>
        </p:nvCxnSpPr>
        <p:spPr>
          <a:xfrm flipH="1">
            <a:off x="2354095" y="1896044"/>
            <a:ext cx="157245" cy="104242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7" name="Rectángulo 76">
            <a:extLst>
              <a:ext uri="{FF2B5EF4-FFF2-40B4-BE49-F238E27FC236}">
                <a16:creationId xmlns:a16="http://schemas.microsoft.com/office/drawing/2014/main" id="{D75F9FBA-C2A9-47CD-899F-6F84BE65181F}"/>
              </a:ext>
            </a:extLst>
          </p:cNvPr>
          <p:cNvSpPr/>
          <p:nvPr/>
        </p:nvSpPr>
        <p:spPr>
          <a:xfrm>
            <a:off x="4666253" y="3691211"/>
            <a:ext cx="2486045"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mn-lt"/>
                <a:sym typeface="Helvetica Neue Medium"/>
              </a:rPr>
              <a:t>Generar Estudios de Paridades de Poder de Compra</a:t>
            </a:r>
          </a:p>
        </p:txBody>
      </p:sp>
      <p:cxnSp>
        <p:nvCxnSpPr>
          <p:cNvPr id="78" name="Conector recto 77">
            <a:extLst>
              <a:ext uri="{FF2B5EF4-FFF2-40B4-BE49-F238E27FC236}">
                <a16:creationId xmlns:a16="http://schemas.microsoft.com/office/drawing/2014/main" id="{2AC85D13-90B2-4D18-B9C2-BCD5D76329C5}"/>
              </a:ext>
            </a:extLst>
          </p:cNvPr>
          <p:cNvCxnSpPr>
            <a:cxnSpLocks/>
            <a:stCxn id="77" idx="1"/>
            <a:endCxn id="88" idx="3"/>
          </p:cNvCxnSpPr>
          <p:nvPr/>
        </p:nvCxnSpPr>
        <p:spPr>
          <a:xfrm flipH="1">
            <a:off x="4591204" y="3875877"/>
            <a:ext cx="75049" cy="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9" name="Rectángulo 78">
            <a:extLst>
              <a:ext uri="{FF2B5EF4-FFF2-40B4-BE49-F238E27FC236}">
                <a16:creationId xmlns:a16="http://schemas.microsoft.com/office/drawing/2014/main" id="{9707EA08-BB60-4BE5-A213-190CFAB7B5E4}"/>
              </a:ext>
            </a:extLst>
          </p:cNvPr>
          <p:cNvSpPr/>
          <p:nvPr/>
        </p:nvSpPr>
        <p:spPr>
          <a:xfrm>
            <a:off x="4666253" y="1716719"/>
            <a:ext cx="2468163"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mn-lt"/>
                <a:sym typeface="Helvetica Neue Medium"/>
              </a:rPr>
              <a:t>Generar el Índice Nacional de Precios al Consumidor</a:t>
            </a:r>
          </a:p>
        </p:txBody>
      </p:sp>
      <p:cxnSp>
        <p:nvCxnSpPr>
          <p:cNvPr id="80" name="Conector recto 79">
            <a:extLst>
              <a:ext uri="{FF2B5EF4-FFF2-40B4-BE49-F238E27FC236}">
                <a16:creationId xmlns:a16="http://schemas.microsoft.com/office/drawing/2014/main" id="{8F458130-1D7B-4E0C-9A8A-C17E6121A9BE}"/>
              </a:ext>
            </a:extLst>
          </p:cNvPr>
          <p:cNvCxnSpPr>
            <a:cxnSpLocks/>
            <a:stCxn id="79" idx="1"/>
            <a:endCxn id="84" idx="3"/>
          </p:cNvCxnSpPr>
          <p:nvPr/>
        </p:nvCxnSpPr>
        <p:spPr>
          <a:xfrm flipH="1" flipV="1">
            <a:off x="4580776" y="1896044"/>
            <a:ext cx="85477" cy="534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81" name="CuadroTexto 80">
            <a:extLst>
              <a:ext uri="{FF2B5EF4-FFF2-40B4-BE49-F238E27FC236}">
                <a16:creationId xmlns:a16="http://schemas.microsoft.com/office/drawing/2014/main" id="{F9E65DF3-9623-41D5-90FE-1C42A5482AB7}"/>
              </a:ext>
            </a:extLst>
          </p:cNvPr>
          <p:cNvSpPr txBox="1"/>
          <p:nvPr/>
        </p:nvSpPr>
        <p:spPr>
          <a:xfrm>
            <a:off x="7245036" y="1691071"/>
            <a:ext cx="4918196" cy="420628"/>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pPr marL="171450" indent="-171450">
              <a:buFont typeface="Arial" panose="020B0604020202020204" pitchFamily="34" charset="0"/>
              <a:buChar char="•"/>
            </a:pPr>
            <a:r>
              <a:rPr lang="es-MX" dirty="0">
                <a:solidFill>
                  <a:srgbClr val="00A2FF">
                    <a:lumMod val="50000"/>
                  </a:srgbClr>
                </a:solidFill>
                <a:latin typeface="+mn-lt"/>
              </a:rPr>
              <a:t>Publicación quincenal y mensual del INPC en el Diario Oficial de la Federación (DOF) y en el sitio de Índices de Precios del INEGI.</a:t>
            </a:r>
          </a:p>
        </p:txBody>
      </p:sp>
      <p:sp>
        <p:nvSpPr>
          <p:cNvPr id="82" name="CuadroTexto 81">
            <a:extLst>
              <a:ext uri="{FF2B5EF4-FFF2-40B4-BE49-F238E27FC236}">
                <a16:creationId xmlns:a16="http://schemas.microsoft.com/office/drawing/2014/main" id="{949394EB-EF05-4669-AD78-D351A773D779}"/>
              </a:ext>
            </a:extLst>
          </p:cNvPr>
          <p:cNvSpPr txBox="1"/>
          <p:nvPr/>
        </p:nvSpPr>
        <p:spPr>
          <a:xfrm>
            <a:off x="7245035" y="2726010"/>
            <a:ext cx="4918196" cy="420628"/>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pPr marL="171450" indent="-171450">
              <a:buFont typeface="Arial" panose="020B0604020202020204" pitchFamily="34" charset="0"/>
              <a:buChar char="•"/>
            </a:pPr>
            <a:r>
              <a:rPr lang="es-MX" dirty="0">
                <a:solidFill>
                  <a:srgbClr val="00A2FF">
                    <a:lumMod val="50000"/>
                  </a:srgbClr>
                </a:solidFill>
                <a:latin typeface="+mn-lt"/>
              </a:rPr>
              <a:t>Publicación mensual del INPP en el sitio de Índices de Precios del INEGI.</a:t>
            </a:r>
          </a:p>
        </p:txBody>
      </p:sp>
      <p:sp>
        <p:nvSpPr>
          <p:cNvPr id="83" name="CuadroTexto 82">
            <a:extLst>
              <a:ext uri="{FF2B5EF4-FFF2-40B4-BE49-F238E27FC236}">
                <a16:creationId xmlns:a16="http://schemas.microsoft.com/office/drawing/2014/main" id="{49CABF66-C886-4991-B158-7CAB2FE5AA4D}"/>
              </a:ext>
            </a:extLst>
          </p:cNvPr>
          <p:cNvSpPr txBox="1"/>
          <p:nvPr/>
        </p:nvSpPr>
        <p:spPr>
          <a:xfrm>
            <a:off x="7245037" y="3665563"/>
            <a:ext cx="4918195" cy="420628"/>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pPr marL="171450" indent="-171450">
              <a:buFont typeface="Arial" panose="020B0604020202020204" pitchFamily="34" charset="0"/>
              <a:buChar char="•"/>
            </a:pPr>
            <a:r>
              <a:rPr lang="es-MX" dirty="0">
                <a:solidFill>
                  <a:srgbClr val="00A2FF">
                    <a:lumMod val="50000"/>
                  </a:srgbClr>
                </a:solidFill>
                <a:latin typeface="+mn-lt"/>
              </a:rPr>
              <a:t>Envío de los resultados y reportes de revisión de cada Estudio de Precios a la OCDE. </a:t>
            </a:r>
          </a:p>
        </p:txBody>
      </p:sp>
      <p:sp>
        <p:nvSpPr>
          <p:cNvPr id="84" name="Rectángulo 83">
            <a:extLst>
              <a:ext uri="{FF2B5EF4-FFF2-40B4-BE49-F238E27FC236}">
                <a16:creationId xmlns:a16="http://schemas.microsoft.com/office/drawing/2014/main" id="{37D48472-309D-48C0-B271-34A2ADEDFE9D}"/>
              </a:ext>
            </a:extLst>
          </p:cNvPr>
          <p:cNvSpPr/>
          <p:nvPr/>
        </p:nvSpPr>
        <p:spPr>
          <a:xfrm>
            <a:off x="2511340" y="1711378"/>
            <a:ext cx="2069436"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mn-lt"/>
                <a:sym typeface="Helvetica Neue Medium"/>
              </a:rPr>
              <a:t>Índice Nacional de Precios Consumidor  </a:t>
            </a:r>
          </a:p>
        </p:txBody>
      </p:sp>
      <p:sp>
        <p:nvSpPr>
          <p:cNvPr id="85" name="Rectángulo 84">
            <a:extLst>
              <a:ext uri="{FF2B5EF4-FFF2-40B4-BE49-F238E27FC236}">
                <a16:creationId xmlns:a16="http://schemas.microsoft.com/office/drawing/2014/main" id="{6FA6BDE0-1860-418C-80AE-59AD9990A147}"/>
              </a:ext>
            </a:extLst>
          </p:cNvPr>
          <p:cNvSpPr/>
          <p:nvPr/>
        </p:nvSpPr>
        <p:spPr>
          <a:xfrm>
            <a:off x="4665656" y="2753811"/>
            <a:ext cx="2469356" cy="369332"/>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mn-lt"/>
                <a:sym typeface="Helvetica Neue Medium"/>
              </a:rPr>
              <a:t>Generar el Índice Nacional de Precios Productor</a:t>
            </a:r>
          </a:p>
        </p:txBody>
      </p:sp>
      <p:cxnSp>
        <p:nvCxnSpPr>
          <p:cNvPr id="86" name="Conector recto 85">
            <a:extLst>
              <a:ext uri="{FF2B5EF4-FFF2-40B4-BE49-F238E27FC236}">
                <a16:creationId xmlns:a16="http://schemas.microsoft.com/office/drawing/2014/main" id="{8E503539-72FA-475C-8BB3-F341ABC797D9}"/>
              </a:ext>
            </a:extLst>
          </p:cNvPr>
          <p:cNvCxnSpPr>
            <a:cxnSpLocks/>
            <a:stCxn id="85" idx="1"/>
            <a:endCxn id="87" idx="3"/>
          </p:cNvCxnSpPr>
          <p:nvPr/>
        </p:nvCxnSpPr>
        <p:spPr>
          <a:xfrm flipH="1">
            <a:off x="4570349" y="2938477"/>
            <a:ext cx="95307" cy="135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87" name="Rectángulo 86">
            <a:extLst>
              <a:ext uri="{FF2B5EF4-FFF2-40B4-BE49-F238E27FC236}">
                <a16:creationId xmlns:a16="http://schemas.microsoft.com/office/drawing/2014/main" id="{765BF271-9011-4D4C-9CCC-343D4FF8EDA0}"/>
              </a:ext>
            </a:extLst>
          </p:cNvPr>
          <p:cNvSpPr/>
          <p:nvPr/>
        </p:nvSpPr>
        <p:spPr>
          <a:xfrm>
            <a:off x="2494804" y="2755168"/>
            <a:ext cx="2075545"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mn-lt"/>
                <a:sym typeface="Helvetica Neue Medium"/>
              </a:rPr>
              <a:t>Índice Nacional de Precios Productor</a:t>
            </a:r>
          </a:p>
        </p:txBody>
      </p:sp>
      <p:sp>
        <p:nvSpPr>
          <p:cNvPr id="88" name="Rectángulo 87">
            <a:extLst>
              <a:ext uri="{FF2B5EF4-FFF2-40B4-BE49-F238E27FC236}">
                <a16:creationId xmlns:a16="http://schemas.microsoft.com/office/drawing/2014/main" id="{467AAEEA-16E8-498F-AAB1-147B297E6934}"/>
              </a:ext>
            </a:extLst>
          </p:cNvPr>
          <p:cNvSpPr/>
          <p:nvPr/>
        </p:nvSpPr>
        <p:spPr>
          <a:xfrm>
            <a:off x="2500913" y="3691211"/>
            <a:ext cx="2090291" cy="369332"/>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mn-lt"/>
                <a:sym typeface="Helvetica Neue Medium"/>
              </a:rPr>
              <a:t>Paridades de Poder de Compra</a:t>
            </a:r>
          </a:p>
        </p:txBody>
      </p:sp>
      <p:cxnSp>
        <p:nvCxnSpPr>
          <p:cNvPr id="89" name="Conector recto 88">
            <a:extLst>
              <a:ext uri="{FF2B5EF4-FFF2-40B4-BE49-F238E27FC236}">
                <a16:creationId xmlns:a16="http://schemas.microsoft.com/office/drawing/2014/main" id="{C443F897-14A6-4C31-80F6-87EB3ED5E265}"/>
              </a:ext>
            </a:extLst>
          </p:cNvPr>
          <p:cNvCxnSpPr>
            <a:cxnSpLocks/>
            <a:stCxn id="87" idx="1"/>
            <a:endCxn id="74" idx="3"/>
          </p:cNvCxnSpPr>
          <p:nvPr/>
        </p:nvCxnSpPr>
        <p:spPr>
          <a:xfrm flipH="1" flipV="1">
            <a:off x="2354095" y="2938464"/>
            <a:ext cx="140709" cy="137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0" name="Conector recto 89">
            <a:extLst>
              <a:ext uri="{FF2B5EF4-FFF2-40B4-BE49-F238E27FC236}">
                <a16:creationId xmlns:a16="http://schemas.microsoft.com/office/drawing/2014/main" id="{0FFE3940-E24E-4325-8D48-8B0E3552A956}"/>
              </a:ext>
            </a:extLst>
          </p:cNvPr>
          <p:cNvCxnSpPr>
            <a:cxnSpLocks/>
            <a:stCxn id="88" idx="1"/>
            <a:endCxn id="74" idx="3"/>
          </p:cNvCxnSpPr>
          <p:nvPr/>
        </p:nvCxnSpPr>
        <p:spPr>
          <a:xfrm flipH="1" flipV="1">
            <a:off x="2354095" y="2938464"/>
            <a:ext cx="146818" cy="937413"/>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1" name="Conector recto 90">
            <a:extLst>
              <a:ext uri="{FF2B5EF4-FFF2-40B4-BE49-F238E27FC236}">
                <a16:creationId xmlns:a16="http://schemas.microsoft.com/office/drawing/2014/main" id="{D87C0733-CDC6-4C8F-B3E5-87FFF4750A50}"/>
              </a:ext>
            </a:extLst>
          </p:cNvPr>
          <p:cNvCxnSpPr>
            <a:cxnSpLocks/>
            <a:stCxn id="81" idx="1"/>
            <a:endCxn id="79" idx="3"/>
          </p:cNvCxnSpPr>
          <p:nvPr/>
        </p:nvCxnSpPr>
        <p:spPr>
          <a:xfrm flipH="1">
            <a:off x="7134416" y="1901385"/>
            <a:ext cx="110620" cy="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2" name="Conector recto 91">
            <a:extLst>
              <a:ext uri="{FF2B5EF4-FFF2-40B4-BE49-F238E27FC236}">
                <a16:creationId xmlns:a16="http://schemas.microsoft.com/office/drawing/2014/main" id="{0B9B13C0-4043-45EC-AEF1-B5B198C04226}"/>
              </a:ext>
            </a:extLst>
          </p:cNvPr>
          <p:cNvCxnSpPr>
            <a:cxnSpLocks/>
            <a:stCxn id="82" idx="1"/>
            <a:endCxn id="85" idx="3"/>
          </p:cNvCxnSpPr>
          <p:nvPr/>
        </p:nvCxnSpPr>
        <p:spPr>
          <a:xfrm flipH="1">
            <a:off x="7135012" y="2936324"/>
            <a:ext cx="110023" cy="215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3" name="Conector recto 92">
            <a:extLst>
              <a:ext uri="{FF2B5EF4-FFF2-40B4-BE49-F238E27FC236}">
                <a16:creationId xmlns:a16="http://schemas.microsoft.com/office/drawing/2014/main" id="{3EE63C31-23D4-44F2-A3EB-6D0992D23B53}"/>
              </a:ext>
            </a:extLst>
          </p:cNvPr>
          <p:cNvCxnSpPr>
            <a:cxnSpLocks/>
            <a:stCxn id="83" idx="1"/>
            <a:endCxn id="77" idx="3"/>
          </p:cNvCxnSpPr>
          <p:nvPr/>
        </p:nvCxnSpPr>
        <p:spPr>
          <a:xfrm flipH="1">
            <a:off x="7152298" y="3875877"/>
            <a:ext cx="92739" cy="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8" name="CuadroTexto 27">
            <a:extLst>
              <a:ext uri="{FF2B5EF4-FFF2-40B4-BE49-F238E27FC236}">
                <a16:creationId xmlns:a16="http://schemas.microsoft.com/office/drawing/2014/main" id="{B57CA305-A747-4D86-96E8-2F7F5410356D}"/>
              </a:ext>
            </a:extLst>
          </p:cNvPr>
          <p:cNvSpPr txBox="1"/>
          <p:nvPr/>
        </p:nvSpPr>
        <p:spPr>
          <a:xfrm>
            <a:off x="2645975" y="2076024"/>
            <a:ext cx="1800173" cy="29751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t>
            </a:r>
          </a:p>
          <a:p>
            <a:pPr defTabSz="412750"/>
            <a:r>
              <a:rPr lang="es-MX" sz="800" b="0" dirty="0"/>
              <a:t>Cuando se dé un cambio de año base</a:t>
            </a:r>
          </a:p>
        </p:txBody>
      </p:sp>
      <p:sp>
        <p:nvSpPr>
          <p:cNvPr id="29" name="CuadroTexto 28">
            <a:extLst>
              <a:ext uri="{FF2B5EF4-FFF2-40B4-BE49-F238E27FC236}">
                <a16:creationId xmlns:a16="http://schemas.microsoft.com/office/drawing/2014/main" id="{E4A48F4D-B5D6-4688-9EEA-5D32591E19BF}"/>
              </a:ext>
            </a:extLst>
          </p:cNvPr>
          <p:cNvSpPr txBox="1"/>
          <p:nvPr/>
        </p:nvSpPr>
        <p:spPr>
          <a:xfrm>
            <a:off x="2645975" y="3122589"/>
            <a:ext cx="1800173" cy="29751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a:t>
            </a:r>
          </a:p>
          <a:p>
            <a:pPr defTabSz="412750"/>
            <a:r>
              <a:rPr lang="es-MX" sz="800" b="0" dirty="0"/>
              <a:t>Cuando se dé un cambio de año base</a:t>
            </a:r>
          </a:p>
        </p:txBody>
      </p:sp>
      <p:sp>
        <p:nvSpPr>
          <p:cNvPr id="30" name="CuadroTexto 29">
            <a:extLst>
              <a:ext uri="{FF2B5EF4-FFF2-40B4-BE49-F238E27FC236}">
                <a16:creationId xmlns:a16="http://schemas.microsoft.com/office/drawing/2014/main" id="{AFCB1096-C152-411F-9A7F-3AAC075D92CB}"/>
              </a:ext>
            </a:extLst>
          </p:cNvPr>
          <p:cNvSpPr txBox="1"/>
          <p:nvPr/>
        </p:nvSpPr>
        <p:spPr>
          <a:xfrm>
            <a:off x="2884823" y="4061018"/>
            <a:ext cx="1322478"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Trianual</a:t>
            </a:r>
          </a:p>
        </p:txBody>
      </p:sp>
    </p:spTree>
    <p:extLst>
      <p:ext uri="{BB962C8B-B14F-4D97-AF65-F5344CB8AC3E}">
        <p14:creationId xmlns:p14="http://schemas.microsoft.com/office/powerpoint/2010/main" val="282803375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C65317-E0EF-4F50-AFE6-4CC1F375367C}"/>
              </a:ext>
            </a:extLst>
          </p:cNvPr>
          <p:cNvSpPr>
            <a:spLocks noGrp="1"/>
          </p:cNvSpPr>
          <p:nvPr>
            <p:ph type="title"/>
          </p:nvPr>
        </p:nvSpPr>
        <p:spPr>
          <a:xfrm>
            <a:off x="6312855" y="1489062"/>
            <a:ext cx="4921189" cy="4094921"/>
          </a:xfrm>
        </p:spPr>
        <p:txBody>
          <a:bodyPr/>
          <a:lstStyle/>
          <a:p>
            <a:pPr lvl="0" algn="ctr"/>
            <a:r>
              <a:rPr lang="es-MX" sz="3000" dirty="0">
                <a:solidFill>
                  <a:schemeClr val="bg1"/>
                </a:solidFill>
                <a:latin typeface="Helvetica Neue"/>
                <a:sym typeface="Helvetica Neue"/>
              </a:rPr>
              <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Programas de Información</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
            </a:r>
            <a:br>
              <a:rPr lang="es-MX" sz="3000" dirty="0">
                <a:solidFill>
                  <a:schemeClr val="bg1"/>
                </a:solidFill>
                <a:latin typeface="Helvetica Neue"/>
                <a:sym typeface="Helvetica Neue"/>
              </a:rPr>
            </a:br>
            <a:r>
              <a:rPr lang="es-MX" sz="3000" dirty="0">
                <a:solidFill>
                  <a:schemeClr val="bg1"/>
                </a:solidFill>
                <a:latin typeface="Helvetica Neue"/>
                <a:sym typeface="Helvetica Neue"/>
              </a:rPr>
              <a:t>Siguientes pasos en integración de listado</a:t>
            </a:r>
            <a:endParaRPr lang="es-MX" sz="2600" dirty="0"/>
          </a:p>
        </p:txBody>
      </p:sp>
    </p:spTree>
    <p:extLst>
      <p:ext uri="{BB962C8B-B14F-4D97-AF65-F5344CB8AC3E}">
        <p14:creationId xmlns:p14="http://schemas.microsoft.com/office/powerpoint/2010/main" val="73260227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E9D4-1EF0-4A61-BE7F-DF9139E2812C}"/>
              </a:ext>
            </a:extLst>
          </p:cNvPr>
          <p:cNvSpPr>
            <a:spLocks noGrp="1"/>
          </p:cNvSpPr>
          <p:nvPr>
            <p:ph type="title"/>
          </p:nvPr>
        </p:nvSpPr>
        <p:spPr/>
        <p:txBody>
          <a:bodyPr/>
          <a:lstStyle/>
          <a:p>
            <a:r>
              <a:rPr lang="es-419" dirty="0"/>
              <a:t>Siguientes pasos</a:t>
            </a:r>
            <a:endParaRPr lang="en-US" dirty="0"/>
          </a:p>
        </p:txBody>
      </p:sp>
      <p:sp>
        <p:nvSpPr>
          <p:cNvPr id="3" name="Text Placeholder 2">
            <a:extLst>
              <a:ext uri="{FF2B5EF4-FFF2-40B4-BE49-F238E27FC236}">
                <a16:creationId xmlns:a16="http://schemas.microsoft.com/office/drawing/2014/main" id="{0D2BBCE9-3BD6-4DFD-9C17-E079B494D215}"/>
              </a:ext>
            </a:extLst>
          </p:cNvPr>
          <p:cNvSpPr>
            <a:spLocks noGrp="1"/>
          </p:cNvSpPr>
          <p:nvPr>
            <p:ph type="body" idx="1"/>
          </p:nvPr>
        </p:nvSpPr>
        <p:spPr/>
        <p:txBody>
          <a:bodyPr/>
          <a:lstStyle/>
          <a:p>
            <a:pPr>
              <a:spcBef>
                <a:spcPts val="300"/>
              </a:spcBef>
            </a:pPr>
            <a:r>
              <a:rPr lang="es-ES" dirty="0"/>
              <a:t>La definición de los programas de información institucionales puede hacerse de múltiples formas por ende la decisión final respecto a ésta debe estar en manos del titular del área productora de éstos.</a:t>
            </a:r>
          </a:p>
          <a:p>
            <a:pPr>
              <a:spcBef>
                <a:spcPts val="300"/>
              </a:spcBef>
            </a:pPr>
            <a:r>
              <a:rPr lang="es-ES" dirty="0"/>
              <a:t>Tiene que tener sentido respecto a sus procesos y a:</a:t>
            </a:r>
          </a:p>
          <a:p>
            <a:pPr lvl="1">
              <a:spcBef>
                <a:spcPts val="100"/>
              </a:spcBef>
            </a:pPr>
            <a:r>
              <a:rPr lang="es-ES" sz="2000" dirty="0"/>
              <a:t>El conjunto mínimo de elementos en los que tiene sentido producir todas las evidencias del MPEG (pues se siguen todas las fases).</a:t>
            </a:r>
          </a:p>
          <a:p>
            <a:pPr lvl="1">
              <a:spcBef>
                <a:spcPts val="100"/>
              </a:spcBef>
            </a:pPr>
            <a:r>
              <a:rPr lang="es-ES" sz="2000" dirty="0"/>
              <a:t>La asignación de roles responsables de proceso y de fase.</a:t>
            </a:r>
          </a:p>
          <a:p>
            <a:pPr lvl="1">
              <a:spcBef>
                <a:spcPts val="100"/>
              </a:spcBef>
            </a:pPr>
            <a:r>
              <a:rPr lang="es-ES" sz="2000" dirty="0"/>
              <a:t>Los ciclos de cambio (metodológicos) con el mismo propósito y los ciclos cortos de difusión.</a:t>
            </a:r>
          </a:p>
          <a:p>
            <a:pPr>
              <a:spcBef>
                <a:spcPts val="300"/>
              </a:spcBef>
            </a:pPr>
            <a:r>
              <a:rPr lang="es-ES" dirty="0"/>
              <a:t>Se propone que las áreas productoras revisen el listado propuesto (que será enviado y remitan al Secretariado del CAC una versión final de sus programas de información para el 9 de agosto de 2019.</a:t>
            </a:r>
          </a:p>
        </p:txBody>
      </p:sp>
    </p:spTree>
    <p:extLst>
      <p:ext uri="{BB962C8B-B14F-4D97-AF65-F5344CB8AC3E}">
        <p14:creationId xmlns:p14="http://schemas.microsoft.com/office/powerpoint/2010/main" val="212655393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BBD4033-0912-45CA-8CC8-5BA4D72C8D31}"/>
              </a:ext>
            </a:extLst>
          </p:cNvPr>
          <p:cNvSpPr>
            <a:spLocks noGrp="1"/>
          </p:cNvSpPr>
          <p:nvPr>
            <p:ph type="body" idx="1"/>
          </p:nvPr>
        </p:nvSpPr>
        <p:spPr>
          <a:xfrm>
            <a:off x="844550" y="749808"/>
            <a:ext cx="10502900" cy="5473192"/>
          </a:xfrm>
        </p:spPr>
        <p:txBody>
          <a:bodyPr/>
          <a:lstStyle/>
          <a:p>
            <a:pPr marL="0" indent="0" algn="ctr">
              <a:buNone/>
            </a:pPr>
            <a:r>
              <a:rPr lang="es-ES" b="1" i="1" dirty="0"/>
              <a:t>Programa de Información o Programa</a:t>
            </a:r>
            <a:r>
              <a:rPr lang="es-ES" i="1" dirty="0"/>
              <a:t>: Conjunto de actividades, que se pueden repetir, que describen el propósito y contexto de un conjunto de Procesos que se llevarán a cabo cada periodo de tiempo para producir información</a:t>
            </a:r>
            <a:r>
              <a:rPr lang="es-ES" dirty="0"/>
              <a:t> (Norma MPEG, artículo 3, fracción XXXII)</a:t>
            </a:r>
          </a:p>
          <a:p>
            <a:pPr marL="0" indent="0">
              <a:buNone/>
            </a:pPr>
            <a:r>
              <a:rPr lang="es-ES" dirty="0"/>
              <a:t>El objetivo de este ejercicio es contar con una </a:t>
            </a:r>
            <a:r>
              <a:rPr lang="es-ES" b="1" dirty="0"/>
              <a:t>lista única de los programas de información institucionales</a:t>
            </a:r>
            <a:r>
              <a:rPr lang="es-ES" dirty="0"/>
              <a:t>.</a:t>
            </a:r>
          </a:p>
          <a:p>
            <a:pPr marL="0" indent="0">
              <a:buNone/>
            </a:pPr>
            <a:r>
              <a:rPr lang="es-ES" dirty="0"/>
              <a:t>Se presenta la propuesta de listado integrado por la DGEE y una primer propuesta de listado de programas para todas las demás áreas productoras, de tal forma que puedan revisarla, corregirla y generar la propia.</a:t>
            </a:r>
          </a:p>
          <a:p>
            <a:pPr marL="0" indent="0">
              <a:buNone/>
            </a:pPr>
            <a:endParaRPr lang="en-US" dirty="0"/>
          </a:p>
        </p:txBody>
      </p:sp>
    </p:spTree>
    <p:extLst>
      <p:ext uri="{BB962C8B-B14F-4D97-AF65-F5344CB8AC3E}">
        <p14:creationId xmlns:p14="http://schemas.microsoft.com/office/powerpoint/2010/main" val="2843689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80C7-D062-49FB-BD5E-1F733F84B4A4}"/>
              </a:ext>
            </a:extLst>
          </p:cNvPr>
          <p:cNvSpPr>
            <a:spLocks noGrp="1"/>
          </p:cNvSpPr>
          <p:nvPr>
            <p:ph type="title"/>
          </p:nvPr>
        </p:nvSpPr>
        <p:spPr/>
        <p:txBody>
          <a:bodyPr/>
          <a:lstStyle/>
          <a:p>
            <a:r>
              <a:rPr lang="es-419" sz="5000" dirty="0"/>
              <a:t>Ciclos de cambio y ciclos de trabajo</a:t>
            </a:r>
            <a:endParaRPr lang="en-US" sz="5000" dirty="0"/>
          </a:p>
        </p:txBody>
      </p:sp>
      <p:sp>
        <p:nvSpPr>
          <p:cNvPr id="3" name="Text Placeholder 2">
            <a:extLst>
              <a:ext uri="{FF2B5EF4-FFF2-40B4-BE49-F238E27FC236}">
                <a16:creationId xmlns:a16="http://schemas.microsoft.com/office/drawing/2014/main" id="{76069274-FD28-4356-A91B-E6AD6136F03F}"/>
              </a:ext>
            </a:extLst>
          </p:cNvPr>
          <p:cNvSpPr>
            <a:spLocks noGrp="1"/>
          </p:cNvSpPr>
          <p:nvPr>
            <p:ph type="body" idx="1"/>
          </p:nvPr>
        </p:nvSpPr>
        <p:spPr>
          <a:xfrm>
            <a:off x="844550" y="1133856"/>
            <a:ext cx="6196330" cy="5089144"/>
          </a:xfrm>
        </p:spPr>
        <p:txBody>
          <a:bodyPr/>
          <a:lstStyle/>
          <a:p>
            <a:pPr>
              <a:spcBef>
                <a:spcPts val="600"/>
              </a:spcBef>
            </a:pPr>
            <a:r>
              <a:rPr lang="es-419" dirty="0"/>
              <a:t>La nueva versión del GSBPM (5.1, enero 2019) segmenta las fases en “fases de cambio en el trabajo” y “fases de trabajo continuo”.</a:t>
            </a:r>
          </a:p>
          <a:p>
            <a:pPr>
              <a:spcBef>
                <a:spcPts val="600"/>
              </a:spcBef>
            </a:pPr>
            <a:r>
              <a:rPr lang="es-419" dirty="0"/>
              <a:t>Las 3 primeras fases (documentación de necesidades, diseño y construcción) tienen ciclos más largos y representan un cambio en el diseño (metodología) del Programa.</a:t>
            </a:r>
          </a:p>
          <a:p>
            <a:pPr>
              <a:spcBef>
                <a:spcPts val="600"/>
              </a:spcBef>
            </a:pPr>
            <a:r>
              <a:rPr lang="es-419" dirty="0"/>
              <a:t>Las últimas 4 fases pueden ejecutar varias veces el mismo diseño (metodología) en ciclos más cortos.</a:t>
            </a:r>
            <a:endParaRPr lang="en-US" dirty="0"/>
          </a:p>
        </p:txBody>
      </p:sp>
      <p:pic>
        <p:nvPicPr>
          <p:cNvPr id="4" name="Picture 3">
            <a:extLst>
              <a:ext uri="{FF2B5EF4-FFF2-40B4-BE49-F238E27FC236}">
                <a16:creationId xmlns:a16="http://schemas.microsoft.com/office/drawing/2014/main" id="{DC0B03A7-C559-4877-A5B9-553D23DF09C5}"/>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359866" y="1838569"/>
            <a:ext cx="4159152" cy="3406457"/>
          </a:xfrm>
          <a:prstGeom prst="rect">
            <a:avLst/>
          </a:prstGeom>
          <a:noFill/>
          <a:ln>
            <a:noFill/>
          </a:ln>
        </p:spPr>
      </p:pic>
      <p:sp>
        <p:nvSpPr>
          <p:cNvPr id="5" name="TextBox 4">
            <a:extLst>
              <a:ext uri="{FF2B5EF4-FFF2-40B4-BE49-F238E27FC236}">
                <a16:creationId xmlns:a16="http://schemas.microsoft.com/office/drawing/2014/main" id="{27C0B9BA-FD89-451E-A999-4DCA1D6AEA94}"/>
              </a:ext>
            </a:extLst>
          </p:cNvPr>
          <p:cNvSpPr txBox="1"/>
          <p:nvPr/>
        </p:nvSpPr>
        <p:spPr>
          <a:xfrm>
            <a:off x="7359866" y="5079489"/>
            <a:ext cx="415915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kumimoji="0" lang="es-419" sz="1600" b="0" i="0" u="none" strike="noStrike" cap="none" spc="0" normalizeH="0" baseline="0" dirty="0">
                <a:ln>
                  <a:noFill/>
                </a:ln>
                <a:solidFill>
                  <a:srgbClr val="000000"/>
                </a:solidFill>
                <a:effectLst/>
                <a:uFillTx/>
                <a:latin typeface="Helvetica Neue"/>
                <a:ea typeface="Helvetica Neue"/>
                <a:cs typeface="Helvetica Neue"/>
                <a:sym typeface="Helvetica Neue"/>
              </a:rPr>
              <a:t>Fuente: </a:t>
            </a:r>
            <a:r>
              <a:rPr lang="en-US" sz="1600" b="0" dirty="0">
                <a:hlinkClick r:id="rId3"/>
              </a:rPr>
              <a:t>https://statswiki.unece.org/display/GSBPM/Generic+Statistical+Business+Process+Model</a:t>
            </a:r>
            <a:endParaRPr kumimoji="0" lang="en-US" sz="16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67F14C57-990D-44D7-8D3F-C71261088576}"/>
              </a:ext>
            </a:extLst>
          </p:cNvPr>
          <p:cNvSpPr txBox="1"/>
          <p:nvPr/>
        </p:nvSpPr>
        <p:spPr>
          <a:xfrm>
            <a:off x="3406610" y="6115943"/>
            <a:ext cx="6825526"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s-419" sz="2000" b="0" i="0" u="none" strike="noStrike" cap="none" spc="0" normalizeH="0" baseline="0" dirty="0">
                <a:ln>
                  <a:noFill/>
                </a:ln>
                <a:solidFill>
                  <a:schemeClr val="bg1"/>
                </a:solidFill>
                <a:effectLst/>
                <a:uFillTx/>
                <a:latin typeface="Helvetica Neue"/>
                <a:ea typeface="Helvetica Neue"/>
                <a:cs typeface="Helvetica Neue"/>
                <a:sym typeface="Helvetica Neue"/>
              </a:rPr>
              <a:t>Distinción relevante para definir los programas.</a:t>
            </a:r>
            <a:endParaRPr kumimoji="0" lang="en-US" sz="2000" b="0"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04686805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BD8876E-781C-41FC-8046-22C8AD473D53}"/>
              </a:ext>
            </a:extLst>
          </p:cNvPr>
          <p:cNvPicPr>
            <a:picLocks noChangeAspect="1"/>
          </p:cNvPicPr>
          <p:nvPr/>
        </p:nvPicPr>
        <p:blipFill>
          <a:blip r:embed="rId2"/>
          <a:stretch>
            <a:fillRect/>
          </a:stretch>
        </p:blipFill>
        <p:spPr>
          <a:xfrm>
            <a:off x="0" y="1188720"/>
            <a:ext cx="2981325" cy="5524500"/>
          </a:xfrm>
          <a:prstGeom prst="rect">
            <a:avLst/>
          </a:prstGeom>
        </p:spPr>
      </p:pic>
      <p:sp>
        <p:nvSpPr>
          <p:cNvPr id="2" name="Title 1">
            <a:extLst>
              <a:ext uri="{FF2B5EF4-FFF2-40B4-BE49-F238E27FC236}">
                <a16:creationId xmlns:a16="http://schemas.microsoft.com/office/drawing/2014/main" id="{146BA489-BD36-423E-AEC4-1E10228F29FC}"/>
              </a:ext>
            </a:extLst>
          </p:cNvPr>
          <p:cNvSpPr>
            <a:spLocks noGrp="1"/>
          </p:cNvSpPr>
          <p:nvPr>
            <p:ph type="title"/>
          </p:nvPr>
        </p:nvSpPr>
        <p:spPr>
          <a:xfrm>
            <a:off x="844550" y="177800"/>
            <a:ext cx="4340593" cy="1143000"/>
          </a:xfrm>
        </p:spPr>
        <p:txBody>
          <a:bodyPr/>
          <a:lstStyle/>
          <a:p>
            <a:r>
              <a:rPr lang="es-419" sz="4500" dirty="0"/>
              <a:t>Vista Programa</a:t>
            </a:r>
            <a:endParaRPr lang="en-US" sz="4500" dirty="0"/>
          </a:p>
        </p:txBody>
      </p:sp>
      <p:sp>
        <p:nvSpPr>
          <p:cNvPr id="3" name="Text Placeholder 2">
            <a:extLst>
              <a:ext uri="{FF2B5EF4-FFF2-40B4-BE49-F238E27FC236}">
                <a16:creationId xmlns:a16="http://schemas.microsoft.com/office/drawing/2014/main" id="{F345E886-2A2F-4178-B551-1B2B18A9FE7B}"/>
              </a:ext>
            </a:extLst>
          </p:cNvPr>
          <p:cNvSpPr>
            <a:spLocks noGrp="1"/>
          </p:cNvSpPr>
          <p:nvPr>
            <p:ph type="body" idx="1"/>
          </p:nvPr>
        </p:nvSpPr>
        <p:spPr>
          <a:xfrm>
            <a:off x="844550" y="1188720"/>
            <a:ext cx="4230370" cy="4513580"/>
          </a:xfrm>
          <a:solidFill>
            <a:schemeClr val="bg1"/>
          </a:solidFill>
        </p:spPr>
        <p:txBody>
          <a:bodyPr/>
          <a:lstStyle/>
          <a:p>
            <a:r>
              <a:rPr lang="es-ES" dirty="0"/>
              <a:t>Los programas de información (generalmente) se acompañan de una vista programa en el sitio  </a:t>
            </a:r>
            <a:r>
              <a:rPr lang="es-ES" dirty="0">
                <a:hlinkClick r:id="rId3"/>
              </a:rPr>
              <a:t>www.inegi.org/programas</a:t>
            </a:r>
            <a:endParaRPr lang="es-ES" dirty="0"/>
          </a:p>
          <a:p>
            <a:r>
              <a:rPr lang="es-ES" dirty="0"/>
              <a:t>Se está trabajando en la integración de Programas de Información Geográficos, empezando por Topografía.</a:t>
            </a:r>
          </a:p>
          <a:p>
            <a:endParaRPr lang="en-US" dirty="0"/>
          </a:p>
        </p:txBody>
      </p:sp>
      <p:pic>
        <p:nvPicPr>
          <p:cNvPr id="4" name="Picture 3">
            <a:extLst>
              <a:ext uri="{FF2B5EF4-FFF2-40B4-BE49-F238E27FC236}">
                <a16:creationId xmlns:a16="http://schemas.microsoft.com/office/drawing/2014/main" id="{6512FBC3-1A1C-4DA0-B3B6-CE7F491ECEA6}"/>
              </a:ext>
            </a:extLst>
          </p:cNvPr>
          <p:cNvPicPr>
            <a:picLocks noChangeAspect="1"/>
          </p:cNvPicPr>
          <p:nvPr/>
        </p:nvPicPr>
        <p:blipFill>
          <a:blip r:embed="rId4"/>
          <a:stretch>
            <a:fillRect/>
          </a:stretch>
        </p:blipFill>
        <p:spPr>
          <a:xfrm>
            <a:off x="5185143" y="0"/>
            <a:ext cx="6942354" cy="6858000"/>
          </a:xfrm>
          <a:prstGeom prst="rect">
            <a:avLst/>
          </a:prstGeom>
        </p:spPr>
      </p:pic>
    </p:spTree>
    <p:extLst>
      <p:ext uri="{BB962C8B-B14F-4D97-AF65-F5344CB8AC3E}">
        <p14:creationId xmlns:p14="http://schemas.microsoft.com/office/powerpoint/2010/main" val="18795641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C549-EC9B-4CCA-9E0D-83AC79CC8CCA}"/>
              </a:ext>
            </a:extLst>
          </p:cNvPr>
          <p:cNvSpPr>
            <a:spLocks noGrp="1"/>
          </p:cNvSpPr>
          <p:nvPr>
            <p:ph type="title"/>
          </p:nvPr>
        </p:nvSpPr>
        <p:spPr/>
        <p:txBody>
          <a:bodyPr/>
          <a:lstStyle/>
          <a:p>
            <a:r>
              <a:rPr lang="es-419" dirty="0"/>
              <a:t>Interacción entre </a:t>
            </a:r>
            <a:r>
              <a:rPr lang="es-419" dirty="0" err="1"/>
              <a:t>UAs</a:t>
            </a:r>
            <a:endParaRPr lang="en-US" dirty="0"/>
          </a:p>
        </p:txBody>
      </p:sp>
      <p:sp>
        <p:nvSpPr>
          <p:cNvPr id="3" name="Text Placeholder 2">
            <a:extLst>
              <a:ext uri="{FF2B5EF4-FFF2-40B4-BE49-F238E27FC236}">
                <a16:creationId xmlns:a16="http://schemas.microsoft.com/office/drawing/2014/main" id="{D277AADB-7057-4909-9E43-CFC85E01610C}"/>
              </a:ext>
            </a:extLst>
          </p:cNvPr>
          <p:cNvSpPr>
            <a:spLocks noGrp="1"/>
          </p:cNvSpPr>
          <p:nvPr>
            <p:ph type="body" idx="1"/>
          </p:nvPr>
        </p:nvSpPr>
        <p:spPr/>
        <p:txBody>
          <a:bodyPr/>
          <a:lstStyle/>
          <a:p>
            <a:endParaRPr lang="en-US" dirty="0"/>
          </a:p>
        </p:txBody>
      </p:sp>
      <p:pic>
        <p:nvPicPr>
          <p:cNvPr id="4" name="Picture 3">
            <a:extLst>
              <a:ext uri="{FF2B5EF4-FFF2-40B4-BE49-F238E27FC236}">
                <a16:creationId xmlns:a16="http://schemas.microsoft.com/office/drawing/2014/main" id="{C206DE94-01F1-40C8-BDAF-5856FADB567D}"/>
              </a:ext>
            </a:extLst>
          </p:cNvPr>
          <p:cNvPicPr>
            <a:picLocks noChangeAspect="1"/>
          </p:cNvPicPr>
          <p:nvPr/>
        </p:nvPicPr>
        <p:blipFill>
          <a:blip r:embed="rId2"/>
          <a:stretch>
            <a:fillRect/>
          </a:stretch>
        </p:blipFill>
        <p:spPr>
          <a:xfrm>
            <a:off x="1682496" y="1384808"/>
            <a:ext cx="8622792" cy="4591259"/>
          </a:xfrm>
          <a:prstGeom prst="rect">
            <a:avLst/>
          </a:prstGeom>
        </p:spPr>
      </p:pic>
      <p:sp>
        <p:nvSpPr>
          <p:cNvPr id="5" name="Rectangle 4">
            <a:extLst>
              <a:ext uri="{FF2B5EF4-FFF2-40B4-BE49-F238E27FC236}">
                <a16:creationId xmlns:a16="http://schemas.microsoft.com/office/drawing/2014/main" id="{267239D1-6A4E-4239-8197-0A460B27D626}"/>
              </a:ext>
            </a:extLst>
          </p:cNvPr>
          <p:cNvSpPr/>
          <p:nvPr/>
        </p:nvSpPr>
        <p:spPr>
          <a:xfrm>
            <a:off x="5980176" y="3917035"/>
            <a:ext cx="1101243" cy="554448"/>
          </a:xfrm>
          <a:prstGeom prst="rect">
            <a:avLst/>
          </a:prstGeom>
          <a:noFill/>
          <a:ln/>
        </p:spPr>
        <p:style>
          <a:lnRef idx="2">
            <a:schemeClr val="accent3"/>
          </a:lnRef>
          <a:fillRef idx="1">
            <a:schemeClr val="lt1"/>
          </a:fillRef>
          <a:effectRef idx="0">
            <a:schemeClr val="accent3"/>
          </a:effectRef>
          <a:fontRef idx="minor">
            <a:schemeClr val="dk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6" name="TextBox 5">
            <a:extLst>
              <a:ext uri="{FF2B5EF4-FFF2-40B4-BE49-F238E27FC236}">
                <a16:creationId xmlns:a16="http://schemas.microsoft.com/office/drawing/2014/main" id="{F663977D-1D07-44FB-AFB5-A8031D4A4648}"/>
              </a:ext>
            </a:extLst>
          </p:cNvPr>
          <p:cNvSpPr txBox="1"/>
          <p:nvPr/>
        </p:nvSpPr>
        <p:spPr>
          <a:xfrm>
            <a:off x="7351776" y="4903418"/>
            <a:ext cx="3138977"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s-419" sz="2000" b="0" i="0" u="none" strike="noStrike" cap="none" spc="0" normalizeH="0" baseline="0" dirty="0">
                <a:ln>
                  <a:noFill/>
                </a:ln>
                <a:solidFill>
                  <a:srgbClr val="000000"/>
                </a:solidFill>
                <a:effectLst/>
                <a:uFillTx/>
                <a:latin typeface="Helvetica Neue"/>
                <a:ea typeface="Helvetica Neue"/>
                <a:cs typeface="Helvetica Neue"/>
                <a:sym typeface="Helvetica Neue"/>
              </a:rPr>
              <a:t>Desestacionalización: parte del procesamiento</a:t>
            </a:r>
            <a:endParaRPr kumimoji="0" lang="en-US" sz="2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C9052430-0C73-46EF-A3A6-A3286AC185BB}"/>
              </a:ext>
            </a:extLst>
          </p:cNvPr>
          <p:cNvSpPr txBox="1"/>
          <p:nvPr/>
        </p:nvSpPr>
        <p:spPr>
          <a:xfrm>
            <a:off x="3310128" y="5940301"/>
            <a:ext cx="8549639" cy="9643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es-419" sz="2800" b="0" dirty="0">
                <a:solidFill>
                  <a:schemeClr val="bg1"/>
                </a:solidFill>
              </a:rPr>
              <a:t>Definición de Programas con enfoque a Procesos, no a estructura organizacional</a:t>
            </a:r>
            <a:endParaRPr kumimoji="0" lang="en-US" sz="2800" b="0" i="0" u="none" strike="noStrike" cap="none" spc="0" normalizeH="0" baseline="0" dirty="0">
              <a:ln>
                <a:noFill/>
              </a:ln>
              <a:solidFill>
                <a:schemeClr val="bg1"/>
              </a:solidFill>
              <a:effectLst/>
              <a:uFillTx/>
              <a:sym typeface="Helvetica Neue"/>
            </a:endParaRPr>
          </a:p>
        </p:txBody>
      </p:sp>
      <p:cxnSp>
        <p:nvCxnSpPr>
          <p:cNvPr id="9" name="Straight Arrow Connector 8">
            <a:extLst>
              <a:ext uri="{FF2B5EF4-FFF2-40B4-BE49-F238E27FC236}">
                <a16:creationId xmlns:a16="http://schemas.microsoft.com/office/drawing/2014/main" id="{DEDD174E-E70D-414A-95D4-6B00B366123A}"/>
              </a:ext>
            </a:extLst>
          </p:cNvPr>
          <p:cNvCxnSpPr/>
          <p:nvPr/>
        </p:nvCxnSpPr>
        <p:spPr>
          <a:xfrm>
            <a:off x="7081419" y="4471483"/>
            <a:ext cx="270357" cy="85032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5760502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345258" y="1971653"/>
            <a:ext cx="4921189" cy="2807381"/>
          </a:xfrm>
          <a:prstGeom prst="rect">
            <a:avLst/>
          </a:prstGeom>
        </p:spPr>
        <p:txBody>
          <a:bodyPr/>
          <a:lstStyle/>
          <a:p>
            <a:pPr algn="ctr"/>
            <a:r>
              <a:rPr lang="es-MX" sz="3000" dirty="0">
                <a:solidFill>
                  <a:schemeClr val="bg1"/>
                </a:solidFill>
              </a:rPr>
              <a:t/>
            </a:r>
            <a:br>
              <a:rPr lang="es-MX" sz="3000" dirty="0">
                <a:solidFill>
                  <a:schemeClr val="bg1"/>
                </a:solidFill>
              </a:rPr>
            </a:br>
            <a:r>
              <a:rPr lang="es-MX" sz="3000" dirty="0">
                <a:solidFill>
                  <a:schemeClr val="bg1"/>
                </a:solidFill>
              </a:rPr>
              <a:t/>
            </a:r>
            <a:br>
              <a:rPr lang="es-MX" sz="3000" dirty="0">
                <a:solidFill>
                  <a:schemeClr val="bg1"/>
                </a:solidFill>
              </a:rPr>
            </a:br>
            <a:r>
              <a:rPr lang="es-MX" sz="3000" dirty="0">
                <a:solidFill>
                  <a:schemeClr val="bg1"/>
                </a:solidFill>
              </a:rPr>
              <a:t>Programas de la DGEE</a:t>
            </a:r>
            <a:br>
              <a:rPr lang="es-MX" sz="3000" dirty="0">
                <a:solidFill>
                  <a:schemeClr val="bg1"/>
                </a:solidFill>
              </a:rPr>
            </a:br>
            <a:r>
              <a:rPr lang="es-MX" sz="3000" dirty="0">
                <a:solidFill>
                  <a:schemeClr val="bg1"/>
                </a:solidFill>
              </a:rPr>
              <a:t>NTPPIEG</a:t>
            </a:r>
          </a:p>
        </p:txBody>
      </p:sp>
      <p:sp>
        <p:nvSpPr>
          <p:cNvPr id="2" name="CuadroTexto 1"/>
          <p:cNvSpPr txBox="1"/>
          <p:nvPr/>
        </p:nvSpPr>
        <p:spPr>
          <a:xfrm>
            <a:off x="9688948" y="6151794"/>
            <a:ext cx="2400232"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a:r>
              <a:rPr lang="es-MX" sz="1500" dirty="0" err="1">
                <a:solidFill>
                  <a:schemeClr val="bg1"/>
                </a:solidFill>
              </a:rPr>
              <a:t>Act</a:t>
            </a:r>
            <a:r>
              <a:rPr lang="es-MX" sz="1500" dirty="0">
                <a:solidFill>
                  <a:schemeClr val="bg1"/>
                </a:solidFill>
              </a:rPr>
              <a:t>. Arturo Blancas</a:t>
            </a:r>
          </a:p>
          <a:p>
            <a:pPr defTabSz="412750"/>
            <a:r>
              <a:rPr lang="es-MX" sz="1500" dirty="0">
                <a:solidFill>
                  <a:schemeClr val="bg1"/>
                </a:solidFill>
              </a:rPr>
              <a:t>Julio 2019</a:t>
            </a:r>
            <a:endParaRPr lang="en-US" sz="1500" dirty="0">
              <a:solidFill>
                <a:schemeClr val="bg1"/>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ángulo 45">
            <a:extLst>
              <a:ext uri="{FF2B5EF4-FFF2-40B4-BE49-F238E27FC236}">
                <a16:creationId xmlns:a16="http://schemas.microsoft.com/office/drawing/2014/main" id="{64B6CE55-7A65-45A8-9FA2-2C08A2188C7B}"/>
              </a:ext>
            </a:extLst>
          </p:cNvPr>
          <p:cNvSpPr/>
          <p:nvPr/>
        </p:nvSpPr>
        <p:spPr>
          <a:xfrm>
            <a:off x="9329791" y="2806897"/>
            <a:ext cx="1341981" cy="769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500" b="0">
              <a:solidFill>
                <a:srgbClr val="FFFFFF"/>
              </a:solidFill>
              <a:latin typeface="Helvetica Neue Medium"/>
              <a:sym typeface="Helvetica Neue Medium"/>
            </a:endParaRPr>
          </a:p>
        </p:txBody>
      </p:sp>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11" name="Rectángulo 10">
            <a:hlinkClick r:id="rId2" action="ppaction://hlinksldjump"/>
            <a:extLst>
              <a:ext uri="{FF2B5EF4-FFF2-40B4-BE49-F238E27FC236}">
                <a16:creationId xmlns:a16="http://schemas.microsoft.com/office/drawing/2014/main" id="{2868AFA2-D482-44C2-BD6E-1C3E713949EC}"/>
              </a:ext>
            </a:extLst>
          </p:cNvPr>
          <p:cNvSpPr/>
          <p:nvPr/>
        </p:nvSpPr>
        <p:spPr>
          <a:xfrm>
            <a:off x="1108248" y="388038"/>
            <a:ext cx="1245848" cy="615553"/>
          </a:xfrm>
          <a:prstGeom prst="rect">
            <a:avLst/>
          </a:prstGeom>
          <a:solidFill>
            <a:schemeClr val="accent4">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solidFill>
                <a:srgbClr val="00A2FF">
                  <a:lumMod val="50000"/>
                </a:srgbClr>
              </a:solidFill>
              <a:latin typeface="Helvetica Neue Medium"/>
              <a:sym typeface="Helvetica Neue Medium"/>
            </a:endParaRPr>
          </a:p>
          <a:p>
            <a:r>
              <a:rPr lang="es-MX" sz="1000" dirty="0">
                <a:latin typeface="Helvetica Neue Medium"/>
                <a:sym typeface="Helvetica Neue Medium"/>
              </a:rPr>
              <a:t>Censos económicos y agropecuarios</a:t>
            </a:r>
            <a:endParaRPr lang="es-MX" sz="1000" dirty="0">
              <a:solidFill>
                <a:srgbClr val="00A2FF">
                  <a:lumMod val="50000"/>
                </a:srgbClr>
              </a:solidFill>
              <a:latin typeface="Helvetica Neue Medium"/>
              <a:sym typeface="Helvetica Neue Medium"/>
            </a:endParaRPr>
          </a:p>
          <a:p>
            <a:endParaRPr lang="es-MX" sz="1000" b="0" dirty="0">
              <a:solidFill>
                <a:srgbClr val="00A2FF">
                  <a:lumMod val="50000"/>
                </a:srgbClr>
              </a:solidFill>
              <a:latin typeface="Helvetica Neue Medium"/>
              <a:sym typeface="Helvetica Neue Medium"/>
            </a:endParaRPr>
          </a:p>
        </p:txBody>
      </p:sp>
      <p:sp>
        <p:nvSpPr>
          <p:cNvPr id="9" name="Rectángulo 8">
            <a:hlinkClick r:id="rId2" action="ppaction://hlinksldjump"/>
            <a:extLst>
              <a:ext uri="{FF2B5EF4-FFF2-40B4-BE49-F238E27FC236}">
                <a16:creationId xmlns:a16="http://schemas.microsoft.com/office/drawing/2014/main" id="{C7BE30AA-31A5-48AE-B133-55E5B71FD4E6}"/>
              </a:ext>
            </a:extLst>
          </p:cNvPr>
          <p:cNvSpPr/>
          <p:nvPr/>
        </p:nvSpPr>
        <p:spPr>
          <a:xfrm>
            <a:off x="26983" y="2992125"/>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38" name="Conector recto 37">
            <a:extLst>
              <a:ext uri="{FF2B5EF4-FFF2-40B4-BE49-F238E27FC236}">
                <a16:creationId xmlns:a16="http://schemas.microsoft.com/office/drawing/2014/main" id="{A514B0BE-A17A-43C6-96BC-41D2402E5B75}"/>
              </a:ext>
            </a:extLst>
          </p:cNvPr>
          <p:cNvCxnSpPr>
            <a:cxnSpLocks/>
            <a:stCxn id="11" idx="1"/>
          </p:cNvCxnSpPr>
          <p:nvPr/>
        </p:nvCxnSpPr>
        <p:spPr>
          <a:xfrm flipH="1">
            <a:off x="933772" y="695815"/>
            <a:ext cx="174476" cy="281265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2" name="Rectángulo 11">
            <a:hlinkClick r:id="rId3" action="ppaction://hlinksldjump"/>
            <a:extLst>
              <a:ext uri="{FF2B5EF4-FFF2-40B4-BE49-F238E27FC236}">
                <a16:creationId xmlns:a16="http://schemas.microsoft.com/office/drawing/2014/main" id="{05C589B3-1933-4A5B-AD87-207C625452EA}"/>
              </a:ext>
            </a:extLst>
          </p:cNvPr>
          <p:cNvSpPr/>
          <p:nvPr/>
        </p:nvSpPr>
        <p:spPr>
          <a:xfrm>
            <a:off x="1108248" y="2614511"/>
            <a:ext cx="1245848" cy="615553"/>
          </a:xfrm>
          <a:prstGeom prst="rect">
            <a:avLst/>
          </a:prstGeom>
          <a:solidFill>
            <a:schemeClr val="accent3">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latin typeface="Helvetica Neue Medium"/>
              <a:sym typeface="Helvetica Neue Medium"/>
            </a:endParaRPr>
          </a:p>
          <a:p>
            <a:r>
              <a:rPr lang="es-MX" sz="1000" dirty="0">
                <a:latin typeface="Helvetica Neue Medium"/>
                <a:sym typeface="Helvetica Neue Medium"/>
              </a:rPr>
              <a:t>Encuestas económicas</a:t>
            </a:r>
          </a:p>
          <a:p>
            <a:endParaRPr lang="es-MX" sz="1000" b="0" dirty="0">
              <a:latin typeface="Helvetica Neue Medium"/>
              <a:sym typeface="Helvetica Neue Medium"/>
            </a:endParaRPr>
          </a:p>
        </p:txBody>
      </p:sp>
      <p:sp>
        <p:nvSpPr>
          <p:cNvPr id="13" name="Rectángulo 12">
            <a:hlinkClick r:id="rId4" action="ppaction://hlinksldjump"/>
            <a:extLst>
              <a:ext uri="{FF2B5EF4-FFF2-40B4-BE49-F238E27FC236}">
                <a16:creationId xmlns:a16="http://schemas.microsoft.com/office/drawing/2014/main" id="{67F0A33F-8260-405C-ABFB-575506E48048}"/>
              </a:ext>
            </a:extLst>
          </p:cNvPr>
          <p:cNvSpPr/>
          <p:nvPr/>
        </p:nvSpPr>
        <p:spPr>
          <a:xfrm>
            <a:off x="1108248" y="4086667"/>
            <a:ext cx="1245848" cy="769441"/>
          </a:xfrm>
          <a:prstGeom prst="rect">
            <a:avLst/>
          </a:prstGeom>
          <a:solidFill>
            <a:schemeClr val="accent4">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latin typeface="Helvetica Neue Medium"/>
              <a:sym typeface="Helvetica Neue Medium"/>
            </a:endParaRPr>
          </a:p>
          <a:p>
            <a:r>
              <a:rPr lang="es-MX" sz="1000" dirty="0">
                <a:latin typeface="Helvetica Neue Medium"/>
                <a:sym typeface="Helvetica Neue Medium"/>
              </a:rPr>
              <a:t>Registros administrativos económicos</a:t>
            </a:r>
          </a:p>
          <a:p>
            <a:endParaRPr lang="es-MX" sz="1000" b="0" dirty="0">
              <a:latin typeface="Helvetica Neue Medium"/>
              <a:sym typeface="Helvetica Neue Medium"/>
            </a:endParaRPr>
          </a:p>
        </p:txBody>
      </p:sp>
      <p:sp>
        <p:nvSpPr>
          <p:cNvPr id="14" name="Rectángulo 13">
            <a:hlinkClick r:id="rId5" action="ppaction://hlinksldjump"/>
            <a:extLst>
              <a:ext uri="{FF2B5EF4-FFF2-40B4-BE49-F238E27FC236}">
                <a16:creationId xmlns:a16="http://schemas.microsoft.com/office/drawing/2014/main" id="{BD426C0B-8080-4FF0-BBD5-D6AA14DF6746}"/>
              </a:ext>
            </a:extLst>
          </p:cNvPr>
          <p:cNvSpPr/>
          <p:nvPr/>
        </p:nvSpPr>
        <p:spPr>
          <a:xfrm>
            <a:off x="1108248" y="5236321"/>
            <a:ext cx="1245848" cy="461665"/>
          </a:xfrm>
          <a:prstGeom prst="rect">
            <a:avLst/>
          </a:prstGeom>
          <a:solidFill>
            <a:schemeClr val="accent2">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latin typeface="Helvetica Neue Medium"/>
              <a:sym typeface="Helvetica Neue Medium"/>
            </a:endParaRPr>
          </a:p>
          <a:p>
            <a:r>
              <a:rPr lang="es-MX" sz="1000" dirty="0">
                <a:latin typeface="Helvetica Neue Medium"/>
                <a:sym typeface="Helvetica Neue Medium"/>
              </a:rPr>
              <a:t>Índices de precios</a:t>
            </a:r>
          </a:p>
          <a:p>
            <a:endParaRPr lang="es-MX" sz="1000" b="0" dirty="0">
              <a:latin typeface="Helvetica Neue Medium"/>
              <a:sym typeface="Helvetica Neue Medium"/>
            </a:endParaRPr>
          </a:p>
        </p:txBody>
      </p:sp>
      <p:cxnSp>
        <p:nvCxnSpPr>
          <p:cNvPr id="41" name="Conector recto 40">
            <a:extLst>
              <a:ext uri="{FF2B5EF4-FFF2-40B4-BE49-F238E27FC236}">
                <a16:creationId xmlns:a16="http://schemas.microsoft.com/office/drawing/2014/main" id="{1CDBB598-DD5E-44C5-A874-D774B4628B70}"/>
              </a:ext>
            </a:extLst>
          </p:cNvPr>
          <p:cNvCxnSpPr>
            <a:cxnSpLocks/>
            <a:stCxn id="12" idx="1"/>
          </p:cNvCxnSpPr>
          <p:nvPr/>
        </p:nvCxnSpPr>
        <p:spPr>
          <a:xfrm flipH="1">
            <a:off x="933772" y="2922288"/>
            <a:ext cx="174476" cy="341223"/>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4" name="Conector recto 43">
            <a:extLst>
              <a:ext uri="{FF2B5EF4-FFF2-40B4-BE49-F238E27FC236}">
                <a16:creationId xmlns:a16="http://schemas.microsoft.com/office/drawing/2014/main" id="{8CA357D2-43D0-4D94-8590-18E362D092ED}"/>
              </a:ext>
            </a:extLst>
          </p:cNvPr>
          <p:cNvCxnSpPr>
            <a:cxnSpLocks/>
            <a:stCxn id="13" idx="1"/>
            <a:endCxn id="9" idx="3"/>
          </p:cNvCxnSpPr>
          <p:nvPr/>
        </p:nvCxnSpPr>
        <p:spPr>
          <a:xfrm flipH="1" flipV="1">
            <a:off x="933771" y="3361457"/>
            <a:ext cx="174477" cy="110993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7" name="Conector recto 46">
            <a:extLst>
              <a:ext uri="{FF2B5EF4-FFF2-40B4-BE49-F238E27FC236}">
                <a16:creationId xmlns:a16="http://schemas.microsoft.com/office/drawing/2014/main" id="{12B39FA9-86BA-470B-A09B-CA1604FA0F36}"/>
              </a:ext>
            </a:extLst>
          </p:cNvPr>
          <p:cNvCxnSpPr>
            <a:cxnSpLocks/>
            <a:stCxn id="14" idx="1"/>
            <a:endCxn id="9" idx="3"/>
          </p:cNvCxnSpPr>
          <p:nvPr/>
        </p:nvCxnSpPr>
        <p:spPr>
          <a:xfrm flipH="1" flipV="1">
            <a:off x="933771" y="3361457"/>
            <a:ext cx="174477" cy="210569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9" name="Conector recto 58">
            <a:extLst>
              <a:ext uri="{FF2B5EF4-FFF2-40B4-BE49-F238E27FC236}">
                <a16:creationId xmlns:a16="http://schemas.microsoft.com/office/drawing/2014/main" id="{34A43AB4-0EEF-4D92-8C47-B7E782E5839D}"/>
              </a:ext>
            </a:extLst>
          </p:cNvPr>
          <p:cNvCxnSpPr>
            <a:cxnSpLocks/>
            <a:stCxn id="55" idx="1"/>
            <a:endCxn id="14" idx="3"/>
          </p:cNvCxnSpPr>
          <p:nvPr/>
        </p:nvCxnSpPr>
        <p:spPr>
          <a:xfrm flipH="1">
            <a:off x="2354096" y="5305310"/>
            <a:ext cx="146818" cy="161844"/>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40" name="Rectángulo 39">
            <a:extLst>
              <a:ext uri="{FF2B5EF4-FFF2-40B4-BE49-F238E27FC236}">
                <a16:creationId xmlns:a16="http://schemas.microsoft.com/office/drawing/2014/main" id="{D75F9FBA-C2A9-47CD-899F-6F84BE65181F}"/>
              </a:ext>
            </a:extLst>
          </p:cNvPr>
          <p:cNvSpPr/>
          <p:nvPr/>
        </p:nvSpPr>
        <p:spPr>
          <a:xfrm>
            <a:off x="4657314" y="5567441"/>
            <a:ext cx="2486045"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Estudios de Paridades de Poder de Compra</a:t>
            </a:r>
          </a:p>
        </p:txBody>
      </p:sp>
      <p:cxnSp>
        <p:nvCxnSpPr>
          <p:cNvPr id="42" name="Conector recto 41">
            <a:extLst>
              <a:ext uri="{FF2B5EF4-FFF2-40B4-BE49-F238E27FC236}">
                <a16:creationId xmlns:a16="http://schemas.microsoft.com/office/drawing/2014/main" id="{2AC85D13-90B2-4D18-B9C2-BCD5D76329C5}"/>
              </a:ext>
            </a:extLst>
          </p:cNvPr>
          <p:cNvCxnSpPr>
            <a:cxnSpLocks/>
            <a:stCxn id="40" idx="1"/>
            <a:endCxn id="50" idx="3"/>
          </p:cNvCxnSpPr>
          <p:nvPr/>
        </p:nvCxnSpPr>
        <p:spPr>
          <a:xfrm flipH="1" flipV="1">
            <a:off x="4570350" y="5628190"/>
            <a:ext cx="86964" cy="80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49" name="Rectángulo 48">
            <a:extLst>
              <a:ext uri="{FF2B5EF4-FFF2-40B4-BE49-F238E27FC236}">
                <a16:creationId xmlns:a16="http://schemas.microsoft.com/office/drawing/2014/main" id="{9707EA08-BB60-4BE5-A213-190CFAB7B5E4}"/>
              </a:ext>
            </a:extLst>
          </p:cNvPr>
          <p:cNvSpPr/>
          <p:nvPr/>
        </p:nvSpPr>
        <p:spPr>
          <a:xfrm>
            <a:off x="4666254" y="5245067"/>
            <a:ext cx="2468163"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el Índice Nacional de Precios al Consumidor</a:t>
            </a:r>
          </a:p>
        </p:txBody>
      </p:sp>
      <p:cxnSp>
        <p:nvCxnSpPr>
          <p:cNvPr id="51" name="Conector recto 50">
            <a:extLst>
              <a:ext uri="{FF2B5EF4-FFF2-40B4-BE49-F238E27FC236}">
                <a16:creationId xmlns:a16="http://schemas.microsoft.com/office/drawing/2014/main" id="{8F458130-1D7B-4E0C-9A8A-C17E6121A9BE}"/>
              </a:ext>
            </a:extLst>
          </p:cNvPr>
          <p:cNvCxnSpPr>
            <a:cxnSpLocks/>
            <a:stCxn id="49" idx="1"/>
            <a:endCxn id="55" idx="3"/>
          </p:cNvCxnSpPr>
          <p:nvPr/>
        </p:nvCxnSpPr>
        <p:spPr>
          <a:xfrm flipH="1" flipV="1">
            <a:off x="4570350" y="5305310"/>
            <a:ext cx="95904" cy="131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6" name="CuadroTexto 105">
            <a:extLst>
              <a:ext uri="{FF2B5EF4-FFF2-40B4-BE49-F238E27FC236}">
                <a16:creationId xmlns:a16="http://schemas.microsoft.com/office/drawing/2014/main" id="{F9E65DF3-9623-41D5-90FE-1C42A5482AB7}"/>
              </a:ext>
            </a:extLst>
          </p:cNvPr>
          <p:cNvSpPr txBox="1"/>
          <p:nvPr/>
        </p:nvSpPr>
        <p:spPr>
          <a:xfrm>
            <a:off x="7245037" y="5241226"/>
            <a:ext cx="4918196" cy="128240"/>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r>
              <a:rPr lang="es-MX" sz="500" dirty="0">
                <a:solidFill>
                  <a:srgbClr val="00A2FF">
                    <a:lumMod val="50000"/>
                  </a:srgbClr>
                </a:solidFill>
              </a:rPr>
              <a:t>Publicación quincenal y mensual del INPC en el Diario Oficial de la Federación (DOF) y en el sitio de Índices de Precios del INEGI.</a:t>
            </a:r>
          </a:p>
        </p:txBody>
      </p:sp>
      <p:sp>
        <p:nvSpPr>
          <p:cNvPr id="126" name="CuadroTexto 125">
            <a:extLst>
              <a:ext uri="{FF2B5EF4-FFF2-40B4-BE49-F238E27FC236}">
                <a16:creationId xmlns:a16="http://schemas.microsoft.com/office/drawing/2014/main" id="{949394EB-EF05-4669-AD78-D351A773D779}"/>
              </a:ext>
            </a:extLst>
          </p:cNvPr>
          <p:cNvSpPr txBox="1"/>
          <p:nvPr/>
        </p:nvSpPr>
        <p:spPr>
          <a:xfrm>
            <a:off x="7245036" y="5400893"/>
            <a:ext cx="4918196" cy="128240"/>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r>
              <a:rPr lang="es-MX" sz="500" dirty="0">
                <a:solidFill>
                  <a:srgbClr val="00A2FF">
                    <a:lumMod val="50000"/>
                  </a:srgbClr>
                </a:solidFill>
              </a:rPr>
              <a:t>Publicación mensual del INPP en el sitio de Índices de Precios del INEGI.</a:t>
            </a:r>
          </a:p>
        </p:txBody>
      </p:sp>
      <p:sp>
        <p:nvSpPr>
          <p:cNvPr id="129" name="CuadroTexto 128">
            <a:extLst>
              <a:ext uri="{FF2B5EF4-FFF2-40B4-BE49-F238E27FC236}">
                <a16:creationId xmlns:a16="http://schemas.microsoft.com/office/drawing/2014/main" id="{49CABF66-C886-4991-B158-7CAB2FE5AA4D}"/>
              </a:ext>
            </a:extLst>
          </p:cNvPr>
          <p:cNvSpPr txBox="1"/>
          <p:nvPr/>
        </p:nvSpPr>
        <p:spPr>
          <a:xfrm>
            <a:off x="7245037" y="5565018"/>
            <a:ext cx="4918195" cy="128240"/>
          </a:xfrm>
          <a:prstGeom prst="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1200" b="0">
                <a:solidFill>
                  <a:schemeClr val="accent1">
                    <a:lumMod val="50000"/>
                  </a:schemeClr>
                </a:solidFill>
              </a:defRPr>
            </a:lvl1pPr>
          </a:lstStyle>
          <a:p>
            <a:r>
              <a:rPr lang="es-MX" sz="500" dirty="0">
                <a:solidFill>
                  <a:srgbClr val="00A2FF">
                    <a:lumMod val="50000"/>
                  </a:srgbClr>
                </a:solidFill>
              </a:rPr>
              <a:t>Envío de los resultados y reportes de revisión de cada Estudio de Precios a la OCDE. </a:t>
            </a:r>
          </a:p>
        </p:txBody>
      </p:sp>
      <p:sp>
        <p:nvSpPr>
          <p:cNvPr id="58" name="Rectángulo 57">
            <a:hlinkClick r:id="rId6" action="ppaction://hlinksldjump"/>
            <a:extLst>
              <a:ext uri="{FF2B5EF4-FFF2-40B4-BE49-F238E27FC236}">
                <a16:creationId xmlns:a16="http://schemas.microsoft.com/office/drawing/2014/main" id="{0392D207-6ACC-4E9F-96C4-2474D6D93C20}"/>
              </a:ext>
            </a:extLst>
          </p:cNvPr>
          <p:cNvSpPr/>
          <p:nvPr/>
        </p:nvSpPr>
        <p:spPr>
          <a:xfrm>
            <a:off x="1108248" y="1491498"/>
            <a:ext cx="1245848" cy="461665"/>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solidFill>
                <a:srgbClr val="FFFFFF"/>
              </a:solidFill>
              <a:latin typeface="Helvetica Neue Medium"/>
              <a:sym typeface="Helvetica Neue Medium"/>
            </a:endParaRPr>
          </a:p>
          <a:p>
            <a:r>
              <a:rPr lang="es-MX" sz="1000" dirty="0">
                <a:solidFill>
                  <a:srgbClr val="FFFFFF"/>
                </a:solidFill>
                <a:latin typeface="Helvetica Neue Medium"/>
                <a:sym typeface="Helvetica Neue Medium"/>
              </a:rPr>
              <a:t>Cuentas nacionales</a:t>
            </a:r>
          </a:p>
          <a:p>
            <a:endParaRPr lang="es-MX" sz="1000" b="0" dirty="0">
              <a:solidFill>
                <a:srgbClr val="FFFFFF"/>
              </a:solidFill>
              <a:latin typeface="Helvetica Neue Medium"/>
              <a:sym typeface="Helvetica Neue Medium"/>
            </a:endParaRPr>
          </a:p>
        </p:txBody>
      </p:sp>
      <p:cxnSp>
        <p:nvCxnSpPr>
          <p:cNvPr id="60" name="Conector recto 59">
            <a:extLst>
              <a:ext uri="{FF2B5EF4-FFF2-40B4-BE49-F238E27FC236}">
                <a16:creationId xmlns:a16="http://schemas.microsoft.com/office/drawing/2014/main" id="{EF9B7BFD-014C-439B-80C3-9BDC75E28E7D}"/>
              </a:ext>
            </a:extLst>
          </p:cNvPr>
          <p:cNvCxnSpPr>
            <a:cxnSpLocks/>
            <a:stCxn id="58" idx="1"/>
          </p:cNvCxnSpPr>
          <p:nvPr/>
        </p:nvCxnSpPr>
        <p:spPr>
          <a:xfrm flipH="1">
            <a:off x="933772" y="1722331"/>
            <a:ext cx="174476" cy="181111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r>
              <a:rPr lang="es-MX" sz="1000" i="1" dirty="0">
                <a:solidFill>
                  <a:srgbClr val="00A2FF">
                    <a:lumMod val="50000"/>
                  </a:srgbClr>
                </a:solidFill>
                <a:latin typeface="Helvetica Neue Medium"/>
                <a:sym typeface="Helvetica Neue Medium"/>
              </a:rPr>
              <a:t> </a:t>
            </a: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2674"/>
            <a:ext cx="2180062"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PRODUCTOS  INSTITUCIONALES</a:t>
            </a:r>
          </a:p>
        </p:txBody>
      </p:sp>
      <p:sp>
        <p:nvSpPr>
          <p:cNvPr id="55" name="Rectángulo 54">
            <a:extLst>
              <a:ext uri="{FF2B5EF4-FFF2-40B4-BE49-F238E27FC236}">
                <a16:creationId xmlns:a16="http://schemas.microsoft.com/office/drawing/2014/main" id="{37D48472-309D-48C0-B271-34A2ADEDFE9D}"/>
              </a:ext>
            </a:extLst>
          </p:cNvPr>
          <p:cNvSpPr/>
          <p:nvPr/>
        </p:nvSpPr>
        <p:spPr>
          <a:xfrm>
            <a:off x="2500914" y="5243754"/>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Índice Nacional de Precios Consumidor  </a:t>
            </a:r>
          </a:p>
        </p:txBody>
      </p:sp>
      <p:sp>
        <p:nvSpPr>
          <p:cNvPr id="57" name="Rectángulo 56">
            <a:extLst>
              <a:ext uri="{FF2B5EF4-FFF2-40B4-BE49-F238E27FC236}">
                <a16:creationId xmlns:a16="http://schemas.microsoft.com/office/drawing/2014/main" id="{6FA6BDE0-1860-418C-80AE-59AD9990A147}"/>
              </a:ext>
            </a:extLst>
          </p:cNvPr>
          <p:cNvSpPr/>
          <p:nvPr/>
        </p:nvSpPr>
        <p:spPr>
          <a:xfrm>
            <a:off x="4665657" y="5405612"/>
            <a:ext cx="2469356"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el Índice Nacional de Precios Productor</a:t>
            </a:r>
          </a:p>
        </p:txBody>
      </p:sp>
      <p:cxnSp>
        <p:nvCxnSpPr>
          <p:cNvPr id="61" name="Conector recto 60">
            <a:extLst>
              <a:ext uri="{FF2B5EF4-FFF2-40B4-BE49-F238E27FC236}">
                <a16:creationId xmlns:a16="http://schemas.microsoft.com/office/drawing/2014/main" id="{8E503539-72FA-475C-8BB3-F341ABC797D9}"/>
              </a:ext>
            </a:extLst>
          </p:cNvPr>
          <p:cNvCxnSpPr>
            <a:cxnSpLocks/>
            <a:stCxn id="57" idx="1"/>
            <a:endCxn id="48" idx="3"/>
          </p:cNvCxnSpPr>
          <p:nvPr/>
        </p:nvCxnSpPr>
        <p:spPr>
          <a:xfrm flipH="1">
            <a:off x="4570350" y="5467168"/>
            <a:ext cx="95307" cy="135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48" name="Rectángulo 47">
            <a:extLst>
              <a:ext uri="{FF2B5EF4-FFF2-40B4-BE49-F238E27FC236}">
                <a16:creationId xmlns:a16="http://schemas.microsoft.com/office/drawing/2014/main" id="{765BF271-9011-4D4C-9CCC-343D4FF8EDA0}"/>
              </a:ext>
            </a:extLst>
          </p:cNvPr>
          <p:cNvSpPr/>
          <p:nvPr/>
        </p:nvSpPr>
        <p:spPr>
          <a:xfrm>
            <a:off x="2494805" y="5406969"/>
            <a:ext cx="2075545"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Índice Nacional de Precios Productor</a:t>
            </a:r>
          </a:p>
        </p:txBody>
      </p:sp>
      <p:sp>
        <p:nvSpPr>
          <p:cNvPr id="50" name="Rectángulo 49">
            <a:extLst>
              <a:ext uri="{FF2B5EF4-FFF2-40B4-BE49-F238E27FC236}">
                <a16:creationId xmlns:a16="http://schemas.microsoft.com/office/drawing/2014/main" id="{467AAEEA-16E8-498F-AAB1-147B297E6934}"/>
              </a:ext>
            </a:extLst>
          </p:cNvPr>
          <p:cNvSpPr/>
          <p:nvPr/>
        </p:nvSpPr>
        <p:spPr>
          <a:xfrm>
            <a:off x="2480059" y="5566634"/>
            <a:ext cx="2090291"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Paridades de Poder de Compra</a:t>
            </a:r>
          </a:p>
        </p:txBody>
      </p:sp>
      <p:cxnSp>
        <p:nvCxnSpPr>
          <p:cNvPr id="56" name="Conector recto 55">
            <a:extLst>
              <a:ext uri="{FF2B5EF4-FFF2-40B4-BE49-F238E27FC236}">
                <a16:creationId xmlns:a16="http://schemas.microsoft.com/office/drawing/2014/main" id="{C443F897-14A6-4C31-80F6-87EB3ED5E265}"/>
              </a:ext>
            </a:extLst>
          </p:cNvPr>
          <p:cNvCxnSpPr>
            <a:cxnSpLocks/>
            <a:stCxn id="48" idx="1"/>
            <a:endCxn id="14" idx="3"/>
          </p:cNvCxnSpPr>
          <p:nvPr/>
        </p:nvCxnSpPr>
        <p:spPr>
          <a:xfrm flipH="1" flipV="1">
            <a:off x="2354096" y="5467154"/>
            <a:ext cx="140709" cy="137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3" name="Conector recto 62">
            <a:extLst>
              <a:ext uri="{FF2B5EF4-FFF2-40B4-BE49-F238E27FC236}">
                <a16:creationId xmlns:a16="http://schemas.microsoft.com/office/drawing/2014/main" id="{0FFE3940-E24E-4325-8D48-8B0E3552A956}"/>
              </a:ext>
            </a:extLst>
          </p:cNvPr>
          <p:cNvCxnSpPr>
            <a:cxnSpLocks/>
            <a:stCxn id="50" idx="1"/>
            <a:endCxn id="14" idx="3"/>
          </p:cNvCxnSpPr>
          <p:nvPr/>
        </p:nvCxnSpPr>
        <p:spPr>
          <a:xfrm flipH="1" flipV="1">
            <a:off x="2354096" y="5467154"/>
            <a:ext cx="125963" cy="16103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67" name="Rectángulo 66">
            <a:extLst>
              <a:ext uri="{FF2B5EF4-FFF2-40B4-BE49-F238E27FC236}">
                <a16:creationId xmlns:a16="http://schemas.microsoft.com/office/drawing/2014/main" id="{881E2BFF-08BB-455B-8DB4-E8E914D29D7B}"/>
              </a:ext>
            </a:extLst>
          </p:cNvPr>
          <p:cNvSpPr/>
          <p:nvPr/>
        </p:nvSpPr>
        <p:spPr>
          <a:xfrm>
            <a:off x="2461009" y="416814"/>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Censos Económicos</a:t>
            </a:r>
          </a:p>
        </p:txBody>
      </p:sp>
      <p:sp>
        <p:nvSpPr>
          <p:cNvPr id="69" name="Rectángulo 68">
            <a:extLst>
              <a:ext uri="{FF2B5EF4-FFF2-40B4-BE49-F238E27FC236}">
                <a16:creationId xmlns:a16="http://schemas.microsoft.com/office/drawing/2014/main" id="{99276460-6AC6-4470-B805-86BD67592152}"/>
              </a:ext>
            </a:extLst>
          </p:cNvPr>
          <p:cNvSpPr/>
          <p:nvPr/>
        </p:nvSpPr>
        <p:spPr>
          <a:xfrm>
            <a:off x="2461009" y="634384"/>
            <a:ext cx="2069436"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Censos Agropecuarios</a:t>
            </a:r>
          </a:p>
        </p:txBody>
      </p:sp>
      <p:sp>
        <p:nvSpPr>
          <p:cNvPr id="70" name="Rectángulo 69">
            <a:extLst>
              <a:ext uri="{FF2B5EF4-FFF2-40B4-BE49-F238E27FC236}">
                <a16:creationId xmlns:a16="http://schemas.microsoft.com/office/drawing/2014/main" id="{987E3DB7-F369-4A18-BA66-F1551728C613}"/>
              </a:ext>
            </a:extLst>
          </p:cNvPr>
          <p:cNvSpPr/>
          <p:nvPr/>
        </p:nvSpPr>
        <p:spPr>
          <a:xfrm>
            <a:off x="2461009" y="816163"/>
            <a:ext cx="2069436" cy="123111"/>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Encuesta Nacional Agropecuaria</a:t>
            </a:r>
          </a:p>
        </p:txBody>
      </p:sp>
      <p:sp>
        <p:nvSpPr>
          <p:cNvPr id="71" name="Rectángulo 70">
            <a:extLst>
              <a:ext uri="{FF2B5EF4-FFF2-40B4-BE49-F238E27FC236}">
                <a16:creationId xmlns:a16="http://schemas.microsoft.com/office/drawing/2014/main" id="{CB0AE9E0-CB90-4BC8-A218-B23E40D7B273}"/>
              </a:ext>
            </a:extLst>
          </p:cNvPr>
          <p:cNvSpPr/>
          <p:nvPr/>
        </p:nvSpPr>
        <p:spPr>
          <a:xfrm>
            <a:off x="2469881" y="2719506"/>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Encuestas de comercio</a:t>
            </a:r>
          </a:p>
        </p:txBody>
      </p:sp>
      <p:sp>
        <p:nvSpPr>
          <p:cNvPr id="72" name="Rectángulo 71">
            <a:extLst>
              <a:ext uri="{FF2B5EF4-FFF2-40B4-BE49-F238E27FC236}">
                <a16:creationId xmlns:a16="http://schemas.microsoft.com/office/drawing/2014/main" id="{23C10B83-3F5D-4D6F-9AC8-6EE2805307FF}"/>
              </a:ext>
            </a:extLst>
          </p:cNvPr>
          <p:cNvSpPr/>
          <p:nvPr/>
        </p:nvSpPr>
        <p:spPr>
          <a:xfrm>
            <a:off x="2498224" y="3668773"/>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Registro Estadístico de Negocios</a:t>
            </a:r>
          </a:p>
        </p:txBody>
      </p:sp>
      <p:sp>
        <p:nvSpPr>
          <p:cNvPr id="73" name="Rectángulo 72">
            <a:extLst>
              <a:ext uri="{FF2B5EF4-FFF2-40B4-BE49-F238E27FC236}">
                <a16:creationId xmlns:a16="http://schemas.microsoft.com/office/drawing/2014/main" id="{AB0EC64C-D37B-4553-84CC-DF29C83BEC38}"/>
              </a:ext>
            </a:extLst>
          </p:cNvPr>
          <p:cNvSpPr/>
          <p:nvPr/>
        </p:nvSpPr>
        <p:spPr>
          <a:xfrm>
            <a:off x="2475296" y="2859842"/>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Encuestas de servicios y transportes</a:t>
            </a:r>
          </a:p>
        </p:txBody>
      </p:sp>
      <p:sp>
        <p:nvSpPr>
          <p:cNvPr id="74" name="Rectángulo 73">
            <a:extLst>
              <a:ext uri="{FF2B5EF4-FFF2-40B4-BE49-F238E27FC236}">
                <a16:creationId xmlns:a16="http://schemas.microsoft.com/office/drawing/2014/main" id="{46277935-564F-44E9-8855-3B03CC56B707}"/>
              </a:ext>
            </a:extLst>
          </p:cNvPr>
          <p:cNvSpPr/>
          <p:nvPr/>
        </p:nvSpPr>
        <p:spPr>
          <a:xfrm>
            <a:off x="2475296" y="2431094"/>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Encuestas de la industria manufacturera</a:t>
            </a:r>
          </a:p>
        </p:txBody>
      </p:sp>
      <p:sp>
        <p:nvSpPr>
          <p:cNvPr id="75" name="Rectángulo 74">
            <a:extLst>
              <a:ext uri="{FF2B5EF4-FFF2-40B4-BE49-F238E27FC236}">
                <a16:creationId xmlns:a16="http://schemas.microsoft.com/office/drawing/2014/main" id="{79807B05-29FB-4F2B-961F-932004AA8EA6}"/>
              </a:ext>
            </a:extLst>
          </p:cNvPr>
          <p:cNvSpPr/>
          <p:nvPr/>
        </p:nvSpPr>
        <p:spPr>
          <a:xfrm>
            <a:off x="2471062" y="2287905"/>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Encuestas de empresas constructoras</a:t>
            </a:r>
          </a:p>
        </p:txBody>
      </p:sp>
      <p:sp>
        <p:nvSpPr>
          <p:cNvPr id="76" name="Rectángulo 75">
            <a:extLst>
              <a:ext uri="{FF2B5EF4-FFF2-40B4-BE49-F238E27FC236}">
                <a16:creationId xmlns:a16="http://schemas.microsoft.com/office/drawing/2014/main" id="{95558C4E-EA01-4330-962C-181ACBE71F02}"/>
              </a:ext>
            </a:extLst>
          </p:cNvPr>
          <p:cNvSpPr/>
          <p:nvPr/>
        </p:nvSpPr>
        <p:spPr>
          <a:xfrm>
            <a:off x="2469881" y="2570864"/>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Encuestas de opinión empresarial</a:t>
            </a:r>
          </a:p>
        </p:txBody>
      </p:sp>
      <p:sp>
        <p:nvSpPr>
          <p:cNvPr id="78" name="Rectángulo 77">
            <a:extLst>
              <a:ext uri="{FF2B5EF4-FFF2-40B4-BE49-F238E27FC236}">
                <a16:creationId xmlns:a16="http://schemas.microsoft.com/office/drawing/2014/main" id="{79B32E60-5FBE-48C0-8D97-BB35E3460257}"/>
              </a:ext>
            </a:extLst>
          </p:cNvPr>
          <p:cNvSpPr/>
          <p:nvPr/>
        </p:nvSpPr>
        <p:spPr>
          <a:xfrm>
            <a:off x="2480388" y="3005092"/>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ENDUTIH</a:t>
            </a:r>
          </a:p>
        </p:txBody>
      </p:sp>
      <p:sp>
        <p:nvSpPr>
          <p:cNvPr id="79" name="Rectángulo 78">
            <a:extLst>
              <a:ext uri="{FF2B5EF4-FFF2-40B4-BE49-F238E27FC236}">
                <a16:creationId xmlns:a16="http://schemas.microsoft.com/office/drawing/2014/main" id="{DD636A8A-464E-431E-A4BD-CC7B7E01886A}"/>
              </a:ext>
            </a:extLst>
          </p:cNvPr>
          <p:cNvSpPr/>
          <p:nvPr/>
        </p:nvSpPr>
        <p:spPr>
          <a:xfrm>
            <a:off x="2471062" y="3154039"/>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ENAPROCE</a:t>
            </a:r>
          </a:p>
        </p:txBody>
      </p:sp>
      <p:sp>
        <p:nvSpPr>
          <p:cNvPr id="84" name="Rectángulo 83">
            <a:extLst>
              <a:ext uri="{FF2B5EF4-FFF2-40B4-BE49-F238E27FC236}">
                <a16:creationId xmlns:a16="http://schemas.microsoft.com/office/drawing/2014/main" id="{0E5D889D-F61A-4430-8DF9-19F5928468C5}"/>
              </a:ext>
            </a:extLst>
          </p:cNvPr>
          <p:cNvSpPr/>
          <p:nvPr/>
        </p:nvSpPr>
        <p:spPr>
          <a:xfrm>
            <a:off x="2498224" y="3899376"/>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Vinculación de Registros Administrativos</a:t>
            </a:r>
          </a:p>
        </p:txBody>
      </p:sp>
      <p:sp>
        <p:nvSpPr>
          <p:cNvPr id="85" name="Rectángulo 84">
            <a:extLst>
              <a:ext uri="{FF2B5EF4-FFF2-40B4-BE49-F238E27FC236}">
                <a16:creationId xmlns:a16="http://schemas.microsoft.com/office/drawing/2014/main" id="{E07BE160-74A9-43C5-BE08-B66F93012588}"/>
              </a:ext>
            </a:extLst>
          </p:cNvPr>
          <p:cNvSpPr/>
          <p:nvPr/>
        </p:nvSpPr>
        <p:spPr>
          <a:xfrm>
            <a:off x="2498224" y="4097996"/>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Sectores Industriales</a:t>
            </a:r>
          </a:p>
        </p:txBody>
      </p:sp>
      <p:sp>
        <p:nvSpPr>
          <p:cNvPr id="86" name="Rectángulo 85">
            <a:extLst>
              <a:ext uri="{FF2B5EF4-FFF2-40B4-BE49-F238E27FC236}">
                <a16:creationId xmlns:a16="http://schemas.microsoft.com/office/drawing/2014/main" id="{73DA38A1-BDE9-40BF-9EF1-314DE9D6C089}"/>
              </a:ext>
            </a:extLst>
          </p:cNvPr>
          <p:cNvSpPr/>
          <p:nvPr/>
        </p:nvSpPr>
        <p:spPr>
          <a:xfrm>
            <a:off x="2498224" y="4248517"/>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Finanzas Públicas Estatales y Municipales</a:t>
            </a:r>
          </a:p>
        </p:txBody>
      </p:sp>
      <p:sp>
        <p:nvSpPr>
          <p:cNvPr id="87" name="Rectángulo 86">
            <a:extLst>
              <a:ext uri="{FF2B5EF4-FFF2-40B4-BE49-F238E27FC236}">
                <a16:creationId xmlns:a16="http://schemas.microsoft.com/office/drawing/2014/main" id="{88F7D306-B7CE-4B28-A211-16A45D357F23}"/>
              </a:ext>
            </a:extLst>
          </p:cNvPr>
          <p:cNvSpPr/>
          <p:nvPr/>
        </p:nvSpPr>
        <p:spPr>
          <a:xfrm>
            <a:off x="2498224" y="4408587"/>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Accidentes de Tránsito Terrestre</a:t>
            </a:r>
          </a:p>
        </p:txBody>
      </p:sp>
      <p:sp>
        <p:nvSpPr>
          <p:cNvPr id="88" name="Rectángulo 87">
            <a:extLst>
              <a:ext uri="{FF2B5EF4-FFF2-40B4-BE49-F238E27FC236}">
                <a16:creationId xmlns:a16="http://schemas.microsoft.com/office/drawing/2014/main" id="{FB2D6789-A59F-4357-A427-6AC6B0369FF7}"/>
              </a:ext>
            </a:extLst>
          </p:cNvPr>
          <p:cNvSpPr/>
          <p:nvPr/>
        </p:nvSpPr>
        <p:spPr>
          <a:xfrm>
            <a:off x="2498224" y="4570042"/>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Sacrificio de Ganado en Rastros Municipales</a:t>
            </a:r>
          </a:p>
        </p:txBody>
      </p:sp>
      <p:sp>
        <p:nvSpPr>
          <p:cNvPr id="89" name="Rectángulo 88">
            <a:extLst>
              <a:ext uri="{FF2B5EF4-FFF2-40B4-BE49-F238E27FC236}">
                <a16:creationId xmlns:a16="http://schemas.microsoft.com/office/drawing/2014/main" id="{B91B2487-3AF1-43AC-B0F7-A0F1669D925B}"/>
              </a:ext>
            </a:extLst>
          </p:cNvPr>
          <p:cNvSpPr/>
          <p:nvPr/>
        </p:nvSpPr>
        <p:spPr>
          <a:xfrm>
            <a:off x="2498224" y="4725947"/>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Transporte Urbano de Pasajeros</a:t>
            </a:r>
          </a:p>
        </p:txBody>
      </p:sp>
      <p:sp>
        <p:nvSpPr>
          <p:cNvPr id="90" name="Rectángulo 89">
            <a:extLst>
              <a:ext uri="{FF2B5EF4-FFF2-40B4-BE49-F238E27FC236}">
                <a16:creationId xmlns:a16="http://schemas.microsoft.com/office/drawing/2014/main" id="{A8CC4C8C-AF71-47B8-A454-8DF69A5D8B6B}"/>
              </a:ext>
            </a:extLst>
          </p:cNvPr>
          <p:cNvSpPr/>
          <p:nvPr/>
        </p:nvSpPr>
        <p:spPr>
          <a:xfrm>
            <a:off x="2498224" y="4886809"/>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Vehículos de motor registrados en circulación</a:t>
            </a:r>
          </a:p>
        </p:txBody>
      </p:sp>
      <p:sp>
        <p:nvSpPr>
          <p:cNvPr id="91" name="Rectángulo 90">
            <a:extLst>
              <a:ext uri="{FF2B5EF4-FFF2-40B4-BE49-F238E27FC236}">
                <a16:creationId xmlns:a16="http://schemas.microsoft.com/office/drawing/2014/main" id="{7BDEE697-5E3B-42CE-8579-5E6FA2684A89}"/>
              </a:ext>
            </a:extLst>
          </p:cNvPr>
          <p:cNvSpPr/>
          <p:nvPr/>
        </p:nvSpPr>
        <p:spPr>
          <a:xfrm>
            <a:off x="2498224" y="5045988"/>
            <a:ext cx="2069436"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Balanza Comercial de Mercancías de México</a:t>
            </a:r>
          </a:p>
        </p:txBody>
      </p:sp>
      <p:cxnSp>
        <p:nvCxnSpPr>
          <p:cNvPr id="94" name="Conector recto 93">
            <a:extLst>
              <a:ext uri="{FF2B5EF4-FFF2-40B4-BE49-F238E27FC236}">
                <a16:creationId xmlns:a16="http://schemas.microsoft.com/office/drawing/2014/main" id="{5F623733-3B20-495F-AEC2-DA66456A9BA8}"/>
              </a:ext>
            </a:extLst>
          </p:cNvPr>
          <p:cNvCxnSpPr>
            <a:cxnSpLocks/>
            <a:stCxn id="67" idx="1"/>
            <a:endCxn id="11" idx="3"/>
          </p:cNvCxnSpPr>
          <p:nvPr/>
        </p:nvCxnSpPr>
        <p:spPr>
          <a:xfrm flipH="1">
            <a:off x="2354096" y="478370"/>
            <a:ext cx="106913" cy="217445"/>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7" name="Conector recto 96">
            <a:extLst>
              <a:ext uri="{FF2B5EF4-FFF2-40B4-BE49-F238E27FC236}">
                <a16:creationId xmlns:a16="http://schemas.microsoft.com/office/drawing/2014/main" id="{B1F3DBBD-D6A8-493E-8983-251D0984443E}"/>
              </a:ext>
            </a:extLst>
          </p:cNvPr>
          <p:cNvCxnSpPr>
            <a:cxnSpLocks/>
            <a:stCxn id="69" idx="1"/>
            <a:endCxn id="11" idx="3"/>
          </p:cNvCxnSpPr>
          <p:nvPr/>
        </p:nvCxnSpPr>
        <p:spPr>
          <a:xfrm flipH="1" flipV="1">
            <a:off x="2354096" y="695815"/>
            <a:ext cx="106913" cy="125"/>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0" name="Conector recto 99">
            <a:extLst>
              <a:ext uri="{FF2B5EF4-FFF2-40B4-BE49-F238E27FC236}">
                <a16:creationId xmlns:a16="http://schemas.microsoft.com/office/drawing/2014/main" id="{AFFA9292-B17B-4F55-9829-E7273616C13E}"/>
              </a:ext>
            </a:extLst>
          </p:cNvPr>
          <p:cNvCxnSpPr>
            <a:cxnSpLocks/>
            <a:stCxn id="70" idx="1"/>
            <a:endCxn id="11" idx="3"/>
          </p:cNvCxnSpPr>
          <p:nvPr/>
        </p:nvCxnSpPr>
        <p:spPr>
          <a:xfrm flipH="1" flipV="1">
            <a:off x="2354096" y="695815"/>
            <a:ext cx="106913" cy="181904"/>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7" name="Conector recto 106">
            <a:extLst>
              <a:ext uri="{FF2B5EF4-FFF2-40B4-BE49-F238E27FC236}">
                <a16:creationId xmlns:a16="http://schemas.microsoft.com/office/drawing/2014/main" id="{35D88400-856A-4AC8-81A0-7E3A0A1CDC0E}"/>
              </a:ext>
            </a:extLst>
          </p:cNvPr>
          <p:cNvCxnSpPr>
            <a:cxnSpLocks/>
            <a:stCxn id="71" idx="1"/>
            <a:endCxn id="12" idx="3"/>
          </p:cNvCxnSpPr>
          <p:nvPr/>
        </p:nvCxnSpPr>
        <p:spPr>
          <a:xfrm flipH="1">
            <a:off x="2354096" y="2781062"/>
            <a:ext cx="115785" cy="14122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0" name="Conector recto 109">
            <a:extLst>
              <a:ext uri="{FF2B5EF4-FFF2-40B4-BE49-F238E27FC236}">
                <a16:creationId xmlns:a16="http://schemas.microsoft.com/office/drawing/2014/main" id="{1D684381-1B01-47C7-8EBD-D34E5FAFE9DB}"/>
              </a:ext>
            </a:extLst>
          </p:cNvPr>
          <p:cNvCxnSpPr>
            <a:cxnSpLocks/>
            <a:stCxn id="73" idx="1"/>
            <a:endCxn id="12" idx="3"/>
          </p:cNvCxnSpPr>
          <p:nvPr/>
        </p:nvCxnSpPr>
        <p:spPr>
          <a:xfrm flipH="1">
            <a:off x="2354096" y="2921398"/>
            <a:ext cx="121200" cy="89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3" name="Conector recto 112">
            <a:extLst>
              <a:ext uri="{FF2B5EF4-FFF2-40B4-BE49-F238E27FC236}">
                <a16:creationId xmlns:a16="http://schemas.microsoft.com/office/drawing/2014/main" id="{CFF7BB19-089C-439A-A3E6-EEBE36DD8AC1}"/>
              </a:ext>
            </a:extLst>
          </p:cNvPr>
          <p:cNvCxnSpPr>
            <a:cxnSpLocks/>
            <a:stCxn id="74" idx="1"/>
            <a:endCxn id="12" idx="3"/>
          </p:cNvCxnSpPr>
          <p:nvPr/>
        </p:nvCxnSpPr>
        <p:spPr>
          <a:xfrm flipH="1">
            <a:off x="2354096" y="2492650"/>
            <a:ext cx="121200" cy="42963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6" name="Conector recto 115">
            <a:extLst>
              <a:ext uri="{FF2B5EF4-FFF2-40B4-BE49-F238E27FC236}">
                <a16:creationId xmlns:a16="http://schemas.microsoft.com/office/drawing/2014/main" id="{7C4431C4-A410-4E57-9532-4B06CC7B0148}"/>
              </a:ext>
            </a:extLst>
          </p:cNvPr>
          <p:cNvCxnSpPr>
            <a:cxnSpLocks/>
            <a:stCxn id="75" idx="1"/>
            <a:endCxn id="12" idx="3"/>
          </p:cNvCxnSpPr>
          <p:nvPr/>
        </p:nvCxnSpPr>
        <p:spPr>
          <a:xfrm flipH="1">
            <a:off x="2354096" y="2349461"/>
            <a:ext cx="116966" cy="57282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19" name="Conector recto 118">
            <a:extLst>
              <a:ext uri="{FF2B5EF4-FFF2-40B4-BE49-F238E27FC236}">
                <a16:creationId xmlns:a16="http://schemas.microsoft.com/office/drawing/2014/main" id="{E0AFAFA5-E7DE-4618-8A3C-D464925F5ADE}"/>
              </a:ext>
            </a:extLst>
          </p:cNvPr>
          <p:cNvCxnSpPr>
            <a:cxnSpLocks/>
            <a:stCxn id="76" idx="1"/>
            <a:endCxn id="12" idx="3"/>
          </p:cNvCxnSpPr>
          <p:nvPr/>
        </p:nvCxnSpPr>
        <p:spPr>
          <a:xfrm flipH="1">
            <a:off x="2354096" y="2632420"/>
            <a:ext cx="115785" cy="28986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22" name="Conector recto 121">
            <a:extLst>
              <a:ext uri="{FF2B5EF4-FFF2-40B4-BE49-F238E27FC236}">
                <a16:creationId xmlns:a16="http://schemas.microsoft.com/office/drawing/2014/main" id="{560F77C8-0DA2-4CF3-9418-E3C4263FA644}"/>
              </a:ext>
            </a:extLst>
          </p:cNvPr>
          <p:cNvCxnSpPr>
            <a:cxnSpLocks/>
            <a:stCxn id="184" idx="1"/>
            <a:endCxn id="12" idx="3"/>
          </p:cNvCxnSpPr>
          <p:nvPr/>
        </p:nvCxnSpPr>
        <p:spPr>
          <a:xfrm flipH="1" flipV="1">
            <a:off x="2354096" y="2922288"/>
            <a:ext cx="121033" cy="43934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27" name="Conector recto 126">
            <a:extLst>
              <a:ext uri="{FF2B5EF4-FFF2-40B4-BE49-F238E27FC236}">
                <a16:creationId xmlns:a16="http://schemas.microsoft.com/office/drawing/2014/main" id="{72E757F7-BFC5-4C5B-8502-759B95C43877}"/>
              </a:ext>
            </a:extLst>
          </p:cNvPr>
          <p:cNvCxnSpPr>
            <a:cxnSpLocks/>
            <a:stCxn id="78" idx="1"/>
            <a:endCxn id="12" idx="3"/>
          </p:cNvCxnSpPr>
          <p:nvPr/>
        </p:nvCxnSpPr>
        <p:spPr>
          <a:xfrm flipH="1" flipV="1">
            <a:off x="2354096" y="2922288"/>
            <a:ext cx="126292" cy="14436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0" name="Conector recto 129">
            <a:extLst>
              <a:ext uri="{FF2B5EF4-FFF2-40B4-BE49-F238E27FC236}">
                <a16:creationId xmlns:a16="http://schemas.microsoft.com/office/drawing/2014/main" id="{A7BF7072-8D43-465B-8AE7-BCC5C2080820}"/>
              </a:ext>
            </a:extLst>
          </p:cNvPr>
          <p:cNvCxnSpPr>
            <a:cxnSpLocks/>
            <a:stCxn id="79" idx="1"/>
            <a:endCxn id="12" idx="3"/>
          </p:cNvCxnSpPr>
          <p:nvPr/>
        </p:nvCxnSpPr>
        <p:spPr>
          <a:xfrm flipH="1" flipV="1">
            <a:off x="2354096" y="2922288"/>
            <a:ext cx="116966" cy="29330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4" name="Conector recto 133">
            <a:extLst>
              <a:ext uri="{FF2B5EF4-FFF2-40B4-BE49-F238E27FC236}">
                <a16:creationId xmlns:a16="http://schemas.microsoft.com/office/drawing/2014/main" id="{ED391158-522A-4975-B9CA-F79CEC4B5964}"/>
              </a:ext>
            </a:extLst>
          </p:cNvPr>
          <p:cNvCxnSpPr>
            <a:cxnSpLocks/>
            <a:stCxn id="72" idx="1"/>
            <a:endCxn id="13" idx="3"/>
          </p:cNvCxnSpPr>
          <p:nvPr/>
        </p:nvCxnSpPr>
        <p:spPr>
          <a:xfrm flipH="1">
            <a:off x="2354096" y="3730329"/>
            <a:ext cx="144128" cy="741059"/>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8" name="Conector recto 137">
            <a:extLst>
              <a:ext uri="{FF2B5EF4-FFF2-40B4-BE49-F238E27FC236}">
                <a16:creationId xmlns:a16="http://schemas.microsoft.com/office/drawing/2014/main" id="{525C66F1-AF7D-48EB-9638-57AEF6EF8761}"/>
              </a:ext>
            </a:extLst>
          </p:cNvPr>
          <p:cNvCxnSpPr>
            <a:cxnSpLocks/>
            <a:stCxn id="84" idx="1"/>
            <a:endCxn id="13" idx="3"/>
          </p:cNvCxnSpPr>
          <p:nvPr/>
        </p:nvCxnSpPr>
        <p:spPr>
          <a:xfrm flipH="1">
            <a:off x="2354096" y="3960932"/>
            <a:ext cx="144128" cy="51045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1" name="Conector recto 140">
            <a:extLst>
              <a:ext uri="{FF2B5EF4-FFF2-40B4-BE49-F238E27FC236}">
                <a16:creationId xmlns:a16="http://schemas.microsoft.com/office/drawing/2014/main" id="{50E91EA8-2756-45BB-A734-5E53C2586974}"/>
              </a:ext>
            </a:extLst>
          </p:cNvPr>
          <p:cNvCxnSpPr>
            <a:cxnSpLocks/>
            <a:stCxn id="85" idx="1"/>
            <a:endCxn id="13" idx="3"/>
          </p:cNvCxnSpPr>
          <p:nvPr/>
        </p:nvCxnSpPr>
        <p:spPr>
          <a:xfrm flipH="1">
            <a:off x="2354096" y="4159552"/>
            <a:ext cx="144128" cy="31183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4" name="Conector recto 143">
            <a:extLst>
              <a:ext uri="{FF2B5EF4-FFF2-40B4-BE49-F238E27FC236}">
                <a16:creationId xmlns:a16="http://schemas.microsoft.com/office/drawing/2014/main" id="{7BC18BE7-3375-4B55-B3D0-1C16DA556C8A}"/>
              </a:ext>
            </a:extLst>
          </p:cNvPr>
          <p:cNvCxnSpPr>
            <a:cxnSpLocks/>
            <a:stCxn id="86" idx="1"/>
            <a:endCxn id="13" idx="3"/>
          </p:cNvCxnSpPr>
          <p:nvPr/>
        </p:nvCxnSpPr>
        <p:spPr>
          <a:xfrm flipH="1">
            <a:off x="2354096" y="4310073"/>
            <a:ext cx="144128" cy="161315"/>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7" name="Conector recto 146">
            <a:extLst>
              <a:ext uri="{FF2B5EF4-FFF2-40B4-BE49-F238E27FC236}">
                <a16:creationId xmlns:a16="http://schemas.microsoft.com/office/drawing/2014/main" id="{60908175-5C67-4998-895C-C7E997C17797}"/>
              </a:ext>
            </a:extLst>
          </p:cNvPr>
          <p:cNvCxnSpPr>
            <a:cxnSpLocks/>
            <a:stCxn id="87" idx="1"/>
            <a:endCxn id="13" idx="3"/>
          </p:cNvCxnSpPr>
          <p:nvPr/>
        </p:nvCxnSpPr>
        <p:spPr>
          <a:xfrm flipH="1">
            <a:off x="2354096" y="4470143"/>
            <a:ext cx="144128" cy="1245"/>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0" name="Conector recto 149">
            <a:extLst>
              <a:ext uri="{FF2B5EF4-FFF2-40B4-BE49-F238E27FC236}">
                <a16:creationId xmlns:a16="http://schemas.microsoft.com/office/drawing/2014/main" id="{1688B544-41C0-483C-B72D-AD3A9B49944D}"/>
              </a:ext>
            </a:extLst>
          </p:cNvPr>
          <p:cNvCxnSpPr>
            <a:cxnSpLocks/>
            <a:stCxn id="88" idx="1"/>
            <a:endCxn id="13" idx="3"/>
          </p:cNvCxnSpPr>
          <p:nvPr/>
        </p:nvCxnSpPr>
        <p:spPr>
          <a:xfrm flipH="1" flipV="1">
            <a:off x="2354096" y="4471388"/>
            <a:ext cx="144128" cy="16021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3" name="Conector recto 152">
            <a:extLst>
              <a:ext uri="{FF2B5EF4-FFF2-40B4-BE49-F238E27FC236}">
                <a16:creationId xmlns:a16="http://schemas.microsoft.com/office/drawing/2014/main" id="{D7EF34F4-3480-44D2-920E-E4A9C062CD6D}"/>
              </a:ext>
            </a:extLst>
          </p:cNvPr>
          <p:cNvCxnSpPr>
            <a:cxnSpLocks/>
            <a:stCxn id="89" idx="1"/>
            <a:endCxn id="13" idx="3"/>
          </p:cNvCxnSpPr>
          <p:nvPr/>
        </p:nvCxnSpPr>
        <p:spPr>
          <a:xfrm flipH="1" flipV="1">
            <a:off x="2354096" y="4471388"/>
            <a:ext cx="144128" cy="316115"/>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6" name="Conector recto 155">
            <a:extLst>
              <a:ext uri="{FF2B5EF4-FFF2-40B4-BE49-F238E27FC236}">
                <a16:creationId xmlns:a16="http://schemas.microsoft.com/office/drawing/2014/main" id="{D15B4C2D-39DD-405D-AF1E-5EDE610BA4C1}"/>
              </a:ext>
            </a:extLst>
          </p:cNvPr>
          <p:cNvCxnSpPr>
            <a:cxnSpLocks/>
            <a:stCxn id="90" idx="1"/>
            <a:endCxn id="13" idx="3"/>
          </p:cNvCxnSpPr>
          <p:nvPr/>
        </p:nvCxnSpPr>
        <p:spPr>
          <a:xfrm flipH="1" flipV="1">
            <a:off x="2354096" y="4471388"/>
            <a:ext cx="144128" cy="47697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59" name="Conector recto 158">
            <a:extLst>
              <a:ext uri="{FF2B5EF4-FFF2-40B4-BE49-F238E27FC236}">
                <a16:creationId xmlns:a16="http://schemas.microsoft.com/office/drawing/2014/main" id="{EDEC1288-A51C-48FA-8101-FCDA1C0FE8F3}"/>
              </a:ext>
            </a:extLst>
          </p:cNvPr>
          <p:cNvCxnSpPr>
            <a:cxnSpLocks/>
            <a:stCxn id="91" idx="1"/>
            <a:endCxn id="13" idx="3"/>
          </p:cNvCxnSpPr>
          <p:nvPr/>
        </p:nvCxnSpPr>
        <p:spPr>
          <a:xfrm flipH="1" flipV="1">
            <a:off x="2354096" y="4471388"/>
            <a:ext cx="144128" cy="63615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sp>
        <p:nvSpPr>
          <p:cNvPr id="92" name="Rectángulo 91">
            <a:extLst>
              <a:ext uri="{FF2B5EF4-FFF2-40B4-BE49-F238E27FC236}">
                <a16:creationId xmlns:a16="http://schemas.microsoft.com/office/drawing/2014/main" id="{1F50E538-150F-4D15-8885-48265862F64E}"/>
              </a:ext>
            </a:extLst>
          </p:cNvPr>
          <p:cNvSpPr/>
          <p:nvPr/>
        </p:nvSpPr>
        <p:spPr>
          <a:xfrm>
            <a:off x="2461009" y="1331799"/>
            <a:ext cx="2069436" cy="123111"/>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Cuentas por Actividades Económicas</a:t>
            </a:r>
          </a:p>
        </p:txBody>
      </p:sp>
      <p:sp>
        <p:nvSpPr>
          <p:cNvPr id="93" name="Rectángulo 92">
            <a:extLst>
              <a:ext uri="{FF2B5EF4-FFF2-40B4-BE49-F238E27FC236}">
                <a16:creationId xmlns:a16="http://schemas.microsoft.com/office/drawing/2014/main" id="{D7775D8B-F3A8-4C5C-8280-FB9FD106CCDD}"/>
              </a:ext>
            </a:extLst>
          </p:cNvPr>
          <p:cNvSpPr/>
          <p:nvPr/>
        </p:nvSpPr>
        <p:spPr>
          <a:xfrm>
            <a:off x="2461009" y="1836132"/>
            <a:ext cx="2069436" cy="123111"/>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Cuentas por Sectores Institucionales</a:t>
            </a:r>
          </a:p>
        </p:txBody>
      </p:sp>
      <p:sp>
        <p:nvSpPr>
          <p:cNvPr id="95" name="Rectángulo 94">
            <a:extLst>
              <a:ext uri="{FF2B5EF4-FFF2-40B4-BE49-F238E27FC236}">
                <a16:creationId xmlns:a16="http://schemas.microsoft.com/office/drawing/2014/main" id="{FD79CDF8-58EB-434D-B552-259464468EC0}"/>
              </a:ext>
            </a:extLst>
          </p:cNvPr>
          <p:cNvSpPr/>
          <p:nvPr/>
        </p:nvSpPr>
        <p:spPr>
          <a:xfrm>
            <a:off x="2466325" y="2059543"/>
            <a:ext cx="2069436" cy="123111"/>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Cuentas temáticas</a:t>
            </a:r>
          </a:p>
        </p:txBody>
      </p:sp>
      <p:cxnSp>
        <p:nvCxnSpPr>
          <p:cNvPr id="96" name="Conector recto 95">
            <a:extLst>
              <a:ext uri="{FF2B5EF4-FFF2-40B4-BE49-F238E27FC236}">
                <a16:creationId xmlns:a16="http://schemas.microsoft.com/office/drawing/2014/main" id="{892FED72-ABBC-4C9E-B09A-49078A1BC53F}"/>
              </a:ext>
            </a:extLst>
          </p:cNvPr>
          <p:cNvCxnSpPr>
            <a:cxnSpLocks/>
            <a:stCxn id="92" idx="1"/>
            <a:endCxn id="58" idx="3"/>
          </p:cNvCxnSpPr>
          <p:nvPr/>
        </p:nvCxnSpPr>
        <p:spPr>
          <a:xfrm flipH="1">
            <a:off x="2354096" y="1393355"/>
            <a:ext cx="106913" cy="328976"/>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8" name="Conector recto 97">
            <a:extLst>
              <a:ext uri="{FF2B5EF4-FFF2-40B4-BE49-F238E27FC236}">
                <a16:creationId xmlns:a16="http://schemas.microsoft.com/office/drawing/2014/main" id="{F2F1DABB-360D-47E1-AC18-981AACCC8D0F}"/>
              </a:ext>
            </a:extLst>
          </p:cNvPr>
          <p:cNvCxnSpPr>
            <a:cxnSpLocks/>
            <a:stCxn id="93" idx="1"/>
            <a:endCxn id="58" idx="3"/>
          </p:cNvCxnSpPr>
          <p:nvPr/>
        </p:nvCxnSpPr>
        <p:spPr>
          <a:xfrm flipH="1" flipV="1">
            <a:off x="2354096" y="1722331"/>
            <a:ext cx="106913" cy="17535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9" name="Conector recto 98">
            <a:extLst>
              <a:ext uri="{FF2B5EF4-FFF2-40B4-BE49-F238E27FC236}">
                <a16:creationId xmlns:a16="http://schemas.microsoft.com/office/drawing/2014/main" id="{C9D1D0CD-40C4-43DC-85D7-13825DB988CD}"/>
              </a:ext>
            </a:extLst>
          </p:cNvPr>
          <p:cNvCxnSpPr>
            <a:cxnSpLocks/>
            <a:stCxn id="95" idx="1"/>
            <a:endCxn id="58" idx="3"/>
          </p:cNvCxnSpPr>
          <p:nvPr/>
        </p:nvCxnSpPr>
        <p:spPr>
          <a:xfrm flipH="1" flipV="1">
            <a:off x="2354096" y="1722331"/>
            <a:ext cx="112229" cy="39876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1" name="Rectángulo 100">
            <a:extLst>
              <a:ext uri="{FF2B5EF4-FFF2-40B4-BE49-F238E27FC236}">
                <a16:creationId xmlns:a16="http://schemas.microsoft.com/office/drawing/2014/main" id="{7D491803-BF3D-49D5-A9EF-62F2BCCD564E}"/>
              </a:ext>
            </a:extLst>
          </p:cNvPr>
          <p:cNvSpPr/>
          <p:nvPr/>
        </p:nvSpPr>
        <p:spPr>
          <a:xfrm>
            <a:off x="4665613" y="816732"/>
            <a:ext cx="2469447" cy="123111"/>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encuesta nacional agropecuaria</a:t>
            </a:r>
          </a:p>
        </p:txBody>
      </p:sp>
      <p:cxnSp>
        <p:nvCxnSpPr>
          <p:cNvPr id="102" name="Conector recto 101">
            <a:extLst>
              <a:ext uri="{FF2B5EF4-FFF2-40B4-BE49-F238E27FC236}">
                <a16:creationId xmlns:a16="http://schemas.microsoft.com/office/drawing/2014/main" id="{2F09D96B-3604-4CC9-831C-B0658607B693}"/>
              </a:ext>
            </a:extLst>
          </p:cNvPr>
          <p:cNvCxnSpPr>
            <a:cxnSpLocks/>
            <a:stCxn id="101" idx="1"/>
            <a:endCxn id="70" idx="3"/>
          </p:cNvCxnSpPr>
          <p:nvPr/>
        </p:nvCxnSpPr>
        <p:spPr>
          <a:xfrm flipH="1" flipV="1">
            <a:off x="4530445" y="877719"/>
            <a:ext cx="135168" cy="56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3" name="Rectángulo 102">
            <a:extLst>
              <a:ext uri="{FF2B5EF4-FFF2-40B4-BE49-F238E27FC236}">
                <a16:creationId xmlns:a16="http://schemas.microsoft.com/office/drawing/2014/main" id="{95B1FF97-94DC-4F13-BA0F-5311390C6279}"/>
              </a:ext>
            </a:extLst>
          </p:cNvPr>
          <p:cNvSpPr/>
          <p:nvPr/>
        </p:nvSpPr>
        <p:spPr>
          <a:xfrm>
            <a:off x="4661229" y="409773"/>
            <a:ext cx="2478213" cy="123111"/>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información de los censos económicos</a:t>
            </a:r>
          </a:p>
        </p:txBody>
      </p:sp>
      <p:cxnSp>
        <p:nvCxnSpPr>
          <p:cNvPr id="104" name="Conector recto 103">
            <a:extLst>
              <a:ext uri="{FF2B5EF4-FFF2-40B4-BE49-F238E27FC236}">
                <a16:creationId xmlns:a16="http://schemas.microsoft.com/office/drawing/2014/main" id="{B28F5BB4-9B12-4DB9-A2AD-13952944FE12}"/>
              </a:ext>
            </a:extLst>
          </p:cNvPr>
          <p:cNvCxnSpPr>
            <a:cxnSpLocks/>
            <a:stCxn id="103" idx="1"/>
            <a:endCxn id="67" idx="3"/>
          </p:cNvCxnSpPr>
          <p:nvPr/>
        </p:nvCxnSpPr>
        <p:spPr>
          <a:xfrm flipH="1">
            <a:off x="4530445" y="471329"/>
            <a:ext cx="130784" cy="704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5" name="Rectángulo 104">
            <a:extLst>
              <a:ext uri="{FF2B5EF4-FFF2-40B4-BE49-F238E27FC236}">
                <a16:creationId xmlns:a16="http://schemas.microsoft.com/office/drawing/2014/main" id="{0787E422-40F2-46BF-9631-35CC6A434D23}"/>
              </a:ext>
            </a:extLst>
          </p:cNvPr>
          <p:cNvSpPr/>
          <p:nvPr/>
        </p:nvSpPr>
        <p:spPr>
          <a:xfrm>
            <a:off x="4665613" y="635208"/>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información del censo agropecuario</a:t>
            </a:r>
          </a:p>
        </p:txBody>
      </p:sp>
      <p:cxnSp>
        <p:nvCxnSpPr>
          <p:cNvPr id="108" name="Conector recto 107">
            <a:extLst>
              <a:ext uri="{FF2B5EF4-FFF2-40B4-BE49-F238E27FC236}">
                <a16:creationId xmlns:a16="http://schemas.microsoft.com/office/drawing/2014/main" id="{A68CEB6D-D50D-4EFB-89F2-C70C1FEE0AE6}"/>
              </a:ext>
            </a:extLst>
          </p:cNvPr>
          <p:cNvCxnSpPr>
            <a:cxnSpLocks/>
            <a:stCxn id="105" idx="1"/>
            <a:endCxn id="69" idx="3"/>
          </p:cNvCxnSpPr>
          <p:nvPr/>
        </p:nvCxnSpPr>
        <p:spPr>
          <a:xfrm flipH="1" flipV="1">
            <a:off x="4530445" y="695940"/>
            <a:ext cx="135168" cy="82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9" name="CuadroTexto 108">
            <a:extLst>
              <a:ext uri="{FF2B5EF4-FFF2-40B4-BE49-F238E27FC236}">
                <a16:creationId xmlns:a16="http://schemas.microsoft.com/office/drawing/2014/main" id="{10EAE95B-9375-4CD8-A62E-86A791240E46}"/>
              </a:ext>
            </a:extLst>
          </p:cNvPr>
          <p:cNvSpPr txBox="1"/>
          <p:nvPr/>
        </p:nvSpPr>
        <p:spPr>
          <a:xfrm>
            <a:off x="7245050" y="368763"/>
            <a:ext cx="4918197" cy="205184"/>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Metodología de los censos económicos, Tabulados, Monografías, Mini monografías, Infografías, Calculadora censal, Liga para la APP, Requerimientos Especiales, Sistema Automatizado de Información Censal (SAIC), Los Censos Económicos en el Mapa Digital de México (MDM)</a:t>
            </a:r>
          </a:p>
        </p:txBody>
      </p:sp>
      <p:sp>
        <p:nvSpPr>
          <p:cNvPr id="112" name="CuadroTexto 111">
            <a:extLst>
              <a:ext uri="{FF2B5EF4-FFF2-40B4-BE49-F238E27FC236}">
                <a16:creationId xmlns:a16="http://schemas.microsoft.com/office/drawing/2014/main" id="{86634638-95CC-45DD-9E2F-E2B27BCE72F2}"/>
              </a:ext>
            </a:extLst>
          </p:cNvPr>
          <p:cNvSpPr txBox="1"/>
          <p:nvPr/>
        </p:nvSpPr>
        <p:spPr>
          <a:xfrm>
            <a:off x="7250996" y="592867"/>
            <a:ext cx="4912251" cy="205184"/>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Metodología de la actualización del marco censal agropecuario, Tabulados, Infografías, Sistema de Información Geoestadística Agropecuaria, Sistema de Consulta del Marco Censal Agropecuario 2016 en el Mapa Digital de México</a:t>
            </a:r>
          </a:p>
        </p:txBody>
      </p:sp>
      <p:sp>
        <p:nvSpPr>
          <p:cNvPr id="114" name="CuadroTexto 113">
            <a:extLst>
              <a:ext uri="{FF2B5EF4-FFF2-40B4-BE49-F238E27FC236}">
                <a16:creationId xmlns:a16="http://schemas.microsoft.com/office/drawing/2014/main" id="{04701FFD-94B0-415B-80EC-AE673AFEF4EC}"/>
              </a:ext>
            </a:extLst>
          </p:cNvPr>
          <p:cNvSpPr txBox="1"/>
          <p:nvPr/>
        </p:nvSpPr>
        <p:spPr>
          <a:xfrm>
            <a:off x="7253676" y="815000"/>
            <a:ext cx="4909571" cy="128240"/>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Metodología de la encuesta nacional agropecuaria, Tabulados, Minimonografías, Infografías </a:t>
            </a:r>
          </a:p>
        </p:txBody>
      </p:sp>
      <p:sp>
        <p:nvSpPr>
          <p:cNvPr id="115" name="Rectángulo 114">
            <a:extLst>
              <a:ext uri="{FF2B5EF4-FFF2-40B4-BE49-F238E27FC236}">
                <a16:creationId xmlns:a16="http://schemas.microsoft.com/office/drawing/2014/main" id="{CFC106EE-1C2A-4057-9C2B-AEE1970D74CE}"/>
              </a:ext>
            </a:extLst>
          </p:cNvPr>
          <p:cNvSpPr/>
          <p:nvPr/>
        </p:nvSpPr>
        <p:spPr>
          <a:xfrm>
            <a:off x="4665613" y="976111"/>
            <a:ext cx="2469447" cy="246221"/>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Generar las cuenta de bienes y servicios y productos relacionados</a:t>
            </a:r>
          </a:p>
        </p:txBody>
      </p:sp>
      <p:sp>
        <p:nvSpPr>
          <p:cNvPr id="111" name="Rectángulo 110">
            <a:extLst>
              <a:ext uri="{FF2B5EF4-FFF2-40B4-BE49-F238E27FC236}">
                <a16:creationId xmlns:a16="http://schemas.microsoft.com/office/drawing/2014/main" id="{7D535D1B-4119-49AE-BF94-0033F70F5945}"/>
              </a:ext>
            </a:extLst>
          </p:cNvPr>
          <p:cNvSpPr/>
          <p:nvPr/>
        </p:nvSpPr>
        <p:spPr>
          <a:xfrm>
            <a:off x="4665613" y="1254367"/>
            <a:ext cx="2469447" cy="123111"/>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Generar los cuadros de oferta y utilización</a:t>
            </a:r>
          </a:p>
        </p:txBody>
      </p:sp>
      <p:sp>
        <p:nvSpPr>
          <p:cNvPr id="117" name="Rectángulo 116">
            <a:extLst>
              <a:ext uri="{FF2B5EF4-FFF2-40B4-BE49-F238E27FC236}">
                <a16:creationId xmlns:a16="http://schemas.microsoft.com/office/drawing/2014/main" id="{78ED1DCD-608C-4A48-93E2-FB0303D2773D}"/>
              </a:ext>
            </a:extLst>
          </p:cNvPr>
          <p:cNvSpPr/>
          <p:nvPr/>
        </p:nvSpPr>
        <p:spPr>
          <a:xfrm>
            <a:off x="4665613" y="1472384"/>
            <a:ext cx="2469447" cy="123111"/>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Generar las cuentas de corto plazo</a:t>
            </a:r>
          </a:p>
        </p:txBody>
      </p:sp>
      <p:sp>
        <p:nvSpPr>
          <p:cNvPr id="118" name="Rectángulo 117">
            <a:extLst>
              <a:ext uri="{FF2B5EF4-FFF2-40B4-BE49-F238E27FC236}">
                <a16:creationId xmlns:a16="http://schemas.microsoft.com/office/drawing/2014/main" id="{F9EA45A8-98DF-4717-882D-F43D7819B0E0}"/>
              </a:ext>
            </a:extLst>
          </p:cNvPr>
          <p:cNvSpPr/>
          <p:nvPr/>
        </p:nvSpPr>
        <p:spPr>
          <a:xfrm>
            <a:off x="4687735" y="1834843"/>
            <a:ext cx="2469447" cy="123111"/>
          </a:xfrm>
          <a:prstGeom prst="rect">
            <a:avLst/>
          </a:prstGeom>
          <a:solidFill>
            <a:srgbClr val="66C7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cuentas por sectores institucionales</a:t>
            </a:r>
          </a:p>
        </p:txBody>
      </p:sp>
      <p:sp>
        <p:nvSpPr>
          <p:cNvPr id="121" name="Rectángulo 120">
            <a:extLst>
              <a:ext uri="{FF2B5EF4-FFF2-40B4-BE49-F238E27FC236}">
                <a16:creationId xmlns:a16="http://schemas.microsoft.com/office/drawing/2014/main" id="{C0863183-6507-4E65-9374-75854FFD0B58}"/>
              </a:ext>
            </a:extLst>
          </p:cNvPr>
          <p:cNvSpPr/>
          <p:nvPr/>
        </p:nvSpPr>
        <p:spPr>
          <a:xfrm>
            <a:off x="4691422" y="2061514"/>
            <a:ext cx="2469447" cy="123111"/>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cuentas satélite y sus indicadores</a:t>
            </a:r>
          </a:p>
        </p:txBody>
      </p:sp>
      <p:cxnSp>
        <p:nvCxnSpPr>
          <p:cNvPr id="123" name="Conector recto 122">
            <a:extLst>
              <a:ext uri="{FF2B5EF4-FFF2-40B4-BE49-F238E27FC236}">
                <a16:creationId xmlns:a16="http://schemas.microsoft.com/office/drawing/2014/main" id="{AF5D22B6-F758-4AC6-9F09-10BE5D297099}"/>
              </a:ext>
            </a:extLst>
          </p:cNvPr>
          <p:cNvCxnSpPr>
            <a:cxnSpLocks/>
            <a:stCxn id="115" idx="1"/>
            <a:endCxn id="92" idx="3"/>
          </p:cNvCxnSpPr>
          <p:nvPr/>
        </p:nvCxnSpPr>
        <p:spPr>
          <a:xfrm flipH="1">
            <a:off x="4530445" y="1099222"/>
            <a:ext cx="135168" cy="29413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24" name="Conector recto 123">
            <a:extLst>
              <a:ext uri="{FF2B5EF4-FFF2-40B4-BE49-F238E27FC236}">
                <a16:creationId xmlns:a16="http://schemas.microsoft.com/office/drawing/2014/main" id="{6A8945FD-3BE9-46E9-9857-CB6EDCB0A9F3}"/>
              </a:ext>
            </a:extLst>
          </p:cNvPr>
          <p:cNvCxnSpPr>
            <a:cxnSpLocks/>
          </p:cNvCxnSpPr>
          <p:nvPr/>
        </p:nvCxnSpPr>
        <p:spPr>
          <a:xfrm flipH="1">
            <a:off x="7135060" y="1073179"/>
            <a:ext cx="117169" cy="16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25" name="CuadroTexto 124">
            <a:extLst>
              <a:ext uri="{FF2B5EF4-FFF2-40B4-BE49-F238E27FC236}">
                <a16:creationId xmlns:a16="http://schemas.microsoft.com/office/drawing/2014/main" id="{D3B8C8AE-AC87-4706-A0F0-E2B3A1D2C31A}"/>
              </a:ext>
            </a:extLst>
          </p:cNvPr>
          <p:cNvSpPr txBox="1"/>
          <p:nvPr/>
        </p:nvSpPr>
        <p:spPr>
          <a:xfrm>
            <a:off x="7252229" y="996466"/>
            <a:ext cx="4909570" cy="20518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FFFFFF"/>
                </a:solidFill>
              </a:rPr>
              <a:t>Cuentas de bienes y servicios, Valor agregado bruto de exportación, Productividad total de los factores, </a:t>
            </a:r>
            <a:r>
              <a:rPr lang="es-MX" sz="500" b="0" dirty="0">
                <a:solidFill>
                  <a:schemeClr val="bg1"/>
                </a:solidFill>
              </a:rPr>
              <a:t>Índice Nacional de Competitividad, Indicador Global de Productividad Laboral de la Economía</a:t>
            </a:r>
          </a:p>
        </p:txBody>
      </p:sp>
      <p:cxnSp>
        <p:nvCxnSpPr>
          <p:cNvPr id="128" name="Conector recto 127">
            <a:extLst>
              <a:ext uri="{FF2B5EF4-FFF2-40B4-BE49-F238E27FC236}">
                <a16:creationId xmlns:a16="http://schemas.microsoft.com/office/drawing/2014/main" id="{68566D6C-B2BD-4DE6-8324-D71571DD5EDA}"/>
              </a:ext>
            </a:extLst>
          </p:cNvPr>
          <p:cNvCxnSpPr>
            <a:cxnSpLocks/>
            <a:stCxn id="109" idx="1"/>
            <a:endCxn id="103" idx="3"/>
          </p:cNvCxnSpPr>
          <p:nvPr/>
        </p:nvCxnSpPr>
        <p:spPr>
          <a:xfrm flipH="1" flipV="1">
            <a:off x="7139442" y="471329"/>
            <a:ext cx="105608" cy="2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2" name="Conector recto 131">
            <a:extLst>
              <a:ext uri="{FF2B5EF4-FFF2-40B4-BE49-F238E27FC236}">
                <a16:creationId xmlns:a16="http://schemas.microsoft.com/office/drawing/2014/main" id="{2F9F7892-9988-489E-AD3D-A50B57B46F85}"/>
              </a:ext>
            </a:extLst>
          </p:cNvPr>
          <p:cNvCxnSpPr>
            <a:cxnSpLocks/>
            <a:stCxn id="112" idx="1"/>
            <a:endCxn id="105" idx="3"/>
          </p:cNvCxnSpPr>
          <p:nvPr/>
        </p:nvCxnSpPr>
        <p:spPr>
          <a:xfrm flipH="1">
            <a:off x="7135060" y="695459"/>
            <a:ext cx="115936" cy="130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3" name="Conector recto 132">
            <a:extLst>
              <a:ext uri="{FF2B5EF4-FFF2-40B4-BE49-F238E27FC236}">
                <a16:creationId xmlns:a16="http://schemas.microsoft.com/office/drawing/2014/main" id="{83BD3B77-1925-495C-B518-8C081B2746D6}"/>
              </a:ext>
            </a:extLst>
          </p:cNvPr>
          <p:cNvCxnSpPr>
            <a:cxnSpLocks/>
            <a:stCxn id="114" idx="1"/>
            <a:endCxn id="101" idx="3"/>
          </p:cNvCxnSpPr>
          <p:nvPr/>
        </p:nvCxnSpPr>
        <p:spPr>
          <a:xfrm flipH="1" flipV="1">
            <a:off x="7135060" y="878288"/>
            <a:ext cx="118616" cy="83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5" name="Conector recto 134">
            <a:extLst>
              <a:ext uri="{FF2B5EF4-FFF2-40B4-BE49-F238E27FC236}">
                <a16:creationId xmlns:a16="http://schemas.microsoft.com/office/drawing/2014/main" id="{49FD7277-6BAF-4379-AF72-4DB03969E202}"/>
              </a:ext>
            </a:extLst>
          </p:cNvPr>
          <p:cNvCxnSpPr>
            <a:cxnSpLocks/>
            <a:stCxn id="111" idx="1"/>
            <a:endCxn id="92" idx="3"/>
          </p:cNvCxnSpPr>
          <p:nvPr/>
        </p:nvCxnSpPr>
        <p:spPr>
          <a:xfrm flipH="1">
            <a:off x="4530445" y="1315923"/>
            <a:ext cx="135168" cy="7743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36" name="CuadroTexto 135">
            <a:extLst>
              <a:ext uri="{FF2B5EF4-FFF2-40B4-BE49-F238E27FC236}">
                <a16:creationId xmlns:a16="http://schemas.microsoft.com/office/drawing/2014/main" id="{78FE59BF-E40C-4140-90BD-F63603610757}"/>
              </a:ext>
            </a:extLst>
          </p:cNvPr>
          <p:cNvSpPr txBox="1"/>
          <p:nvPr/>
        </p:nvSpPr>
        <p:spPr>
          <a:xfrm>
            <a:off x="7253564" y="1211311"/>
            <a:ext cx="4900861" cy="20518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FFFFFF"/>
                </a:solidFill>
              </a:rPr>
              <a:t>Cuadros de oferta y utilización, Cuadros de oferta y utilización extendidos, Matriz de insumo producto, Acervos de capital por entidad, Medición de la economía informal, Tablas origen-destino de la Formación Bruta de Capital Fijo, Valor agregado bruto del comercio electrónico</a:t>
            </a:r>
          </a:p>
        </p:txBody>
      </p:sp>
      <p:cxnSp>
        <p:nvCxnSpPr>
          <p:cNvPr id="137" name="Conector recto 136">
            <a:extLst>
              <a:ext uri="{FF2B5EF4-FFF2-40B4-BE49-F238E27FC236}">
                <a16:creationId xmlns:a16="http://schemas.microsoft.com/office/drawing/2014/main" id="{2FB02AF4-C3C6-4699-9EA3-AF3C1F54AFCE}"/>
              </a:ext>
            </a:extLst>
          </p:cNvPr>
          <p:cNvCxnSpPr>
            <a:cxnSpLocks/>
            <a:stCxn id="136" idx="1"/>
            <a:endCxn id="111" idx="3"/>
          </p:cNvCxnSpPr>
          <p:nvPr/>
        </p:nvCxnSpPr>
        <p:spPr>
          <a:xfrm flipH="1">
            <a:off x="7135060" y="1313903"/>
            <a:ext cx="118504" cy="202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39" name="CuadroTexto 138">
            <a:extLst>
              <a:ext uri="{FF2B5EF4-FFF2-40B4-BE49-F238E27FC236}">
                <a16:creationId xmlns:a16="http://schemas.microsoft.com/office/drawing/2014/main" id="{F2238015-405C-4FA8-B819-2240DE029303}"/>
              </a:ext>
            </a:extLst>
          </p:cNvPr>
          <p:cNvSpPr txBox="1"/>
          <p:nvPr/>
        </p:nvSpPr>
        <p:spPr>
          <a:xfrm>
            <a:off x="7253564" y="1430264"/>
            <a:ext cx="4909570" cy="20518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FFFFFF"/>
                </a:solidFill>
              </a:rPr>
              <a:t>Estimación oportuna PIB trimestral, PIB trimestral, Indicador Global de la Actividad Económica, Indicador Mensual de la Actividad Industrial, Oferta y Utilización Trimestral, Indicador Trimestral del Ahorro Bruto, Indicador Mensual de la Formación Bruta de Capital Fijo, Indicador Mensual del Consumo Privado en el Mercado Interior</a:t>
            </a:r>
          </a:p>
        </p:txBody>
      </p:sp>
      <p:cxnSp>
        <p:nvCxnSpPr>
          <p:cNvPr id="140" name="Conector recto 139">
            <a:extLst>
              <a:ext uri="{FF2B5EF4-FFF2-40B4-BE49-F238E27FC236}">
                <a16:creationId xmlns:a16="http://schemas.microsoft.com/office/drawing/2014/main" id="{EF1DCF70-2355-4570-802C-15E498B28CD2}"/>
              </a:ext>
            </a:extLst>
          </p:cNvPr>
          <p:cNvCxnSpPr>
            <a:cxnSpLocks/>
            <a:stCxn id="117" idx="1"/>
            <a:endCxn id="92" idx="3"/>
          </p:cNvCxnSpPr>
          <p:nvPr/>
        </p:nvCxnSpPr>
        <p:spPr>
          <a:xfrm flipH="1" flipV="1">
            <a:off x="4530445" y="1393355"/>
            <a:ext cx="135168" cy="14058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2" name="Conector recto 141">
            <a:extLst>
              <a:ext uri="{FF2B5EF4-FFF2-40B4-BE49-F238E27FC236}">
                <a16:creationId xmlns:a16="http://schemas.microsoft.com/office/drawing/2014/main" id="{2ED6EE02-1650-4AED-9304-4547B1D3CCA1}"/>
              </a:ext>
            </a:extLst>
          </p:cNvPr>
          <p:cNvCxnSpPr>
            <a:cxnSpLocks/>
            <a:stCxn id="139" idx="1"/>
            <a:endCxn id="117" idx="3"/>
          </p:cNvCxnSpPr>
          <p:nvPr/>
        </p:nvCxnSpPr>
        <p:spPr>
          <a:xfrm flipH="1">
            <a:off x="7135060" y="1532856"/>
            <a:ext cx="118504" cy="108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3" name="Conector recto 142">
            <a:extLst>
              <a:ext uri="{FF2B5EF4-FFF2-40B4-BE49-F238E27FC236}">
                <a16:creationId xmlns:a16="http://schemas.microsoft.com/office/drawing/2014/main" id="{46B490D0-1FCE-4385-96AA-E4109580F4B6}"/>
              </a:ext>
            </a:extLst>
          </p:cNvPr>
          <p:cNvCxnSpPr>
            <a:cxnSpLocks/>
            <a:stCxn id="118" idx="1"/>
            <a:endCxn id="93" idx="3"/>
          </p:cNvCxnSpPr>
          <p:nvPr/>
        </p:nvCxnSpPr>
        <p:spPr>
          <a:xfrm flipH="1">
            <a:off x="4530445" y="1896399"/>
            <a:ext cx="157290" cy="128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46" name="Conector recto 145">
            <a:extLst>
              <a:ext uri="{FF2B5EF4-FFF2-40B4-BE49-F238E27FC236}">
                <a16:creationId xmlns:a16="http://schemas.microsoft.com/office/drawing/2014/main" id="{9B133ED6-0D0B-494E-B6F9-BA080A1EDC6C}"/>
              </a:ext>
            </a:extLst>
          </p:cNvPr>
          <p:cNvCxnSpPr>
            <a:cxnSpLocks/>
            <a:stCxn id="121" idx="1"/>
            <a:endCxn id="95" idx="3"/>
          </p:cNvCxnSpPr>
          <p:nvPr/>
        </p:nvCxnSpPr>
        <p:spPr>
          <a:xfrm flipH="1" flipV="1">
            <a:off x="4535761" y="2121099"/>
            <a:ext cx="155661" cy="197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49" name="CuadroTexto 148">
            <a:extLst>
              <a:ext uri="{FF2B5EF4-FFF2-40B4-BE49-F238E27FC236}">
                <a16:creationId xmlns:a16="http://schemas.microsoft.com/office/drawing/2014/main" id="{A213885C-B78D-4BA7-AB15-4537357668BE}"/>
              </a:ext>
            </a:extLst>
          </p:cNvPr>
          <p:cNvSpPr txBox="1"/>
          <p:nvPr/>
        </p:nvSpPr>
        <p:spPr>
          <a:xfrm>
            <a:off x="7246190" y="1793881"/>
            <a:ext cx="4900861" cy="205184"/>
          </a:xfrm>
          <a:prstGeom prst="rect">
            <a:avLst/>
          </a:prstGeom>
          <a:solidFill>
            <a:srgbClr val="66C7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00A2FF">
                    <a:lumMod val="50000"/>
                  </a:srgbClr>
                </a:solidFill>
              </a:rPr>
              <a:t>Cuentas por Sectores Institucionales Anuales, Cuentas por Sectores Institucionales Trimestrales, Indicadores Macroeconómicos del Sector Público, Gobiernos Estatales y Gobiernos Locales, Cuentas Corrientes y de Acumulación. Cuentas de Producción por Finalidad</a:t>
            </a:r>
          </a:p>
        </p:txBody>
      </p:sp>
      <p:cxnSp>
        <p:nvCxnSpPr>
          <p:cNvPr id="151" name="Conector recto 150">
            <a:extLst>
              <a:ext uri="{FF2B5EF4-FFF2-40B4-BE49-F238E27FC236}">
                <a16:creationId xmlns:a16="http://schemas.microsoft.com/office/drawing/2014/main" id="{E30AEA9F-1E0C-4C2A-AE5D-8C8D982ED204}"/>
              </a:ext>
            </a:extLst>
          </p:cNvPr>
          <p:cNvCxnSpPr>
            <a:cxnSpLocks/>
            <a:stCxn id="149" idx="1"/>
            <a:endCxn id="118" idx="3"/>
          </p:cNvCxnSpPr>
          <p:nvPr/>
        </p:nvCxnSpPr>
        <p:spPr>
          <a:xfrm flipH="1" flipV="1">
            <a:off x="7157182" y="1896399"/>
            <a:ext cx="89008" cy="7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57" name="CuadroTexto 156">
            <a:extLst>
              <a:ext uri="{FF2B5EF4-FFF2-40B4-BE49-F238E27FC236}">
                <a16:creationId xmlns:a16="http://schemas.microsoft.com/office/drawing/2014/main" id="{D245118C-6328-4413-B38C-F7902A1E0B25}"/>
              </a:ext>
            </a:extLst>
          </p:cNvPr>
          <p:cNvSpPr txBox="1"/>
          <p:nvPr/>
        </p:nvSpPr>
        <p:spPr>
          <a:xfrm>
            <a:off x="7246190" y="2019682"/>
            <a:ext cx="4900861" cy="205184"/>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Cuentas económicas y ecológicas, Cuenta de turismo, Cuenta de salud, Cuenta de instituciones sin fines de lucro, Cuenta del trabajo no remunerado de los hogares, Cuenta de la cultura, Cuenta de vivienda </a:t>
            </a:r>
          </a:p>
        </p:txBody>
      </p:sp>
      <p:cxnSp>
        <p:nvCxnSpPr>
          <p:cNvPr id="182" name="Conector recto 181">
            <a:extLst>
              <a:ext uri="{FF2B5EF4-FFF2-40B4-BE49-F238E27FC236}">
                <a16:creationId xmlns:a16="http://schemas.microsoft.com/office/drawing/2014/main" id="{B2BA5231-550D-4D15-817B-457EE1FDA621}"/>
              </a:ext>
            </a:extLst>
          </p:cNvPr>
          <p:cNvCxnSpPr>
            <a:cxnSpLocks/>
            <a:stCxn id="157" idx="1"/>
            <a:endCxn id="121" idx="3"/>
          </p:cNvCxnSpPr>
          <p:nvPr/>
        </p:nvCxnSpPr>
        <p:spPr>
          <a:xfrm flipH="1">
            <a:off x="7160869" y="2122274"/>
            <a:ext cx="85321" cy="79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40" name="Conector recto 239">
            <a:extLst>
              <a:ext uri="{FF2B5EF4-FFF2-40B4-BE49-F238E27FC236}">
                <a16:creationId xmlns:a16="http://schemas.microsoft.com/office/drawing/2014/main" id="{55FE84F5-A792-4E8F-9179-79EA06C01EFD}"/>
              </a:ext>
            </a:extLst>
          </p:cNvPr>
          <p:cNvCxnSpPr>
            <a:cxnSpLocks/>
            <a:endCxn id="75" idx="3"/>
          </p:cNvCxnSpPr>
          <p:nvPr/>
        </p:nvCxnSpPr>
        <p:spPr>
          <a:xfrm flipH="1" flipV="1">
            <a:off x="4540498" y="2349461"/>
            <a:ext cx="125116" cy="70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49" name="Conector recto 248">
            <a:extLst>
              <a:ext uri="{FF2B5EF4-FFF2-40B4-BE49-F238E27FC236}">
                <a16:creationId xmlns:a16="http://schemas.microsoft.com/office/drawing/2014/main" id="{169588D8-2403-4678-91C1-133197C42738}"/>
              </a:ext>
            </a:extLst>
          </p:cNvPr>
          <p:cNvCxnSpPr>
            <a:cxnSpLocks/>
            <a:endCxn id="74" idx="3"/>
          </p:cNvCxnSpPr>
          <p:nvPr/>
        </p:nvCxnSpPr>
        <p:spPr>
          <a:xfrm flipH="1">
            <a:off x="4544732" y="2492254"/>
            <a:ext cx="120882" cy="39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60" name="Conector recto 259">
            <a:extLst>
              <a:ext uri="{FF2B5EF4-FFF2-40B4-BE49-F238E27FC236}">
                <a16:creationId xmlns:a16="http://schemas.microsoft.com/office/drawing/2014/main" id="{DA7133A0-DD87-49FF-96F8-6F813778AB1F}"/>
              </a:ext>
            </a:extLst>
          </p:cNvPr>
          <p:cNvCxnSpPr>
            <a:cxnSpLocks/>
            <a:endCxn id="76" idx="3"/>
          </p:cNvCxnSpPr>
          <p:nvPr/>
        </p:nvCxnSpPr>
        <p:spPr>
          <a:xfrm flipH="1" flipV="1">
            <a:off x="4539317" y="2632420"/>
            <a:ext cx="126296" cy="37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68" name="Conector recto 267">
            <a:extLst>
              <a:ext uri="{FF2B5EF4-FFF2-40B4-BE49-F238E27FC236}">
                <a16:creationId xmlns:a16="http://schemas.microsoft.com/office/drawing/2014/main" id="{392BAA89-76E3-476C-9EEE-9C5769DEA007}"/>
              </a:ext>
            </a:extLst>
          </p:cNvPr>
          <p:cNvCxnSpPr>
            <a:cxnSpLocks/>
            <a:endCxn id="71" idx="3"/>
          </p:cNvCxnSpPr>
          <p:nvPr/>
        </p:nvCxnSpPr>
        <p:spPr>
          <a:xfrm flipH="1" flipV="1">
            <a:off x="4539317" y="2781062"/>
            <a:ext cx="126296" cy="69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94" name="Conector recto 293">
            <a:extLst>
              <a:ext uri="{FF2B5EF4-FFF2-40B4-BE49-F238E27FC236}">
                <a16:creationId xmlns:a16="http://schemas.microsoft.com/office/drawing/2014/main" id="{E9A8A3B4-BC69-414C-8863-F5DF36359840}"/>
              </a:ext>
            </a:extLst>
          </p:cNvPr>
          <p:cNvCxnSpPr>
            <a:cxnSpLocks/>
            <a:endCxn id="73" idx="3"/>
          </p:cNvCxnSpPr>
          <p:nvPr/>
        </p:nvCxnSpPr>
        <p:spPr>
          <a:xfrm flipH="1" flipV="1">
            <a:off x="4544732" y="2921398"/>
            <a:ext cx="120882" cy="165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00" name="Conector recto 299">
            <a:extLst>
              <a:ext uri="{FF2B5EF4-FFF2-40B4-BE49-F238E27FC236}">
                <a16:creationId xmlns:a16="http://schemas.microsoft.com/office/drawing/2014/main" id="{BFC4E552-20FD-44E2-B92D-89673BDBAE2B}"/>
              </a:ext>
            </a:extLst>
          </p:cNvPr>
          <p:cNvCxnSpPr>
            <a:cxnSpLocks/>
            <a:endCxn id="78" idx="3"/>
          </p:cNvCxnSpPr>
          <p:nvPr/>
        </p:nvCxnSpPr>
        <p:spPr>
          <a:xfrm flipH="1">
            <a:off x="4549824" y="3066154"/>
            <a:ext cx="115790" cy="49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06" name="Conector recto 305">
            <a:extLst>
              <a:ext uri="{FF2B5EF4-FFF2-40B4-BE49-F238E27FC236}">
                <a16:creationId xmlns:a16="http://schemas.microsoft.com/office/drawing/2014/main" id="{37C6D3BC-76D0-4E8C-89AE-7352B7D6D9A6}"/>
              </a:ext>
            </a:extLst>
          </p:cNvPr>
          <p:cNvCxnSpPr>
            <a:cxnSpLocks/>
            <a:endCxn id="79" idx="3"/>
          </p:cNvCxnSpPr>
          <p:nvPr/>
        </p:nvCxnSpPr>
        <p:spPr>
          <a:xfrm flipH="1" flipV="1">
            <a:off x="4540498" y="3215595"/>
            <a:ext cx="125116" cy="123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09" name="Conector recto 308">
            <a:extLst>
              <a:ext uri="{FF2B5EF4-FFF2-40B4-BE49-F238E27FC236}">
                <a16:creationId xmlns:a16="http://schemas.microsoft.com/office/drawing/2014/main" id="{FBB4135F-31B6-4F4B-8864-845CA5BE45F2}"/>
              </a:ext>
            </a:extLst>
          </p:cNvPr>
          <p:cNvCxnSpPr>
            <a:cxnSpLocks/>
            <a:endCxn id="184" idx="3"/>
          </p:cNvCxnSpPr>
          <p:nvPr/>
        </p:nvCxnSpPr>
        <p:spPr>
          <a:xfrm flipH="1" flipV="1">
            <a:off x="4544565" y="3361635"/>
            <a:ext cx="121048" cy="350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313" name="Rectángulo 312">
            <a:extLst>
              <a:ext uri="{FF2B5EF4-FFF2-40B4-BE49-F238E27FC236}">
                <a16:creationId xmlns:a16="http://schemas.microsoft.com/office/drawing/2014/main" id="{E69758E9-24EF-4F4A-829B-C5A69B45ACCD}"/>
              </a:ext>
            </a:extLst>
          </p:cNvPr>
          <p:cNvSpPr/>
          <p:nvPr/>
        </p:nvSpPr>
        <p:spPr>
          <a:xfrm>
            <a:off x="4665613" y="3668746"/>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el RENEM</a:t>
            </a:r>
          </a:p>
        </p:txBody>
      </p:sp>
      <p:sp>
        <p:nvSpPr>
          <p:cNvPr id="314" name="Rectángulo 313">
            <a:extLst>
              <a:ext uri="{FF2B5EF4-FFF2-40B4-BE49-F238E27FC236}">
                <a16:creationId xmlns:a16="http://schemas.microsoft.com/office/drawing/2014/main" id="{0132CF95-EF30-4489-95E9-00BEC08A61B6}"/>
              </a:ext>
            </a:extLst>
          </p:cNvPr>
          <p:cNvSpPr/>
          <p:nvPr/>
        </p:nvSpPr>
        <p:spPr>
          <a:xfrm>
            <a:off x="4665613" y="3897406"/>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vinculación de registros administrativos</a:t>
            </a:r>
          </a:p>
        </p:txBody>
      </p:sp>
      <p:sp>
        <p:nvSpPr>
          <p:cNvPr id="315" name="Rectángulo 314">
            <a:extLst>
              <a:ext uri="{FF2B5EF4-FFF2-40B4-BE49-F238E27FC236}">
                <a16:creationId xmlns:a16="http://schemas.microsoft.com/office/drawing/2014/main" id="{EFB9F454-F5E5-4180-A318-9B31EA806FE9}"/>
              </a:ext>
            </a:extLst>
          </p:cNvPr>
          <p:cNvSpPr/>
          <p:nvPr/>
        </p:nvSpPr>
        <p:spPr>
          <a:xfrm>
            <a:off x="4665613" y="4096335"/>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información de sectores industriales</a:t>
            </a:r>
          </a:p>
        </p:txBody>
      </p:sp>
      <p:sp>
        <p:nvSpPr>
          <p:cNvPr id="316" name="Rectángulo 315">
            <a:extLst>
              <a:ext uri="{FF2B5EF4-FFF2-40B4-BE49-F238E27FC236}">
                <a16:creationId xmlns:a16="http://schemas.microsoft.com/office/drawing/2014/main" id="{0AC52A58-0926-48FA-A53A-AE4F9F9BCD55}"/>
              </a:ext>
            </a:extLst>
          </p:cNvPr>
          <p:cNvSpPr/>
          <p:nvPr/>
        </p:nvSpPr>
        <p:spPr>
          <a:xfrm>
            <a:off x="4665613" y="4885312"/>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a:t>
            </a:r>
            <a:r>
              <a:rPr lang="es-MX" sz="800" b="0" dirty="0" err="1">
                <a:solidFill>
                  <a:srgbClr val="00A2FF">
                    <a:lumMod val="50000"/>
                  </a:srgbClr>
                </a:solidFill>
                <a:latin typeface="Helvetica Neue Medium"/>
                <a:sym typeface="Helvetica Neue Medium"/>
              </a:rPr>
              <a:t>inf</a:t>
            </a:r>
            <a:r>
              <a:rPr lang="es-MX" sz="800" b="0" dirty="0">
                <a:solidFill>
                  <a:srgbClr val="00A2FF">
                    <a:lumMod val="50000"/>
                  </a:srgbClr>
                </a:solidFill>
                <a:latin typeface="Helvetica Neue Medium"/>
                <a:sym typeface="Helvetica Neue Medium"/>
              </a:rPr>
              <a:t>. de vehículos de motor registrados</a:t>
            </a:r>
          </a:p>
        </p:txBody>
      </p:sp>
      <p:sp>
        <p:nvSpPr>
          <p:cNvPr id="317" name="Rectángulo 316">
            <a:extLst>
              <a:ext uri="{FF2B5EF4-FFF2-40B4-BE49-F238E27FC236}">
                <a16:creationId xmlns:a16="http://schemas.microsoft.com/office/drawing/2014/main" id="{BCFD0A54-9C7E-47E1-83C3-3A3F1AE2440F}"/>
              </a:ext>
            </a:extLst>
          </p:cNvPr>
          <p:cNvSpPr/>
          <p:nvPr/>
        </p:nvSpPr>
        <p:spPr>
          <a:xfrm>
            <a:off x="4665613" y="4726407"/>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a:t>
            </a:r>
            <a:r>
              <a:rPr lang="es-MX" sz="800" b="0" dirty="0" err="1">
                <a:solidFill>
                  <a:srgbClr val="00A2FF">
                    <a:lumMod val="50000"/>
                  </a:srgbClr>
                </a:solidFill>
                <a:latin typeface="Helvetica Neue Medium"/>
                <a:sym typeface="Helvetica Neue Medium"/>
              </a:rPr>
              <a:t>inf</a:t>
            </a:r>
            <a:r>
              <a:rPr lang="es-MX" sz="800" b="0" dirty="0">
                <a:solidFill>
                  <a:srgbClr val="00A2FF">
                    <a:lumMod val="50000"/>
                  </a:srgbClr>
                </a:solidFill>
                <a:latin typeface="Helvetica Neue Medium"/>
                <a:sym typeface="Helvetica Neue Medium"/>
              </a:rPr>
              <a:t>. de transporte urbano de pasajeros</a:t>
            </a:r>
          </a:p>
        </p:txBody>
      </p:sp>
      <p:sp>
        <p:nvSpPr>
          <p:cNvPr id="318" name="Rectángulo 317">
            <a:extLst>
              <a:ext uri="{FF2B5EF4-FFF2-40B4-BE49-F238E27FC236}">
                <a16:creationId xmlns:a16="http://schemas.microsoft.com/office/drawing/2014/main" id="{551BCD99-3402-4C68-B0DB-28C49B547B77}"/>
              </a:ext>
            </a:extLst>
          </p:cNvPr>
          <p:cNvSpPr/>
          <p:nvPr/>
        </p:nvSpPr>
        <p:spPr>
          <a:xfrm>
            <a:off x="4665613" y="4569394"/>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información de sacrificio de ganado</a:t>
            </a:r>
          </a:p>
        </p:txBody>
      </p:sp>
      <p:sp>
        <p:nvSpPr>
          <p:cNvPr id="319" name="Rectángulo 318">
            <a:extLst>
              <a:ext uri="{FF2B5EF4-FFF2-40B4-BE49-F238E27FC236}">
                <a16:creationId xmlns:a16="http://schemas.microsoft.com/office/drawing/2014/main" id="{58423B40-5678-4304-93FE-54C725BA5D61}"/>
              </a:ext>
            </a:extLst>
          </p:cNvPr>
          <p:cNvSpPr/>
          <p:nvPr/>
        </p:nvSpPr>
        <p:spPr>
          <a:xfrm>
            <a:off x="4665613" y="4408813"/>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información de accidentes de tránsito</a:t>
            </a:r>
          </a:p>
        </p:txBody>
      </p:sp>
      <p:sp>
        <p:nvSpPr>
          <p:cNvPr id="320" name="Rectángulo 319">
            <a:extLst>
              <a:ext uri="{FF2B5EF4-FFF2-40B4-BE49-F238E27FC236}">
                <a16:creationId xmlns:a16="http://schemas.microsoft.com/office/drawing/2014/main" id="{642E5939-8E85-4C9D-B319-7A4C5F8E5568}"/>
              </a:ext>
            </a:extLst>
          </p:cNvPr>
          <p:cNvSpPr/>
          <p:nvPr/>
        </p:nvSpPr>
        <p:spPr>
          <a:xfrm>
            <a:off x="4665613" y="4248963"/>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información de Finanzas Públicas Estatales</a:t>
            </a:r>
          </a:p>
        </p:txBody>
      </p:sp>
      <p:sp>
        <p:nvSpPr>
          <p:cNvPr id="158" name="Rectángulo 157">
            <a:extLst>
              <a:ext uri="{FF2B5EF4-FFF2-40B4-BE49-F238E27FC236}">
                <a16:creationId xmlns:a16="http://schemas.microsoft.com/office/drawing/2014/main" id="{6C2E6840-05C9-4190-A8A0-C4AD0B01FA9D}"/>
              </a:ext>
            </a:extLst>
          </p:cNvPr>
          <p:cNvSpPr/>
          <p:nvPr/>
        </p:nvSpPr>
        <p:spPr>
          <a:xfrm>
            <a:off x="4665613" y="5046756"/>
            <a:ext cx="2469447" cy="123111"/>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a:t>
            </a:r>
            <a:r>
              <a:rPr lang="es-MX" sz="800" b="0" dirty="0" err="1">
                <a:solidFill>
                  <a:srgbClr val="00A2FF">
                    <a:lumMod val="50000"/>
                  </a:srgbClr>
                </a:solidFill>
                <a:latin typeface="Helvetica Neue Medium"/>
                <a:sym typeface="Helvetica Neue Medium"/>
              </a:rPr>
              <a:t>inf</a:t>
            </a:r>
            <a:r>
              <a:rPr lang="es-MX" sz="800" b="0" dirty="0">
                <a:solidFill>
                  <a:srgbClr val="00A2FF">
                    <a:lumMod val="50000"/>
                  </a:srgbClr>
                </a:solidFill>
                <a:latin typeface="Helvetica Neue Medium"/>
                <a:sym typeface="Helvetica Neue Medium"/>
              </a:rPr>
              <a:t>. de la balanza comercial de mercancías</a:t>
            </a:r>
          </a:p>
        </p:txBody>
      </p:sp>
      <p:sp>
        <p:nvSpPr>
          <p:cNvPr id="160" name="CuadroTexto 159">
            <a:extLst>
              <a:ext uri="{FF2B5EF4-FFF2-40B4-BE49-F238E27FC236}">
                <a16:creationId xmlns:a16="http://schemas.microsoft.com/office/drawing/2014/main" id="{E804C7FB-B4F1-4F71-8101-92B86F023EC1}"/>
              </a:ext>
            </a:extLst>
          </p:cNvPr>
          <p:cNvSpPr txBox="1"/>
          <p:nvPr/>
        </p:nvSpPr>
        <p:spPr>
          <a:xfrm>
            <a:off x="7243351" y="3626384"/>
            <a:ext cx="4918197" cy="205184"/>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00A2FF">
                    <a:lumMod val="50000"/>
                  </a:srgbClr>
                </a:solidFill>
              </a:rPr>
              <a:t>Base de datos actualizada del RENEM, Base de datos actualizada del DENUE, Base de Datos del marco de muestreo actualizado, Directorios actualizados para los Censos Económicos, Directorios actualizados para el Índice Nacional de Precios al Productor (INPP) y para el Índice Nacional de Precios al Consumidor (INPC)</a:t>
            </a:r>
          </a:p>
        </p:txBody>
      </p:sp>
      <p:sp>
        <p:nvSpPr>
          <p:cNvPr id="161" name="CuadroTexto 160">
            <a:extLst>
              <a:ext uri="{FF2B5EF4-FFF2-40B4-BE49-F238E27FC236}">
                <a16:creationId xmlns:a16="http://schemas.microsoft.com/office/drawing/2014/main" id="{4541957B-F7BB-4333-AA03-61364D3DF0C9}"/>
              </a:ext>
            </a:extLst>
          </p:cNvPr>
          <p:cNvSpPr txBox="1"/>
          <p:nvPr/>
        </p:nvSpPr>
        <p:spPr>
          <a:xfrm>
            <a:off x="7238967" y="3854256"/>
            <a:ext cx="4918197" cy="205184"/>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a:r>
              <a:rPr lang="es-MX" sz="500" b="0" dirty="0">
                <a:solidFill>
                  <a:srgbClr val="00A2FF">
                    <a:lumMod val="50000"/>
                  </a:srgbClr>
                </a:solidFill>
              </a:rPr>
              <a:t>Estadística Anual del Perfil de empresas manufactureras de exportación, Estadística Trimestral de las Exportaciones por Entidad Federativa, Estadística Anual del valor agregado de exportación de la manufactura global, elaborada en el marco del SCNM</a:t>
            </a:r>
          </a:p>
        </p:txBody>
      </p:sp>
      <p:sp>
        <p:nvSpPr>
          <p:cNvPr id="163" name="CuadroTexto 162">
            <a:extLst>
              <a:ext uri="{FF2B5EF4-FFF2-40B4-BE49-F238E27FC236}">
                <a16:creationId xmlns:a16="http://schemas.microsoft.com/office/drawing/2014/main" id="{0CAB7DDF-24EC-4656-BA04-3EC6BD466B4F}"/>
              </a:ext>
            </a:extLst>
          </p:cNvPr>
          <p:cNvSpPr txBox="1"/>
          <p:nvPr/>
        </p:nvSpPr>
        <p:spPr>
          <a:xfrm>
            <a:off x="7243351" y="4094674"/>
            <a:ext cx="4913813" cy="128240"/>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Estadística mensual del Programa IMMEX, Estadística mensual de la industria minero metalúrgica</a:t>
            </a:r>
          </a:p>
        </p:txBody>
      </p:sp>
      <p:sp>
        <p:nvSpPr>
          <p:cNvPr id="165" name="CuadroTexto 164">
            <a:extLst>
              <a:ext uri="{FF2B5EF4-FFF2-40B4-BE49-F238E27FC236}">
                <a16:creationId xmlns:a16="http://schemas.microsoft.com/office/drawing/2014/main" id="{A113E34B-4C04-40D6-99A4-14AFAD707261}"/>
              </a:ext>
            </a:extLst>
          </p:cNvPr>
          <p:cNvSpPr txBox="1"/>
          <p:nvPr/>
        </p:nvSpPr>
        <p:spPr>
          <a:xfrm>
            <a:off x="7233975" y="4720643"/>
            <a:ext cx="4918197" cy="135935"/>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50" b="0" dirty="0">
                <a:solidFill>
                  <a:srgbClr val="00A2FF">
                    <a:lumMod val="50000"/>
                  </a:srgbClr>
                </a:solidFill>
              </a:rPr>
              <a:t>Estadística mensual del Transporte Urbano de Pasajeros</a:t>
            </a:r>
          </a:p>
        </p:txBody>
      </p:sp>
      <p:sp>
        <p:nvSpPr>
          <p:cNvPr id="166" name="CuadroTexto 165">
            <a:extLst>
              <a:ext uri="{FF2B5EF4-FFF2-40B4-BE49-F238E27FC236}">
                <a16:creationId xmlns:a16="http://schemas.microsoft.com/office/drawing/2014/main" id="{857B138B-ED27-4A93-AB9C-362404662FB9}"/>
              </a:ext>
            </a:extLst>
          </p:cNvPr>
          <p:cNvSpPr txBox="1"/>
          <p:nvPr/>
        </p:nvSpPr>
        <p:spPr>
          <a:xfrm>
            <a:off x="7238968" y="4247631"/>
            <a:ext cx="4908483" cy="128240"/>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Estadística anual de Finanzas Públicas Estatales y Municipales </a:t>
            </a:r>
          </a:p>
        </p:txBody>
      </p:sp>
      <p:sp>
        <p:nvSpPr>
          <p:cNvPr id="168" name="CuadroTexto 167">
            <a:extLst>
              <a:ext uri="{FF2B5EF4-FFF2-40B4-BE49-F238E27FC236}">
                <a16:creationId xmlns:a16="http://schemas.microsoft.com/office/drawing/2014/main" id="{5E81FA43-D85A-4679-BEA5-D16343A381E0}"/>
              </a:ext>
            </a:extLst>
          </p:cNvPr>
          <p:cNvSpPr txBox="1"/>
          <p:nvPr/>
        </p:nvSpPr>
        <p:spPr>
          <a:xfrm>
            <a:off x="7233976" y="4561965"/>
            <a:ext cx="4917858" cy="135935"/>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50" b="0" dirty="0">
                <a:solidFill>
                  <a:srgbClr val="00A2FF">
                    <a:lumMod val="50000"/>
                  </a:srgbClr>
                </a:solidFill>
              </a:rPr>
              <a:t>Estadística mensual de Sacrificio de Ganado en Rastros Municipales, Estadística anual de Sacrificio de Ganado en Rastros Municipales</a:t>
            </a:r>
          </a:p>
        </p:txBody>
      </p:sp>
      <p:sp>
        <p:nvSpPr>
          <p:cNvPr id="171" name="CuadroTexto 170">
            <a:extLst>
              <a:ext uri="{FF2B5EF4-FFF2-40B4-BE49-F238E27FC236}">
                <a16:creationId xmlns:a16="http://schemas.microsoft.com/office/drawing/2014/main" id="{32B7BEBF-53EA-423F-BD4C-AFBDF90412BE}"/>
              </a:ext>
            </a:extLst>
          </p:cNvPr>
          <p:cNvSpPr txBox="1"/>
          <p:nvPr/>
        </p:nvSpPr>
        <p:spPr>
          <a:xfrm>
            <a:off x="7243013" y="5043402"/>
            <a:ext cx="4908821" cy="128240"/>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Estadística mensual de la Balanza Comercial de Mercancías de México, Estadística anual de la Balanza Comercial de Mercancías de México</a:t>
            </a:r>
          </a:p>
        </p:txBody>
      </p:sp>
      <p:sp>
        <p:nvSpPr>
          <p:cNvPr id="172" name="CuadroTexto 171">
            <a:extLst>
              <a:ext uri="{FF2B5EF4-FFF2-40B4-BE49-F238E27FC236}">
                <a16:creationId xmlns:a16="http://schemas.microsoft.com/office/drawing/2014/main" id="{0C9551CF-A786-41FC-A353-CD2D5B196B96}"/>
              </a:ext>
            </a:extLst>
          </p:cNvPr>
          <p:cNvSpPr txBox="1"/>
          <p:nvPr/>
        </p:nvSpPr>
        <p:spPr>
          <a:xfrm>
            <a:off x="7243351" y="4880570"/>
            <a:ext cx="4908483" cy="128240"/>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Estadística mensual de Vehículos de Motor Registrados en Circulación, Estadística anual de Vehículos de Motor Registrados en Circulación</a:t>
            </a:r>
          </a:p>
        </p:txBody>
      </p:sp>
      <p:sp>
        <p:nvSpPr>
          <p:cNvPr id="173" name="CuadroTexto 172">
            <a:extLst>
              <a:ext uri="{FF2B5EF4-FFF2-40B4-BE49-F238E27FC236}">
                <a16:creationId xmlns:a16="http://schemas.microsoft.com/office/drawing/2014/main" id="{06A43533-4309-43E9-AB06-C5C5943969F2}"/>
              </a:ext>
            </a:extLst>
          </p:cNvPr>
          <p:cNvSpPr txBox="1"/>
          <p:nvPr/>
        </p:nvSpPr>
        <p:spPr>
          <a:xfrm>
            <a:off x="7238967" y="4405371"/>
            <a:ext cx="4912867" cy="128240"/>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rgbClr val="00A2FF">
                    <a:lumMod val="50000"/>
                  </a:srgbClr>
                </a:solidFill>
              </a:rPr>
              <a:t>Estadística anual de Accidentes de Tránsito Terrestre en Zonas Urbanas y Suburbanas </a:t>
            </a:r>
          </a:p>
        </p:txBody>
      </p:sp>
      <p:cxnSp>
        <p:nvCxnSpPr>
          <p:cNvPr id="188" name="Conector recto 187">
            <a:extLst>
              <a:ext uri="{FF2B5EF4-FFF2-40B4-BE49-F238E27FC236}">
                <a16:creationId xmlns:a16="http://schemas.microsoft.com/office/drawing/2014/main" id="{D87C0733-CDC6-4C8F-B3E5-87FFF4750A50}"/>
              </a:ext>
            </a:extLst>
          </p:cNvPr>
          <p:cNvCxnSpPr>
            <a:cxnSpLocks/>
            <a:stCxn id="106" idx="1"/>
            <a:endCxn id="49" idx="3"/>
          </p:cNvCxnSpPr>
          <p:nvPr/>
        </p:nvCxnSpPr>
        <p:spPr>
          <a:xfrm flipH="1">
            <a:off x="7134417" y="5305346"/>
            <a:ext cx="110620" cy="127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1" name="Conector recto 190">
            <a:extLst>
              <a:ext uri="{FF2B5EF4-FFF2-40B4-BE49-F238E27FC236}">
                <a16:creationId xmlns:a16="http://schemas.microsoft.com/office/drawing/2014/main" id="{0B9B13C0-4043-45EC-AEF1-B5B198C04226}"/>
              </a:ext>
            </a:extLst>
          </p:cNvPr>
          <p:cNvCxnSpPr>
            <a:cxnSpLocks/>
            <a:stCxn id="126" idx="1"/>
            <a:endCxn id="57" idx="3"/>
          </p:cNvCxnSpPr>
          <p:nvPr/>
        </p:nvCxnSpPr>
        <p:spPr>
          <a:xfrm flipH="1">
            <a:off x="7135013" y="5465013"/>
            <a:ext cx="110023" cy="215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4" name="Conector recto 193">
            <a:extLst>
              <a:ext uri="{FF2B5EF4-FFF2-40B4-BE49-F238E27FC236}">
                <a16:creationId xmlns:a16="http://schemas.microsoft.com/office/drawing/2014/main" id="{3EE63C31-23D4-44F2-A3EB-6D0992D23B53}"/>
              </a:ext>
            </a:extLst>
          </p:cNvPr>
          <p:cNvCxnSpPr>
            <a:cxnSpLocks/>
            <a:stCxn id="129" idx="1"/>
            <a:endCxn id="40" idx="3"/>
          </p:cNvCxnSpPr>
          <p:nvPr/>
        </p:nvCxnSpPr>
        <p:spPr>
          <a:xfrm flipH="1" flipV="1">
            <a:off x="7143359" y="5628997"/>
            <a:ext cx="101678" cy="14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8" name="Conector recto 197">
            <a:extLst>
              <a:ext uri="{FF2B5EF4-FFF2-40B4-BE49-F238E27FC236}">
                <a16:creationId xmlns:a16="http://schemas.microsoft.com/office/drawing/2014/main" id="{1CC9AEB4-9277-4C6D-8EF2-9DB42A69CEF7}"/>
              </a:ext>
            </a:extLst>
          </p:cNvPr>
          <p:cNvCxnSpPr>
            <a:cxnSpLocks/>
            <a:stCxn id="160" idx="1"/>
            <a:endCxn id="313" idx="3"/>
          </p:cNvCxnSpPr>
          <p:nvPr/>
        </p:nvCxnSpPr>
        <p:spPr>
          <a:xfrm flipH="1">
            <a:off x="7135060" y="3728976"/>
            <a:ext cx="108291" cy="132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0" name="Conector recto 199">
            <a:extLst>
              <a:ext uri="{FF2B5EF4-FFF2-40B4-BE49-F238E27FC236}">
                <a16:creationId xmlns:a16="http://schemas.microsoft.com/office/drawing/2014/main" id="{E6DB320C-56F5-4E1C-9301-76E1BC224FB9}"/>
              </a:ext>
            </a:extLst>
          </p:cNvPr>
          <p:cNvCxnSpPr>
            <a:cxnSpLocks/>
            <a:stCxn id="161" idx="1"/>
            <a:endCxn id="314" idx="3"/>
          </p:cNvCxnSpPr>
          <p:nvPr/>
        </p:nvCxnSpPr>
        <p:spPr>
          <a:xfrm flipH="1">
            <a:off x="7135060" y="3956848"/>
            <a:ext cx="103907" cy="211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4" name="Conector recto 203">
            <a:extLst>
              <a:ext uri="{FF2B5EF4-FFF2-40B4-BE49-F238E27FC236}">
                <a16:creationId xmlns:a16="http://schemas.microsoft.com/office/drawing/2014/main" id="{C5C48E28-4F34-4AD0-A089-AE09BB3603A0}"/>
              </a:ext>
            </a:extLst>
          </p:cNvPr>
          <p:cNvCxnSpPr>
            <a:cxnSpLocks/>
            <a:stCxn id="171" idx="1"/>
            <a:endCxn id="158" idx="3"/>
          </p:cNvCxnSpPr>
          <p:nvPr/>
        </p:nvCxnSpPr>
        <p:spPr>
          <a:xfrm flipH="1">
            <a:off x="7135060" y="5107522"/>
            <a:ext cx="107953" cy="79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7" name="Conector recto 206">
            <a:extLst>
              <a:ext uri="{FF2B5EF4-FFF2-40B4-BE49-F238E27FC236}">
                <a16:creationId xmlns:a16="http://schemas.microsoft.com/office/drawing/2014/main" id="{E9E7AD03-1FC4-4CA6-86B9-036ECB004D71}"/>
              </a:ext>
            </a:extLst>
          </p:cNvPr>
          <p:cNvCxnSpPr>
            <a:cxnSpLocks/>
            <a:stCxn id="172" idx="1"/>
            <a:endCxn id="316" idx="3"/>
          </p:cNvCxnSpPr>
          <p:nvPr/>
        </p:nvCxnSpPr>
        <p:spPr>
          <a:xfrm flipH="1">
            <a:off x="7135060" y="4944690"/>
            <a:ext cx="108291" cy="217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0" name="Conector recto 209">
            <a:extLst>
              <a:ext uri="{FF2B5EF4-FFF2-40B4-BE49-F238E27FC236}">
                <a16:creationId xmlns:a16="http://schemas.microsoft.com/office/drawing/2014/main" id="{908147CC-EB03-494A-B286-815F107D7321}"/>
              </a:ext>
            </a:extLst>
          </p:cNvPr>
          <p:cNvCxnSpPr>
            <a:cxnSpLocks/>
            <a:stCxn id="165" idx="1"/>
            <a:endCxn id="317" idx="3"/>
          </p:cNvCxnSpPr>
          <p:nvPr/>
        </p:nvCxnSpPr>
        <p:spPr>
          <a:xfrm flipH="1" flipV="1">
            <a:off x="7135060" y="4787963"/>
            <a:ext cx="98915" cy="64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3" name="Conector recto 212">
            <a:extLst>
              <a:ext uri="{FF2B5EF4-FFF2-40B4-BE49-F238E27FC236}">
                <a16:creationId xmlns:a16="http://schemas.microsoft.com/office/drawing/2014/main" id="{578004B5-398B-436D-9843-F61B15A24125}"/>
              </a:ext>
            </a:extLst>
          </p:cNvPr>
          <p:cNvCxnSpPr>
            <a:cxnSpLocks/>
            <a:stCxn id="168" idx="1"/>
            <a:endCxn id="318" idx="3"/>
          </p:cNvCxnSpPr>
          <p:nvPr/>
        </p:nvCxnSpPr>
        <p:spPr>
          <a:xfrm flipH="1">
            <a:off x="7135060" y="4629933"/>
            <a:ext cx="98916" cy="101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29" name="Conector recto 228">
            <a:extLst>
              <a:ext uri="{FF2B5EF4-FFF2-40B4-BE49-F238E27FC236}">
                <a16:creationId xmlns:a16="http://schemas.microsoft.com/office/drawing/2014/main" id="{E67FF9A3-1814-47B0-BC29-5C883B9D1CE9}"/>
              </a:ext>
            </a:extLst>
          </p:cNvPr>
          <p:cNvCxnSpPr>
            <a:cxnSpLocks/>
            <a:stCxn id="173" idx="1"/>
            <a:endCxn id="319" idx="3"/>
          </p:cNvCxnSpPr>
          <p:nvPr/>
        </p:nvCxnSpPr>
        <p:spPr>
          <a:xfrm flipH="1">
            <a:off x="7135060" y="4469491"/>
            <a:ext cx="103907" cy="87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0" name="Conector recto 229">
            <a:extLst>
              <a:ext uri="{FF2B5EF4-FFF2-40B4-BE49-F238E27FC236}">
                <a16:creationId xmlns:a16="http://schemas.microsoft.com/office/drawing/2014/main" id="{57DB4768-2CE4-4A68-A7CE-2E922D989F69}"/>
              </a:ext>
            </a:extLst>
          </p:cNvPr>
          <p:cNvCxnSpPr>
            <a:cxnSpLocks/>
            <a:stCxn id="166" idx="1"/>
            <a:endCxn id="320" idx="3"/>
          </p:cNvCxnSpPr>
          <p:nvPr/>
        </p:nvCxnSpPr>
        <p:spPr>
          <a:xfrm flipH="1" flipV="1">
            <a:off x="7135060" y="4310519"/>
            <a:ext cx="103908" cy="123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1" name="Conector recto 230">
            <a:extLst>
              <a:ext uri="{FF2B5EF4-FFF2-40B4-BE49-F238E27FC236}">
                <a16:creationId xmlns:a16="http://schemas.microsoft.com/office/drawing/2014/main" id="{539E0052-5D60-4548-BDB2-A1E16924D177}"/>
              </a:ext>
            </a:extLst>
          </p:cNvPr>
          <p:cNvCxnSpPr>
            <a:cxnSpLocks/>
            <a:stCxn id="163" idx="1"/>
            <a:endCxn id="315" idx="3"/>
          </p:cNvCxnSpPr>
          <p:nvPr/>
        </p:nvCxnSpPr>
        <p:spPr>
          <a:xfrm flipH="1" flipV="1">
            <a:off x="7135060" y="4157891"/>
            <a:ext cx="108291" cy="90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2" name="Conector recto 231">
            <a:extLst>
              <a:ext uri="{FF2B5EF4-FFF2-40B4-BE49-F238E27FC236}">
                <a16:creationId xmlns:a16="http://schemas.microsoft.com/office/drawing/2014/main" id="{D63EEC6D-5CD7-4E90-9CE5-B23658FB6436}"/>
              </a:ext>
            </a:extLst>
          </p:cNvPr>
          <p:cNvCxnSpPr>
            <a:cxnSpLocks/>
            <a:stCxn id="158" idx="1"/>
            <a:endCxn id="91" idx="3"/>
          </p:cNvCxnSpPr>
          <p:nvPr/>
        </p:nvCxnSpPr>
        <p:spPr>
          <a:xfrm flipH="1" flipV="1">
            <a:off x="4567660" y="5107544"/>
            <a:ext cx="97953" cy="76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3" name="Conector recto 232">
            <a:extLst>
              <a:ext uri="{FF2B5EF4-FFF2-40B4-BE49-F238E27FC236}">
                <a16:creationId xmlns:a16="http://schemas.microsoft.com/office/drawing/2014/main" id="{E01D618C-29FF-47D1-8ACC-D9522758BFDB}"/>
              </a:ext>
            </a:extLst>
          </p:cNvPr>
          <p:cNvCxnSpPr>
            <a:cxnSpLocks/>
            <a:stCxn id="313" idx="1"/>
          </p:cNvCxnSpPr>
          <p:nvPr/>
        </p:nvCxnSpPr>
        <p:spPr>
          <a:xfrm flipH="1">
            <a:off x="4576287" y="3730302"/>
            <a:ext cx="89326" cy="2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4" name="Conector recto 233">
            <a:extLst>
              <a:ext uri="{FF2B5EF4-FFF2-40B4-BE49-F238E27FC236}">
                <a16:creationId xmlns:a16="http://schemas.microsoft.com/office/drawing/2014/main" id="{6E1AC2E7-7ACC-4F9E-9C6F-490BFE3633B1}"/>
              </a:ext>
            </a:extLst>
          </p:cNvPr>
          <p:cNvCxnSpPr>
            <a:cxnSpLocks/>
            <a:stCxn id="316" idx="1"/>
            <a:endCxn id="90" idx="3"/>
          </p:cNvCxnSpPr>
          <p:nvPr/>
        </p:nvCxnSpPr>
        <p:spPr>
          <a:xfrm flipH="1">
            <a:off x="4567660" y="4946868"/>
            <a:ext cx="97953" cy="149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5" name="Conector recto 234">
            <a:extLst>
              <a:ext uri="{FF2B5EF4-FFF2-40B4-BE49-F238E27FC236}">
                <a16:creationId xmlns:a16="http://schemas.microsoft.com/office/drawing/2014/main" id="{6CDECA16-78A3-4744-A9D4-233A2FEE854C}"/>
              </a:ext>
            </a:extLst>
          </p:cNvPr>
          <p:cNvCxnSpPr>
            <a:cxnSpLocks/>
            <a:stCxn id="317" idx="1"/>
            <a:endCxn id="89" idx="3"/>
          </p:cNvCxnSpPr>
          <p:nvPr/>
        </p:nvCxnSpPr>
        <p:spPr>
          <a:xfrm flipH="1" flipV="1">
            <a:off x="4567660" y="4787503"/>
            <a:ext cx="97953" cy="46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37" name="Conector recto 236">
            <a:extLst>
              <a:ext uri="{FF2B5EF4-FFF2-40B4-BE49-F238E27FC236}">
                <a16:creationId xmlns:a16="http://schemas.microsoft.com/office/drawing/2014/main" id="{A34B5615-ADC2-4513-BC21-7E7436B38B91}"/>
              </a:ext>
            </a:extLst>
          </p:cNvPr>
          <p:cNvCxnSpPr>
            <a:cxnSpLocks/>
            <a:stCxn id="318" idx="1"/>
            <a:endCxn id="88" idx="3"/>
          </p:cNvCxnSpPr>
          <p:nvPr/>
        </p:nvCxnSpPr>
        <p:spPr>
          <a:xfrm flipH="1">
            <a:off x="4567660" y="4630950"/>
            <a:ext cx="97953" cy="64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41" name="Conector recto 240">
            <a:extLst>
              <a:ext uri="{FF2B5EF4-FFF2-40B4-BE49-F238E27FC236}">
                <a16:creationId xmlns:a16="http://schemas.microsoft.com/office/drawing/2014/main" id="{2E9F0EC5-04BE-46EE-817E-7EE1BA892067}"/>
              </a:ext>
            </a:extLst>
          </p:cNvPr>
          <p:cNvCxnSpPr>
            <a:cxnSpLocks/>
            <a:stCxn id="319" idx="1"/>
            <a:endCxn id="87" idx="3"/>
          </p:cNvCxnSpPr>
          <p:nvPr/>
        </p:nvCxnSpPr>
        <p:spPr>
          <a:xfrm flipH="1" flipV="1">
            <a:off x="4567660" y="4470143"/>
            <a:ext cx="97953" cy="22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44" name="Conector recto 243">
            <a:extLst>
              <a:ext uri="{FF2B5EF4-FFF2-40B4-BE49-F238E27FC236}">
                <a16:creationId xmlns:a16="http://schemas.microsoft.com/office/drawing/2014/main" id="{592DAD53-8052-4472-8B5B-001BC8FA4245}"/>
              </a:ext>
            </a:extLst>
          </p:cNvPr>
          <p:cNvCxnSpPr>
            <a:cxnSpLocks/>
            <a:stCxn id="320" idx="1"/>
            <a:endCxn id="86" idx="3"/>
          </p:cNvCxnSpPr>
          <p:nvPr/>
        </p:nvCxnSpPr>
        <p:spPr>
          <a:xfrm flipH="1" flipV="1">
            <a:off x="4567660" y="4310073"/>
            <a:ext cx="97953" cy="44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46" name="Conector recto 245">
            <a:extLst>
              <a:ext uri="{FF2B5EF4-FFF2-40B4-BE49-F238E27FC236}">
                <a16:creationId xmlns:a16="http://schemas.microsoft.com/office/drawing/2014/main" id="{AAB7EAC7-55A7-4FA5-AC49-7054D65E1A61}"/>
              </a:ext>
            </a:extLst>
          </p:cNvPr>
          <p:cNvCxnSpPr>
            <a:cxnSpLocks/>
            <a:stCxn id="315" idx="1"/>
            <a:endCxn id="85" idx="3"/>
          </p:cNvCxnSpPr>
          <p:nvPr/>
        </p:nvCxnSpPr>
        <p:spPr>
          <a:xfrm flipH="1">
            <a:off x="4567660" y="4157891"/>
            <a:ext cx="97953" cy="166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50" name="Conector recto 249">
            <a:extLst>
              <a:ext uri="{FF2B5EF4-FFF2-40B4-BE49-F238E27FC236}">
                <a16:creationId xmlns:a16="http://schemas.microsoft.com/office/drawing/2014/main" id="{62313014-234F-4506-A744-892BB70BD39F}"/>
              </a:ext>
            </a:extLst>
          </p:cNvPr>
          <p:cNvCxnSpPr>
            <a:cxnSpLocks/>
            <a:stCxn id="314" idx="1"/>
            <a:endCxn id="84" idx="3"/>
          </p:cNvCxnSpPr>
          <p:nvPr/>
        </p:nvCxnSpPr>
        <p:spPr>
          <a:xfrm flipH="1">
            <a:off x="4567660" y="3958962"/>
            <a:ext cx="97953" cy="197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85" name="Rectángulo 184">
            <a:extLst>
              <a:ext uri="{FF2B5EF4-FFF2-40B4-BE49-F238E27FC236}">
                <a16:creationId xmlns:a16="http://schemas.microsoft.com/office/drawing/2014/main" id="{FFD62837-B3C8-4A40-8E15-9375C3AC38AC}"/>
              </a:ext>
            </a:extLst>
          </p:cNvPr>
          <p:cNvSpPr/>
          <p:nvPr/>
        </p:nvSpPr>
        <p:spPr>
          <a:xfrm>
            <a:off x="4684578" y="1651367"/>
            <a:ext cx="2469447" cy="123111"/>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Generar las cuentas regionales</a:t>
            </a:r>
          </a:p>
        </p:txBody>
      </p:sp>
      <p:sp>
        <p:nvSpPr>
          <p:cNvPr id="187" name="CuadroTexto 186">
            <a:extLst>
              <a:ext uri="{FF2B5EF4-FFF2-40B4-BE49-F238E27FC236}">
                <a16:creationId xmlns:a16="http://schemas.microsoft.com/office/drawing/2014/main" id="{A4D242D6-3A42-48B0-895E-1931CAB8630C}"/>
              </a:ext>
            </a:extLst>
          </p:cNvPr>
          <p:cNvSpPr txBox="1"/>
          <p:nvPr/>
        </p:nvSpPr>
        <p:spPr>
          <a:xfrm>
            <a:off x="7251910" y="1647720"/>
            <a:ext cx="4909570" cy="128240"/>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l"/>
            <a:r>
              <a:rPr lang="es-MX" sz="500" b="0" dirty="0">
                <a:solidFill>
                  <a:schemeClr val="bg1"/>
                </a:solidFill>
              </a:rPr>
              <a:t>Indicador Mensual de la Actividad Industrial por Entidad Federativa, Indicador Trimestral de la Actividad Económica Estatal, Producto Interno Bruto por Entidad Federativa</a:t>
            </a:r>
            <a:endParaRPr lang="es-MX" sz="500" dirty="0">
              <a:solidFill>
                <a:schemeClr val="bg1"/>
              </a:solidFill>
            </a:endParaRPr>
          </a:p>
        </p:txBody>
      </p:sp>
      <p:cxnSp>
        <p:nvCxnSpPr>
          <p:cNvPr id="189" name="Conector recto 188">
            <a:extLst>
              <a:ext uri="{FF2B5EF4-FFF2-40B4-BE49-F238E27FC236}">
                <a16:creationId xmlns:a16="http://schemas.microsoft.com/office/drawing/2014/main" id="{FFF72C7F-8E6D-4540-B1B3-17507AF12FF9}"/>
              </a:ext>
            </a:extLst>
          </p:cNvPr>
          <p:cNvCxnSpPr>
            <a:cxnSpLocks/>
            <a:stCxn id="185" idx="1"/>
            <a:endCxn id="92" idx="3"/>
          </p:cNvCxnSpPr>
          <p:nvPr/>
        </p:nvCxnSpPr>
        <p:spPr>
          <a:xfrm flipH="1" flipV="1">
            <a:off x="4530445" y="1393355"/>
            <a:ext cx="154133" cy="31956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2" name="Conector recto 191">
            <a:extLst>
              <a:ext uri="{FF2B5EF4-FFF2-40B4-BE49-F238E27FC236}">
                <a16:creationId xmlns:a16="http://schemas.microsoft.com/office/drawing/2014/main" id="{256B64DE-649B-4B74-A9F7-270694FC1E35}"/>
              </a:ext>
            </a:extLst>
          </p:cNvPr>
          <p:cNvCxnSpPr>
            <a:cxnSpLocks/>
            <a:stCxn id="187" idx="1"/>
            <a:endCxn id="185" idx="3"/>
          </p:cNvCxnSpPr>
          <p:nvPr/>
        </p:nvCxnSpPr>
        <p:spPr>
          <a:xfrm flipH="1">
            <a:off x="7154025" y="1711840"/>
            <a:ext cx="97885" cy="108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84" name="Rectángulo 183">
            <a:extLst>
              <a:ext uri="{FF2B5EF4-FFF2-40B4-BE49-F238E27FC236}">
                <a16:creationId xmlns:a16="http://schemas.microsoft.com/office/drawing/2014/main" id="{C32C0138-B544-4513-B998-15E8E77C4B1D}"/>
              </a:ext>
            </a:extLst>
          </p:cNvPr>
          <p:cNvSpPr/>
          <p:nvPr/>
        </p:nvSpPr>
        <p:spPr>
          <a:xfrm>
            <a:off x="2475129" y="3300079"/>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Encuesta de viajeros internacionales</a:t>
            </a:r>
          </a:p>
        </p:txBody>
      </p:sp>
      <p:sp>
        <p:nvSpPr>
          <p:cNvPr id="193" name="Rectángulo 192">
            <a:extLst>
              <a:ext uri="{FF2B5EF4-FFF2-40B4-BE49-F238E27FC236}">
                <a16:creationId xmlns:a16="http://schemas.microsoft.com/office/drawing/2014/main" id="{2E973C89-41EE-477E-A0A7-414037FF3F53}"/>
              </a:ext>
            </a:extLst>
          </p:cNvPr>
          <p:cNvSpPr/>
          <p:nvPr/>
        </p:nvSpPr>
        <p:spPr>
          <a:xfrm>
            <a:off x="2469881" y="3451580"/>
            <a:ext cx="2069436" cy="123111"/>
          </a:xfrm>
          <a:prstGeom prst="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FFFFFF"/>
                </a:solidFill>
                <a:latin typeface="Helvetica Neue Medium"/>
                <a:sym typeface="Helvetica Neue Medium"/>
              </a:rPr>
              <a:t>ENAFIN</a:t>
            </a:r>
          </a:p>
        </p:txBody>
      </p:sp>
      <p:cxnSp>
        <p:nvCxnSpPr>
          <p:cNvPr id="196" name="Conector recto 195">
            <a:extLst>
              <a:ext uri="{FF2B5EF4-FFF2-40B4-BE49-F238E27FC236}">
                <a16:creationId xmlns:a16="http://schemas.microsoft.com/office/drawing/2014/main" id="{B1480BB1-C240-4F62-91CC-5CDEE4396D20}"/>
              </a:ext>
            </a:extLst>
          </p:cNvPr>
          <p:cNvCxnSpPr>
            <a:cxnSpLocks/>
            <a:stCxn id="193" idx="1"/>
            <a:endCxn id="12" idx="3"/>
          </p:cNvCxnSpPr>
          <p:nvPr/>
        </p:nvCxnSpPr>
        <p:spPr>
          <a:xfrm flipH="1" flipV="1">
            <a:off x="2354096" y="2922288"/>
            <a:ext cx="115785" cy="59084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9" name="Conector recto 198">
            <a:extLst>
              <a:ext uri="{FF2B5EF4-FFF2-40B4-BE49-F238E27FC236}">
                <a16:creationId xmlns:a16="http://schemas.microsoft.com/office/drawing/2014/main" id="{019EFD5E-7F62-491A-AA6D-629061F2354A}"/>
              </a:ext>
            </a:extLst>
          </p:cNvPr>
          <p:cNvCxnSpPr>
            <a:cxnSpLocks/>
            <a:endCxn id="193" idx="3"/>
          </p:cNvCxnSpPr>
          <p:nvPr/>
        </p:nvCxnSpPr>
        <p:spPr>
          <a:xfrm flipH="1">
            <a:off x="4539317" y="3509916"/>
            <a:ext cx="124822" cy="322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86" name="Rectángulo 185">
            <a:extLst>
              <a:ext uri="{FF2B5EF4-FFF2-40B4-BE49-F238E27FC236}">
                <a16:creationId xmlns:a16="http://schemas.microsoft.com/office/drawing/2014/main" id="{E2EF6794-D3F9-4CF6-A7A2-3EF5612558FA}"/>
              </a:ext>
            </a:extLst>
          </p:cNvPr>
          <p:cNvSpPr/>
          <p:nvPr/>
        </p:nvSpPr>
        <p:spPr>
          <a:xfrm>
            <a:off x="9329791" y="2806897"/>
            <a:ext cx="1341981" cy="769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500" b="0">
              <a:solidFill>
                <a:srgbClr val="FFFFFF"/>
              </a:solidFill>
              <a:latin typeface="Helvetica Neue Medium"/>
              <a:sym typeface="Helvetica Neue Medium"/>
            </a:endParaRPr>
          </a:p>
        </p:txBody>
      </p:sp>
      <p:sp>
        <p:nvSpPr>
          <p:cNvPr id="195" name="Rectángulo 194">
            <a:extLst>
              <a:ext uri="{FF2B5EF4-FFF2-40B4-BE49-F238E27FC236}">
                <a16:creationId xmlns:a16="http://schemas.microsoft.com/office/drawing/2014/main" id="{BEF33D60-925E-4043-A22C-0FC0E90C2483}"/>
              </a:ext>
            </a:extLst>
          </p:cNvPr>
          <p:cNvSpPr/>
          <p:nvPr/>
        </p:nvSpPr>
        <p:spPr>
          <a:xfrm>
            <a:off x="4665613" y="2288609"/>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Encuestas de Empresas Constructoras </a:t>
            </a:r>
          </a:p>
        </p:txBody>
      </p:sp>
      <p:sp>
        <p:nvSpPr>
          <p:cNvPr id="201" name="Rectángulo 200">
            <a:extLst>
              <a:ext uri="{FF2B5EF4-FFF2-40B4-BE49-F238E27FC236}">
                <a16:creationId xmlns:a16="http://schemas.microsoft.com/office/drawing/2014/main" id="{F59796DC-47A4-4B83-AEB0-0BB5E9354501}"/>
              </a:ext>
            </a:extLst>
          </p:cNvPr>
          <p:cNvSpPr/>
          <p:nvPr/>
        </p:nvSpPr>
        <p:spPr>
          <a:xfrm>
            <a:off x="4665613" y="2430699"/>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Encuestas de la Industria Manufacturera</a:t>
            </a:r>
          </a:p>
        </p:txBody>
      </p:sp>
      <p:sp>
        <p:nvSpPr>
          <p:cNvPr id="203" name="Rectángulo 202">
            <a:extLst>
              <a:ext uri="{FF2B5EF4-FFF2-40B4-BE49-F238E27FC236}">
                <a16:creationId xmlns:a16="http://schemas.microsoft.com/office/drawing/2014/main" id="{D4CA06D9-5174-4CAD-92AC-6148A0B836B4}"/>
              </a:ext>
            </a:extLst>
          </p:cNvPr>
          <p:cNvSpPr/>
          <p:nvPr/>
        </p:nvSpPr>
        <p:spPr>
          <a:xfrm>
            <a:off x="4665613" y="2571239"/>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Encuestas de Opinión Empresarial</a:t>
            </a:r>
          </a:p>
        </p:txBody>
      </p:sp>
      <p:sp>
        <p:nvSpPr>
          <p:cNvPr id="205" name="Rectángulo 204">
            <a:extLst>
              <a:ext uri="{FF2B5EF4-FFF2-40B4-BE49-F238E27FC236}">
                <a16:creationId xmlns:a16="http://schemas.microsoft.com/office/drawing/2014/main" id="{4D7EC124-14D0-45AA-BBCB-EC1DDB9C18C2}"/>
              </a:ext>
            </a:extLst>
          </p:cNvPr>
          <p:cNvSpPr/>
          <p:nvPr/>
        </p:nvSpPr>
        <p:spPr>
          <a:xfrm>
            <a:off x="4665613" y="2720204"/>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Encuestas de Comercio</a:t>
            </a:r>
          </a:p>
        </p:txBody>
      </p:sp>
      <p:sp>
        <p:nvSpPr>
          <p:cNvPr id="206" name="Rectángulo 205">
            <a:extLst>
              <a:ext uri="{FF2B5EF4-FFF2-40B4-BE49-F238E27FC236}">
                <a16:creationId xmlns:a16="http://schemas.microsoft.com/office/drawing/2014/main" id="{08BD5B32-7DFD-4565-A586-7E2A6BD8B3D6}"/>
              </a:ext>
            </a:extLst>
          </p:cNvPr>
          <p:cNvSpPr/>
          <p:nvPr/>
        </p:nvSpPr>
        <p:spPr>
          <a:xfrm>
            <a:off x="4665613" y="2861496"/>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las Encuestas de Servicios y Transportes</a:t>
            </a:r>
          </a:p>
        </p:txBody>
      </p:sp>
      <p:sp>
        <p:nvSpPr>
          <p:cNvPr id="208" name="Rectángulo 207">
            <a:extLst>
              <a:ext uri="{FF2B5EF4-FFF2-40B4-BE49-F238E27FC236}">
                <a16:creationId xmlns:a16="http://schemas.microsoft.com/office/drawing/2014/main" id="{F76F8694-9304-4269-A91E-4D24D152D9AE}"/>
              </a:ext>
            </a:extLst>
          </p:cNvPr>
          <p:cNvSpPr/>
          <p:nvPr/>
        </p:nvSpPr>
        <p:spPr>
          <a:xfrm>
            <a:off x="4665613" y="3004599"/>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ENDUTIH</a:t>
            </a:r>
          </a:p>
        </p:txBody>
      </p:sp>
      <p:sp>
        <p:nvSpPr>
          <p:cNvPr id="209" name="Rectángulo 208">
            <a:extLst>
              <a:ext uri="{FF2B5EF4-FFF2-40B4-BE49-F238E27FC236}">
                <a16:creationId xmlns:a16="http://schemas.microsoft.com/office/drawing/2014/main" id="{C8E319A5-AF0D-46A5-BF63-DE64F663B5FD}"/>
              </a:ext>
            </a:extLst>
          </p:cNvPr>
          <p:cNvSpPr/>
          <p:nvPr/>
        </p:nvSpPr>
        <p:spPr>
          <a:xfrm>
            <a:off x="4665613" y="3155278"/>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ENAPROCE</a:t>
            </a:r>
          </a:p>
        </p:txBody>
      </p:sp>
      <p:sp>
        <p:nvSpPr>
          <p:cNvPr id="211" name="Rectángulo 210">
            <a:extLst>
              <a:ext uri="{FF2B5EF4-FFF2-40B4-BE49-F238E27FC236}">
                <a16:creationId xmlns:a16="http://schemas.microsoft.com/office/drawing/2014/main" id="{1A65B7F5-C203-4054-BCFE-621DC42791F5}"/>
              </a:ext>
            </a:extLst>
          </p:cNvPr>
          <p:cNvSpPr/>
          <p:nvPr/>
        </p:nvSpPr>
        <p:spPr>
          <a:xfrm>
            <a:off x="4665613" y="3303582"/>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EVI</a:t>
            </a:r>
          </a:p>
        </p:txBody>
      </p:sp>
      <p:cxnSp>
        <p:nvCxnSpPr>
          <p:cNvPr id="212" name="Conector recto 211">
            <a:extLst>
              <a:ext uri="{FF2B5EF4-FFF2-40B4-BE49-F238E27FC236}">
                <a16:creationId xmlns:a16="http://schemas.microsoft.com/office/drawing/2014/main" id="{AD8C1298-B997-4D5B-B382-6A7C12A936EE}"/>
              </a:ext>
            </a:extLst>
          </p:cNvPr>
          <p:cNvCxnSpPr>
            <a:cxnSpLocks/>
            <a:stCxn id="251" idx="1"/>
            <a:endCxn id="211" idx="3"/>
          </p:cNvCxnSpPr>
          <p:nvPr/>
        </p:nvCxnSpPr>
        <p:spPr>
          <a:xfrm flipH="1" flipV="1">
            <a:off x="7135060" y="3365138"/>
            <a:ext cx="123685" cy="2193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4" name="Conector recto 213">
            <a:extLst>
              <a:ext uri="{FF2B5EF4-FFF2-40B4-BE49-F238E27FC236}">
                <a16:creationId xmlns:a16="http://schemas.microsoft.com/office/drawing/2014/main" id="{8E11D281-9C0A-42FF-8222-D827F05CEEED}"/>
              </a:ext>
            </a:extLst>
          </p:cNvPr>
          <p:cNvCxnSpPr>
            <a:cxnSpLocks/>
            <a:stCxn id="239" idx="1"/>
            <a:endCxn id="201" idx="3"/>
          </p:cNvCxnSpPr>
          <p:nvPr/>
        </p:nvCxnSpPr>
        <p:spPr>
          <a:xfrm flipH="1" flipV="1">
            <a:off x="7135060" y="2492255"/>
            <a:ext cx="100787" cy="2413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5" name="Conector recto 214">
            <a:extLst>
              <a:ext uri="{FF2B5EF4-FFF2-40B4-BE49-F238E27FC236}">
                <a16:creationId xmlns:a16="http://schemas.microsoft.com/office/drawing/2014/main" id="{38C1CAEA-6461-4010-997A-D61C37D50ED1}"/>
              </a:ext>
            </a:extLst>
          </p:cNvPr>
          <p:cNvCxnSpPr>
            <a:cxnSpLocks/>
            <a:stCxn id="242" idx="1"/>
            <a:endCxn id="203" idx="3"/>
          </p:cNvCxnSpPr>
          <p:nvPr/>
        </p:nvCxnSpPr>
        <p:spPr>
          <a:xfrm flipH="1" flipV="1">
            <a:off x="7135060" y="2632795"/>
            <a:ext cx="98916" cy="2168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6" name="Conector recto 215">
            <a:extLst>
              <a:ext uri="{FF2B5EF4-FFF2-40B4-BE49-F238E27FC236}">
                <a16:creationId xmlns:a16="http://schemas.microsoft.com/office/drawing/2014/main" id="{FEBEE0BF-8C66-4BCC-938C-F97455490528}"/>
              </a:ext>
            </a:extLst>
          </p:cNvPr>
          <p:cNvCxnSpPr>
            <a:cxnSpLocks/>
            <a:stCxn id="238" idx="1"/>
            <a:endCxn id="205" idx="3"/>
          </p:cNvCxnSpPr>
          <p:nvPr/>
        </p:nvCxnSpPr>
        <p:spPr>
          <a:xfrm flipH="1" flipV="1">
            <a:off x="7135060" y="2781760"/>
            <a:ext cx="106093" cy="2410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8" name="Conector recto 217">
            <a:extLst>
              <a:ext uri="{FF2B5EF4-FFF2-40B4-BE49-F238E27FC236}">
                <a16:creationId xmlns:a16="http://schemas.microsoft.com/office/drawing/2014/main" id="{A3EBB2D8-F62A-4AC7-91BB-E65D1BDC31CE}"/>
              </a:ext>
            </a:extLst>
          </p:cNvPr>
          <p:cNvCxnSpPr>
            <a:cxnSpLocks/>
            <a:stCxn id="243" idx="1"/>
            <a:endCxn id="206" idx="3"/>
          </p:cNvCxnSpPr>
          <p:nvPr/>
        </p:nvCxnSpPr>
        <p:spPr>
          <a:xfrm flipH="1" flipV="1">
            <a:off x="7135060" y="2923052"/>
            <a:ext cx="111228" cy="2323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20" name="Conector recto 219">
            <a:extLst>
              <a:ext uri="{FF2B5EF4-FFF2-40B4-BE49-F238E27FC236}">
                <a16:creationId xmlns:a16="http://schemas.microsoft.com/office/drawing/2014/main" id="{1312599A-C676-408C-921E-26A697289E85}"/>
              </a:ext>
            </a:extLst>
          </p:cNvPr>
          <p:cNvCxnSpPr>
            <a:cxnSpLocks/>
            <a:stCxn id="8" idx="1"/>
            <a:endCxn id="208" idx="3"/>
          </p:cNvCxnSpPr>
          <p:nvPr/>
        </p:nvCxnSpPr>
        <p:spPr>
          <a:xfrm flipH="1" flipV="1">
            <a:off x="7135060" y="3066155"/>
            <a:ext cx="116737" cy="2142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22" name="Conector recto 221">
            <a:extLst>
              <a:ext uri="{FF2B5EF4-FFF2-40B4-BE49-F238E27FC236}">
                <a16:creationId xmlns:a16="http://schemas.microsoft.com/office/drawing/2014/main" id="{D5EE6B04-5FA2-48BB-8C16-0841D53CC1FD}"/>
              </a:ext>
            </a:extLst>
          </p:cNvPr>
          <p:cNvCxnSpPr>
            <a:cxnSpLocks/>
            <a:stCxn id="248" idx="1"/>
            <a:endCxn id="209" idx="3"/>
          </p:cNvCxnSpPr>
          <p:nvPr/>
        </p:nvCxnSpPr>
        <p:spPr>
          <a:xfrm flipH="1" flipV="1">
            <a:off x="7135060" y="3216834"/>
            <a:ext cx="116737" cy="21613"/>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24" name="Rectángulo 223">
            <a:extLst>
              <a:ext uri="{FF2B5EF4-FFF2-40B4-BE49-F238E27FC236}">
                <a16:creationId xmlns:a16="http://schemas.microsoft.com/office/drawing/2014/main" id="{3A1860B3-69E7-48C7-90F8-63717912424E}"/>
              </a:ext>
            </a:extLst>
          </p:cNvPr>
          <p:cNvSpPr/>
          <p:nvPr/>
        </p:nvSpPr>
        <p:spPr>
          <a:xfrm>
            <a:off x="4664138" y="3448361"/>
            <a:ext cx="2469447" cy="123111"/>
          </a:xfrm>
          <a:prstGeom prst="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800" b="0" dirty="0">
                <a:solidFill>
                  <a:srgbClr val="00A2FF">
                    <a:lumMod val="50000"/>
                  </a:srgbClr>
                </a:solidFill>
                <a:latin typeface="Helvetica Neue Medium"/>
                <a:sym typeface="Helvetica Neue Medium"/>
              </a:rPr>
              <a:t>Generar la ENAFIN</a:t>
            </a:r>
          </a:p>
        </p:txBody>
      </p:sp>
      <p:cxnSp>
        <p:nvCxnSpPr>
          <p:cNvPr id="227" name="Conector recto 226">
            <a:extLst>
              <a:ext uri="{FF2B5EF4-FFF2-40B4-BE49-F238E27FC236}">
                <a16:creationId xmlns:a16="http://schemas.microsoft.com/office/drawing/2014/main" id="{B6169F37-31AC-44DE-917D-99793CF9B763}"/>
              </a:ext>
            </a:extLst>
          </p:cNvPr>
          <p:cNvCxnSpPr>
            <a:cxnSpLocks/>
            <a:stCxn id="236" idx="1"/>
            <a:endCxn id="224" idx="3"/>
          </p:cNvCxnSpPr>
          <p:nvPr/>
        </p:nvCxnSpPr>
        <p:spPr>
          <a:xfrm flipH="1" flipV="1">
            <a:off x="7133585" y="3509917"/>
            <a:ext cx="124927" cy="2171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36" name="Rectángulo 235">
            <a:extLst>
              <a:ext uri="{FF2B5EF4-FFF2-40B4-BE49-F238E27FC236}">
                <a16:creationId xmlns:a16="http://schemas.microsoft.com/office/drawing/2014/main" id="{14EEC585-7E34-459F-A3A0-4B0F284841B3}"/>
              </a:ext>
            </a:extLst>
          </p:cNvPr>
          <p:cNvSpPr/>
          <p:nvPr/>
        </p:nvSpPr>
        <p:spPr>
          <a:xfrm>
            <a:off x="7258512" y="3446995"/>
            <a:ext cx="4871132" cy="169277"/>
          </a:xfrm>
          <a:prstGeom prst="rect">
            <a:avLst/>
          </a:prstGeom>
          <a:solidFill>
            <a:schemeClr val="accent3">
              <a:lumMod val="20000"/>
              <a:lumOff val="80000"/>
            </a:schemeClr>
          </a:solidFill>
        </p:spPr>
        <p:txBody>
          <a:bodyPr wrap="square">
            <a:spAutoFit/>
          </a:bodyPr>
          <a:lstStyle/>
          <a:p>
            <a:pPr algn="l"/>
            <a:r>
              <a:rPr lang="es-MX" sz="500" b="0" dirty="0"/>
              <a:t>Encuesta Nacional de Financiamiento de las Empresas (ENAFIN)</a:t>
            </a:r>
          </a:p>
        </p:txBody>
      </p:sp>
      <p:sp>
        <p:nvSpPr>
          <p:cNvPr id="238" name="Rectángulo 237">
            <a:extLst>
              <a:ext uri="{FF2B5EF4-FFF2-40B4-BE49-F238E27FC236}">
                <a16:creationId xmlns:a16="http://schemas.microsoft.com/office/drawing/2014/main" id="{986EBC82-9690-4443-9679-7840660E4518}"/>
              </a:ext>
            </a:extLst>
          </p:cNvPr>
          <p:cNvSpPr/>
          <p:nvPr/>
        </p:nvSpPr>
        <p:spPr>
          <a:xfrm>
            <a:off x="7241153" y="2721227"/>
            <a:ext cx="4888723" cy="169277"/>
          </a:xfrm>
          <a:prstGeom prst="rect">
            <a:avLst/>
          </a:prstGeom>
          <a:solidFill>
            <a:schemeClr val="accent3">
              <a:lumMod val="20000"/>
              <a:lumOff val="80000"/>
            </a:schemeClr>
          </a:solidFill>
        </p:spPr>
        <p:txBody>
          <a:bodyPr wrap="square">
            <a:spAutoFit/>
          </a:bodyPr>
          <a:lstStyle/>
          <a:p>
            <a:pPr algn="l"/>
            <a:r>
              <a:rPr lang="es-MX" sz="500" b="0" dirty="0"/>
              <a:t>Encuesta Mensual sobre Empresas Comerciales (EMEC), Encuesta Anual de Comercio (EAC)</a:t>
            </a:r>
          </a:p>
        </p:txBody>
      </p:sp>
      <p:sp>
        <p:nvSpPr>
          <p:cNvPr id="239" name="Rectángulo 238">
            <a:extLst>
              <a:ext uri="{FF2B5EF4-FFF2-40B4-BE49-F238E27FC236}">
                <a16:creationId xmlns:a16="http://schemas.microsoft.com/office/drawing/2014/main" id="{56F9F34F-FD0D-4D3C-97EF-78E27CCE4D3E}"/>
              </a:ext>
            </a:extLst>
          </p:cNvPr>
          <p:cNvSpPr/>
          <p:nvPr/>
        </p:nvSpPr>
        <p:spPr>
          <a:xfrm>
            <a:off x="7235847" y="2431753"/>
            <a:ext cx="4895901" cy="169277"/>
          </a:xfrm>
          <a:prstGeom prst="rect">
            <a:avLst/>
          </a:prstGeom>
          <a:solidFill>
            <a:schemeClr val="accent3">
              <a:lumMod val="20000"/>
              <a:lumOff val="80000"/>
            </a:schemeClr>
          </a:solidFill>
        </p:spPr>
        <p:txBody>
          <a:bodyPr wrap="square">
            <a:spAutoFit/>
          </a:bodyPr>
          <a:lstStyle/>
          <a:p>
            <a:pPr algn="l"/>
            <a:r>
              <a:rPr lang="es-MX" sz="500" b="0" dirty="0"/>
              <a:t>Encuesta Mensual de la Industria Manufacturera (EMIM) , Encuesta Anual de la Industria Manufacturera (EAIM)</a:t>
            </a:r>
          </a:p>
        </p:txBody>
      </p:sp>
      <p:sp>
        <p:nvSpPr>
          <p:cNvPr id="242" name="Rectángulo 241">
            <a:extLst>
              <a:ext uri="{FF2B5EF4-FFF2-40B4-BE49-F238E27FC236}">
                <a16:creationId xmlns:a16="http://schemas.microsoft.com/office/drawing/2014/main" id="{6E4D3971-8F26-4714-B784-4C8CA8226746}"/>
              </a:ext>
            </a:extLst>
          </p:cNvPr>
          <p:cNvSpPr/>
          <p:nvPr/>
        </p:nvSpPr>
        <p:spPr>
          <a:xfrm>
            <a:off x="7233976" y="2569842"/>
            <a:ext cx="4895901" cy="169277"/>
          </a:xfrm>
          <a:prstGeom prst="rect">
            <a:avLst/>
          </a:prstGeom>
          <a:solidFill>
            <a:schemeClr val="accent3">
              <a:lumMod val="20000"/>
              <a:lumOff val="80000"/>
            </a:schemeClr>
          </a:solidFill>
        </p:spPr>
        <p:txBody>
          <a:bodyPr wrap="square">
            <a:spAutoFit/>
          </a:bodyPr>
          <a:lstStyle/>
          <a:p>
            <a:pPr algn="l"/>
            <a:r>
              <a:rPr lang="es-MX" sz="500" b="0" dirty="0"/>
              <a:t>Encuesta Mensual de Opinión Empresarial (EMOE)</a:t>
            </a:r>
          </a:p>
        </p:txBody>
      </p:sp>
      <p:sp>
        <p:nvSpPr>
          <p:cNvPr id="243" name="Rectángulo 242">
            <a:extLst>
              <a:ext uri="{FF2B5EF4-FFF2-40B4-BE49-F238E27FC236}">
                <a16:creationId xmlns:a16="http://schemas.microsoft.com/office/drawing/2014/main" id="{AF0FA81A-BFB5-4D2D-A78B-503D9BF5D634}"/>
              </a:ext>
            </a:extLst>
          </p:cNvPr>
          <p:cNvSpPr/>
          <p:nvPr/>
        </p:nvSpPr>
        <p:spPr>
          <a:xfrm>
            <a:off x="7246288" y="2861649"/>
            <a:ext cx="4883589" cy="169277"/>
          </a:xfrm>
          <a:prstGeom prst="rect">
            <a:avLst/>
          </a:prstGeom>
          <a:solidFill>
            <a:schemeClr val="accent3">
              <a:lumMod val="20000"/>
              <a:lumOff val="80000"/>
            </a:schemeClr>
          </a:solidFill>
        </p:spPr>
        <p:txBody>
          <a:bodyPr wrap="square">
            <a:spAutoFit/>
          </a:bodyPr>
          <a:lstStyle/>
          <a:p>
            <a:pPr algn="l"/>
            <a:r>
              <a:rPr lang="es-MX" sz="500" b="0" dirty="0"/>
              <a:t>Encuesta Mensual de Servicios (EMS), Encuesta Anual de Servicios Privados No Financieros (EASPNF), Encuesta Anual de Transportes (EAT)</a:t>
            </a:r>
          </a:p>
        </p:txBody>
      </p:sp>
      <p:sp>
        <p:nvSpPr>
          <p:cNvPr id="245" name="Rectángulo 244">
            <a:extLst>
              <a:ext uri="{FF2B5EF4-FFF2-40B4-BE49-F238E27FC236}">
                <a16:creationId xmlns:a16="http://schemas.microsoft.com/office/drawing/2014/main" id="{3A6A5D93-FE79-462D-BA41-BFCA66BF28E2}"/>
              </a:ext>
            </a:extLst>
          </p:cNvPr>
          <p:cNvSpPr/>
          <p:nvPr/>
        </p:nvSpPr>
        <p:spPr>
          <a:xfrm>
            <a:off x="7237727" y="2287905"/>
            <a:ext cx="4893775" cy="169277"/>
          </a:xfrm>
          <a:prstGeom prst="rect">
            <a:avLst/>
          </a:prstGeom>
          <a:solidFill>
            <a:schemeClr val="accent3">
              <a:lumMod val="20000"/>
              <a:lumOff val="80000"/>
            </a:schemeClr>
          </a:solidFill>
        </p:spPr>
        <p:txBody>
          <a:bodyPr wrap="square">
            <a:spAutoFit/>
          </a:bodyPr>
          <a:lstStyle/>
          <a:p>
            <a:pPr algn="l"/>
            <a:r>
              <a:rPr lang="es-MX" sz="500" b="0" dirty="0"/>
              <a:t>Encuesta Nacional de Empresas Constructoras (ENEC), Encuesta Anual para Empresas Constructoras (EAEC)</a:t>
            </a:r>
          </a:p>
        </p:txBody>
      </p:sp>
      <p:cxnSp>
        <p:nvCxnSpPr>
          <p:cNvPr id="247" name="Conector recto 246">
            <a:extLst>
              <a:ext uri="{FF2B5EF4-FFF2-40B4-BE49-F238E27FC236}">
                <a16:creationId xmlns:a16="http://schemas.microsoft.com/office/drawing/2014/main" id="{B9B5845A-8686-4F17-A379-355D362C109F}"/>
              </a:ext>
            </a:extLst>
          </p:cNvPr>
          <p:cNvCxnSpPr>
            <a:cxnSpLocks/>
            <a:stCxn id="245" idx="1"/>
            <a:endCxn id="195" idx="3"/>
          </p:cNvCxnSpPr>
          <p:nvPr/>
        </p:nvCxnSpPr>
        <p:spPr>
          <a:xfrm flipH="1" flipV="1">
            <a:off x="7135060" y="2350165"/>
            <a:ext cx="102667" cy="2237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48" name="Rectángulo 247">
            <a:extLst>
              <a:ext uri="{FF2B5EF4-FFF2-40B4-BE49-F238E27FC236}">
                <a16:creationId xmlns:a16="http://schemas.microsoft.com/office/drawing/2014/main" id="{7A6D5B04-4DD9-45EA-895F-491F8DEAFE26}"/>
              </a:ext>
            </a:extLst>
          </p:cNvPr>
          <p:cNvSpPr/>
          <p:nvPr/>
        </p:nvSpPr>
        <p:spPr>
          <a:xfrm>
            <a:off x="7251797" y="3153808"/>
            <a:ext cx="4878079" cy="169277"/>
          </a:xfrm>
          <a:prstGeom prst="rect">
            <a:avLst/>
          </a:prstGeom>
          <a:solidFill>
            <a:schemeClr val="accent3">
              <a:lumMod val="20000"/>
              <a:lumOff val="80000"/>
            </a:schemeClr>
          </a:solidFill>
        </p:spPr>
        <p:txBody>
          <a:bodyPr wrap="square">
            <a:spAutoFit/>
          </a:bodyPr>
          <a:lstStyle/>
          <a:p>
            <a:pPr algn="l"/>
            <a:r>
              <a:rPr lang="es-MX" sz="500" b="0" dirty="0"/>
              <a:t>Encuesta Nacional sobre Productividad y Competitividad de las Micro, Pequeñas y Medianas Empresas (ENAPROCE)</a:t>
            </a:r>
          </a:p>
        </p:txBody>
      </p:sp>
      <p:sp>
        <p:nvSpPr>
          <p:cNvPr id="251" name="Rectángulo 250">
            <a:extLst>
              <a:ext uri="{FF2B5EF4-FFF2-40B4-BE49-F238E27FC236}">
                <a16:creationId xmlns:a16="http://schemas.microsoft.com/office/drawing/2014/main" id="{1C81D292-C3A0-44B1-B442-7D40039D7C5B}"/>
              </a:ext>
            </a:extLst>
          </p:cNvPr>
          <p:cNvSpPr/>
          <p:nvPr/>
        </p:nvSpPr>
        <p:spPr>
          <a:xfrm>
            <a:off x="7258745" y="3302435"/>
            <a:ext cx="4871132" cy="169277"/>
          </a:xfrm>
          <a:prstGeom prst="rect">
            <a:avLst/>
          </a:prstGeom>
          <a:solidFill>
            <a:schemeClr val="accent3">
              <a:lumMod val="20000"/>
              <a:lumOff val="80000"/>
            </a:schemeClr>
          </a:solidFill>
        </p:spPr>
        <p:txBody>
          <a:bodyPr wrap="square">
            <a:spAutoFit/>
          </a:bodyPr>
          <a:lstStyle/>
          <a:p>
            <a:pPr algn="l"/>
            <a:r>
              <a:rPr lang="es-MX" sz="500" b="0" dirty="0">
                <a:solidFill>
                  <a:srgbClr val="333333"/>
                </a:solidFill>
                <a:latin typeface="HelveticaNeue-Light"/>
              </a:rPr>
              <a:t>Encuesta de Turismo de Internación (ETI), </a:t>
            </a:r>
            <a:r>
              <a:rPr lang="es-MX" sz="500" b="0" dirty="0"/>
              <a:t>Encuesta de Viajeros Fronterizos </a:t>
            </a:r>
            <a:r>
              <a:rPr lang="es-MX" sz="500" b="0"/>
              <a:t>(EVF)</a:t>
            </a:r>
            <a:endParaRPr lang="es-MX" sz="500" dirty="0"/>
          </a:p>
        </p:txBody>
      </p:sp>
      <p:sp>
        <p:nvSpPr>
          <p:cNvPr id="8" name="Rectángulo 7">
            <a:extLst>
              <a:ext uri="{FF2B5EF4-FFF2-40B4-BE49-F238E27FC236}">
                <a16:creationId xmlns:a16="http://schemas.microsoft.com/office/drawing/2014/main" id="{43934491-B44E-45D3-9251-D5F4BFFE1292}"/>
              </a:ext>
            </a:extLst>
          </p:cNvPr>
          <p:cNvSpPr/>
          <p:nvPr/>
        </p:nvSpPr>
        <p:spPr>
          <a:xfrm>
            <a:off x="7251797" y="3002942"/>
            <a:ext cx="4879951" cy="169277"/>
          </a:xfrm>
          <a:prstGeom prst="rect">
            <a:avLst/>
          </a:prstGeom>
          <a:solidFill>
            <a:schemeClr val="accent3">
              <a:lumMod val="20000"/>
              <a:lumOff val="80000"/>
            </a:schemeClr>
          </a:solidFill>
        </p:spPr>
        <p:txBody>
          <a:bodyPr wrap="square">
            <a:spAutoFit/>
          </a:bodyPr>
          <a:lstStyle/>
          <a:p>
            <a:pPr algn="l"/>
            <a:r>
              <a:rPr lang="es-MX" sz="500" b="0" dirty="0">
                <a:solidFill>
                  <a:schemeClr val="tx1"/>
                </a:solidFill>
                <a:latin typeface="HelveticaNeue-Light"/>
              </a:rPr>
              <a:t>Encuesta Nacional sobre Disponibilidad y Uso de Tecnologías de la Información en los Hogares (ENDUTIH)</a:t>
            </a:r>
          </a:p>
        </p:txBody>
      </p:sp>
    </p:spTree>
    <p:extLst>
      <p:ext uri="{BB962C8B-B14F-4D97-AF65-F5344CB8AC3E}">
        <p14:creationId xmlns:p14="http://schemas.microsoft.com/office/powerpoint/2010/main" val="28173906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11" name="Rectángulo 10">
            <a:hlinkClick r:id="rId2" action="ppaction://hlinksldjump"/>
            <a:extLst>
              <a:ext uri="{FF2B5EF4-FFF2-40B4-BE49-F238E27FC236}">
                <a16:creationId xmlns:a16="http://schemas.microsoft.com/office/drawing/2014/main" id="{2868AFA2-D482-44C2-BD6E-1C3E713949EC}"/>
              </a:ext>
            </a:extLst>
          </p:cNvPr>
          <p:cNvSpPr/>
          <p:nvPr/>
        </p:nvSpPr>
        <p:spPr>
          <a:xfrm>
            <a:off x="1108248" y="2965763"/>
            <a:ext cx="1245848" cy="877163"/>
          </a:xfrm>
          <a:prstGeom prst="rect">
            <a:avLst/>
          </a:prstGeom>
          <a:solidFill>
            <a:schemeClr val="accent4">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900" b="0" dirty="0">
              <a:solidFill>
                <a:srgbClr val="00A2FF">
                  <a:lumMod val="50000"/>
                </a:srgbClr>
              </a:solidFill>
              <a:latin typeface="Helvetica Neue Medium"/>
              <a:sym typeface="Helvetica Neue Medium"/>
            </a:endParaRPr>
          </a:p>
          <a:p>
            <a:r>
              <a:rPr lang="es-MX" sz="1200" dirty="0">
                <a:latin typeface="Helvetica Neue Medium"/>
                <a:sym typeface="Helvetica Neue Medium"/>
              </a:rPr>
              <a:t>Censos económicos y agropecuarios</a:t>
            </a:r>
            <a:endParaRPr lang="es-MX" sz="1200" dirty="0">
              <a:solidFill>
                <a:srgbClr val="00A2FF">
                  <a:lumMod val="50000"/>
                </a:srgbClr>
              </a:solidFill>
              <a:latin typeface="Helvetica Neue Medium"/>
              <a:sym typeface="Helvetica Neue Medium"/>
            </a:endParaRPr>
          </a:p>
          <a:p>
            <a:endParaRPr lang="es-MX" sz="1200" b="0" dirty="0">
              <a:solidFill>
                <a:srgbClr val="00A2FF">
                  <a:lumMod val="50000"/>
                </a:srgbClr>
              </a:solidFill>
              <a:latin typeface="Helvetica Neue Medium"/>
              <a:sym typeface="Helvetica Neue Medium"/>
            </a:endParaRPr>
          </a:p>
        </p:txBody>
      </p:sp>
      <p:sp>
        <p:nvSpPr>
          <p:cNvPr id="9" name="Rectángulo 8">
            <a:hlinkClick r:id="rId2" action="ppaction://hlinksldjump"/>
            <a:extLst>
              <a:ext uri="{FF2B5EF4-FFF2-40B4-BE49-F238E27FC236}">
                <a16:creationId xmlns:a16="http://schemas.microsoft.com/office/drawing/2014/main" id="{C7BE30AA-31A5-48AE-B133-55E5B71FD4E6}"/>
              </a:ext>
            </a:extLst>
          </p:cNvPr>
          <p:cNvSpPr/>
          <p:nvPr/>
        </p:nvSpPr>
        <p:spPr>
          <a:xfrm>
            <a:off x="26983" y="3035590"/>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38" name="Conector recto 37">
            <a:extLst>
              <a:ext uri="{FF2B5EF4-FFF2-40B4-BE49-F238E27FC236}">
                <a16:creationId xmlns:a16="http://schemas.microsoft.com/office/drawing/2014/main" id="{A514B0BE-A17A-43C6-96BC-41D2402E5B75}"/>
              </a:ext>
            </a:extLst>
          </p:cNvPr>
          <p:cNvCxnSpPr>
            <a:cxnSpLocks/>
            <a:stCxn id="11" idx="1"/>
            <a:endCxn id="9" idx="3"/>
          </p:cNvCxnSpPr>
          <p:nvPr/>
        </p:nvCxnSpPr>
        <p:spPr>
          <a:xfrm flipH="1">
            <a:off x="933771" y="3404345"/>
            <a:ext cx="174477" cy="57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endParaRPr lang="es-MX" sz="1000" i="1" dirty="0">
              <a:solidFill>
                <a:srgbClr val="00A2FF">
                  <a:lumMod val="50000"/>
                </a:srgbClr>
              </a:solidFill>
              <a:latin typeface="Helvetica Neue Medium"/>
              <a:sym typeface="Helvetica Neue Medium"/>
            </a:endParaRP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2674"/>
            <a:ext cx="2180062"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PRODUCTOS  INSTITUCIONALES</a:t>
            </a:r>
          </a:p>
        </p:txBody>
      </p:sp>
      <p:sp>
        <p:nvSpPr>
          <p:cNvPr id="67" name="Rectángulo 66">
            <a:extLst>
              <a:ext uri="{FF2B5EF4-FFF2-40B4-BE49-F238E27FC236}">
                <a16:creationId xmlns:a16="http://schemas.microsoft.com/office/drawing/2014/main" id="{881E2BFF-08BB-455B-8DB4-E8E914D29D7B}"/>
              </a:ext>
            </a:extLst>
          </p:cNvPr>
          <p:cNvSpPr/>
          <p:nvPr/>
        </p:nvSpPr>
        <p:spPr>
          <a:xfrm>
            <a:off x="2461009" y="1501000"/>
            <a:ext cx="2069436" cy="184666"/>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Censos Económicos</a:t>
            </a:r>
          </a:p>
        </p:txBody>
      </p:sp>
      <p:sp>
        <p:nvSpPr>
          <p:cNvPr id="69" name="Rectángulo 68">
            <a:extLst>
              <a:ext uri="{FF2B5EF4-FFF2-40B4-BE49-F238E27FC236}">
                <a16:creationId xmlns:a16="http://schemas.microsoft.com/office/drawing/2014/main" id="{99276460-6AC6-4470-B805-86BD67592152}"/>
              </a:ext>
            </a:extLst>
          </p:cNvPr>
          <p:cNvSpPr/>
          <p:nvPr/>
        </p:nvSpPr>
        <p:spPr>
          <a:xfrm>
            <a:off x="2461009" y="3314460"/>
            <a:ext cx="2069436" cy="184666"/>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Censos Agropecuarios</a:t>
            </a:r>
          </a:p>
        </p:txBody>
      </p:sp>
      <p:sp>
        <p:nvSpPr>
          <p:cNvPr id="70" name="Rectángulo 69">
            <a:extLst>
              <a:ext uri="{FF2B5EF4-FFF2-40B4-BE49-F238E27FC236}">
                <a16:creationId xmlns:a16="http://schemas.microsoft.com/office/drawing/2014/main" id="{987E3DB7-F369-4A18-BA66-F1551728C613}"/>
              </a:ext>
            </a:extLst>
          </p:cNvPr>
          <p:cNvSpPr/>
          <p:nvPr/>
        </p:nvSpPr>
        <p:spPr>
          <a:xfrm>
            <a:off x="2461009" y="4706497"/>
            <a:ext cx="2069436" cy="369332"/>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Encuesta Nacional Agropecuaria</a:t>
            </a:r>
          </a:p>
        </p:txBody>
      </p:sp>
      <p:cxnSp>
        <p:nvCxnSpPr>
          <p:cNvPr id="94" name="Conector recto 93">
            <a:extLst>
              <a:ext uri="{FF2B5EF4-FFF2-40B4-BE49-F238E27FC236}">
                <a16:creationId xmlns:a16="http://schemas.microsoft.com/office/drawing/2014/main" id="{5F623733-3B20-495F-AEC2-DA66456A9BA8}"/>
              </a:ext>
            </a:extLst>
          </p:cNvPr>
          <p:cNvCxnSpPr>
            <a:cxnSpLocks/>
            <a:stCxn id="67" idx="1"/>
            <a:endCxn id="11" idx="3"/>
          </p:cNvCxnSpPr>
          <p:nvPr/>
        </p:nvCxnSpPr>
        <p:spPr>
          <a:xfrm flipH="1">
            <a:off x="2354096" y="1593333"/>
            <a:ext cx="106913" cy="1811012"/>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7" name="Conector recto 96">
            <a:extLst>
              <a:ext uri="{FF2B5EF4-FFF2-40B4-BE49-F238E27FC236}">
                <a16:creationId xmlns:a16="http://schemas.microsoft.com/office/drawing/2014/main" id="{B1F3DBBD-D6A8-493E-8983-251D0984443E}"/>
              </a:ext>
            </a:extLst>
          </p:cNvPr>
          <p:cNvCxnSpPr>
            <a:cxnSpLocks/>
            <a:stCxn id="69" idx="1"/>
            <a:endCxn id="11" idx="3"/>
          </p:cNvCxnSpPr>
          <p:nvPr/>
        </p:nvCxnSpPr>
        <p:spPr>
          <a:xfrm flipH="1" flipV="1">
            <a:off x="2354096" y="3404345"/>
            <a:ext cx="106913" cy="244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0" name="Conector recto 99">
            <a:extLst>
              <a:ext uri="{FF2B5EF4-FFF2-40B4-BE49-F238E27FC236}">
                <a16:creationId xmlns:a16="http://schemas.microsoft.com/office/drawing/2014/main" id="{AFFA9292-B17B-4F55-9829-E7273616C13E}"/>
              </a:ext>
            </a:extLst>
          </p:cNvPr>
          <p:cNvCxnSpPr>
            <a:cxnSpLocks/>
            <a:stCxn id="70" idx="1"/>
            <a:endCxn id="11" idx="3"/>
          </p:cNvCxnSpPr>
          <p:nvPr/>
        </p:nvCxnSpPr>
        <p:spPr>
          <a:xfrm flipH="1" flipV="1">
            <a:off x="2354096" y="3404345"/>
            <a:ext cx="106913" cy="148681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sp>
        <p:nvSpPr>
          <p:cNvPr id="101" name="Rectángulo 100">
            <a:extLst>
              <a:ext uri="{FF2B5EF4-FFF2-40B4-BE49-F238E27FC236}">
                <a16:creationId xmlns:a16="http://schemas.microsoft.com/office/drawing/2014/main" id="{7D491803-BF3D-49D5-A9EF-62F2BCCD564E}"/>
              </a:ext>
            </a:extLst>
          </p:cNvPr>
          <p:cNvSpPr/>
          <p:nvPr/>
        </p:nvSpPr>
        <p:spPr>
          <a:xfrm>
            <a:off x="4665613" y="4707064"/>
            <a:ext cx="2469447" cy="369332"/>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 Encuesta nacional agropecuaria</a:t>
            </a:r>
          </a:p>
        </p:txBody>
      </p:sp>
      <p:cxnSp>
        <p:nvCxnSpPr>
          <p:cNvPr id="102" name="Conector recto 101">
            <a:extLst>
              <a:ext uri="{FF2B5EF4-FFF2-40B4-BE49-F238E27FC236}">
                <a16:creationId xmlns:a16="http://schemas.microsoft.com/office/drawing/2014/main" id="{2F09D96B-3604-4CC9-831C-B0658607B693}"/>
              </a:ext>
            </a:extLst>
          </p:cNvPr>
          <p:cNvCxnSpPr>
            <a:cxnSpLocks/>
            <a:stCxn id="101" idx="1"/>
            <a:endCxn id="70" idx="3"/>
          </p:cNvCxnSpPr>
          <p:nvPr/>
        </p:nvCxnSpPr>
        <p:spPr>
          <a:xfrm flipH="1" flipV="1">
            <a:off x="4530445" y="4891163"/>
            <a:ext cx="135168" cy="567"/>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3" name="Rectángulo 102">
            <a:extLst>
              <a:ext uri="{FF2B5EF4-FFF2-40B4-BE49-F238E27FC236}">
                <a16:creationId xmlns:a16="http://schemas.microsoft.com/office/drawing/2014/main" id="{95B1FF97-94DC-4F13-BA0F-5311390C6279}"/>
              </a:ext>
            </a:extLst>
          </p:cNvPr>
          <p:cNvSpPr/>
          <p:nvPr/>
        </p:nvSpPr>
        <p:spPr>
          <a:xfrm>
            <a:off x="4661229" y="1502585"/>
            <a:ext cx="2478213" cy="184666"/>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los Censos económicos</a:t>
            </a:r>
          </a:p>
        </p:txBody>
      </p:sp>
      <p:cxnSp>
        <p:nvCxnSpPr>
          <p:cNvPr id="104" name="Conector recto 103">
            <a:extLst>
              <a:ext uri="{FF2B5EF4-FFF2-40B4-BE49-F238E27FC236}">
                <a16:creationId xmlns:a16="http://schemas.microsoft.com/office/drawing/2014/main" id="{B28F5BB4-9B12-4DB9-A2AD-13952944FE12}"/>
              </a:ext>
            </a:extLst>
          </p:cNvPr>
          <p:cNvCxnSpPr>
            <a:cxnSpLocks/>
            <a:stCxn id="103" idx="1"/>
            <a:endCxn id="67" idx="3"/>
          </p:cNvCxnSpPr>
          <p:nvPr/>
        </p:nvCxnSpPr>
        <p:spPr>
          <a:xfrm flipH="1" flipV="1">
            <a:off x="4530445" y="1593333"/>
            <a:ext cx="130784" cy="1585"/>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5" name="Rectángulo 104">
            <a:extLst>
              <a:ext uri="{FF2B5EF4-FFF2-40B4-BE49-F238E27FC236}">
                <a16:creationId xmlns:a16="http://schemas.microsoft.com/office/drawing/2014/main" id="{0787E422-40F2-46BF-9631-35CC6A434D23}"/>
              </a:ext>
            </a:extLst>
          </p:cNvPr>
          <p:cNvSpPr/>
          <p:nvPr/>
        </p:nvSpPr>
        <p:spPr>
          <a:xfrm>
            <a:off x="4665613" y="3315281"/>
            <a:ext cx="2469447" cy="184666"/>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el Censo agropecuario</a:t>
            </a:r>
          </a:p>
        </p:txBody>
      </p:sp>
      <p:cxnSp>
        <p:nvCxnSpPr>
          <p:cNvPr id="108" name="Conector recto 107">
            <a:extLst>
              <a:ext uri="{FF2B5EF4-FFF2-40B4-BE49-F238E27FC236}">
                <a16:creationId xmlns:a16="http://schemas.microsoft.com/office/drawing/2014/main" id="{A68CEB6D-D50D-4EFB-89F2-C70C1FEE0AE6}"/>
              </a:ext>
            </a:extLst>
          </p:cNvPr>
          <p:cNvCxnSpPr>
            <a:cxnSpLocks/>
            <a:stCxn id="105" idx="1"/>
            <a:endCxn id="69" idx="3"/>
          </p:cNvCxnSpPr>
          <p:nvPr/>
        </p:nvCxnSpPr>
        <p:spPr>
          <a:xfrm flipH="1" flipV="1">
            <a:off x="4530445" y="3406793"/>
            <a:ext cx="135168" cy="82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9" name="CuadroTexto 108">
            <a:extLst>
              <a:ext uri="{FF2B5EF4-FFF2-40B4-BE49-F238E27FC236}">
                <a16:creationId xmlns:a16="http://schemas.microsoft.com/office/drawing/2014/main" id="{10EAE95B-9375-4CD8-A62E-86A791240E46}"/>
              </a:ext>
            </a:extLst>
          </p:cNvPr>
          <p:cNvSpPr txBox="1"/>
          <p:nvPr/>
        </p:nvSpPr>
        <p:spPr>
          <a:xfrm>
            <a:off x="7273804" y="649381"/>
            <a:ext cx="4918197" cy="1897955"/>
          </a:xfrm>
          <a:prstGeom prst="rect">
            <a:avLst/>
          </a:prstGeom>
          <a:solidFill>
            <a:schemeClr val="accent4">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200" b="0" dirty="0">
                <a:solidFill>
                  <a:srgbClr val="00A2FF">
                    <a:lumMod val="50000"/>
                  </a:srgbClr>
                </a:solidFill>
              </a:rPr>
              <a:t>Metodología de los censos económicos</a:t>
            </a:r>
          </a:p>
          <a:p>
            <a:pPr marL="171450" indent="-171450" algn="l">
              <a:buFont typeface="Arial" panose="020B0604020202020204" pitchFamily="34" charset="0"/>
              <a:buChar char="•"/>
            </a:pPr>
            <a:r>
              <a:rPr lang="es-MX" sz="1200" b="0" dirty="0">
                <a:solidFill>
                  <a:srgbClr val="00A2FF">
                    <a:lumMod val="50000"/>
                  </a:srgbClr>
                </a:solidFill>
              </a:rPr>
              <a:t>Tabulados </a:t>
            </a:r>
          </a:p>
          <a:p>
            <a:pPr marL="171450" indent="-171450" algn="l">
              <a:buFont typeface="Arial" panose="020B0604020202020204" pitchFamily="34" charset="0"/>
              <a:buChar char="•"/>
            </a:pPr>
            <a:r>
              <a:rPr lang="es-MX" sz="1200" b="0" dirty="0">
                <a:solidFill>
                  <a:srgbClr val="00A2FF">
                    <a:lumMod val="50000"/>
                  </a:srgbClr>
                </a:solidFill>
              </a:rPr>
              <a:t>Monografías</a:t>
            </a:r>
          </a:p>
          <a:p>
            <a:pPr marL="171450" indent="-171450" algn="l">
              <a:buFont typeface="Arial" panose="020B0604020202020204" pitchFamily="34" charset="0"/>
              <a:buChar char="•"/>
            </a:pPr>
            <a:r>
              <a:rPr lang="es-MX" sz="1200" b="0" dirty="0">
                <a:solidFill>
                  <a:srgbClr val="00A2FF">
                    <a:lumMod val="50000"/>
                  </a:srgbClr>
                </a:solidFill>
              </a:rPr>
              <a:t>Mini monografías</a:t>
            </a:r>
          </a:p>
          <a:p>
            <a:pPr marL="171450" indent="-171450" algn="l">
              <a:buFont typeface="Arial" panose="020B0604020202020204" pitchFamily="34" charset="0"/>
              <a:buChar char="•"/>
            </a:pPr>
            <a:r>
              <a:rPr lang="es-MX" sz="1200" b="0" dirty="0">
                <a:solidFill>
                  <a:srgbClr val="00A2FF">
                    <a:lumMod val="50000"/>
                  </a:srgbClr>
                </a:solidFill>
              </a:rPr>
              <a:t>Infografías</a:t>
            </a:r>
          </a:p>
          <a:p>
            <a:pPr marL="171450" indent="-171450" algn="l">
              <a:buFont typeface="Arial" panose="020B0604020202020204" pitchFamily="34" charset="0"/>
              <a:buChar char="•"/>
            </a:pPr>
            <a:r>
              <a:rPr lang="es-MX" sz="1200" b="0" dirty="0">
                <a:solidFill>
                  <a:srgbClr val="00A2FF">
                    <a:lumMod val="50000"/>
                  </a:srgbClr>
                </a:solidFill>
              </a:rPr>
              <a:t>Calculadora censal</a:t>
            </a:r>
          </a:p>
          <a:p>
            <a:pPr marL="171450" indent="-171450" algn="l">
              <a:buFont typeface="Arial" panose="020B0604020202020204" pitchFamily="34" charset="0"/>
              <a:buChar char="•"/>
            </a:pPr>
            <a:r>
              <a:rPr lang="es-MX" sz="1200" b="0" dirty="0">
                <a:solidFill>
                  <a:srgbClr val="00A2FF">
                    <a:lumMod val="50000"/>
                  </a:srgbClr>
                </a:solidFill>
              </a:rPr>
              <a:t>Liga para la APP</a:t>
            </a:r>
          </a:p>
          <a:p>
            <a:pPr marL="171450" indent="-171450" algn="l">
              <a:buFont typeface="Arial" panose="020B0604020202020204" pitchFamily="34" charset="0"/>
              <a:buChar char="•"/>
            </a:pPr>
            <a:r>
              <a:rPr lang="es-MX" sz="1200" b="0" dirty="0">
                <a:solidFill>
                  <a:srgbClr val="00A2FF">
                    <a:lumMod val="50000"/>
                  </a:srgbClr>
                </a:solidFill>
              </a:rPr>
              <a:t>Requerimientos Especiales </a:t>
            </a:r>
          </a:p>
          <a:p>
            <a:pPr marL="171450" indent="-171450" algn="l">
              <a:buFont typeface="Arial" panose="020B0604020202020204" pitchFamily="34" charset="0"/>
              <a:buChar char="•"/>
            </a:pPr>
            <a:r>
              <a:rPr lang="es-MX" sz="1200" b="0" dirty="0">
                <a:solidFill>
                  <a:srgbClr val="00A2FF">
                    <a:lumMod val="50000"/>
                  </a:srgbClr>
                </a:solidFill>
              </a:rPr>
              <a:t>Sistema Automatizado de Información Censal (SAIC)</a:t>
            </a:r>
          </a:p>
          <a:p>
            <a:pPr marL="171450" indent="-171450" algn="l">
              <a:buFont typeface="Arial" panose="020B0604020202020204" pitchFamily="34" charset="0"/>
              <a:buChar char="•"/>
            </a:pPr>
            <a:r>
              <a:rPr lang="es-MX" sz="1200" b="0" dirty="0">
                <a:solidFill>
                  <a:srgbClr val="00A2FF">
                    <a:lumMod val="50000"/>
                  </a:srgbClr>
                </a:solidFill>
              </a:rPr>
              <a:t>Los Censos Económicos en el Mapa Digital de México (MDM)</a:t>
            </a:r>
          </a:p>
        </p:txBody>
      </p:sp>
      <p:sp>
        <p:nvSpPr>
          <p:cNvPr id="112" name="CuadroTexto 111">
            <a:extLst>
              <a:ext uri="{FF2B5EF4-FFF2-40B4-BE49-F238E27FC236}">
                <a16:creationId xmlns:a16="http://schemas.microsoft.com/office/drawing/2014/main" id="{86634638-95CC-45DD-9E2F-E2B27BCE72F2}"/>
              </a:ext>
            </a:extLst>
          </p:cNvPr>
          <p:cNvSpPr txBox="1"/>
          <p:nvPr/>
        </p:nvSpPr>
        <p:spPr>
          <a:xfrm>
            <a:off x="7250996" y="2826667"/>
            <a:ext cx="4912251" cy="1159292"/>
          </a:xfrm>
          <a:prstGeom prst="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200" b="0" dirty="0">
                <a:solidFill>
                  <a:srgbClr val="00A2FF">
                    <a:lumMod val="50000"/>
                  </a:srgbClr>
                </a:solidFill>
              </a:rPr>
              <a:t>Metodología de la actualización del marco censal agropecuario</a:t>
            </a:r>
          </a:p>
          <a:p>
            <a:pPr marL="171450" indent="-171450" algn="l">
              <a:buFont typeface="Arial" panose="020B0604020202020204" pitchFamily="34" charset="0"/>
              <a:buChar char="•"/>
            </a:pPr>
            <a:r>
              <a:rPr lang="es-MX" sz="1200" b="0" dirty="0">
                <a:solidFill>
                  <a:srgbClr val="00A2FF">
                    <a:lumMod val="50000"/>
                  </a:srgbClr>
                </a:solidFill>
              </a:rPr>
              <a:t>Tabulados </a:t>
            </a:r>
          </a:p>
          <a:p>
            <a:pPr marL="171450" indent="-171450" algn="l">
              <a:buFont typeface="Arial" panose="020B0604020202020204" pitchFamily="34" charset="0"/>
              <a:buChar char="•"/>
            </a:pPr>
            <a:r>
              <a:rPr lang="es-MX" sz="1200" b="0" dirty="0">
                <a:solidFill>
                  <a:srgbClr val="00A2FF">
                    <a:lumMod val="50000"/>
                  </a:srgbClr>
                </a:solidFill>
              </a:rPr>
              <a:t>Infografías</a:t>
            </a:r>
          </a:p>
          <a:p>
            <a:pPr marL="171450" indent="-171450" algn="l">
              <a:buFont typeface="Arial" panose="020B0604020202020204" pitchFamily="34" charset="0"/>
              <a:buChar char="•"/>
            </a:pPr>
            <a:r>
              <a:rPr lang="es-MX" sz="1200" b="0" dirty="0">
                <a:solidFill>
                  <a:srgbClr val="00A2FF">
                    <a:lumMod val="50000"/>
                  </a:srgbClr>
                </a:solidFill>
              </a:rPr>
              <a:t>Sistema de Información Geoestadística Agropecuaria,</a:t>
            </a:r>
          </a:p>
          <a:p>
            <a:pPr marL="171450" indent="-171450" algn="l">
              <a:buFont typeface="Arial" panose="020B0604020202020204" pitchFamily="34" charset="0"/>
              <a:buChar char="•"/>
            </a:pPr>
            <a:r>
              <a:rPr lang="es-MX" sz="1200" b="0" dirty="0">
                <a:solidFill>
                  <a:srgbClr val="00A2FF">
                    <a:lumMod val="50000"/>
                  </a:srgbClr>
                </a:solidFill>
              </a:rPr>
              <a:t>Sistema de Consulta del Marco Censal Agropecuario 2016 en el Mapa Digital de México</a:t>
            </a:r>
          </a:p>
        </p:txBody>
      </p:sp>
      <p:sp>
        <p:nvSpPr>
          <p:cNvPr id="114" name="CuadroTexto 113">
            <a:extLst>
              <a:ext uri="{FF2B5EF4-FFF2-40B4-BE49-F238E27FC236}">
                <a16:creationId xmlns:a16="http://schemas.microsoft.com/office/drawing/2014/main" id="{04701FFD-94B0-415B-80EC-AE673AFEF4EC}"/>
              </a:ext>
            </a:extLst>
          </p:cNvPr>
          <p:cNvSpPr txBox="1"/>
          <p:nvPr/>
        </p:nvSpPr>
        <p:spPr>
          <a:xfrm>
            <a:off x="7253676" y="4494346"/>
            <a:ext cx="4909571" cy="789960"/>
          </a:xfrm>
          <a:prstGeom prst="rect">
            <a:avLst/>
          </a:prstGeom>
          <a:solidFill>
            <a:schemeClr val="accent4">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1200" b="0" dirty="0">
                <a:solidFill>
                  <a:srgbClr val="00A2FF">
                    <a:lumMod val="50000"/>
                  </a:srgbClr>
                </a:solidFill>
              </a:rPr>
              <a:t>Metodología de la encuesta nacional agropecuaria </a:t>
            </a:r>
          </a:p>
          <a:p>
            <a:pPr marL="171450" indent="-171450" algn="l">
              <a:buFont typeface="Arial" panose="020B0604020202020204" pitchFamily="34" charset="0"/>
              <a:buChar char="•"/>
            </a:pPr>
            <a:r>
              <a:rPr lang="es-MX" sz="1200" b="0" dirty="0">
                <a:solidFill>
                  <a:srgbClr val="00A2FF">
                    <a:lumMod val="50000"/>
                  </a:srgbClr>
                </a:solidFill>
              </a:rPr>
              <a:t>Tabulados </a:t>
            </a:r>
          </a:p>
          <a:p>
            <a:pPr marL="171450" indent="-171450" algn="l">
              <a:buFont typeface="Arial" panose="020B0604020202020204" pitchFamily="34" charset="0"/>
              <a:buChar char="•"/>
            </a:pPr>
            <a:r>
              <a:rPr lang="es-MX" sz="1200" b="0" dirty="0">
                <a:solidFill>
                  <a:srgbClr val="00A2FF">
                    <a:lumMod val="50000"/>
                  </a:srgbClr>
                </a:solidFill>
              </a:rPr>
              <a:t>Minimonografías</a:t>
            </a:r>
          </a:p>
          <a:p>
            <a:pPr marL="171450" indent="-171450" algn="l">
              <a:buFont typeface="Arial" panose="020B0604020202020204" pitchFamily="34" charset="0"/>
              <a:buChar char="•"/>
            </a:pPr>
            <a:r>
              <a:rPr lang="es-MX" sz="1200" b="0" dirty="0">
                <a:solidFill>
                  <a:srgbClr val="00A2FF">
                    <a:lumMod val="50000"/>
                  </a:srgbClr>
                </a:solidFill>
              </a:rPr>
              <a:t>Infografías </a:t>
            </a:r>
          </a:p>
        </p:txBody>
      </p:sp>
      <p:cxnSp>
        <p:nvCxnSpPr>
          <p:cNvPr id="128" name="Conector recto 127">
            <a:extLst>
              <a:ext uri="{FF2B5EF4-FFF2-40B4-BE49-F238E27FC236}">
                <a16:creationId xmlns:a16="http://schemas.microsoft.com/office/drawing/2014/main" id="{68566D6C-B2BD-4DE6-8324-D71571DD5EDA}"/>
              </a:ext>
            </a:extLst>
          </p:cNvPr>
          <p:cNvCxnSpPr>
            <a:cxnSpLocks/>
            <a:stCxn id="109" idx="1"/>
            <a:endCxn id="103" idx="3"/>
          </p:cNvCxnSpPr>
          <p:nvPr/>
        </p:nvCxnSpPr>
        <p:spPr>
          <a:xfrm flipH="1" flipV="1">
            <a:off x="7139442" y="1594918"/>
            <a:ext cx="134362" cy="344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2" name="Conector recto 131">
            <a:extLst>
              <a:ext uri="{FF2B5EF4-FFF2-40B4-BE49-F238E27FC236}">
                <a16:creationId xmlns:a16="http://schemas.microsoft.com/office/drawing/2014/main" id="{2F9F7892-9988-489E-AD3D-A50B57B46F85}"/>
              </a:ext>
            </a:extLst>
          </p:cNvPr>
          <p:cNvCxnSpPr>
            <a:cxnSpLocks/>
            <a:stCxn id="112" idx="1"/>
            <a:endCxn id="105" idx="3"/>
          </p:cNvCxnSpPr>
          <p:nvPr/>
        </p:nvCxnSpPr>
        <p:spPr>
          <a:xfrm flipH="1">
            <a:off x="7135060" y="3406313"/>
            <a:ext cx="115936" cy="130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3" name="Conector recto 132">
            <a:extLst>
              <a:ext uri="{FF2B5EF4-FFF2-40B4-BE49-F238E27FC236}">
                <a16:creationId xmlns:a16="http://schemas.microsoft.com/office/drawing/2014/main" id="{83BD3B77-1925-495C-B518-8C081B2746D6}"/>
              </a:ext>
            </a:extLst>
          </p:cNvPr>
          <p:cNvCxnSpPr>
            <a:cxnSpLocks/>
            <a:stCxn id="114" idx="1"/>
            <a:endCxn id="101" idx="3"/>
          </p:cNvCxnSpPr>
          <p:nvPr/>
        </p:nvCxnSpPr>
        <p:spPr>
          <a:xfrm flipH="1">
            <a:off x="7135060" y="4889326"/>
            <a:ext cx="118616" cy="2404"/>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CuadroTexto 1">
            <a:extLst>
              <a:ext uri="{FF2B5EF4-FFF2-40B4-BE49-F238E27FC236}">
                <a16:creationId xmlns:a16="http://schemas.microsoft.com/office/drawing/2014/main" id="{51A12360-D2DC-4C70-9B5C-8711A0FA3910}"/>
              </a:ext>
            </a:extLst>
          </p:cNvPr>
          <p:cNvSpPr txBox="1"/>
          <p:nvPr/>
        </p:nvSpPr>
        <p:spPr>
          <a:xfrm>
            <a:off x="2952762" y="1681998"/>
            <a:ext cx="1261564"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5 años</a:t>
            </a:r>
          </a:p>
        </p:txBody>
      </p:sp>
      <p:sp>
        <p:nvSpPr>
          <p:cNvPr id="29" name="CuadroTexto 28">
            <a:extLst>
              <a:ext uri="{FF2B5EF4-FFF2-40B4-BE49-F238E27FC236}">
                <a16:creationId xmlns:a16="http://schemas.microsoft.com/office/drawing/2014/main" id="{2C605DB2-729C-4478-BC64-ABE18C30E442}"/>
              </a:ext>
            </a:extLst>
          </p:cNvPr>
          <p:cNvSpPr txBox="1"/>
          <p:nvPr/>
        </p:nvSpPr>
        <p:spPr>
          <a:xfrm>
            <a:off x="2923907" y="3495777"/>
            <a:ext cx="13192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10 años</a:t>
            </a:r>
          </a:p>
        </p:txBody>
      </p:sp>
      <p:sp>
        <p:nvSpPr>
          <p:cNvPr id="30" name="CuadroTexto 29">
            <a:extLst>
              <a:ext uri="{FF2B5EF4-FFF2-40B4-BE49-F238E27FC236}">
                <a16:creationId xmlns:a16="http://schemas.microsoft.com/office/drawing/2014/main" id="{55F5F272-008E-4E24-A3A5-079B1D180AF9}"/>
              </a:ext>
            </a:extLst>
          </p:cNvPr>
          <p:cNvSpPr txBox="1"/>
          <p:nvPr/>
        </p:nvSpPr>
        <p:spPr>
          <a:xfrm>
            <a:off x="2988428" y="5069683"/>
            <a:ext cx="1261564"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2 años</a:t>
            </a:r>
          </a:p>
        </p:txBody>
      </p:sp>
      <p:sp>
        <p:nvSpPr>
          <p:cNvPr id="3" name="CuadroTexto 2"/>
          <p:cNvSpPr txBox="1"/>
          <p:nvPr/>
        </p:nvSpPr>
        <p:spPr>
          <a:xfrm flipH="1">
            <a:off x="58682" y="5477723"/>
            <a:ext cx="1412178"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a:r>
              <a:rPr lang="es-MX" sz="700" dirty="0"/>
              <a:t>CICLO QUINQUENAL = LOS CAMBIOS DE AÑO BASE</a:t>
            </a:r>
            <a:endParaRPr lang="en-US" sz="700" dirty="0"/>
          </a:p>
        </p:txBody>
      </p:sp>
    </p:spTree>
    <p:extLst>
      <p:ext uri="{BB962C8B-B14F-4D97-AF65-F5344CB8AC3E}">
        <p14:creationId xmlns:p14="http://schemas.microsoft.com/office/powerpoint/2010/main" val="111934189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dfsdfsdfsdf">
            <a:extLst>
              <a:ext uri="{FF2B5EF4-FFF2-40B4-BE49-F238E27FC236}">
                <a16:creationId xmlns:a16="http://schemas.microsoft.com/office/drawing/2014/main" id="{7CE7B1F4-D8F9-47E0-AA1B-431096FED0D6}"/>
              </a:ext>
            </a:extLst>
          </p:cNvPr>
          <p:cNvSpPr txBox="1">
            <a:spLocks/>
          </p:cNvSpPr>
          <p:nvPr/>
        </p:nvSpPr>
        <p:spPr>
          <a:xfrm>
            <a:off x="3255265" y="6182092"/>
            <a:ext cx="8936736" cy="550190"/>
          </a:xfrm>
          <a:prstGeom prst="rect">
            <a:avLst/>
          </a:prstGeom>
        </p:spPr>
        <p:txBody>
          <a:bodyP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2F58"/>
                </a:solidFill>
                <a:uFillTx/>
                <a:latin typeface="+mn-lt"/>
                <a:ea typeface="+mn-ea"/>
                <a:cs typeface="+mn-cs"/>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l"/>
            <a:r>
              <a:rPr lang="es-MX" sz="2000" dirty="0">
                <a:solidFill>
                  <a:srgbClr val="FFFFFF"/>
                </a:solidFill>
                <a:latin typeface="Helvetica Neue Medium"/>
              </a:rPr>
              <a:t>Despliegue de programas y procesos con base en la NTPPIEG en la DGEE</a:t>
            </a:r>
          </a:p>
        </p:txBody>
      </p:sp>
      <p:sp>
        <p:nvSpPr>
          <p:cNvPr id="9" name="Rectángulo 8">
            <a:hlinkClick r:id="rId2" action="ppaction://hlinksldjump"/>
            <a:extLst>
              <a:ext uri="{FF2B5EF4-FFF2-40B4-BE49-F238E27FC236}">
                <a16:creationId xmlns:a16="http://schemas.microsoft.com/office/drawing/2014/main" id="{C7BE30AA-31A5-48AE-B133-55E5B71FD4E6}"/>
              </a:ext>
            </a:extLst>
          </p:cNvPr>
          <p:cNvSpPr/>
          <p:nvPr/>
        </p:nvSpPr>
        <p:spPr>
          <a:xfrm>
            <a:off x="26983" y="3009710"/>
            <a:ext cx="906788" cy="73866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200" dirty="0">
              <a:latin typeface="Helvetica Neue Medium"/>
              <a:sym typeface="Helvetica Neue Medium"/>
            </a:endParaRPr>
          </a:p>
          <a:p>
            <a:r>
              <a:rPr lang="es-MX" sz="1200" b="0" dirty="0">
                <a:solidFill>
                  <a:srgbClr val="FFFFFF"/>
                </a:solidFill>
                <a:latin typeface="Helvetica Neue Medium"/>
                <a:sym typeface="Helvetica Neue Medium"/>
              </a:rPr>
              <a:t>Estadísticas económicas</a:t>
            </a:r>
          </a:p>
          <a:p>
            <a:endParaRPr lang="es-MX" sz="1200" dirty="0">
              <a:latin typeface="Helvetica Neue Medium"/>
              <a:sym typeface="Helvetica Neue Medium"/>
            </a:endParaRPr>
          </a:p>
        </p:txBody>
      </p:sp>
      <p:cxnSp>
        <p:nvCxnSpPr>
          <p:cNvPr id="38" name="Conector recto 37">
            <a:extLst>
              <a:ext uri="{FF2B5EF4-FFF2-40B4-BE49-F238E27FC236}">
                <a16:creationId xmlns:a16="http://schemas.microsoft.com/office/drawing/2014/main" id="{A514B0BE-A17A-43C6-96BC-41D2402E5B75}"/>
              </a:ext>
            </a:extLst>
          </p:cNvPr>
          <p:cNvCxnSpPr>
            <a:cxnSpLocks/>
            <a:stCxn id="11" idx="1"/>
            <a:endCxn id="9" idx="3"/>
          </p:cNvCxnSpPr>
          <p:nvPr/>
        </p:nvCxnSpPr>
        <p:spPr>
          <a:xfrm flipH="1">
            <a:off x="933771" y="3378465"/>
            <a:ext cx="174478" cy="57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52" name="Rectángulo 51">
            <a:extLst>
              <a:ext uri="{FF2B5EF4-FFF2-40B4-BE49-F238E27FC236}">
                <a16:creationId xmlns:a16="http://schemas.microsoft.com/office/drawing/2014/main" id="{9DB4B790-FE24-44C5-A217-D598DF3DAA74}"/>
              </a:ext>
            </a:extLst>
          </p:cNvPr>
          <p:cNvSpPr/>
          <p:nvPr/>
        </p:nvSpPr>
        <p:spPr>
          <a:xfrm>
            <a:off x="2696991" y="-2230"/>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PROGRAMAS </a:t>
            </a:r>
          </a:p>
        </p:txBody>
      </p:sp>
      <p:sp>
        <p:nvSpPr>
          <p:cNvPr id="54" name="Rectángulo 53">
            <a:extLst>
              <a:ext uri="{FF2B5EF4-FFF2-40B4-BE49-F238E27FC236}">
                <a16:creationId xmlns:a16="http://schemas.microsoft.com/office/drawing/2014/main" id="{BB357DE7-91AC-409F-8BA9-9C9372BF3739}"/>
              </a:ext>
            </a:extLst>
          </p:cNvPr>
          <p:cNvSpPr/>
          <p:nvPr/>
        </p:nvSpPr>
        <p:spPr>
          <a:xfrm>
            <a:off x="4659141" y="-2745"/>
            <a:ext cx="2478213"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PROCESOS DE GENERACIÓN DE INFORMACIÓN</a:t>
            </a:r>
            <a:endParaRPr lang="es-MX" sz="1000" i="1" dirty="0">
              <a:solidFill>
                <a:srgbClr val="00A2FF">
                  <a:lumMod val="50000"/>
                </a:srgbClr>
              </a:solidFill>
              <a:latin typeface="Helvetica Neue Medium"/>
              <a:sym typeface="Helvetica Neue Medium"/>
            </a:endParaRPr>
          </a:p>
        </p:txBody>
      </p:sp>
      <p:sp>
        <p:nvSpPr>
          <p:cNvPr id="62" name="Rectángulo 61">
            <a:extLst>
              <a:ext uri="{FF2B5EF4-FFF2-40B4-BE49-F238E27FC236}">
                <a16:creationId xmlns:a16="http://schemas.microsoft.com/office/drawing/2014/main" id="{6E2057AA-8581-48B4-8098-C4A6324E57A8}"/>
              </a:ext>
            </a:extLst>
          </p:cNvPr>
          <p:cNvSpPr/>
          <p:nvPr/>
        </p:nvSpPr>
        <p:spPr>
          <a:xfrm>
            <a:off x="8536478" y="-2674"/>
            <a:ext cx="2180062"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PRODUCTOS  INSTITUCIONALES</a:t>
            </a:r>
          </a:p>
        </p:txBody>
      </p:sp>
      <p:cxnSp>
        <p:nvCxnSpPr>
          <p:cNvPr id="97" name="Conector recto 96">
            <a:extLst>
              <a:ext uri="{FF2B5EF4-FFF2-40B4-BE49-F238E27FC236}">
                <a16:creationId xmlns:a16="http://schemas.microsoft.com/office/drawing/2014/main" id="{B1F3DBBD-D6A8-493E-8983-251D0984443E}"/>
              </a:ext>
            </a:extLst>
          </p:cNvPr>
          <p:cNvCxnSpPr>
            <a:cxnSpLocks/>
            <a:stCxn id="35" idx="1"/>
            <a:endCxn id="28" idx="3"/>
          </p:cNvCxnSpPr>
          <p:nvPr/>
        </p:nvCxnSpPr>
        <p:spPr>
          <a:xfrm flipH="1" flipV="1">
            <a:off x="2325841" y="3381734"/>
            <a:ext cx="135168" cy="880403"/>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62" name="Rectángulo 161">
            <a:extLst>
              <a:ext uri="{FF2B5EF4-FFF2-40B4-BE49-F238E27FC236}">
                <a16:creationId xmlns:a16="http://schemas.microsoft.com/office/drawing/2014/main" id="{280A9771-A48C-4FA5-BEB6-817D30141195}"/>
              </a:ext>
            </a:extLst>
          </p:cNvPr>
          <p:cNvSpPr/>
          <p:nvPr/>
        </p:nvSpPr>
        <p:spPr>
          <a:xfrm>
            <a:off x="886967" y="-2652"/>
            <a:ext cx="1663609" cy="1538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000" i="1" u="sng" dirty="0">
                <a:solidFill>
                  <a:srgbClr val="00A2FF">
                    <a:lumMod val="50000"/>
                  </a:srgbClr>
                </a:solidFill>
                <a:latin typeface="Helvetica Neue Medium"/>
                <a:sym typeface="Helvetica Neue Medium"/>
              </a:rPr>
              <a:t>ÁREA GENERADORA </a:t>
            </a:r>
          </a:p>
        </p:txBody>
      </p:sp>
      <p:cxnSp>
        <p:nvCxnSpPr>
          <p:cNvPr id="102" name="Conector recto 101">
            <a:extLst>
              <a:ext uri="{FF2B5EF4-FFF2-40B4-BE49-F238E27FC236}">
                <a16:creationId xmlns:a16="http://schemas.microsoft.com/office/drawing/2014/main" id="{2F09D96B-3604-4CC9-831C-B0658607B693}"/>
              </a:ext>
            </a:extLst>
          </p:cNvPr>
          <p:cNvCxnSpPr>
            <a:cxnSpLocks/>
          </p:cNvCxnSpPr>
          <p:nvPr/>
        </p:nvCxnSpPr>
        <p:spPr>
          <a:xfrm flipH="1" flipV="1">
            <a:off x="4523973" y="4261569"/>
            <a:ext cx="135168" cy="56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4" name="Conector recto 103">
            <a:extLst>
              <a:ext uri="{FF2B5EF4-FFF2-40B4-BE49-F238E27FC236}">
                <a16:creationId xmlns:a16="http://schemas.microsoft.com/office/drawing/2014/main" id="{B28F5BB4-9B12-4DB9-A2AD-13952944FE12}"/>
              </a:ext>
            </a:extLst>
          </p:cNvPr>
          <p:cNvCxnSpPr>
            <a:cxnSpLocks/>
            <a:stCxn id="30" idx="1"/>
            <a:endCxn id="29" idx="3"/>
          </p:cNvCxnSpPr>
          <p:nvPr/>
        </p:nvCxnSpPr>
        <p:spPr>
          <a:xfrm flipH="1">
            <a:off x="4498945" y="571132"/>
            <a:ext cx="160196" cy="156348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8" name="Conector recto 107">
            <a:extLst>
              <a:ext uri="{FF2B5EF4-FFF2-40B4-BE49-F238E27FC236}">
                <a16:creationId xmlns:a16="http://schemas.microsoft.com/office/drawing/2014/main" id="{A68CEB6D-D50D-4EFB-89F2-C70C1FEE0AE6}"/>
              </a:ext>
            </a:extLst>
          </p:cNvPr>
          <p:cNvCxnSpPr>
            <a:cxnSpLocks/>
          </p:cNvCxnSpPr>
          <p:nvPr/>
        </p:nvCxnSpPr>
        <p:spPr>
          <a:xfrm flipH="1" flipV="1">
            <a:off x="4490318" y="5283613"/>
            <a:ext cx="135168" cy="821"/>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28" name="Conector recto 127">
            <a:extLst>
              <a:ext uri="{FF2B5EF4-FFF2-40B4-BE49-F238E27FC236}">
                <a16:creationId xmlns:a16="http://schemas.microsoft.com/office/drawing/2014/main" id="{68566D6C-B2BD-4DE6-8324-D71571DD5EDA}"/>
              </a:ext>
            </a:extLst>
          </p:cNvPr>
          <p:cNvCxnSpPr>
            <a:cxnSpLocks/>
            <a:stCxn id="33" idx="1"/>
            <a:endCxn id="30" idx="3"/>
          </p:cNvCxnSpPr>
          <p:nvPr/>
        </p:nvCxnSpPr>
        <p:spPr>
          <a:xfrm flipH="1">
            <a:off x="7128588" y="567304"/>
            <a:ext cx="158567" cy="3828"/>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2" name="Conector recto 131">
            <a:extLst>
              <a:ext uri="{FF2B5EF4-FFF2-40B4-BE49-F238E27FC236}">
                <a16:creationId xmlns:a16="http://schemas.microsoft.com/office/drawing/2014/main" id="{2F9F7892-9988-489E-AD3D-A50B57B46F85}"/>
              </a:ext>
            </a:extLst>
          </p:cNvPr>
          <p:cNvCxnSpPr>
            <a:cxnSpLocks/>
            <a:stCxn id="39" idx="1"/>
            <a:endCxn id="37" idx="3"/>
          </p:cNvCxnSpPr>
          <p:nvPr/>
        </p:nvCxnSpPr>
        <p:spPr>
          <a:xfrm flipH="1" flipV="1">
            <a:off x="7118508" y="5283435"/>
            <a:ext cx="168647" cy="330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3" name="Conector recto 132">
            <a:extLst>
              <a:ext uri="{FF2B5EF4-FFF2-40B4-BE49-F238E27FC236}">
                <a16:creationId xmlns:a16="http://schemas.microsoft.com/office/drawing/2014/main" id="{83BD3B77-1925-495C-B518-8C081B2746D6}"/>
              </a:ext>
            </a:extLst>
          </p:cNvPr>
          <p:cNvCxnSpPr>
            <a:cxnSpLocks/>
            <a:stCxn id="41" idx="1"/>
            <a:endCxn id="40" idx="3"/>
          </p:cNvCxnSpPr>
          <p:nvPr/>
        </p:nvCxnSpPr>
        <p:spPr>
          <a:xfrm flipH="1">
            <a:off x="7123343" y="4260181"/>
            <a:ext cx="172521" cy="195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8" name="Rectángulo 27">
            <a:hlinkClick r:id="rId2" action="ppaction://hlinksldjump"/>
            <a:extLst>
              <a:ext uri="{FF2B5EF4-FFF2-40B4-BE49-F238E27FC236}">
                <a16:creationId xmlns:a16="http://schemas.microsoft.com/office/drawing/2014/main" id="{0392D207-6ACC-4E9F-96C4-2474D6D93C20}"/>
              </a:ext>
            </a:extLst>
          </p:cNvPr>
          <p:cNvSpPr/>
          <p:nvPr/>
        </p:nvSpPr>
        <p:spPr>
          <a:xfrm>
            <a:off x="1079993" y="3043180"/>
            <a:ext cx="1245848" cy="677108"/>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endParaRPr lang="es-MX" sz="1000" b="0" dirty="0">
              <a:solidFill>
                <a:srgbClr val="FFFFFF"/>
              </a:solidFill>
              <a:latin typeface="Helvetica Neue Medium"/>
              <a:sym typeface="Helvetica Neue Medium"/>
            </a:endParaRPr>
          </a:p>
          <a:p>
            <a:r>
              <a:rPr lang="es-MX" sz="1200" dirty="0">
                <a:solidFill>
                  <a:srgbClr val="FFFFFF"/>
                </a:solidFill>
                <a:latin typeface="Helvetica Neue Medium"/>
                <a:sym typeface="Helvetica Neue Medium"/>
              </a:rPr>
              <a:t>Cuentas nacionales</a:t>
            </a:r>
          </a:p>
          <a:p>
            <a:endParaRPr lang="es-MX" sz="1000" b="0" dirty="0">
              <a:solidFill>
                <a:srgbClr val="FFFFFF"/>
              </a:solidFill>
              <a:latin typeface="Helvetica Neue Medium"/>
              <a:sym typeface="Helvetica Neue Medium"/>
            </a:endParaRPr>
          </a:p>
        </p:txBody>
      </p:sp>
      <p:sp>
        <p:nvSpPr>
          <p:cNvPr id="29" name="Rectángulo 28">
            <a:extLst>
              <a:ext uri="{FF2B5EF4-FFF2-40B4-BE49-F238E27FC236}">
                <a16:creationId xmlns:a16="http://schemas.microsoft.com/office/drawing/2014/main" id="{1F50E538-150F-4D15-8885-48265862F64E}"/>
              </a:ext>
            </a:extLst>
          </p:cNvPr>
          <p:cNvSpPr/>
          <p:nvPr/>
        </p:nvSpPr>
        <p:spPr>
          <a:xfrm>
            <a:off x="2429509" y="1949948"/>
            <a:ext cx="2069436" cy="369332"/>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Cuentas por Actividades Económicas</a:t>
            </a:r>
          </a:p>
        </p:txBody>
      </p:sp>
      <p:sp>
        <p:nvSpPr>
          <p:cNvPr id="30" name="Rectángulo 29">
            <a:extLst>
              <a:ext uri="{FF2B5EF4-FFF2-40B4-BE49-F238E27FC236}">
                <a16:creationId xmlns:a16="http://schemas.microsoft.com/office/drawing/2014/main" id="{CFC106EE-1C2A-4057-9C2B-AEE1970D74CE}"/>
              </a:ext>
            </a:extLst>
          </p:cNvPr>
          <p:cNvSpPr/>
          <p:nvPr/>
        </p:nvSpPr>
        <p:spPr>
          <a:xfrm>
            <a:off x="4659141" y="386466"/>
            <a:ext cx="2469447" cy="369332"/>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Generar las Cuentas de  bienes y Servicios y productos relacionados</a:t>
            </a:r>
          </a:p>
        </p:txBody>
      </p:sp>
      <p:sp>
        <p:nvSpPr>
          <p:cNvPr id="31" name="Rectángulo 30">
            <a:extLst>
              <a:ext uri="{FF2B5EF4-FFF2-40B4-BE49-F238E27FC236}">
                <a16:creationId xmlns:a16="http://schemas.microsoft.com/office/drawing/2014/main" id="{7D535D1B-4119-49AE-BF94-0033F70F5945}"/>
              </a:ext>
            </a:extLst>
          </p:cNvPr>
          <p:cNvSpPr/>
          <p:nvPr/>
        </p:nvSpPr>
        <p:spPr>
          <a:xfrm>
            <a:off x="4659141" y="1329099"/>
            <a:ext cx="2469447" cy="369332"/>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Generar los Cuadros de oferta y utilización</a:t>
            </a:r>
          </a:p>
        </p:txBody>
      </p:sp>
      <p:sp>
        <p:nvSpPr>
          <p:cNvPr id="33" name="CuadroTexto 32">
            <a:extLst>
              <a:ext uri="{FF2B5EF4-FFF2-40B4-BE49-F238E27FC236}">
                <a16:creationId xmlns:a16="http://schemas.microsoft.com/office/drawing/2014/main" id="{D3B8C8AE-AC87-4706-A0F0-E2B3A1D2C31A}"/>
              </a:ext>
            </a:extLst>
          </p:cNvPr>
          <p:cNvSpPr txBox="1"/>
          <p:nvPr/>
        </p:nvSpPr>
        <p:spPr>
          <a:xfrm>
            <a:off x="7287155" y="195407"/>
            <a:ext cx="4909570" cy="743793"/>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900" b="0" dirty="0">
                <a:solidFill>
                  <a:srgbClr val="FFFFFF"/>
                </a:solidFill>
              </a:rPr>
              <a:t>Cuentas de bienes y servicios</a:t>
            </a:r>
          </a:p>
          <a:p>
            <a:pPr marL="171450" indent="-171450" algn="just">
              <a:buFont typeface="Arial" panose="020B0604020202020204" pitchFamily="34" charset="0"/>
              <a:buChar char="•"/>
            </a:pPr>
            <a:r>
              <a:rPr lang="es-MX" sz="900" b="0" dirty="0">
                <a:solidFill>
                  <a:srgbClr val="FFFFFF"/>
                </a:solidFill>
              </a:rPr>
              <a:t>Valor agregado bruto de exportación</a:t>
            </a:r>
          </a:p>
          <a:p>
            <a:pPr marL="171450" indent="-171450" algn="just">
              <a:buFont typeface="Arial" panose="020B0604020202020204" pitchFamily="34" charset="0"/>
              <a:buChar char="•"/>
            </a:pPr>
            <a:r>
              <a:rPr lang="es-MX" sz="900" b="0" dirty="0">
                <a:solidFill>
                  <a:srgbClr val="FFFFFF"/>
                </a:solidFill>
              </a:rPr>
              <a:t>Productividad total de los factores</a:t>
            </a:r>
          </a:p>
          <a:p>
            <a:pPr marL="171450" indent="-171450" algn="just">
              <a:buFont typeface="Arial" panose="020B0604020202020204" pitchFamily="34" charset="0"/>
              <a:buChar char="•"/>
            </a:pPr>
            <a:r>
              <a:rPr lang="es-MX" sz="900" b="0" dirty="0">
                <a:solidFill>
                  <a:schemeClr val="bg1"/>
                </a:solidFill>
              </a:rPr>
              <a:t>Índice Nacional de Competitividad</a:t>
            </a:r>
          </a:p>
          <a:p>
            <a:pPr marL="171450" indent="-171450" algn="just">
              <a:buFont typeface="Arial" panose="020B0604020202020204" pitchFamily="34" charset="0"/>
              <a:buChar char="•"/>
            </a:pPr>
            <a:r>
              <a:rPr lang="es-MX" sz="900" b="0" dirty="0">
                <a:solidFill>
                  <a:schemeClr val="bg1"/>
                </a:solidFill>
              </a:rPr>
              <a:t>Indicador Global de Productividad Laboral de la Economía</a:t>
            </a:r>
          </a:p>
        </p:txBody>
      </p:sp>
      <p:sp>
        <p:nvSpPr>
          <p:cNvPr id="34" name="CuadroTexto 33">
            <a:extLst>
              <a:ext uri="{FF2B5EF4-FFF2-40B4-BE49-F238E27FC236}">
                <a16:creationId xmlns:a16="http://schemas.microsoft.com/office/drawing/2014/main" id="{78FE59BF-E40C-4140-90BD-F63603610757}"/>
              </a:ext>
            </a:extLst>
          </p:cNvPr>
          <p:cNvSpPr txBox="1"/>
          <p:nvPr/>
        </p:nvSpPr>
        <p:spPr>
          <a:xfrm>
            <a:off x="7287155" y="1005649"/>
            <a:ext cx="4900861" cy="1020792"/>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900" b="0" dirty="0">
                <a:solidFill>
                  <a:srgbClr val="FFFFFF"/>
                </a:solidFill>
              </a:rPr>
              <a:t>Cuadros de oferta y utilización</a:t>
            </a:r>
          </a:p>
          <a:p>
            <a:pPr marL="171450" indent="-171450" algn="just">
              <a:buFont typeface="Arial" panose="020B0604020202020204" pitchFamily="34" charset="0"/>
              <a:buChar char="•"/>
            </a:pPr>
            <a:r>
              <a:rPr lang="es-MX" sz="900" b="0" dirty="0">
                <a:solidFill>
                  <a:srgbClr val="FFFFFF"/>
                </a:solidFill>
              </a:rPr>
              <a:t>Cuadros de oferta y utilización extendidos</a:t>
            </a:r>
          </a:p>
          <a:p>
            <a:pPr marL="171450" indent="-171450" algn="just">
              <a:buFont typeface="Arial" panose="020B0604020202020204" pitchFamily="34" charset="0"/>
              <a:buChar char="•"/>
            </a:pPr>
            <a:r>
              <a:rPr lang="es-MX" sz="900" b="0" dirty="0">
                <a:solidFill>
                  <a:srgbClr val="FFFFFF"/>
                </a:solidFill>
              </a:rPr>
              <a:t>Matriz de insumo producto</a:t>
            </a:r>
          </a:p>
          <a:p>
            <a:pPr marL="171450" indent="-171450" algn="just">
              <a:buFont typeface="Arial" panose="020B0604020202020204" pitchFamily="34" charset="0"/>
              <a:buChar char="•"/>
            </a:pPr>
            <a:r>
              <a:rPr lang="es-MX" sz="900" b="0" dirty="0">
                <a:solidFill>
                  <a:srgbClr val="FFFFFF"/>
                </a:solidFill>
              </a:rPr>
              <a:t>Acervos de capital por entidad</a:t>
            </a:r>
          </a:p>
          <a:p>
            <a:pPr marL="171450" indent="-171450" algn="just">
              <a:buFont typeface="Arial" panose="020B0604020202020204" pitchFamily="34" charset="0"/>
              <a:buChar char="•"/>
            </a:pPr>
            <a:r>
              <a:rPr lang="es-MX" sz="900" b="0" dirty="0">
                <a:solidFill>
                  <a:srgbClr val="FFFFFF"/>
                </a:solidFill>
              </a:rPr>
              <a:t>Medición de la economía informal</a:t>
            </a:r>
          </a:p>
          <a:p>
            <a:pPr marL="171450" indent="-171450" algn="just">
              <a:buFont typeface="Arial" panose="020B0604020202020204" pitchFamily="34" charset="0"/>
              <a:buChar char="•"/>
            </a:pPr>
            <a:r>
              <a:rPr lang="es-MX" sz="900" b="0" dirty="0">
                <a:solidFill>
                  <a:srgbClr val="FFFFFF"/>
                </a:solidFill>
              </a:rPr>
              <a:t>Tablas origen-destino de la Formación Bruta de Capital Fijo</a:t>
            </a:r>
          </a:p>
          <a:p>
            <a:pPr marL="171450" indent="-171450" algn="just">
              <a:buFont typeface="Arial" panose="020B0604020202020204" pitchFamily="34" charset="0"/>
              <a:buChar char="•"/>
            </a:pPr>
            <a:r>
              <a:rPr lang="es-MX" sz="900" b="0" dirty="0">
                <a:solidFill>
                  <a:srgbClr val="FFFFFF"/>
                </a:solidFill>
              </a:rPr>
              <a:t>Valor agregado bruto del comercio electrónico</a:t>
            </a:r>
          </a:p>
        </p:txBody>
      </p:sp>
      <p:sp>
        <p:nvSpPr>
          <p:cNvPr id="35" name="Rectángulo 34">
            <a:extLst>
              <a:ext uri="{FF2B5EF4-FFF2-40B4-BE49-F238E27FC236}">
                <a16:creationId xmlns:a16="http://schemas.microsoft.com/office/drawing/2014/main" id="{D7775D8B-F3A8-4C5C-8280-FB9FD106CCDD}"/>
              </a:ext>
            </a:extLst>
          </p:cNvPr>
          <p:cNvSpPr/>
          <p:nvPr/>
        </p:nvSpPr>
        <p:spPr>
          <a:xfrm>
            <a:off x="2461009" y="4077471"/>
            <a:ext cx="2069436" cy="369332"/>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Cuentas por Sectores Institucionales</a:t>
            </a:r>
          </a:p>
        </p:txBody>
      </p:sp>
      <p:sp>
        <p:nvSpPr>
          <p:cNvPr id="36" name="Rectángulo 35">
            <a:extLst>
              <a:ext uri="{FF2B5EF4-FFF2-40B4-BE49-F238E27FC236}">
                <a16:creationId xmlns:a16="http://schemas.microsoft.com/office/drawing/2014/main" id="{FD79CDF8-58EB-434D-B552-259464468EC0}"/>
              </a:ext>
            </a:extLst>
          </p:cNvPr>
          <p:cNvSpPr/>
          <p:nvPr/>
        </p:nvSpPr>
        <p:spPr>
          <a:xfrm>
            <a:off x="2461009" y="5191102"/>
            <a:ext cx="2069436" cy="184666"/>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Cuentas temáticas</a:t>
            </a:r>
          </a:p>
        </p:txBody>
      </p:sp>
      <p:sp>
        <p:nvSpPr>
          <p:cNvPr id="37" name="Rectángulo 36">
            <a:extLst>
              <a:ext uri="{FF2B5EF4-FFF2-40B4-BE49-F238E27FC236}">
                <a16:creationId xmlns:a16="http://schemas.microsoft.com/office/drawing/2014/main" id="{C0863183-6507-4E65-9374-75854FFD0B58}"/>
              </a:ext>
            </a:extLst>
          </p:cNvPr>
          <p:cNvSpPr/>
          <p:nvPr/>
        </p:nvSpPr>
        <p:spPr>
          <a:xfrm>
            <a:off x="4649061" y="5098769"/>
            <a:ext cx="2469447" cy="369332"/>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Cuentas satélite y sus indicadores</a:t>
            </a:r>
          </a:p>
        </p:txBody>
      </p:sp>
      <p:sp>
        <p:nvSpPr>
          <p:cNvPr id="39" name="CuadroTexto 38">
            <a:extLst>
              <a:ext uri="{FF2B5EF4-FFF2-40B4-BE49-F238E27FC236}">
                <a16:creationId xmlns:a16="http://schemas.microsoft.com/office/drawing/2014/main" id="{D245118C-6328-4413-B38C-F7902A1E0B25}"/>
              </a:ext>
            </a:extLst>
          </p:cNvPr>
          <p:cNvSpPr txBox="1"/>
          <p:nvPr/>
        </p:nvSpPr>
        <p:spPr>
          <a:xfrm>
            <a:off x="7287155" y="4776348"/>
            <a:ext cx="4900861" cy="1020792"/>
          </a:xfrm>
          <a:prstGeom prst="rect">
            <a:avLst/>
          </a:prstGeom>
          <a:solidFill>
            <a:schemeClr val="accent1">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900" b="0" dirty="0">
                <a:solidFill>
                  <a:srgbClr val="00A2FF">
                    <a:lumMod val="50000"/>
                  </a:srgbClr>
                </a:solidFill>
              </a:rPr>
              <a:t>Cuentas económicas y ecológicas</a:t>
            </a:r>
          </a:p>
          <a:p>
            <a:pPr marL="171450" indent="-171450" algn="l">
              <a:buFont typeface="Arial" panose="020B0604020202020204" pitchFamily="34" charset="0"/>
              <a:buChar char="•"/>
            </a:pPr>
            <a:r>
              <a:rPr lang="es-MX" sz="900" b="0" dirty="0">
                <a:solidFill>
                  <a:srgbClr val="00A2FF">
                    <a:lumMod val="50000"/>
                  </a:srgbClr>
                </a:solidFill>
              </a:rPr>
              <a:t>Cuenta de turismo</a:t>
            </a:r>
          </a:p>
          <a:p>
            <a:pPr marL="171450" indent="-171450" algn="l">
              <a:buFont typeface="Arial" panose="020B0604020202020204" pitchFamily="34" charset="0"/>
              <a:buChar char="•"/>
            </a:pPr>
            <a:r>
              <a:rPr lang="es-MX" sz="900" b="0" dirty="0">
                <a:solidFill>
                  <a:srgbClr val="00A2FF">
                    <a:lumMod val="50000"/>
                  </a:srgbClr>
                </a:solidFill>
              </a:rPr>
              <a:t>Cuenta de salud</a:t>
            </a:r>
          </a:p>
          <a:p>
            <a:pPr marL="171450" indent="-171450" algn="l">
              <a:buFont typeface="Arial" panose="020B0604020202020204" pitchFamily="34" charset="0"/>
              <a:buChar char="•"/>
            </a:pPr>
            <a:r>
              <a:rPr lang="es-MX" sz="900" b="0" dirty="0">
                <a:solidFill>
                  <a:srgbClr val="00A2FF">
                    <a:lumMod val="50000"/>
                  </a:srgbClr>
                </a:solidFill>
              </a:rPr>
              <a:t>Cuenta de instituciones sin fines de lucro</a:t>
            </a:r>
          </a:p>
          <a:p>
            <a:pPr marL="171450" indent="-171450" algn="l">
              <a:buFont typeface="Arial" panose="020B0604020202020204" pitchFamily="34" charset="0"/>
              <a:buChar char="•"/>
            </a:pPr>
            <a:r>
              <a:rPr lang="es-MX" sz="900" b="0" dirty="0">
                <a:solidFill>
                  <a:srgbClr val="00A2FF">
                    <a:lumMod val="50000"/>
                  </a:srgbClr>
                </a:solidFill>
              </a:rPr>
              <a:t>Cuenta del trabajo no remunerado de los hogares</a:t>
            </a:r>
          </a:p>
          <a:p>
            <a:pPr marL="171450" indent="-171450" algn="l">
              <a:buFont typeface="Arial" panose="020B0604020202020204" pitchFamily="34" charset="0"/>
              <a:buChar char="•"/>
            </a:pPr>
            <a:r>
              <a:rPr lang="es-MX" sz="900" b="0" dirty="0">
                <a:solidFill>
                  <a:srgbClr val="00A2FF">
                    <a:lumMod val="50000"/>
                  </a:srgbClr>
                </a:solidFill>
              </a:rPr>
              <a:t>Cuenta de la cultura</a:t>
            </a:r>
          </a:p>
          <a:p>
            <a:pPr marL="171450" indent="-171450" algn="l">
              <a:buFont typeface="Arial" panose="020B0604020202020204" pitchFamily="34" charset="0"/>
              <a:buChar char="•"/>
            </a:pPr>
            <a:r>
              <a:rPr lang="es-MX" sz="900" b="0" dirty="0">
                <a:solidFill>
                  <a:srgbClr val="00A2FF">
                    <a:lumMod val="50000"/>
                  </a:srgbClr>
                </a:solidFill>
              </a:rPr>
              <a:t>Cuenta de vivienda </a:t>
            </a:r>
          </a:p>
        </p:txBody>
      </p:sp>
      <p:sp>
        <p:nvSpPr>
          <p:cNvPr id="40" name="Rectángulo 39">
            <a:extLst>
              <a:ext uri="{FF2B5EF4-FFF2-40B4-BE49-F238E27FC236}">
                <a16:creationId xmlns:a16="http://schemas.microsoft.com/office/drawing/2014/main" id="{F9EA45A8-98DF-4717-882D-F43D7819B0E0}"/>
              </a:ext>
            </a:extLst>
          </p:cNvPr>
          <p:cNvSpPr/>
          <p:nvPr/>
        </p:nvSpPr>
        <p:spPr>
          <a:xfrm>
            <a:off x="4653896" y="4077471"/>
            <a:ext cx="2469447" cy="369332"/>
          </a:xfrm>
          <a:prstGeom prst="rect">
            <a:avLst/>
          </a:prstGeom>
          <a:solidFill>
            <a:srgbClr val="66C7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00A2FF">
                    <a:lumMod val="50000"/>
                  </a:srgbClr>
                </a:solidFill>
                <a:latin typeface="Helvetica Neue Medium"/>
                <a:sym typeface="Helvetica Neue Medium"/>
              </a:rPr>
              <a:t>Generar las Cuentas por sectores institucionales</a:t>
            </a:r>
          </a:p>
        </p:txBody>
      </p:sp>
      <p:sp>
        <p:nvSpPr>
          <p:cNvPr id="41" name="CuadroTexto 40">
            <a:extLst>
              <a:ext uri="{FF2B5EF4-FFF2-40B4-BE49-F238E27FC236}">
                <a16:creationId xmlns:a16="http://schemas.microsoft.com/office/drawing/2014/main" id="{A213885C-B78D-4BA7-AB15-4537357668BE}"/>
              </a:ext>
            </a:extLst>
          </p:cNvPr>
          <p:cNvSpPr txBox="1"/>
          <p:nvPr/>
        </p:nvSpPr>
        <p:spPr>
          <a:xfrm>
            <a:off x="7295864" y="3819034"/>
            <a:ext cx="4900861" cy="882293"/>
          </a:xfrm>
          <a:prstGeom prst="rect">
            <a:avLst/>
          </a:prstGeom>
          <a:solidFill>
            <a:srgbClr val="66C7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900" b="0" dirty="0">
                <a:solidFill>
                  <a:srgbClr val="00A2FF">
                    <a:lumMod val="50000"/>
                  </a:srgbClr>
                </a:solidFill>
              </a:rPr>
              <a:t>Cuentas por Sectores Institucionales Anuales</a:t>
            </a:r>
          </a:p>
          <a:p>
            <a:pPr marL="171450" indent="-171450" algn="just">
              <a:buFont typeface="Arial" panose="020B0604020202020204" pitchFamily="34" charset="0"/>
              <a:buChar char="•"/>
            </a:pPr>
            <a:r>
              <a:rPr lang="es-MX" sz="900" b="0" dirty="0">
                <a:solidFill>
                  <a:srgbClr val="00A2FF">
                    <a:lumMod val="50000"/>
                  </a:srgbClr>
                </a:solidFill>
              </a:rPr>
              <a:t>Cuentas por Sectores Institucionales Trimestrales</a:t>
            </a:r>
          </a:p>
          <a:p>
            <a:pPr marL="171450" indent="-171450" algn="just">
              <a:buFont typeface="Arial" panose="020B0604020202020204" pitchFamily="34" charset="0"/>
              <a:buChar char="•"/>
            </a:pPr>
            <a:r>
              <a:rPr lang="es-MX" sz="900" b="0" dirty="0">
                <a:solidFill>
                  <a:srgbClr val="00A2FF">
                    <a:lumMod val="50000"/>
                  </a:srgbClr>
                </a:solidFill>
              </a:rPr>
              <a:t>Indicadores Macroeconómicos del Sector Público</a:t>
            </a:r>
          </a:p>
          <a:p>
            <a:pPr marL="171450" indent="-171450" algn="just">
              <a:buFont typeface="Arial" panose="020B0604020202020204" pitchFamily="34" charset="0"/>
              <a:buChar char="•"/>
            </a:pPr>
            <a:r>
              <a:rPr lang="es-MX" sz="900" b="0" dirty="0">
                <a:solidFill>
                  <a:srgbClr val="00A2FF">
                    <a:lumMod val="50000"/>
                  </a:srgbClr>
                </a:solidFill>
              </a:rPr>
              <a:t>Gobiernos Estatales y Gobiernos Locales</a:t>
            </a:r>
          </a:p>
          <a:p>
            <a:pPr marL="171450" indent="-171450" algn="just">
              <a:buFont typeface="Arial" panose="020B0604020202020204" pitchFamily="34" charset="0"/>
              <a:buChar char="•"/>
            </a:pPr>
            <a:r>
              <a:rPr lang="es-MX" sz="900" b="0" dirty="0">
                <a:solidFill>
                  <a:srgbClr val="00A2FF">
                    <a:lumMod val="50000"/>
                  </a:srgbClr>
                </a:solidFill>
              </a:rPr>
              <a:t>Cuentas Corrientes y de Acumulación</a:t>
            </a:r>
          </a:p>
          <a:p>
            <a:pPr marL="171450" indent="-171450" algn="just">
              <a:buFont typeface="Arial" panose="020B0604020202020204" pitchFamily="34" charset="0"/>
              <a:buChar char="•"/>
            </a:pPr>
            <a:r>
              <a:rPr lang="es-MX" sz="900" b="0" dirty="0">
                <a:solidFill>
                  <a:srgbClr val="00A2FF">
                    <a:lumMod val="50000"/>
                  </a:srgbClr>
                </a:solidFill>
              </a:rPr>
              <a:t>Cuentas de Producción por Finalidad</a:t>
            </a:r>
          </a:p>
        </p:txBody>
      </p:sp>
      <p:sp>
        <p:nvSpPr>
          <p:cNvPr id="42" name="CuadroTexto 41">
            <a:extLst>
              <a:ext uri="{FF2B5EF4-FFF2-40B4-BE49-F238E27FC236}">
                <a16:creationId xmlns:a16="http://schemas.microsoft.com/office/drawing/2014/main" id="{F2238015-405C-4FA8-B819-2240DE029303}"/>
              </a:ext>
            </a:extLst>
          </p:cNvPr>
          <p:cNvSpPr txBox="1"/>
          <p:nvPr/>
        </p:nvSpPr>
        <p:spPr>
          <a:xfrm>
            <a:off x="7278446" y="2079409"/>
            <a:ext cx="4909570" cy="1159292"/>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just">
              <a:buFont typeface="Arial" panose="020B0604020202020204" pitchFamily="34" charset="0"/>
              <a:buChar char="•"/>
            </a:pPr>
            <a:r>
              <a:rPr lang="es-MX" sz="900" b="0" dirty="0">
                <a:solidFill>
                  <a:srgbClr val="FFFFFF"/>
                </a:solidFill>
              </a:rPr>
              <a:t>Estimación oportuna PIB trimestral</a:t>
            </a:r>
          </a:p>
          <a:p>
            <a:pPr marL="171450" indent="-171450" algn="just">
              <a:buFont typeface="Arial" panose="020B0604020202020204" pitchFamily="34" charset="0"/>
              <a:buChar char="•"/>
            </a:pPr>
            <a:r>
              <a:rPr lang="es-MX" sz="900" b="0" dirty="0">
                <a:solidFill>
                  <a:srgbClr val="FFFFFF"/>
                </a:solidFill>
              </a:rPr>
              <a:t>PIB trimestral</a:t>
            </a:r>
          </a:p>
          <a:p>
            <a:pPr marL="171450" indent="-171450" algn="just">
              <a:buFont typeface="Arial" panose="020B0604020202020204" pitchFamily="34" charset="0"/>
              <a:buChar char="•"/>
            </a:pPr>
            <a:r>
              <a:rPr lang="es-MX" sz="900" b="0" dirty="0">
                <a:solidFill>
                  <a:srgbClr val="FFFFFF"/>
                </a:solidFill>
              </a:rPr>
              <a:t>Indicador Global de la Actividad Económica</a:t>
            </a:r>
          </a:p>
          <a:p>
            <a:pPr marL="171450" indent="-171450" algn="just">
              <a:buFont typeface="Arial" panose="020B0604020202020204" pitchFamily="34" charset="0"/>
              <a:buChar char="•"/>
            </a:pPr>
            <a:r>
              <a:rPr lang="es-MX" sz="900" b="0" dirty="0">
                <a:solidFill>
                  <a:srgbClr val="FFFFFF"/>
                </a:solidFill>
              </a:rPr>
              <a:t>Indicador Mensual de la Actividad Industrial</a:t>
            </a:r>
          </a:p>
          <a:p>
            <a:pPr marL="171450" indent="-171450" algn="just">
              <a:buFont typeface="Arial" panose="020B0604020202020204" pitchFamily="34" charset="0"/>
              <a:buChar char="•"/>
            </a:pPr>
            <a:r>
              <a:rPr lang="es-MX" sz="900" b="0" dirty="0">
                <a:solidFill>
                  <a:srgbClr val="FFFFFF"/>
                </a:solidFill>
              </a:rPr>
              <a:t>Oferta y Utilización Trimestral</a:t>
            </a:r>
          </a:p>
          <a:p>
            <a:pPr marL="171450" indent="-171450" algn="just">
              <a:buFont typeface="Arial" panose="020B0604020202020204" pitchFamily="34" charset="0"/>
              <a:buChar char="•"/>
            </a:pPr>
            <a:r>
              <a:rPr lang="es-MX" sz="900" b="0" dirty="0">
                <a:solidFill>
                  <a:srgbClr val="FFFFFF"/>
                </a:solidFill>
              </a:rPr>
              <a:t>Indicador Trimestral del Ahorro Bruto</a:t>
            </a:r>
          </a:p>
          <a:p>
            <a:pPr marL="171450" indent="-171450" algn="just">
              <a:buFont typeface="Arial" panose="020B0604020202020204" pitchFamily="34" charset="0"/>
              <a:buChar char="•"/>
            </a:pPr>
            <a:r>
              <a:rPr lang="es-MX" sz="900" b="0" dirty="0">
                <a:solidFill>
                  <a:srgbClr val="FFFFFF"/>
                </a:solidFill>
              </a:rPr>
              <a:t>Indicador Mensual de la Formación Bruta de Capital Fijo</a:t>
            </a:r>
          </a:p>
          <a:p>
            <a:pPr marL="171450" indent="-171450" algn="just">
              <a:buFont typeface="Arial" panose="020B0604020202020204" pitchFamily="34" charset="0"/>
              <a:buChar char="•"/>
            </a:pPr>
            <a:r>
              <a:rPr lang="es-MX" sz="900" b="0" dirty="0">
                <a:solidFill>
                  <a:srgbClr val="FFFFFF"/>
                </a:solidFill>
              </a:rPr>
              <a:t>Indicador Mensual del Consumo Privado en el Mercado Interior</a:t>
            </a:r>
          </a:p>
        </p:txBody>
      </p:sp>
      <p:sp>
        <p:nvSpPr>
          <p:cNvPr id="43" name="Rectángulo 42">
            <a:extLst>
              <a:ext uri="{FF2B5EF4-FFF2-40B4-BE49-F238E27FC236}">
                <a16:creationId xmlns:a16="http://schemas.microsoft.com/office/drawing/2014/main" id="{78ED1DCD-608C-4A48-93E2-FB0303D2773D}"/>
              </a:ext>
            </a:extLst>
          </p:cNvPr>
          <p:cNvSpPr/>
          <p:nvPr/>
        </p:nvSpPr>
        <p:spPr>
          <a:xfrm>
            <a:off x="4665613" y="2563040"/>
            <a:ext cx="2469447" cy="184666"/>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Generar las Cuentas de corto plazo</a:t>
            </a:r>
          </a:p>
        </p:txBody>
      </p:sp>
      <p:sp>
        <p:nvSpPr>
          <p:cNvPr id="44" name="Rectángulo 43">
            <a:extLst>
              <a:ext uri="{FF2B5EF4-FFF2-40B4-BE49-F238E27FC236}">
                <a16:creationId xmlns:a16="http://schemas.microsoft.com/office/drawing/2014/main" id="{FFD62837-B3C8-4A40-8E15-9375C3AC38AC}"/>
              </a:ext>
            </a:extLst>
          </p:cNvPr>
          <p:cNvSpPr/>
          <p:nvPr/>
        </p:nvSpPr>
        <p:spPr>
          <a:xfrm>
            <a:off x="4684578" y="3407957"/>
            <a:ext cx="2469447" cy="184666"/>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r>
              <a:rPr lang="es-MX" sz="1200" b="0" dirty="0">
                <a:solidFill>
                  <a:srgbClr val="FFFFFF"/>
                </a:solidFill>
                <a:latin typeface="Helvetica Neue Medium"/>
                <a:sym typeface="Helvetica Neue Medium"/>
              </a:rPr>
              <a:t>Generar las Cuentas regionales</a:t>
            </a:r>
          </a:p>
        </p:txBody>
      </p:sp>
      <p:sp>
        <p:nvSpPr>
          <p:cNvPr id="45" name="CuadroTexto 44">
            <a:extLst>
              <a:ext uri="{FF2B5EF4-FFF2-40B4-BE49-F238E27FC236}">
                <a16:creationId xmlns:a16="http://schemas.microsoft.com/office/drawing/2014/main" id="{A4D242D6-3A42-48B0-895E-1931CAB8630C}"/>
              </a:ext>
            </a:extLst>
          </p:cNvPr>
          <p:cNvSpPr txBox="1"/>
          <p:nvPr/>
        </p:nvSpPr>
        <p:spPr>
          <a:xfrm>
            <a:off x="7278446" y="3264731"/>
            <a:ext cx="4909570" cy="466794"/>
          </a:xfrm>
          <a:prstGeom prst="rect">
            <a:avLst/>
          </a:pr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171450" indent="-171450" algn="l">
              <a:buFont typeface="Arial" panose="020B0604020202020204" pitchFamily="34" charset="0"/>
              <a:buChar char="•"/>
            </a:pPr>
            <a:r>
              <a:rPr lang="es-MX" sz="900" b="0" dirty="0">
                <a:solidFill>
                  <a:schemeClr val="bg1"/>
                </a:solidFill>
              </a:rPr>
              <a:t>Indicador Mensual de la Actividad Industrial por Entidad Federativa</a:t>
            </a:r>
          </a:p>
          <a:p>
            <a:pPr marL="171450" indent="-171450" algn="l">
              <a:buFont typeface="Arial" panose="020B0604020202020204" pitchFamily="34" charset="0"/>
              <a:buChar char="•"/>
            </a:pPr>
            <a:r>
              <a:rPr lang="es-MX" sz="900" b="0" dirty="0">
                <a:solidFill>
                  <a:schemeClr val="bg1"/>
                </a:solidFill>
              </a:rPr>
              <a:t>Indicador Trimestral de la Actividad Económica Estatal</a:t>
            </a:r>
          </a:p>
          <a:p>
            <a:pPr marL="171450" indent="-171450" algn="l">
              <a:buFont typeface="Arial" panose="020B0604020202020204" pitchFamily="34" charset="0"/>
              <a:buChar char="•"/>
            </a:pPr>
            <a:r>
              <a:rPr lang="es-MX" sz="900" b="0" dirty="0">
                <a:solidFill>
                  <a:schemeClr val="bg1"/>
                </a:solidFill>
              </a:rPr>
              <a:t>Producto Interno Bruto por Entidad Federativa</a:t>
            </a:r>
            <a:endParaRPr lang="es-MX" sz="900" dirty="0">
              <a:solidFill>
                <a:schemeClr val="bg1"/>
              </a:solidFill>
            </a:endParaRPr>
          </a:p>
        </p:txBody>
      </p:sp>
      <p:cxnSp>
        <p:nvCxnSpPr>
          <p:cNvPr id="51" name="Conector recto 50">
            <a:extLst>
              <a:ext uri="{FF2B5EF4-FFF2-40B4-BE49-F238E27FC236}">
                <a16:creationId xmlns:a16="http://schemas.microsoft.com/office/drawing/2014/main" id="{49FD7277-6BAF-4379-AF72-4DB03969E202}"/>
              </a:ext>
            </a:extLst>
          </p:cNvPr>
          <p:cNvCxnSpPr>
            <a:cxnSpLocks/>
            <a:stCxn id="43" idx="1"/>
            <a:endCxn id="29" idx="3"/>
          </p:cNvCxnSpPr>
          <p:nvPr/>
        </p:nvCxnSpPr>
        <p:spPr>
          <a:xfrm flipH="1" flipV="1">
            <a:off x="4498945" y="2134614"/>
            <a:ext cx="166668" cy="52075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3" name="Conector recto 52">
            <a:extLst>
              <a:ext uri="{FF2B5EF4-FFF2-40B4-BE49-F238E27FC236}">
                <a16:creationId xmlns:a16="http://schemas.microsoft.com/office/drawing/2014/main" id="{EF1DCF70-2355-4570-802C-15E498B28CD2}"/>
              </a:ext>
            </a:extLst>
          </p:cNvPr>
          <p:cNvCxnSpPr>
            <a:cxnSpLocks/>
            <a:stCxn id="44" idx="1"/>
            <a:endCxn id="29" idx="3"/>
          </p:cNvCxnSpPr>
          <p:nvPr/>
        </p:nvCxnSpPr>
        <p:spPr>
          <a:xfrm flipH="1" flipV="1">
            <a:off x="4498945" y="2134614"/>
            <a:ext cx="185633" cy="1365676"/>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8" name="Conector recto 57">
            <a:extLst>
              <a:ext uri="{FF2B5EF4-FFF2-40B4-BE49-F238E27FC236}">
                <a16:creationId xmlns:a16="http://schemas.microsoft.com/office/drawing/2014/main" id="{2ED6EE02-1650-4AED-9304-4547B1D3CCA1}"/>
              </a:ext>
            </a:extLst>
          </p:cNvPr>
          <p:cNvCxnSpPr>
            <a:cxnSpLocks/>
            <a:stCxn id="34" idx="1"/>
            <a:endCxn id="31" idx="3"/>
          </p:cNvCxnSpPr>
          <p:nvPr/>
        </p:nvCxnSpPr>
        <p:spPr>
          <a:xfrm flipH="1" flipV="1">
            <a:off x="7128588" y="1513765"/>
            <a:ext cx="158567" cy="2280"/>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9" name="Conector recto 58">
            <a:extLst>
              <a:ext uri="{FF2B5EF4-FFF2-40B4-BE49-F238E27FC236}">
                <a16:creationId xmlns:a16="http://schemas.microsoft.com/office/drawing/2014/main" id="{E30AEA9F-1E0C-4C2A-AE5D-8C8D982ED204}"/>
              </a:ext>
            </a:extLst>
          </p:cNvPr>
          <p:cNvCxnSpPr>
            <a:cxnSpLocks/>
            <a:stCxn id="42" idx="1"/>
            <a:endCxn id="43" idx="3"/>
          </p:cNvCxnSpPr>
          <p:nvPr/>
        </p:nvCxnSpPr>
        <p:spPr>
          <a:xfrm flipH="1" flipV="1">
            <a:off x="7135060" y="2655373"/>
            <a:ext cx="143386" cy="368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0" name="Conector recto 59">
            <a:extLst>
              <a:ext uri="{FF2B5EF4-FFF2-40B4-BE49-F238E27FC236}">
                <a16:creationId xmlns:a16="http://schemas.microsoft.com/office/drawing/2014/main" id="{B2BA5231-550D-4D15-817B-457EE1FDA621}"/>
              </a:ext>
            </a:extLst>
          </p:cNvPr>
          <p:cNvCxnSpPr>
            <a:cxnSpLocks/>
            <a:stCxn id="45" idx="1"/>
            <a:endCxn id="44" idx="3"/>
          </p:cNvCxnSpPr>
          <p:nvPr/>
        </p:nvCxnSpPr>
        <p:spPr>
          <a:xfrm flipH="1">
            <a:off x="7154025" y="3498128"/>
            <a:ext cx="124421" cy="2162"/>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3" name="Conector recto 72">
            <a:extLst>
              <a:ext uri="{FF2B5EF4-FFF2-40B4-BE49-F238E27FC236}">
                <a16:creationId xmlns:a16="http://schemas.microsoft.com/office/drawing/2014/main" id="{B28F5BB4-9B12-4DB9-A2AD-13952944FE12}"/>
              </a:ext>
            </a:extLst>
          </p:cNvPr>
          <p:cNvCxnSpPr>
            <a:cxnSpLocks/>
            <a:stCxn id="31" idx="1"/>
            <a:endCxn id="29" idx="3"/>
          </p:cNvCxnSpPr>
          <p:nvPr/>
        </p:nvCxnSpPr>
        <p:spPr>
          <a:xfrm flipH="1">
            <a:off x="4498945" y="1513765"/>
            <a:ext cx="160196" cy="620849"/>
          </a:xfrm>
          <a:prstGeom prst="line">
            <a:avLst/>
          </a:prstGeom>
          <a:solidFill>
            <a:schemeClr val="accent2"/>
          </a:solid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0" name="Conector recto 99">
            <a:extLst>
              <a:ext uri="{FF2B5EF4-FFF2-40B4-BE49-F238E27FC236}">
                <a16:creationId xmlns:a16="http://schemas.microsoft.com/office/drawing/2014/main" id="{AFFA9292-B17B-4F55-9829-E7273616C13E}"/>
              </a:ext>
            </a:extLst>
          </p:cNvPr>
          <p:cNvCxnSpPr>
            <a:cxnSpLocks/>
            <a:stCxn id="36" idx="1"/>
            <a:endCxn id="28" idx="3"/>
          </p:cNvCxnSpPr>
          <p:nvPr/>
        </p:nvCxnSpPr>
        <p:spPr>
          <a:xfrm flipH="1" flipV="1">
            <a:off x="2325841" y="3381734"/>
            <a:ext cx="135168" cy="190170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4" name="Conector recto 93">
            <a:extLst>
              <a:ext uri="{FF2B5EF4-FFF2-40B4-BE49-F238E27FC236}">
                <a16:creationId xmlns:a16="http://schemas.microsoft.com/office/drawing/2014/main" id="{5F623733-3B20-495F-AEC2-DA66456A9BA8}"/>
              </a:ext>
            </a:extLst>
          </p:cNvPr>
          <p:cNvCxnSpPr>
            <a:cxnSpLocks/>
            <a:stCxn id="29" idx="1"/>
            <a:endCxn id="28" idx="3"/>
          </p:cNvCxnSpPr>
          <p:nvPr/>
        </p:nvCxnSpPr>
        <p:spPr>
          <a:xfrm flipH="1">
            <a:off x="2325841" y="2134614"/>
            <a:ext cx="103668" cy="124712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46" name="CuadroTexto 45">
            <a:extLst>
              <a:ext uri="{FF2B5EF4-FFF2-40B4-BE49-F238E27FC236}">
                <a16:creationId xmlns:a16="http://schemas.microsoft.com/office/drawing/2014/main" id="{B762631E-6E96-4B2D-A008-BBA8156ED4F6}"/>
              </a:ext>
            </a:extLst>
          </p:cNvPr>
          <p:cNvSpPr txBox="1"/>
          <p:nvPr/>
        </p:nvSpPr>
        <p:spPr>
          <a:xfrm>
            <a:off x="2724442" y="2320276"/>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49" name="CuadroTexto 48">
            <a:extLst>
              <a:ext uri="{FF2B5EF4-FFF2-40B4-BE49-F238E27FC236}">
                <a16:creationId xmlns:a16="http://schemas.microsoft.com/office/drawing/2014/main" id="{5E421A74-DA76-410C-936E-058A39E6771B}"/>
              </a:ext>
            </a:extLst>
          </p:cNvPr>
          <p:cNvSpPr txBox="1"/>
          <p:nvPr/>
        </p:nvSpPr>
        <p:spPr>
          <a:xfrm>
            <a:off x="2724441" y="4440729"/>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50" name="CuadroTexto 49">
            <a:extLst>
              <a:ext uri="{FF2B5EF4-FFF2-40B4-BE49-F238E27FC236}">
                <a16:creationId xmlns:a16="http://schemas.microsoft.com/office/drawing/2014/main" id="{88128582-982E-4D30-B207-BFEE9C2DC85C}"/>
              </a:ext>
            </a:extLst>
          </p:cNvPr>
          <p:cNvSpPr txBox="1"/>
          <p:nvPr/>
        </p:nvSpPr>
        <p:spPr>
          <a:xfrm>
            <a:off x="2724441" y="5376761"/>
            <a:ext cx="1479572" cy="174407"/>
          </a:xfrm>
          <a:prstGeom prst="rect">
            <a:avLst/>
          </a:prstGeom>
          <a:solidFill>
            <a:srgbClr val="FFC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defTabSz="412750"/>
            <a:r>
              <a:rPr lang="es-MX" sz="800" b="0" dirty="0"/>
              <a:t>Ciclo de programa: Quinquenal</a:t>
            </a:r>
          </a:p>
        </p:txBody>
      </p:sp>
      <p:sp>
        <p:nvSpPr>
          <p:cNvPr id="47" name="CuadroTexto 46"/>
          <p:cNvSpPr txBox="1"/>
          <p:nvPr/>
        </p:nvSpPr>
        <p:spPr>
          <a:xfrm flipH="1">
            <a:off x="58682" y="5477723"/>
            <a:ext cx="1412178"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a:r>
              <a:rPr lang="es-MX" sz="700" dirty="0"/>
              <a:t>CICLO QUINQUENAL = LOS CAMBIOS DE AÑO BASE</a:t>
            </a:r>
            <a:endParaRPr lang="en-US" sz="700" dirty="0"/>
          </a:p>
        </p:txBody>
      </p:sp>
    </p:spTree>
    <p:extLst>
      <p:ext uri="{BB962C8B-B14F-4D97-AF65-F5344CB8AC3E}">
        <p14:creationId xmlns:p14="http://schemas.microsoft.com/office/powerpoint/2010/main" val="2609476797"/>
      </p:ext>
    </p:extLst>
  </p:cSld>
  <p:clrMapOvr>
    <a:masterClrMapping/>
  </p:clrMapOvr>
  <p:transition spd="med"/>
</p:sld>
</file>

<file path=ppt/theme/theme1.xml><?xml version="1.0" encoding="utf-8"?>
<a:theme xmlns:a="http://schemas.openxmlformats.org/drawingml/2006/main" name="Tema_azul">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Tema_azul" id="{059C6B26-1AC2-4BC2-8C8F-6E8A6A8A0271}" vid="{C16D3BC2-8546-4039-80C0-E0EBAD5890C5}"/>
    </a:ext>
  </a:extLst>
</a:theme>
</file>

<file path=docProps/app.xml><?xml version="1.0" encoding="utf-8"?>
<Properties xmlns="http://schemas.openxmlformats.org/officeDocument/2006/extended-properties" xmlns:vt="http://schemas.openxmlformats.org/officeDocument/2006/docPropsVTypes">
  <Template>Tema_azul</Template>
  <TotalTime>9303</TotalTime>
  <Words>2670</Words>
  <Application>Microsoft Office PowerPoint</Application>
  <PresentationFormat>Panorámica</PresentationFormat>
  <Paragraphs>358</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Helvetica Neue</vt:lpstr>
      <vt:lpstr>Helvetica Neue Light</vt:lpstr>
      <vt:lpstr>Helvetica Neue Medium</vt:lpstr>
      <vt:lpstr>HelveticaNeue-Light</vt:lpstr>
      <vt:lpstr>Tema_azul</vt:lpstr>
      <vt:lpstr> Programas de Información  Avances en integración de listado</vt:lpstr>
      <vt:lpstr>Presentación de PowerPoint</vt:lpstr>
      <vt:lpstr>Ciclos de cambio y ciclos de trabajo</vt:lpstr>
      <vt:lpstr>Vista Programa</vt:lpstr>
      <vt:lpstr>Interacción entre UAs</vt:lpstr>
      <vt:lpstr>  Programas de la DGEE NTPPIEG</vt:lpstr>
      <vt:lpstr>Presentación de PowerPoint</vt:lpstr>
      <vt:lpstr>Presentación de PowerPoint</vt:lpstr>
      <vt:lpstr>Presentación de PowerPoint</vt:lpstr>
      <vt:lpstr>Presentación de PowerPoint</vt:lpstr>
      <vt:lpstr>Presentación de PowerPoint</vt:lpstr>
      <vt:lpstr>Presentación de PowerPoint</vt:lpstr>
      <vt:lpstr> Programas de Información  Siguientes pasos en integración de listado</vt:lpstr>
      <vt:lpstr>Siguientes pasos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Propuestas de la Vicepresidencia del SNIGAMOTU en respuesta a la Reunión de Coordinación de la Junta de Gobierno</dc:title>
  <dc:creator>animalito</dc:creator>
  <cp:lastModifiedBy>TORROJA MATEU NURIA</cp:lastModifiedBy>
  <cp:revision>571</cp:revision>
  <cp:lastPrinted>2019-06-04T20:48:32Z</cp:lastPrinted>
  <dcterms:created xsi:type="dcterms:W3CDTF">2019-05-21T19:55:58Z</dcterms:created>
  <dcterms:modified xsi:type="dcterms:W3CDTF">2019-07-26T13:30:15Z</dcterms:modified>
</cp:coreProperties>
</file>