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010400" cy="92964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Helvetica Neue Light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PbroeR87SfmsPbrmQ9B3crCwq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" name="Google Shape;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80e3b6af6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80e3b6af6_0_8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80e3b6af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80e3b6af6_0_9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80e3b6af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80e3b6af6_0_9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60dc63be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g60dc63bea0_0_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60dc63bea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g60dc63bea0_0_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60dc63bea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g60dc63bea0_0_6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60dc63bea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60dc63bea0_0_6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80e3b6a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80e3b6af6_0_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80e3b6af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80e3b6af6_0_2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80e3b6af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80e3b6af6_0_4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80e3b6af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80e3b6af6_0_5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rtada" type="tx">
  <p:cSld name="TITLE_AND_BODY">
    <p:bg>
      <p:bgPr>
        <a:solidFill>
          <a:srgbClr val="083254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6430318" y="2707493"/>
            <a:ext cx="4921189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50"/>
              <a:buFont typeface="Arial"/>
              <a:buNone/>
              <a:defRPr sz="88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" name="Google Shape;17;p14"/>
          <p:cNvSpPr/>
          <p:nvPr/>
        </p:nvSpPr>
        <p:spPr>
          <a:xfrm>
            <a:off x="6092825" y="3011570"/>
            <a:ext cx="37439" cy="8348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endParaRPr sz="16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Title &amp; Bullets">
    <p:bg>
      <p:bgPr>
        <a:solidFill>
          <a:srgbClr val="FFFFF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58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2F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21" name="Google Shape;21;p15" descr="INEGI2018-Plantilla_Pleca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350" y="5834991"/>
            <a:ext cx="12204701" cy="10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619" cy="2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/>
        </p:nvSpPr>
        <p:spPr>
          <a:xfrm>
            <a:off x="299351" y="1222744"/>
            <a:ext cx="11593298" cy="4739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marR="0" lvl="0" indent="-635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Body Level 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0" marR="0" lvl="1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Body Level 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0" marR="0" lvl="2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Body Level Three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0" marR="0" lvl="3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Body Level Four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0" marR="0" lvl="4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Body Level Five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7;p13"/>
          <p:cNvGrpSpPr/>
          <p:nvPr/>
        </p:nvGrpSpPr>
        <p:grpSpPr>
          <a:xfrm>
            <a:off x="0" y="6099977"/>
            <a:ext cx="12192000" cy="762257"/>
            <a:chOff x="0" y="0"/>
            <a:chExt cx="24384001" cy="1524513"/>
          </a:xfrm>
        </p:grpSpPr>
        <p:sp>
          <p:nvSpPr>
            <p:cNvPr id="8" name="Google Shape;8;p13"/>
            <p:cNvSpPr/>
            <p:nvPr/>
          </p:nvSpPr>
          <p:spPr>
            <a:xfrm>
              <a:off x="0" y="87840"/>
              <a:ext cx="24384001" cy="1436673"/>
            </a:xfrm>
            <a:prstGeom prst="rect">
              <a:avLst/>
            </a:prstGeom>
            <a:solidFill>
              <a:srgbClr val="0174C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Helvetica Neue"/>
                <a:buNone/>
              </a:pPr>
              <a:endPara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Google Shape;9;p13"/>
            <p:cNvSpPr/>
            <p:nvPr/>
          </p:nvSpPr>
          <p:spPr>
            <a:xfrm>
              <a:off x="0" y="0"/>
              <a:ext cx="24384001" cy="107033"/>
            </a:xfrm>
            <a:prstGeom prst="rect">
              <a:avLst/>
            </a:prstGeom>
            <a:solidFill>
              <a:srgbClr val="B9BBBB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Helvetica Neue"/>
                <a:buNone/>
              </a:pPr>
              <a:endPara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10" name="Google Shape;10;p13" descr="INEGI2018-Plantilla_Logo_INEGI.png"/>
          <p:cNvPicPr preferRelativeResize="0"/>
          <p:nvPr/>
        </p:nvPicPr>
        <p:blipFill rotWithShape="1">
          <a:blip r:embed="rId4">
            <a:alphaModFix/>
          </a:blip>
          <a:srcRect t="31617" b="31617"/>
          <a:stretch/>
        </p:blipFill>
        <p:spPr>
          <a:xfrm>
            <a:off x="239950" y="6271748"/>
            <a:ext cx="2164631" cy="4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/>
          <p:nvPr/>
        </p:nvSpPr>
        <p:spPr>
          <a:xfrm>
            <a:off x="2525381" y="6216133"/>
            <a:ext cx="19324" cy="573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endParaRPr sz="16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13"/>
          <p:cNvSpPr txBox="1"/>
          <p:nvPr/>
        </p:nvSpPr>
        <p:spPr>
          <a:xfrm>
            <a:off x="2665579" y="6213262"/>
            <a:ext cx="9315577" cy="57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Helvetica Neue Light"/>
              <a:buNone/>
            </a:pPr>
            <a:r>
              <a:rPr lang="en-US" sz="3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Title Text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3"/>
          <p:cNvSpPr txBox="1"/>
          <p:nvPr/>
        </p:nvSpPr>
        <p:spPr>
          <a:xfrm>
            <a:off x="276447" y="85061"/>
            <a:ext cx="1170644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58"/>
              </a:buClr>
              <a:buSzPts val="5600"/>
              <a:buFont typeface="Helvetica Neue"/>
              <a:buNone/>
            </a:pPr>
            <a:r>
              <a:rPr lang="en-US" sz="5600" b="0" i="0" u="none" strike="noStrike" cap="none">
                <a:solidFill>
                  <a:srgbClr val="002F5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Title Text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6312855" y="1950701"/>
            <a:ext cx="4921189" cy="409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</a:pPr>
            <a:br>
              <a:rPr lang="en-US" sz="32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20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Automatización</a:t>
            </a:r>
            <a:r>
              <a:rPr lang="en-US" sz="32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320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indicadores</a:t>
            </a:r>
            <a:r>
              <a:rPr lang="en-US" sz="32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320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precisión</a:t>
            </a:r>
            <a:r>
              <a:rPr lang="en-US" sz="32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estadística</a:t>
            </a:r>
            <a:r>
              <a:rPr lang="en-US" sz="32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para </a:t>
            </a:r>
            <a:r>
              <a:rPr lang="en-US" sz="320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encuestas</a:t>
            </a:r>
            <a:br>
              <a:rPr lang="en-US" sz="32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80e3b6af6_0_85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30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¿Qué falta?</a:t>
            </a:r>
            <a:endParaRPr/>
          </a:p>
        </p:txBody>
      </p:sp>
      <p:sp>
        <p:nvSpPr>
          <p:cNvPr id="138" name="Google Shape;138;ga80e3b6af6_0_85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3000" cy="464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2950"/>
              </a:spcBef>
              <a:spcAft>
                <a:spcPts val="0"/>
              </a:spcAft>
              <a:buSzPts val="3000"/>
              <a:buChar char="•"/>
            </a:pPr>
            <a:r>
              <a:rPr lang="en-US"/>
              <a:t>Aprobación de Roles responsables de proceso de los cálculos generados y visualizaciones propuestas.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/>
              <a:t>Puesta en producción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/>
              <a:t>Generalización a todos los programas basados en encuestas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80e3b6af6_0_90"/>
          <p:cNvSpPr txBox="1">
            <a:spLocks noGrp="1"/>
          </p:cNvSpPr>
          <p:nvPr>
            <p:ph type="title"/>
          </p:nvPr>
        </p:nvSpPr>
        <p:spPr>
          <a:xfrm>
            <a:off x="3477525" y="6049275"/>
            <a:ext cx="9293400" cy="80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lt1"/>
                </a:solidFill>
              </a:rPr>
              <a:t>Otros usos</a:t>
            </a:r>
            <a:endParaRPr sz="4500">
              <a:solidFill>
                <a:schemeClr val="lt1"/>
              </a:solidFill>
            </a:endParaRPr>
          </a:p>
        </p:txBody>
      </p:sp>
      <p:pic>
        <p:nvPicPr>
          <p:cNvPr id="144" name="Google Shape;144;ga80e3b6af6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050" y="0"/>
            <a:ext cx="1042987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a80e3b6af6_0_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0050" y="2171700"/>
            <a:ext cx="9171900" cy="35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80e3b6af6_0_97"/>
          <p:cNvSpPr txBox="1">
            <a:spLocks noGrp="1"/>
          </p:cNvSpPr>
          <p:nvPr>
            <p:ph type="title"/>
          </p:nvPr>
        </p:nvSpPr>
        <p:spPr>
          <a:xfrm>
            <a:off x="3477525" y="6049275"/>
            <a:ext cx="9293400" cy="80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lt1"/>
                </a:solidFill>
              </a:rPr>
              <a:t>Otros usos</a:t>
            </a:r>
            <a:endParaRPr sz="4500">
              <a:solidFill>
                <a:schemeClr val="lt1"/>
              </a:solidFill>
            </a:endParaRPr>
          </a:p>
        </p:txBody>
      </p:sp>
      <p:pic>
        <p:nvPicPr>
          <p:cNvPr id="151" name="Google Shape;151;ga80e3b6af6_0_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050" y="0"/>
            <a:ext cx="1042987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a80e3b6af6_0_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050" y="2088150"/>
            <a:ext cx="6802650" cy="476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a80e3b6af6_0_97"/>
          <p:cNvSpPr txBox="1"/>
          <p:nvPr/>
        </p:nvSpPr>
        <p:spPr>
          <a:xfrm>
            <a:off x="7893175" y="2280600"/>
            <a:ext cx="3525900" cy="3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Mensualmente, el área de Registros Administrativos de la DGEE introduce los 8 indicadores más IPEs al BISE y se despliega la información en los gráficos y cuadros del Programa.</a:t>
            </a:r>
            <a:endParaRPr sz="2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60dc63bea0_0_0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3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-US"/>
              <a:t>Antecedentes</a:t>
            </a:r>
            <a:endParaRPr/>
          </a:p>
        </p:txBody>
      </p:sp>
      <p:sp>
        <p:nvSpPr>
          <p:cNvPr id="33" name="Google Shape;33;g60dc63bea0_0_0"/>
          <p:cNvSpPr txBox="1">
            <a:spLocks noGrp="1"/>
          </p:cNvSpPr>
          <p:nvPr>
            <p:ph type="body" idx="1"/>
          </p:nvPr>
        </p:nvSpPr>
        <p:spPr>
          <a:xfrm>
            <a:off x="844550" y="1071575"/>
            <a:ext cx="10503000" cy="51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SzPts val="3000"/>
              <a:buChar char="•"/>
            </a:pPr>
            <a:r>
              <a:rPr lang="en-US"/>
              <a:t>El Comité aprueba 9 indicadores de precisión y confiabilidad a nivel de programa.</a:t>
            </a:r>
            <a:endParaRPr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/>
              <a:t>Se presentaron las pruebas de factibilidad y el análisis de la experiencia internacional respecto a los umbrales para la presentación del CV.</a:t>
            </a:r>
            <a:endParaRPr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/>
              <a:t>Se aprobaron los siguientes umbrales y especificaciones para la publicación en los tabulados del CV: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34" name="Google Shape;34;g60dc63bea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4124313"/>
            <a:ext cx="689610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60dc63bea0_0_6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3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-US"/>
              <a:t>Antecedentes</a:t>
            </a:r>
            <a:endParaRPr/>
          </a:p>
        </p:txBody>
      </p:sp>
      <p:sp>
        <p:nvSpPr>
          <p:cNvPr id="40" name="Google Shape;40;g60dc63bea0_0_6"/>
          <p:cNvSpPr txBox="1">
            <a:spLocks noGrp="1"/>
          </p:cNvSpPr>
          <p:nvPr>
            <p:ph type="body" idx="1"/>
          </p:nvPr>
        </p:nvSpPr>
        <p:spPr>
          <a:xfrm>
            <a:off x="844550" y="1185875"/>
            <a:ext cx="10503000" cy="50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 los tabulados de resultados se incluirán: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○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Los valores del CV,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○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 error estándar y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○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 intervalo de confianza.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La semaforización se acompaña de un texto homologado para la descripción del CV y para la interpretación de la precisión baja.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Adicionalmente, se homologarán los colores utilizados para la semaforización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Además, se aprueban los siguientes umbrales y especificaciones para la publicación en los tabulados de la cobertura de la variable de diseño:</a:t>
            </a:r>
            <a:endParaRPr sz="1800"/>
          </a:p>
        </p:txBody>
      </p:sp>
      <p:pic>
        <p:nvPicPr>
          <p:cNvPr id="41" name="Google Shape;41;g60dc63bea0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5150" y="4384663"/>
            <a:ext cx="6781800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60dc63bea0_0_63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3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-US"/>
              <a:t>La propuesta de la DGEE</a:t>
            </a:r>
            <a:endParaRPr/>
          </a:p>
        </p:txBody>
      </p:sp>
      <p:sp>
        <p:nvSpPr>
          <p:cNvPr id="47" name="Google Shape;47;g60dc63bea0_0_63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3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SzPts val="3000"/>
              <a:buNone/>
            </a:pPr>
            <a:r>
              <a:rPr lang="en-US" b="1"/>
              <a:t>Acuerdo CAC-004/03/2018</a:t>
            </a:r>
            <a:r>
              <a:rPr lang="en-US"/>
              <a:t>: con fundamento en el artículo 49 fracción IV de la Norma, el Comité </a:t>
            </a:r>
            <a:r>
              <a:rPr lang="en-US" u="sng"/>
              <a:t>solicita a la DGVSPI y a la Coordinación General de Informática</a:t>
            </a:r>
            <a:r>
              <a:rPr lang="en-US"/>
              <a:t> analizar la propuesta de la DGEE, y en caso de considerarlo viable, </a:t>
            </a:r>
            <a:r>
              <a:rPr lang="en-US" u="sng"/>
              <a:t>desarrollar un plan de trabajo y prototipo para consideración del CAC</a:t>
            </a:r>
            <a:r>
              <a:rPr lang="en-US"/>
              <a:t>, incluyendo un cronograma para su implementación. Asimismo, el Comité acuerda continuar con el reporte actual separado en tabulados y en metadatos, conforme lo acordado previamente en el CAC, así como respetar los formatos de reporte elaborados en el Grupo de Trabajo de los Indicadores de Precisión y Confiabilidad, mientras se analiza la propuesta de </a:t>
            </a:r>
            <a:r>
              <a:rPr lang="en-US" u="sng"/>
              <a:t>conformación de la base de datos única de indicadores.</a:t>
            </a:r>
            <a:endParaRPr u="sng"/>
          </a:p>
          <a:p>
            <a:pPr marL="0" lvl="0" indent="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60dc63bea0_0_68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3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-US"/>
              <a:t>La propuesta de la DGEE</a:t>
            </a:r>
            <a:endParaRPr/>
          </a:p>
        </p:txBody>
      </p:sp>
      <p:sp>
        <p:nvSpPr>
          <p:cNvPr id="53" name="Google Shape;53;g60dc63bea0_0_68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3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54" name="Google Shape;54;g60dc63bea0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8638" y="1419401"/>
            <a:ext cx="7734824" cy="40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80e3b6af6_0_0"/>
          <p:cNvSpPr txBox="1">
            <a:spLocks noGrp="1"/>
          </p:cNvSpPr>
          <p:nvPr>
            <p:ph type="title"/>
          </p:nvPr>
        </p:nvSpPr>
        <p:spPr>
          <a:xfrm>
            <a:off x="3350050" y="6030900"/>
            <a:ext cx="4640100" cy="59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</a:rPr>
              <a:t>Resultados</a:t>
            </a:r>
            <a:endParaRPr sz="4000">
              <a:solidFill>
                <a:schemeClr val="lt1"/>
              </a:solidFill>
            </a:endParaRPr>
          </a:p>
        </p:txBody>
      </p:sp>
      <p:pic>
        <p:nvPicPr>
          <p:cNvPr id="60" name="Google Shape;60;ga80e3b6af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297" y="2038922"/>
            <a:ext cx="1587350" cy="15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a80e3b6af6_0_0"/>
          <p:cNvSpPr txBox="1"/>
          <p:nvPr/>
        </p:nvSpPr>
        <p:spPr>
          <a:xfrm>
            <a:off x="679325" y="3735425"/>
            <a:ext cx="25233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BIINEGI: Microdatos</a:t>
            </a:r>
            <a:endParaRPr/>
          </a:p>
        </p:txBody>
      </p:sp>
      <p:pic>
        <p:nvPicPr>
          <p:cNvPr id="62" name="Google Shape;62;ga80e3b6af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325" y="3127825"/>
            <a:ext cx="1587350" cy="15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a80e3b6af6_0_0"/>
          <p:cNvSpPr txBox="1"/>
          <p:nvPr/>
        </p:nvSpPr>
        <p:spPr>
          <a:xfrm>
            <a:off x="4313338" y="4824325"/>
            <a:ext cx="25233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BISE: Indicadores + Indicadores de precisión estadística</a:t>
            </a:r>
            <a:endParaRPr/>
          </a:p>
        </p:txBody>
      </p:sp>
      <p:sp>
        <p:nvSpPr>
          <p:cNvPr id="64" name="Google Shape;64;ga80e3b6af6_0_0"/>
          <p:cNvSpPr txBox="1"/>
          <p:nvPr/>
        </p:nvSpPr>
        <p:spPr>
          <a:xfrm rot="5400000">
            <a:off x="6599125" y="3675345"/>
            <a:ext cx="2329200" cy="453000"/>
          </a:xfrm>
          <a:prstGeom prst="rect">
            <a:avLst/>
          </a:prstGeom>
          <a:solidFill>
            <a:srgbClr val="0174C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API</a:t>
            </a:r>
            <a:endParaRPr sz="2500" b="1">
              <a:solidFill>
                <a:schemeClr val="lt1"/>
              </a:solidFill>
            </a:endParaRPr>
          </a:p>
        </p:txBody>
      </p:sp>
      <p:pic>
        <p:nvPicPr>
          <p:cNvPr id="65" name="Google Shape;65;ga80e3b6af6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2925" y="582274"/>
            <a:ext cx="2654625" cy="182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a80e3b6af6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1327" y="1097825"/>
            <a:ext cx="1587349" cy="158734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a80e3b6af6_0_0"/>
          <p:cNvSpPr txBox="1"/>
          <p:nvPr/>
        </p:nvSpPr>
        <p:spPr>
          <a:xfrm>
            <a:off x="4313350" y="2685750"/>
            <a:ext cx="25233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BIINEGI: Cubos</a:t>
            </a:r>
            <a:endParaRPr/>
          </a:p>
        </p:txBody>
      </p:sp>
      <p:cxnSp>
        <p:nvCxnSpPr>
          <p:cNvPr id="68" name="Google Shape;68;ga80e3b6af6_0_0"/>
          <p:cNvCxnSpPr>
            <a:stCxn id="60" idx="3"/>
            <a:endCxn id="66" idx="1"/>
          </p:cNvCxnSpPr>
          <p:nvPr/>
        </p:nvCxnSpPr>
        <p:spPr>
          <a:xfrm rot="10800000" flipH="1">
            <a:off x="2734647" y="1891497"/>
            <a:ext cx="2046600" cy="941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" name="Google Shape;69;ga80e3b6af6_0_0"/>
          <p:cNvCxnSpPr>
            <a:stCxn id="60" idx="3"/>
            <a:endCxn id="62" idx="1"/>
          </p:cNvCxnSpPr>
          <p:nvPr/>
        </p:nvCxnSpPr>
        <p:spPr>
          <a:xfrm>
            <a:off x="2734647" y="2832597"/>
            <a:ext cx="2046600" cy="1089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" name="Google Shape;70;ga80e3b6af6_0_0"/>
          <p:cNvCxnSpPr>
            <a:stCxn id="66" idx="3"/>
            <a:endCxn id="65" idx="1"/>
          </p:cNvCxnSpPr>
          <p:nvPr/>
        </p:nvCxnSpPr>
        <p:spPr>
          <a:xfrm rot="10800000" flipH="1">
            <a:off x="6368676" y="1493400"/>
            <a:ext cx="2324100" cy="398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" name="Google Shape;71;ga80e3b6af6_0_0"/>
          <p:cNvCxnSpPr>
            <a:stCxn id="62" idx="3"/>
            <a:endCxn id="64" idx="2"/>
          </p:cNvCxnSpPr>
          <p:nvPr/>
        </p:nvCxnSpPr>
        <p:spPr>
          <a:xfrm rot="10800000" flipH="1">
            <a:off x="6368675" y="3901700"/>
            <a:ext cx="1168500" cy="1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2" name="Google Shape;72;ga80e3b6af6_0_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72526" y="3559789"/>
            <a:ext cx="1587350" cy="94978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a80e3b6af6_0_0"/>
          <p:cNvSpPr txBox="1"/>
          <p:nvPr/>
        </p:nvSpPr>
        <p:spPr>
          <a:xfrm>
            <a:off x="10004550" y="4715175"/>
            <a:ext cx="25233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BISE: App</a:t>
            </a:r>
            <a:endParaRPr/>
          </a:p>
        </p:txBody>
      </p:sp>
      <p:sp>
        <p:nvSpPr>
          <p:cNvPr id="74" name="Google Shape;74;ga80e3b6af6_0_0"/>
          <p:cNvSpPr txBox="1"/>
          <p:nvPr/>
        </p:nvSpPr>
        <p:spPr>
          <a:xfrm>
            <a:off x="8758588" y="2404450"/>
            <a:ext cx="25233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Programa: Tabulados interactivos</a:t>
            </a:r>
            <a:endParaRPr/>
          </a:p>
        </p:txBody>
      </p:sp>
      <p:pic>
        <p:nvPicPr>
          <p:cNvPr id="75" name="Google Shape;75;ga80e3b6af6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37700" y="3496787"/>
            <a:ext cx="1587351" cy="107578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a80e3b6af6_0_0"/>
          <p:cNvSpPr txBox="1"/>
          <p:nvPr/>
        </p:nvSpPr>
        <p:spPr>
          <a:xfrm>
            <a:off x="7969725" y="4641125"/>
            <a:ext cx="25233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Tema</a:t>
            </a:r>
            <a:endParaRPr/>
          </a:p>
        </p:txBody>
      </p:sp>
      <p:sp>
        <p:nvSpPr>
          <p:cNvPr id="77" name="Google Shape;77;ga80e3b6af6_0_0"/>
          <p:cNvSpPr txBox="1"/>
          <p:nvPr/>
        </p:nvSpPr>
        <p:spPr>
          <a:xfrm>
            <a:off x="242625" y="154925"/>
            <a:ext cx="78771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Flujo 1: Productor entrega Microdatos + Plan de tabulados</a:t>
            </a:r>
            <a:endParaRPr sz="3500"/>
          </a:p>
        </p:txBody>
      </p:sp>
      <p:pic>
        <p:nvPicPr>
          <p:cNvPr id="78" name="Google Shape;78;ga80e3b6af6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43529" y="5456267"/>
            <a:ext cx="4124389" cy="66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80e3b6af6_0_24"/>
          <p:cNvSpPr txBox="1">
            <a:spLocks noGrp="1"/>
          </p:cNvSpPr>
          <p:nvPr>
            <p:ph type="title"/>
          </p:nvPr>
        </p:nvSpPr>
        <p:spPr>
          <a:xfrm>
            <a:off x="3350050" y="6030900"/>
            <a:ext cx="4640100" cy="59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</a:rPr>
              <a:t>Resultados</a:t>
            </a:r>
            <a:endParaRPr sz="4000">
              <a:solidFill>
                <a:schemeClr val="lt1"/>
              </a:solidFill>
            </a:endParaRPr>
          </a:p>
        </p:txBody>
      </p:sp>
      <p:pic>
        <p:nvPicPr>
          <p:cNvPr id="84" name="Google Shape;84;ga80e3b6af6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297" y="2038922"/>
            <a:ext cx="1587350" cy="15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a80e3b6af6_0_24"/>
          <p:cNvSpPr txBox="1"/>
          <p:nvPr/>
        </p:nvSpPr>
        <p:spPr>
          <a:xfrm>
            <a:off x="679325" y="3735425"/>
            <a:ext cx="25233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BIINEGI: Microdatos</a:t>
            </a:r>
            <a:endParaRPr/>
          </a:p>
        </p:txBody>
      </p:sp>
      <p:pic>
        <p:nvPicPr>
          <p:cNvPr id="86" name="Google Shape;86;ga80e3b6af6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325" y="3127825"/>
            <a:ext cx="1587350" cy="15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a80e3b6af6_0_24"/>
          <p:cNvSpPr txBox="1"/>
          <p:nvPr/>
        </p:nvSpPr>
        <p:spPr>
          <a:xfrm>
            <a:off x="4313338" y="4824325"/>
            <a:ext cx="25233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BISE: Indicadores + Indicadores de precisión estadística</a:t>
            </a:r>
            <a:endParaRPr/>
          </a:p>
        </p:txBody>
      </p:sp>
      <p:sp>
        <p:nvSpPr>
          <p:cNvPr id="88" name="Google Shape;88;ga80e3b6af6_0_24"/>
          <p:cNvSpPr txBox="1"/>
          <p:nvPr/>
        </p:nvSpPr>
        <p:spPr>
          <a:xfrm rot="5400000">
            <a:off x="6599125" y="3675345"/>
            <a:ext cx="2329200" cy="453000"/>
          </a:xfrm>
          <a:prstGeom prst="rect">
            <a:avLst/>
          </a:prstGeom>
          <a:solidFill>
            <a:srgbClr val="0174C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API</a:t>
            </a:r>
            <a:endParaRPr sz="2500" b="1">
              <a:solidFill>
                <a:schemeClr val="lt1"/>
              </a:solidFill>
            </a:endParaRPr>
          </a:p>
        </p:txBody>
      </p:sp>
      <p:pic>
        <p:nvPicPr>
          <p:cNvPr id="89" name="Google Shape;89;ga80e3b6af6_0_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2925" y="582274"/>
            <a:ext cx="2654625" cy="182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a80e3b6af6_0_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1327" y="1097825"/>
            <a:ext cx="1587349" cy="15873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a80e3b6af6_0_24"/>
          <p:cNvSpPr txBox="1"/>
          <p:nvPr/>
        </p:nvSpPr>
        <p:spPr>
          <a:xfrm>
            <a:off x="4313350" y="2685750"/>
            <a:ext cx="25233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BIINEGI: Cubos</a:t>
            </a:r>
            <a:endParaRPr/>
          </a:p>
        </p:txBody>
      </p:sp>
      <p:cxnSp>
        <p:nvCxnSpPr>
          <p:cNvPr id="92" name="Google Shape;92;ga80e3b6af6_0_24"/>
          <p:cNvCxnSpPr>
            <a:stCxn id="84" idx="3"/>
            <a:endCxn id="90" idx="1"/>
          </p:cNvCxnSpPr>
          <p:nvPr/>
        </p:nvCxnSpPr>
        <p:spPr>
          <a:xfrm rot="10800000" flipH="1">
            <a:off x="2734647" y="1891497"/>
            <a:ext cx="2046600" cy="941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" name="Google Shape;93;ga80e3b6af6_0_24"/>
          <p:cNvCxnSpPr>
            <a:stCxn id="84" idx="3"/>
            <a:endCxn id="86" idx="1"/>
          </p:cNvCxnSpPr>
          <p:nvPr/>
        </p:nvCxnSpPr>
        <p:spPr>
          <a:xfrm>
            <a:off x="2734647" y="2832597"/>
            <a:ext cx="2046600" cy="1089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" name="Google Shape;94;ga80e3b6af6_0_24"/>
          <p:cNvCxnSpPr>
            <a:stCxn id="90" idx="3"/>
            <a:endCxn id="89" idx="1"/>
          </p:cNvCxnSpPr>
          <p:nvPr/>
        </p:nvCxnSpPr>
        <p:spPr>
          <a:xfrm rot="10800000" flipH="1">
            <a:off x="6368676" y="1493400"/>
            <a:ext cx="2324100" cy="398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" name="Google Shape;95;ga80e3b6af6_0_24"/>
          <p:cNvCxnSpPr>
            <a:stCxn id="86" idx="3"/>
            <a:endCxn id="88" idx="2"/>
          </p:cNvCxnSpPr>
          <p:nvPr/>
        </p:nvCxnSpPr>
        <p:spPr>
          <a:xfrm rot="10800000" flipH="1">
            <a:off x="6368675" y="3901700"/>
            <a:ext cx="1168500" cy="1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6" name="Google Shape;96;ga80e3b6af6_0_2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72526" y="3559789"/>
            <a:ext cx="1587350" cy="94978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a80e3b6af6_0_24"/>
          <p:cNvSpPr txBox="1"/>
          <p:nvPr/>
        </p:nvSpPr>
        <p:spPr>
          <a:xfrm>
            <a:off x="10004550" y="4715175"/>
            <a:ext cx="25233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BISE: App</a:t>
            </a:r>
            <a:endParaRPr/>
          </a:p>
        </p:txBody>
      </p:sp>
      <p:sp>
        <p:nvSpPr>
          <p:cNvPr id="98" name="Google Shape;98;ga80e3b6af6_0_24"/>
          <p:cNvSpPr txBox="1"/>
          <p:nvPr/>
        </p:nvSpPr>
        <p:spPr>
          <a:xfrm>
            <a:off x="8758588" y="2404450"/>
            <a:ext cx="25233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Programa: Tabulados interactivos</a:t>
            </a:r>
            <a:endParaRPr/>
          </a:p>
        </p:txBody>
      </p:sp>
      <p:pic>
        <p:nvPicPr>
          <p:cNvPr id="99" name="Google Shape;99;ga80e3b6af6_0_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37700" y="3496787"/>
            <a:ext cx="1587351" cy="107578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a80e3b6af6_0_24"/>
          <p:cNvSpPr txBox="1"/>
          <p:nvPr/>
        </p:nvSpPr>
        <p:spPr>
          <a:xfrm>
            <a:off x="7969725" y="4641125"/>
            <a:ext cx="25233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Tema</a:t>
            </a:r>
            <a:endParaRPr/>
          </a:p>
        </p:txBody>
      </p:sp>
      <p:sp>
        <p:nvSpPr>
          <p:cNvPr id="101" name="Google Shape;101;ga80e3b6af6_0_24"/>
          <p:cNvSpPr txBox="1"/>
          <p:nvPr/>
        </p:nvSpPr>
        <p:spPr>
          <a:xfrm>
            <a:off x="242625" y="154925"/>
            <a:ext cx="78771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Flujo 1: Productor entrega Microdatos + Plan de tabulados</a:t>
            </a:r>
            <a:endParaRPr sz="3500"/>
          </a:p>
        </p:txBody>
      </p:sp>
      <p:sp>
        <p:nvSpPr>
          <p:cNvPr id="102" name="Google Shape;102;ga80e3b6af6_0_24"/>
          <p:cNvSpPr txBox="1"/>
          <p:nvPr/>
        </p:nvSpPr>
        <p:spPr>
          <a:xfrm>
            <a:off x="452875" y="4706800"/>
            <a:ext cx="2654700" cy="1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Probado con: ENOE y ENSU</a:t>
            </a:r>
            <a:endParaRPr sz="2400"/>
          </a:p>
        </p:txBody>
      </p:sp>
      <p:pic>
        <p:nvPicPr>
          <p:cNvPr id="103" name="Google Shape;103;ga80e3b6af6_0_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43529" y="5456267"/>
            <a:ext cx="4124389" cy="66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a80e3b6af6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050701" cy="270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a80e3b6af6_0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0700" y="1414200"/>
            <a:ext cx="8141299" cy="491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a80e3b6af6_0_47"/>
          <p:cNvSpPr txBox="1"/>
          <p:nvPr/>
        </p:nvSpPr>
        <p:spPr>
          <a:xfrm>
            <a:off x="210275" y="2992300"/>
            <a:ext cx="35100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Selección de variables</a:t>
            </a:r>
            <a:endParaRPr sz="1900"/>
          </a:p>
        </p:txBody>
      </p:sp>
      <p:sp>
        <p:nvSpPr>
          <p:cNvPr id="111" name="Google Shape;111;ga80e3b6af6_0_47"/>
          <p:cNvSpPr txBox="1"/>
          <p:nvPr/>
        </p:nvSpPr>
        <p:spPr>
          <a:xfrm>
            <a:off x="4124500" y="6324600"/>
            <a:ext cx="78771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</a:rPr>
              <a:t>Tabulado interactivo con semaforización definida en el CoAC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80e3b6af6_0_56"/>
          <p:cNvSpPr txBox="1">
            <a:spLocks noGrp="1"/>
          </p:cNvSpPr>
          <p:nvPr>
            <p:ph type="title"/>
          </p:nvPr>
        </p:nvSpPr>
        <p:spPr>
          <a:xfrm>
            <a:off x="3350050" y="6030900"/>
            <a:ext cx="4640100" cy="59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</a:rPr>
              <a:t>Resultados</a:t>
            </a:r>
            <a:endParaRPr sz="4000">
              <a:solidFill>
                <a:schemeClr val="lt1"/>
              </a:solidFill>
            </a:endParaRPr>
          </a:p>
        </p:txBody>
      </p:sp>
      <p:pic>
        <p:nvPicPr>
          <p:cNvPr id="117" name="Google Shape;117;ga80e3b6af6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1325" y="3127825"/>
            <a:ext cx="1587350" cy="15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a80e3b6af6_0_56"/>
          <p:cNvSpPr txBox="1"/>
          <p:nvPr/>
        </p:nvSpPr>
        <p:spPr>
          <a:xfrm>
            <a:off x="4313338" y="4824325"/>
            <a:ext cx="25233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BISE: Indicadores + Indicadores de precisión estadística</a:t>
            </a:r>
            <a:endParaRPr/>
          </a:p>
        </p:txBody>
      </p:sp>
      <p:sp>
        <p:nvSpPr>
          <p:cNvPr id="119" name="Google Shape;119;ga80e3b6af6_0_56"/>
          <p:cNvSpPr txBox="1"/>
          <p:nvPr/>
        </p:nvSpPr>
        <p:spPr>
          <a:xfrm rot="5400000">
            <a:off x="6599125" y="3675345"/>
            <a:ext cx="2329200" cy="453000"/>
          </a:xfrm>
          <a:prstGeom prst="rect">
            <a:avLst/>
          </a:prstGeom>
          <a:solidFill>
            <a:srgbClr val="0174C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API</a:t>
            </a:r>
            <a:endParaRPr sz="2500" b="1">
              <a:solidFill>
                <a:schemeClr val="lt1"/>
              </a:solidFill>
            </a:endParaRPr>
          </a:p>
        </p:txBody>
      </p:sp>
      <p:cxnSp>
        <p:nvCxnSpPr>
          <p:cNvPr id="120" name="Google Shape;120;ga80e3b6af6_0_56"/>
          <p:cNvCxnSpPr>
            <a:stCxn id="121" idx="3"/>
            <a:endCxn id="122" idx="1"/>
          </p:cNvCxnSpPr>
          <p:nvPr/>
        </p:nvCxnSpPr>
        <p:spPr>
          <a:xfrm rot="10800000" flipH="1">
            <a:off x="6463775" y="1493325"/>
            <a:ext cx="2229000" cy="543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3" name="Google Shape;123;ga80e3b6af6_0_56"/>
          <p:cNvCxnSpPr>
            <a:stCxn id="117" idx="3"/>
            <a:endCxn id="119" idx="2"/>
          </p:cNvCxnSpPr>
          <p:nvPr/>
        </p:nvCxnSpPr>
        <p:spPr>
          <a:xfrm rot="10800000" flipH="1">
            <a:off x="6368675" y="3901700"/>
            <a:ext cx="1168500" cy="1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4" name="Google Shape;124;ga80e3b6af6_0_5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2526" y="3559789"/>
            <a:ext cx="1587350" cy="94978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a80e3b6af6_0_56"/>
          <p:cNvSpPr txBox="1"/>
          <p:nvPr/>
        </p:nvSpPr>
        <p:spPr>
          <a:xfrm>
            <a:off x="10004550" y="4715175"/>
            <a:ext cx="25233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BISE: App</a:t>
            </a:r>
            <a:endParaRPr/>
          </a:p>
        </p:txBody>
      </p:sp>
      <p:sp>
        <p:nvSpPr>
          <p:cNvPr id="126" name="Google Shape;126;ga80e3b6af6_0_56"/>
          <p:cNvSpPr txBox="1"/>
          <p:nvPr/>
        </p:nvSpPr>
        <p:spPr>
          <a:xfrm>
            <a:off x="8758588" y="2404450"/>
            <a:ext cx="25233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Programa: Tabulados interactivos</a:t>
            </a:r>
            <a:endParaRPr/>
          </a:p>
        </p:txBody>
      </p:sp>
      <p:pic>
        <p:nvPicPr>
          <p:cNvPr id="127" name="Google Shape;127;ga80e3b6af6_0_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7700" y="3496787"/>
            <a:ext cx="1587351" cy="107578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a80e3b6af6_0_56"/>
          <p:cNvSpPr txBox="1"/>
          <p:nvPr/>
        </p:nvSpPr>
        <p:spPr>
          <a:xfrm>
            <a:off x="7969725" y="4641125"/>
            <a:ext cx="25233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Tema</a:t>
            </a:r>
            <a:endParaRPr/>
          </a:p>
        </p:txBody>
      </p:sp>
      <p:sp>
        <p:nvSpPr>
          <p:cNvPr id="129" name="Google Shape;129;ga80e3b6af6_0_56"/>
          <p:cNvSpPr txBox="1"/>
          <p:nvPr/>
        </p:nvSpPr>
        <p:spPr>
          <a:xfrm>
            <a:off x="242625" y="154925"/>
            <a:ext cx="78771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Flujo 2: Productor entrega Indicadores + IPEs</a:t>
            </a:r>
            <a:endParaRPr sz="3500"/>
          </a:p>
        </p:txBody>
      </p:sp>
      <p:sp>
        <p:nvSpPr>
          <p:cNvPr id="130" name="Google Shape;130;ga80e3b6af6_0_56"/>
          <p:cNvSpPr txBox="1"/>
          <p:nvPr/>
        </p:nvSpPr>
        <p:spPr>
          <a:xfrm>
            <a:off x="452875" y="4706800"/>
            <a:ext cx="2654700" cy="1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Probado con: EMS y ENEC</a:t>
            </a:r>
            <a:endParaRPr sz="2400"/>
          </a:p>
        </p:txBody>
      </p:sp>
      <p:pic>
        <p:nvPicPr>
          <p:cNvPr id="121" name="Google Shape;121;ga80e3b6af6_0_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6425" y="1242950"/>
            <a:ext cx="1587350" cy="15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a80e3b6af6_0_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05750" y="695507"/>
            <a:ext cx="2229001" cy="1637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a80e3b6af6_0_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43529" y="5456267"/>
            <a:ext cx="4124389" cy="66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_azul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457</Words>
  <Application>Microsoft Office PowerPoint</Application>
  <PresentationFormat>Panorámica</PresentationFormat>
  <Paragraphs>52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Helvetica Neue Light</vt:lpstr>
      <vt:lpstr>Helvetica Neue</vt:lpstr>
      <vt:lpstr>Tema_azul</vt:lpstr>
      <vt:lpstr> Automatización de indicadores de precisión estadística para encuestas </vt:lpstr>
      <vt:lpstr>Antecedentes</vt:lpstr>
      <vt:lpstr>Antecedentes</vt:lpstr>
      <vt:lpstr>La propuesta de la DGEE</vt:lpstr>
      <vt:lpstr>La propuesta de la DGEE</vt:lpstr>
      <vt:lpstr>Resultados</vt:lpstr>
      <vt:lpstr>Resultados</vt:lpstr>
      <vt:lpstr>Presentación de PowerPoint</vt:lpstr>
      <vt:lpstr>Resultados</vt:lpstr>
      <vt:lpstr>¿Qué falta?</vt:lpstr>
      <vt:lpstr>Otros usos</vt:lpstr>
      <vt:lpstr>Otros usos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Automatización de indicadores de precisión estadística para encuestas </dc:title>
  <dc:creator>animalito</dc:creator>
  <cp:lastModifiedBy>Nuria Torroja Mateu</cp:lastModifiedBy>
  <cp:revision>2</cp:revision>
  <dcterms:created xsi:type="dcterms:W3CDTF">2019-05-21T19:55:58Z</dcterms:created>
  <dcterms:modified xsi:type="dcterms:W3CDTF">2020-12-09T16:49:34Z</dcterms:modified>
</cp:coreProperties>
</file>