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3" r:id="rId2"/>
    <p:sldId id="304" r:id="rId3"/>
    <p:sldId id="305" r:id="rId4"/>
    <p:sldId id="306" r:id="rId5"/>
    <p:sldId id="307" r:id="rId6"/>
    <p:sldId id="308" r:id="rId7"/>
    <p:sldId id="309" r:id="rId8"/>
  </p:sldIdLst>
  <p:sldSz cx="12192000" cy="6858000"/>
  <p:notesSz cx="7010400" cy="92964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00"/>
    <a:srgbClr val="990033"/>
    <a:srgbClr val="4E0F0A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62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ortada">
    <p:bg>
      <p:bgPr>
        <a:solidFill>
          <a:srgbClr val="08325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6" name="Title Text"/>
          <p:cNvSpPr txBox="1">
            <a:spLocks noGrp="1"/>
          </p:cNvSpPr>
          <p:nvPr>
            <p:ph type="title" hasCustomPrompt="1"/>
          </p:nvPr>
        </p:nvSpPr>
        <p:spPr>
          <a:xfrm>
            <a:off x="6430318" y="2707493"/>
            <a:ext cx="4921189" cy="1143001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8850" b="1" i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" dirty="0"/>
              <a:t>Título</a:t>
            </a:r>
            <a:endParaRPr dirty="0"/>
          </a:p>
        </p:txBody>
      </p:sp>
      <p:sp>
        <p:nvSpPr>
          <p:cNvPr id="8" name="Rectangle"/>
          <p:cNvSpPr/>
          <p:nvPr/>
        </p:nvSpPr>
        <p:spPr>
          <a:xfrm>
            <a:off x="6092825" y="3011570"/>
            <a:ext cx="37439" cy="83486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 dirty="0"/>
          </a:p>
        </p:txBody>
      </p:sp>
    </p:spTree>
    <p:extLst>
      <p:ext uri="{BB962C8B-B14F-4D97-AF65-F5344CB8AC3E}">
        <p14:creationId xmlns:p14="http://schemas.microsoft.com/office/powerpoint/2010/main" val="243608689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Bullet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itle Text"/>
          <p:cNvSpPr txBox="1">
            <a:spLocks noGrp="1"/>
          </p:cNvSpPr>
          <p:nvPr>
            <p:ph type="title"/>
          </p:nvPr>
        </p:nvSpPr>
        <p:spPr>
          <a:xfrm>
            <a:off x="844550" y="177800"/>
            <a:ext cx="105029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F58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07" name="Body Level One…"/>
          <p:cNvSpPr txBox="1">
            <a:spLocks noGrp="1"/>
          </p:cNvSpPr>
          <p:nvPr>
            <p:ph type="body" idx="1"/>
          </p:nvPr>
        </p:nvSpPr>
        <p:spPr>
          <a:xfrm>
            <a:off x="844550" y="1574800"/>
            <a:ext cx="10502900" cy="4648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dirty="0"/>
          </a:p>
        </p:txBody>
      </p:sp>
      <p:pic>
        <p:nvPicPr>
          <p:cNvPr id="108" name="INEGI2018-Plantilla_Pleca Logo.png" descr="INEGI2018-Plantilla_Pleca Logo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350" y="5834991"/>
            <a:ext cx="12204701" cy="1037400"/>
          </a:xfrm>
          <a:prstGeom prst="rect">
            <a:avLst/>
          </a:prstGeom>
          <a:ln w="12700">
            <a:miter lim="400000"/>
          </a:ln>
        </p:spPr>
      </p:pic>
      <p:sp>
        <p:nvSpPr>
          <p:cNvPr id="10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979516" y="6540500"/>
            <a:ext cx="226619" cy="230530"/>
          </a:xfrm>
          <a:prstGeom prst="rect">
            <a:avLst/>
          </a:prstGeom>
        </p:spPr>
        <p:txBody>
          <a:bodyPr/>
          <a:lstStyle/>
          <a:p>
            <a:fld id="{0071060B-06D3-4D7A-8851-D4AAC418CBC9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64542911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FIN">
    <p:bg>
      <p:bgPr>
        <a:solidFill>
          <a:srgbClr val="08325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INEGI2018-Plantilla_Conociendo-Mexico.png" descr="INEGI2018-Plantilla_Conociendo-Mexico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794535" y="1729701"/>
            <a:ext cx="4797285" cy="2791832"/>
          </a:xfrm>
          <a:prstGeom prst="rect">
            <a:avLst/>
          </a:prstGeom>
          <a:ln w="12700">
            <a:miter lim="400000"/>
          </a:ln>
        </p:spPr>
      </p:pic>
      <p:pic>
        <p:nvPicPr>
          <p:cNvPr id="53" name="Pleca.png" descr="Pleca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6299209"/>
            <a:ext cx="12192001" cy="55473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6312711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dy Level One…"/>
          <p:cNvSpPr txBox="1">
            <a:spLocks/>
          </p:cNvSpPr>
          <p:nvPr/>
        </p:nvSpPr>
        <p:spPr>
          <a:xfrm>
            <a:off x="299351" y="1222744"/>
            <a:ext cx="11593298" cy="4739654"/>
          </a:xfrm>
          <a:prstGeom prst="rect">
            <a:avLst/>
          </a:prstGeom>
        </p:spPr>
        <p:txBody>
          <a:bodyPr anchor="t">
            <a:noAutofit/>
          </a:bodyPr>
          <a:lstStyle>
            <a:lvl1pPr marL="635000" marR="0" indent="-635000" algn="l" defTabSz="825500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174C8"/>
              </a:buClr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1270000" marR="0" indent="-635000" algn="l" defTabSz="825500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174C8"/>
              </a:buClr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905000" marR="0" indent="-635000" algn="l" defTabSz="825500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174C8"/>
              </a:buClr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2540000" marR="0" indent="-635000" algn="l" defTabSz="825500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174C8"/>
              </a:buClr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3175000" marR="0" indent="-635000" algn="l" defTabSz="825500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174C8"/>
              </a:buClr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3810000" marR="0" indent="-635000" algn="l" defTabSz="825500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4445000" marR="0" indent="-635000" algn="l" defTabSz="825500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5080000" marR="0" indent="-635000" algn="l" defTabSz="825500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5715000" marR="0" indent="-635000" algn="l" defTabSz="825500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hangingPunct="1"/>
            <a:r>
              <a:rPr lang="es-ES_tradnl" sz="2400" dirty="0"/>
              <a:t>Body Level One</a:t>
            </a:r>
          </a:p>
          <a:p>
            <a:pPr lvl="1" hangingPunct="1"/>
            <a:r>
              <a:rPr lang="es-ES_tradnl" sz="2400" dirty="0"/>
              <a:t>Body Level Two</a:t>
            </a:r>
          </a:p>
          <a:p>
            <a:pPr lvl="2" hangingPunct="1"/>
            <a:r>
              <a:rPr lang="es-ES_tradnl" sz="2400" dirty="0"/>
              <a:t>Body Level Three</a:t>
            </a:r>
          </a:p>
          <a:p>
            <a:pPr lvl="3" hangingPunct="1"/>
            <a:r>
              <a:rPr lang="es-ES_tradnl" sz="2400" dirty="0"/>
              <a:t>Body Level Four</a:t>
            </a:r>
          </a:p>
          <a:p>
            <a:pPr lvl="4" hangingPunct="1"/>
            <a:r>
              <a:rPr lang="es-ES_tradnl" sz="2400" dirty="0"/>
              <a:t>Body Level Five</a:t>
            </a:r>
          </a:p>
        </p:txBody>
      </p:sp>
      <p:grpSp>
        <p:nvGrpSpPr>
          <p:cNvPr id="4" name="Group"/>
          <p:cNvGrpSpPr/>
          <p:nvPr/>
        </p:nvGrpSpPr>
        <p:grpSpPr>
          <a:xfrm>
            <a:off x="0" y="6099977"/>
            <a:ext cx="12192000" cy="762257"/>
            <a:chOff x="0" y="0"/>
            <a:chExt cx="24384000" cy="1524512"/>
          </a:xfrm>
        </p:grpSpPr>
        <p:sp>
          <p:nvSpPr>
            <p:cNvPr id="5" name="Rectangle"/>
            <p:cNvSpPr/>
            <p:nvPr/>
          </p:nvSpPr>
          <p:spPr>
            <a:xfrm>
              <a:off x="0" y="87840"/>
              <a:ext cx="24384000" cy="1436673"/>
            </a:xfrm>
            <a:prstGeom prst="rect">
              <a:avLst/>
            </a:prstGeom>
            <a:solidFill>
              <a:srgbClr val="0174C8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1600" dirty="0"/>
            </a:p>
          </p:txBody>
        </p:sp>
        <p:sp>
          <p:nvSpPr>
            <p:cNvPr id="6" name="Rectangle"/>
            <p:cNvSpPr/>
            <p:nvPr/>
          </p:nvSpPr>
          <p:spPr>
            <a:xfrm>
              <a:off x="0" y="0"/>
              <a:ext cx="24384000" cy="107033"/>
            </a:xfrm>
            <a:prstGeom prst="rect">
              <a:avLst/>
            </a:prstGeom>
            <a:solidFill>
              <a:srgbClr val="B9BBBB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1600" dirty="0"/>
            </a:p>
          </p:txBody>
        </p:sp>
      </p:grpSp>
      <p:pic>
        <p:nvPicPr>
          <p:cNvPr id="7" name="INEGI2018-Plantilla_Logo_INEGI.png" descr="INEGI2018-Plantilla_Logo_INEGI.png"/>
          <p:cNvPicPr>
            <a:picLocks noChangeAspect="1"/>
          </p:cNvPicPr>
          <p:nvPr/>
        </p:nvPicPr>
        <p:blipFill>
          <a:blip r:embed="rId5">
            <a:extLst/>
          </a:blip>
          <a:srcRect t="31617" b="31617"/>
          <a:stretch>
            <a:fillRect/>
          </a:stretch>
        </p:blipFill>
        <p:spPr>
          <a:xfrm>
            <a:off x="239950" y="6271748"/>
            <a:ext cx="2164631" cy="462514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Rectangle"/>
          <p:cNvSpPr/>
          <p:nvPr/>
        </p:nvSpPr>
        <p:spPr>
          <a:xfrm>
            <a:off x="2525381" y="6216133"/>
            <a:ext cx="19324" cy="573787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 dirty="0"/>
          </a:p>
        </p:txBody>
      </p:sp>
      <p:sp>
        <p:nvSpPr>
          <p:cNvPr id="9" name="Title Text"/>
          <p:cNvSpPr txBox="1">
            <a:spLocks/>
          </p:cNvSpPr>
          <p:nvPr/>
        </p:nvSpPr>
        <p:spPr>
          <a:xfrm>
            <a:off x="2665579" y="6213262"/>
            <a:ext cx="9315577" cy="573787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4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2pPr>
            <a:lvl3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3pPr>
            <a:lvl4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4pPr>
            <a:lvl5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5pPr>
            <a:lvl6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6pPr>
            <a:lvl7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7pPr>
            <a:lvl8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8pPr>
            <a:lvl9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9pPr>
          </a:lstStyle>
          <a:p>
            <a:pPr hangingPunct="1"/>
            <a:r>
              <a:rPr lang="es-ES_tradnl" sz="3700" dirty="0"/>
              <a:t>Title Text</a:t>
            </a:r>
          </a:p>
        </p:txBody>
      </p:sp>
      <p:sp>
        <p:nvSpPr>
          <p:cNvPr id="11" name="Title Text"/>
          <p:cNvSpPr txBox="1">
            <a:spLocks/>
          </p:cNvSpPr>
          <p:nvPr/>
        </p:nvSpPr>
        <p:spPr>
          <a:xfrm>
            <a:off x="276447" y="85061"/>
            <a:ext cx="11706447" cy="914400"/>
          </a:xfrm>
          <a:prstGeom prst="rect">
            <a:avLst/>
          </a:prstGeom>
        </p:spPr>
        <p:txBody>
          <a:bodyPr/>
          <a:lstStyle>
            <a:lvl1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2F58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1pPr>
            <a:lvl2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2pPr>
            <a:lvl3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3pPr>
            <a:lvl4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4pPr>
            <a:lvl5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5pPr>
            <a:lvl6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6pPr>
            <a:lvl7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7pPr>
            <a:lvl8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8pPr>
            <a:lvl9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9pPr>
          </a:lstStyle>
          <a:p>
            <a:pPr hangingPunct="1"/>
            <a:r>
              <a:rPr lang="es-ES_tradnl" sz="5600" dirty="0"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3644457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6" r:id="rId3"/>
  </p:sldLayoutIdLst>
  <p:transition spd="med"/>
  <p:txStyles>
    <p:titleStyle>
      <a:lvl1pPr marL="0" marR="0" indent="0" algn="ctr" defTabSz="41275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41275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41275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41275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41275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41275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41275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41275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41275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317500" marR="0" indent="-317500" algn="l" defTabSz="412750" rtl="0" eaLnBrk="1" latinLnBrk="0" hangingPunct="1">
        <a:lnSpc>
          <a:spcPct val="100000"/>
        </a:lnSpc>
        <a:spcBef>
          <a:spcPts val="2950"/>
        </a:spcBef>
        <a:spcAft>
          <a:spcPts val="0"/>
        </a:spcAft>
        <a:buClrTx/>
        <a:buSzPct val="125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635000" marR="0" indent="-317500" algn="l" defTabSz="412750" rtl="0" eaLnBrk="1" latinLnBrk="0" hangingPunct="1">
        <a:lnSpc>
          <a:spcPct val="100000"/>
        </a:lnSpc>
        <a:spcBef>
          <a:spcPts val="2950"/>
        </a:spcBef>
        <a:spcAft>
          <a:spcPts val="0"/>
        </a:spcAft>
        <a:buClrTx/>
        <a:buSzPct val="125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952500" marR="0" indent="-317500" algn="l" defTabSz="412750" rtl="0" eaLnBrk="1" latinLnBrk="0" hangingPunct="1">
        <a:lnSpc>
          <a:spcPct val="100000"/>
        </a:lnSpc>
        <a:spcBef>
          <a:spcPts val="2950"/>
        </a:spcBef>
        <a:spcAft>
          <a:spcPts val="0"/>
        </a:spcAft>
        <a:buClrTx/>
        <a:buSzPct val="125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270000" marR="0" indent="-317500" algn="l" defTabSz="412750" rtl="0" eaLnBrk="1" latinLnBrk="0" hangingPunct="1">
        <a:lnSpc>
          <a:spcPct val="100000"/>
        </a:lnSpc>
        <a:spcBef>
          <a:spcPts val="2950"/>
        </a:spcBef>
        <a:spcAft>
          <a:spcPts val="0"/>
        </a:spcAft>
        <a:buClrTx/>
        <a:buSzPct val="125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1587500" marR="0" indent="-317500" algn="l" defTabSz="412750" rtl="0" eaLnBrk="1" latinLnBrk="0" hangingPunct="1">
        <a:lnSpc>
          <a:spcPct val="100000"/>
        </a:lnSpc>
        <a:spcBef>
          <a:spcPts val="2950"/>
        </a:spcBef>
        <a:spcAft>
          <a:spcPts val="0"/>
        </a:spcAft>
        <a:buClrTx/>
        <a:buSzPct val="125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1905000" marR="0" indent="-317500" algn="l" defTabSz="412750" rtl="0" eaLnBrk="1" latinLnBrk="0" hangingPunct="1">
        <a:lnSpc>
          <a:spcPct val="100000"/>
        </a:lnSpc>
        <a:spcBef>
          <a:spcPts val="2950"/>
        </a:spcBef>
        <a:spcAft>
          <a:spcPts val="0"/>
        </a:spcAft>
        <a:buClrTx/>
        <a:buSzPct val="125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2222500" marR="0" indent="-317500" algn="l" defTabSz="412750" rtl="0" eaLnBrk="1" latinLnBrk="0" hangingPunct="1">
        <a:lnSpc>
          <a:spcPct val="100000"/>
        </a:lnSpc>
        <a:spcBef>
          <a:spcPts val="2950"/>
        </a:spcBef>
        <a:spcAft>
          <a:spcPts val="0"/>
        </a:spcAft>
        <a:buClrTx/>
        <a:buSzPct val="125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2540000" marR="0" indent="-317500" algn="l" defTabSz="412750" rtl="0" eaLnBrk="1" latinLnBrk="0" hangingPunct="1">
        <a:lnSpc>
          <a:spcPct val="100000"/>
        </a:lnSpc>
        <a:spcBef>
          <a:spcPts val="2950"/>
        </a:spcBef>
        <a:spcAft>
          <a:spcPts val="0"/>
        </a:spcAft>
        <a:buClrTx/>
        <a:buSzPct val="125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2857500" marR="0" indent="-317500" algn="l" defTabSz="412750" rtl="0" eaLnBrk="1" latinLnBrk="0" hangingPunct="1">
        <a:lnSpc>
          <a:spcPct val="100000"/>
        </a:lnSpc>
        <a:spcBef>
          <a:spcPts val="2950"/>
        </a:spcBef>
        <a:spcAft>
          <a:spcPts val="0"/>
        </a:spcAft>
        <a:buClrTx/>
        <a:buSzPct val="125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41275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114300" algn="ctr" defTabSz="41275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228600" algn="ctr" defTabSz="41275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342900" algn="ctr" defTabSz="41275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457200" algn="ctr" defTabSz="41275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571500" algn="ctr" defTabSz="41275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685800" algn="ctr" defTabSz="41275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800100" algn="ctr" defTabSz="41275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914400" algn="ctr" defTabSz="41275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desarrollowww.inegi.org.mx/app/indicadores/?ind=6200032077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desarrollowww.inegi.org.mx/app/indicadores/?ind=6200032077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nam04.safelinks.protection.outlook.com/?url=http://desarrollowww.inegi.org.mx/temas/empleo/#Tabulados&amp;data=02|01|andrea.fernandez@inegi.org.mx|0c2d96933b594b4a10b808d7056d2117|ca8f09f5335e4fc58041f5b472a02eef|0|0|636983838597506346&amp;sdata=Kjd%2BCiSQkTUem8ESAMmf26AcWyp7AI8j8CA7wD6afPE%3D&amp;reserved=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C65317-E0EF-4F50-AFE6-4CC1F3753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12855" y="1489062"/>
            <a:ext cx="4921189" cy="4094921"/>
          </a:xfrm>
        </p:spPr>
        <p:txBody>
          <a:bodyPr/>
          <a:lstStyle/>
          <a:p>
            <a:pPr lvl="0" algn="ctr"/>
            <a:r>
              <a:rPr lang="es-MX" sz="3000" dirty="0">
                <a:solidFill>
                  <a:schemeClr val="bg1"/>
                </a:solidFill>
                <a:latin typeface="Helvetica Neue"/>
                <a:sym typeface="Helvetica Neue"/>
              </a:rPr>
              <a:t/>
            </a:r>
            <a:br>
              <a:rPr lang="es-MX" sz="3000" dirty="0">
                <a:solidFill>
                  <a:schemeClr val="bg1"/>
                </a:solidFill>
                <a:latin typeface="Helvetica Neue"/>
                <a:sym typeface="Helvetica Neue"/>
              </a:rPr>
            </a:br>
            <a:r>
              <a:rPr lang="es-MX" sz="3000" dirty="0">
                <a:solidFill>
                  <a:schemeClr val="bg1"/>
                </a:solidFill>
                <a:latin typeface="Helvetica Neue"/>
                <a:sym typeface="Helvetica Neue"/>
              </a:rPr>
              <a:t>Indicadores de Precisión estadística para encuestas</a:t>
            </a:r>
            <a:br>
              <a:rPr lang="es-MX" sz="3000" dirty="0">
                <a:solidFill>
                  <a:schemeClr val="bg1"/>
                </a:solidFill>
                <a:latin typeface="Helvetica Neue"/>
                <a:sym typeface="Helvetica Neue"/>
              </a:rPr>
            </a:br>
            <a:r>
              <a:rPr lang="es-MX" sz="3000" dirty="0">
                <a:solidFill>
                  <a:schemeClr val="bg1"/>
                </a:solidFill>
                <a:latin typeface="Helvetica Neue"/>
                <a:sym typeface="Helvetica Neue"/>
              </a:rPr>
              <a:t/>
            </a:r>
            <a:br>
              <a:rPr lang="es-MX" sz="3000" dirty="0">
                <a:solidFill>
                  <a:schemeClr val="bg1"/>
                </a:solidFill>
                <a:latin typeface="Helvetica Neue"/>
                <a:sym typeface="Helvetica Neue"/>
              </a:rPr>
            </a:br>
            <a:r>
              <a:rPr lang="es-MX" sz="3000" dirty="0">
                <a:solidFill>
                  <a:schemeClr val="bg1"/>
                </a:solidFill>
                <a:latin typeface="Helvetica Neue"/>
                <a:sym typeface="Helvetica Neue"/>
              </a:rPr>
              <a:t>Avances</a:t>
            </a:r>
            <a:br>
              <a:rPr lang="es-MX" sz="3000" dirty="0">
                <a:solidFill>
                  <a:schemeClr val="bg1"/>
                </a:solidFill>
                <a:latin typeface="Helvetica Neue"/>
                <a:sym typeface="Helvetica Neue"/>
              </a:rPr>
            </a:br>
            <a:endParaRPr lang="es-MX" sz="2600" dirty="0"/>
          </a:p>
        </p:txBody>
      </p:sp>
    </p:spTree>
    <p:extLst>
      <p:ext uri="{BB962C8B-B14F-4D97-AF65-F5344CB8AC3E}">
        <p14:creationId xmlns:p14="http://schemas.microsoft.com/office/powerpoint/2010/main" val="1070486239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DCB22-8125-48A3-8688-351248628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550" y="177800"/>
            <a:ext cx="10804906" cy="1143000"/>
          </a:xfrm>
        </p:spPr>
        <p:txBody>
          <a:bodyPr/>
          <a:lstStyle/>
          <a:p>
            <a:r>
              <a:rPr lang="es-419" dirty="0"/>
              <a:t>Avances en carga de datos (CGI)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3DDFA4-30F8-43A1-895C-AF65A271BA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4550" y="4985194"/>
            <a:ext cx="10502900" cy="1237806"/>
          </a:xfrm>
        </p:spPr>
        <p:txBody>
          <a:bodyPr/>
          <a:lstStyle/>
          <a:p>
            <a:r>
              <a:rPr lang="es-419" dirty="0"/>
              <a:t>Además, estamos por concluir la migración de BIE a BISE (en BD), faltando la fase de pruebas con los usuarios de BIE para uso de BISE.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C5A9225-AFB3-4BD1-8E82-6400281E52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0134" y="1499616"/>
            <a:ext cx="7076098" cy="3485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897717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0BFA1-0D54-4A86-93DC-E92A49EC0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550" y="177800"/>
            <a:ext cx="10502900" cy="1143000"/>
          </a:xfrm>
        </p:spPr>
        <p:txBody>
          <a:bodyPr/>
          <a:lstStyle/>
          <a:p>
            <a:r>
              <a:rPr lang="es-419" dirty="0"/>
              <a:t>BISE (gráfica)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0071A4-8868-48D7-96D2-9BC1206186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4550" y="5499470"/>
            <a:ext cx="10237978" cy="522362"/>
          </a:xfrm>
        </p:spPr>
        <p:txBody>
          <a:bodyPr/>
          <a:lstStyle/>
          <a:p>
            <a:pPr marL="0" indent="0">
              <a:buNone/>
            </a:pPr>
            <a:r>
              <a:rPr lang="en-US" u="sng" dirty="0">
                <a:hlinkClick r:id="rId2"/>
              </a:rPr>
              <a:t>http://desarrollowww.inegi.org.mx/app/indicadores/?ind=6200032077</a:t>
            </a:r>
            <a:endParaRPr lang="en-US" u="sng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7AB9B79-7DEC-4008-8B67-980829A29C68}"/>
              </a:ext>
            </a:extLst>
          </p:cNvPr>
          <p:cNvSpPr txBox="1"/>
          <p:nvPr/>
        </p:nvSpPr>
        <p:spPr>
          <a:xfrm>
            <a:off x="3282696" y="6082096"/>
            <a:ext cx="5952744" cy="56425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419" sz="30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Avances en presentación (vista)</a:t>
            </a:r>
            <a:endParaRPr kumimoji="0" lang="en-US" sz="30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2050" name="Picture 2" descr="image.png">
            <a:extLst>
              <a:ext uri="{FF2B5EF4-FFF2-40B4-BE49-F238E27FC236}">
                <a16:creationId xmlns:a16="http://schemas.microsoft.com/office/drawing/2014/main" id="{BFD6636B-C94F-4397-A13C-F8BCDDDB94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9493" y="1065921"/>
            <a:ext cx="7593013" cy="4543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176949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0BFA1-0D54-4A86-93DC-E92A49EC0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550" y="177800"/>
            <a:ext cx="10502900" cy="1143000"/>
          </a:xfrm>
        </p:spPr>
        <p:txBody>
          <a:bodyPr/>
          <a:lstStyle/>
          <a:p>
            <a:r>
              <a:rPr lang="es-419" dirty="0"/>
              <a:t>BISE (tabla)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0071A4-8868-48D7-96D2-9BC1206186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4550" y="5499470"/>
            <a:ext cx="10237978" cy="522362"/>
          </a:xfrm>
        </p:spPr>
        <p:txBody>
          <a:bodyPr/>
          <a:lstStyle/>
          <a:p>
            <a:pPr marL="0" indent="0">
              <a:buNone/>
            </a:pPr>
            <a:r>
              <a:rPr lang="en-US" u="sng" dirty="0">
                <a:hlinkClick r:id="rId2"/>
              </a:rPr>
              <a:t>http://desarrollowww.inegi.org.mx/app/indicadores/?ind=6200032077</a:t>
            </a:r>
            <a:endParaRPr lang="en-US" u="sng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7AB9B79-7DEC-4008-8B67-980829A29C68}"/>
              </a:ext>
            </a:extLst>
          </p:cNvPr>
          <p:cNvSpPr txBox="1"/>
          <p:nvPr/>
        </p:nvSpPr>
        <p:spPr>
          <a:xfrm>
            <a:off x="3282696" y="6082096"/>
            <a:ext cx="5952744" cy="56425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419" sz="30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Avances en presentación (vista)</a:t>
            </a:r>
            <a:endParaRPr kumimoji="0" lang="en-US" sz="30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3074" name="Picture 2" descr="image.png">
            <a:extLst>
              <a:ext uri="{FF2B5EF4-FFF2-40B4-BE49-F238E27FC236}">
                <a16:creationId xmlns:a16="http://schemas.microsoft.com/office/drawing/2014/main" id="{20A623EB-052C-4B57-A7B0-23849BD422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0387" y="977412"/>
            <a:ext cx="8151226" cy="4522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5704314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0BFA1-0D54-4A86-93DC-E92A49EC0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550" y="177800"/>
            <a:ext cx="10502900" cy="1143000"/>
          </a:xfrm>
        </p:spPr>
        <p:txBody>
          <a:bodyPr/>
          <a:lstStyle/>
          <a:p>
            <a:r>
              <a:rPr lang="es-419" sz="4500" dirty="0"/>
              <a:t>Vista programa (tabulados interactivos)</a:t>
            </a:r>
            <a:endParaRPr lang="en-US" sz="45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0071A4-8868-48D7-96D2-9BC1206186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4550" y="1320800"/>
            <a:ext cx="4399566" cy="4701032"/>
          </a:xfrm>
        </p:spPr>
        <p:txBody>
          <a:bodyPr/>
          <a:lstStyle/>
          <a:p>
            <a:pPr marL="0" indent="0">
              <a:buNone/>
            </a:pPr>
            <a:r>
              <a:rPr lang="en-US" u="sng" dirty="0">
                <a:hlinkClick r:id="rId2"/>
              </a:rPr>
              <a:t>http://desarrollowww.inegi.org.mx/temas/empleo/#Tabulados</a:t>
            </a:r>
            <a:r>
              <a:rPr lang="en-US" dirty="0"/>
              <a:t>, se </a:t>
            </a:r>
            <a:r>
              <a:rPr lang="en-US" dirty="0" err="1"/>
              <a:t>incluyó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ejemplo</a:t>
            </a:r>
            <a:r>
              <a:rPr lang="en-US" dirty="0"/>
              <a:t> el </a:t>
            </a:r>
            <a:r>
              <a:rPr lang="en-US" dirty="0" err="1"/>
              <a:t>tabulado</a:t>
            </a:r>
            <a:r>
              <a:rPr lang="en-US" dirty="0"/>
              <a:t> </a:t>
            </a:r>
            <a:r>
              <a:rPr lang="en-US" dirty="0" err="1"/>
              <a:t>interactivo</a:t>
            </a:r>
            <a:r>
              <a:rPr lang="en-US" dirty="0"/>
              <a:t> "Población </a:t>
            </a:r>
            <a:r>
              <a:rPr lang="en-US" dirty="0" err="1"/>
              <a:t>ocupada</a:t>
            </a:r>
            <a:r>
              <a:rPr lang="en-US" dirty="0"/>
              <a:t> por </a:t>
            </a:r>
            <a:r>
              <a:rPr lang="en-US" dirty="0" err="1"/>
              <a:t>sexo</a:t>
            </a:r>
            <a:r>
              <a:rPr lang="en-US" dirty="0"/>
              <a:t> y sector de </a:t>
            </a:r>
            <a:r>
              <a:rPr lang="en-US" dirty="0" err="1"/>
              <a:t>actividad</a:t>
            </a:r>
            <a:r>
              <a:rPr lang="en-US" dirty="0"/>
              <a:t> </a:t>
            </a:r>
            <a:r>
              <a:rPr lang="en-US" dirty="0" err="1"/>
              <a:t>económica</a:t>
            </a:r>
            <a:r>
              <a:rPr lang="en-US" dirty="0"/>
              <a:t>, </a:t>
            </a:r>
            <a:r>
              <a:rPr lang="en-US" dirty="0" err="1"/>
              <a:t>según</a:t>
            </a:r>
            <a:r>
              <a:rPr lang="en-US" dirty="0"/>
              <a:t> </a:t>
            </a:r>
            <a:r>
              <a:rPr lang="en-US" dirty="0" err="1"/>
              <a:t>posición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la </a:t>
            </a:r>
            <a:r>
              <a:rPr lang="en-US" dirty="0" err="1"/>
              <a:t>ocupación</a:t>
            </a:r>
            <a:r>
              <a:rPr lang="en-US" dirty="0"/>
              <a:t>" con </a:t>
            </a:r>
            <a:r>
              <a:rPr lang="en-US" dirty="0" err="1"/>
              <a:t>precisiones</a:t>
            </a:r>
            <a:r>
              <a:rPr lang="en-US" dirty="0"/>
              <a:t> y </a:t>
            </a:r>
            <a:r>
              <a:rPr lang="en-US" dirty="0" err="1"/>
              <a:t>colores</a:t>
            </a:r>
            <a:r>
              <a:rPr lang="en-US" dirty="0"/>
              <a:t>, </a:t>
            </a:r>
            <a:r>
              <a:rPr lang="en-US" dirty="0" err="1"/>
              <a:t>cuya</a:t>
            </a:r>
            <a:r>
              <a:rPr lang="en-US" dirty="0"/>
              <a:t> </a:t>
            </a:r>
            <a:r>
              <a:rPr lang="en-US" dirty="0" err="1"/>
              <a:t>información</a:t>
            </a:r>
            <a:r>
              <a:rPr lang="en-US" dirty="0"/>
              <a:t> </a:t>
            </a:r>
            <a:r>
              <a:rPr lang="en-US" dirty="0" err="1"/>
              <a:t>corresponde</a:t>
            </a:r>
            <a:r>
              <a:rPr lang="en-US" dirty="0"/>
              <a:t> a la que el </a:t>
            </a:r>
            <a:r>
              <a:rPr lang="en-US" dirty="0" err="1"/>
              <a:t>área</a:t>
            </a:r>
            <a:r>
              <a:rPr lang="en-US" dirty="0"/>
              <a:t> de la ENOE </a:t>
            </a:r>
            <a:r>
              <a:rPr lang="en-US" dirty="0" err="1"/>
              <a:t>tiene</a:t>
            </a:r>
            <a:r>
              <a:rPr lang="en-US" dirty="0"/>
              <a:t> </a:t>
            </a:r>
            <a:r>
              <a:rPr lang="en-US" dirty="0" err="1"/>
              <a:t>publicada</a:t>
            </a:r>
            <a:r>
              <a:rPr lang="en-US" dirty="0"/>
              <a:t> </a:t>
            </a:r>
            <a:r>
              <a:rPr lang="en-US" dirty="0" err="1"/>
              <a:t>actualmente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Excel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7AB9B79-7DEC-4008-8B67-980829A29C68}"/>
              </a:ext>
            </a:extLst>
          </p:cNvPr>
          <p:cNvSpPr txBox="1"/>
          <p:nvPr/>
        </p:nvSpPr>
        <p:spPr>
          <a:xfrm>
            <a:off x="3282696" y="6082096"/>
            <a:ext cx="5952744" cy="56425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419" sz="30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Avances en presentación (vista)</a:t>
            </a:r>
            <a:endParaRPr kumimoji="0" lang="en-US" sz="30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4098" name="Picture 2" descr="image.png">
            <a:extLst>
              <a:ext uri="{FF2B5EF4-FFF2-40B4-BE49-F238E27FC236}">
                <a16:creationId xmlns:a16="http://schemas.microsoft.com/office/drawing/2014/main" id="{7941F887-5C57-4E30-B7F3-75F77BE052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4116" y="1166393"/>
            <a:ext cx="6495224" cy="427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8309432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353C2-7581-4396-918E-6F2658B81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419" dirty="0"/>
              <a:t>Siguientes pasos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A136CD-56A6-4FFB-8A93-BF021B6FBB2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419" dirty="0"/>
              <a:t>Presentar a las áreas productoras las vistas para sus comentarios.</a:t>
            </a:r>
          </a:p>
          <a:p>
            <a:r>
              <a:rPr lang="es-419" dirty="0"/>
              <a:t>Integración de su retroalimentación.</a:t>
            </a:r>
          </a:p>
          <a:p>
            <a:r>
              <a:rPr lang="es-419" dirty="0"/>
              <a:t>Liberación en SASI de las vistas por parte de Unidades Productoras.</a:t>
            </a:r>
          </a:p>
          <a:p>
            <a:r>
              <a:rPr lang="es-419" dirty="0"/>
              <a:t>Visualización en producción.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513884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3554070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Tema_azul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Tema_azul" id="{059C6B26-1AC2-4BC2-8C8F-6E8A6A8A0271}" vid="{C16D3BC2-8546-4039-80C0-E0EBAD5890C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Tema_azul</Template>
  <TotalTime>9247</TotalTime>
  <Words>165</Words>
  <Application>Microsoft Office PowerPoint</Application>
  <PresentationFormat>Panorámica</PresentationFormat>
  <Paragraphs>17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Helvetica Neue</vt:lpstr>
      <vt:lpstr>Helvetica Neue Light</vt:lpstr>
      <vt:lpstr>Helvetica Neue Medium</vt:lpstr>
      <vt:lpstr>Tema_azul</vt:lpstr>
      <vt:lpstr> Indicadores de Precisión estadística para encuestas  Avances </vt:lpstr>
      <vt:lpstr>Avances en carga de datos (CGI)</vt:lpstr>
      <vt:lpstr>BISE (gráfica)</vt:lpstr>
      <vt:lpstr>BISE (tabla)</vt:lpstr>
      <vt:lpstr>Vista programa (tabulados interactivos)</vt:lpstr>
      <vt:lpstr>Siguientes pasos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Propuestas de la Vicepresidencia del SNIGAMOTU en respuesta a la Reunión de Coordinación de la Junta de Gobierno</dc:title>
  <dc:creator>animalito</dc:creator>
  <cp:lastModifiedBy>TORROJA MATEU NURIA</cp:lastModifiedBy>
  <cp:revision>569</cp:revision>
  <cp:lastPrinted>2019-06-04T20:48:32Z</cp:lastPrinted>
  <dcterms:created xsi:type="dcterms:W3CDTF">2019-05-21T19:55:58Z</dcterms:created>
  <dcterms:modified xsi:type="dcterms:W3CDTF">2019-07-26T13:30:20Z</dcterms:modified>
</cp:coreProperties>
</file>