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20"/>
  </p:notesMasterIdLst>
  <p:sldIdLst>
    <p:sldId id="256" r:id="rId2"/>
    <p:sldId id="271" r:id="rId3"/>
    <p:sldId id="272" r:id="rId4"/>
    <p:sldId id="273" r:id="rId5"/>
    <p:sldId id="269" r:id="rId6"/>
    <p:sldId id="274" r:id="rId7"/>
    <p:sldId id="275" r:id="rId8"/>
    <p:sldId id="276" r:id="rId9"/>
    <p:sldId id="277" r:id="rId10"/>
    <p:sldId id="257" r:id="rId11"/>
    <p:sldId id="258" r:id="rId12"/>
    <p:sldId id="259" r:id="rId13"/>
    <p:sldId id="260" r:id="rId14"/>
    <p:sldId id="261" r:id="rId15"/>
    <p:sldId id="262" r:id="rId16"/>
    <p:sldId id="264" r:id="rId17"/>
    <p:sldId id="265" r:id="rId18"/>
    <p:sldId id="263" r:id="rId19"/>
  </p:sldIdLst>
  <p:sldSz cx="24384000" cy="13716000"/>
  <p:notesSz cx="6858000" cy="9144000"/>
  <p:embeddedFontLst>
    <p:embeddedFont>
      <p:font typeface="Helvetica Neue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33" d="100"/>
          <a:sy n="33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90779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29" name="Google Shape;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0929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557747c406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557747c406_0_3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0217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4005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584a48b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584a48b84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5592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55859b081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55859b081a_0_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5348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131164cc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131164cc5_0_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9489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5859b081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5859b081a_0_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05620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49032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5859b081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5859b081a_0_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21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342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719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584a48b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584a48b84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3490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584a48b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584a48b84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4923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410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32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584a48b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584a48b84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1397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584a48b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584a48b84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2329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584a48b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584a48b84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950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ortada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image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24384001" cy="13716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Google Shape;11;p2"/>
          <p:cNvCxnSpPr/>
          <p:nvPr/>
        </p:nvCxnSpPr>
        <p:spPr>
          <a:xfrm>
            <a:off x="9098697" y="7894780"/>
            <a:ext cx="1" cy="2188031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9399956" y="7934504"/>
            <a:ext cx="14722620" cy="5516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12000"/>
              <a:buFont typeface="Arial"/>
              <a:buNone/>
              <a:defRPr sz="12000" b="1">
                <a:solidFill>
                  <a:srgbClr val="092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ortada capítulo">
  <p:cSld name="Portada capítul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 descr="image4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24384001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9870168" y="9407675"/>
            <a:ext cx="12834257" cy="2286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9600"/>
              <a:buFont typeface="Arial"/>
              <a:buNone/>
              <a:defRPr sz="9600" b="1">
                <a:solidFill>
                  <a:srgbClr val="092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cxnSp>
        <p:nvCxnSpPr>
          <p:cNvPr id="16" name="Google Shape;16;p3"/>
          <p:cNvCxnSpPr/>
          <p:nvPr/>
        </p:nvCxnSpPr>
        <p:spPr>
          <a:xfrm>
            <a:off x="9535886" y="9372600"/>
            <a:ext cx="1" cy="2188030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ice">
  <p:cSld name="Indic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6955970" y="12466122"/>
            <a:ext cx="16949060" cy="94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6000"/>
              <a:buFont typeface="Arial"/>
              <a:buNone/>
              <a:defRPr sz="6000">
                <a:solidFill>
                  <a:srgbClr val="092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s">
  <p:cSld name="Título y texto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436915" y="2775856"/>
            <a:ext cx="21267510" cy="9081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lvl="0" indent="-65722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74C8"/>
              </a:buClr>
              <a:buSzPts val="6750"/>
              <a:buFont typeface="Arial"/>
              <a:buChar char="•"/>
              <a:defRPr sz="5400">
                <a:latin typeface="Arial"/>
                <a:ea typeface="Arial"/>
                <a:cs typeface="Arial"/>
                <a:sym typeface="Arial"/>
              </a:defRPr>
            </a:lvl1pPr>
            <a:lvl2pPr marL="914400" lvl="1" indent="-65722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74C8"/>
              </a:buClr>
              <a:buSzPts val="6750"/>
              <a:buFont typeface="Arial"/>
              <a:buChar char="•"/>
              <a:defRPr sz="5400">
                <a:latin typeface="Arial"/>
                <a:ea typeface="Arial"/>
                <a:cs typeface="Arial"/>
                <a:sym typeface="Arial"/>
              </a:defRPr>
            </a:lvl2pPr>
            <a:lvl3pPr marL="1371600" lvl="2" indent="-65722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74C8"/>
              </a:buClr>
              <a:buSzPts val="6750"/>
              <a:buFont typeface="Arial"/>
              <a:buChar char="•"/>
              <a:defRPr sz="5400">
                <a:latin typeface="Arial"/>
                <a:ea typeface="Arial"/>
                <a:cs typeface="Arial"/>
                <a:sym typeface="Arial"/>
              </a:defRPr>
            </a:lvl3pPr>
            <a:lvl4pPr marL="1828800" lvl="3" indent="-65722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74C8"/>
              </a:buClr>
              <a:buSzPts val="6750"/>
              <a:buFont typeface="Arial"/>
              <a:buChar char="•"/>
              <a:defRPr sz="5400">
                <a:latin typeface="Arial"/>
                <a:ea typeface="Arial"/>
                <a:cs typeface="Arial"/>
                <a:sym typeface="Arial"/>
              </a:defRPr>
            </a:lvl4pPr>
            <a:lvl5pPr marL="2286000" lvl="4" indent="-65722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74C8"/>
              </a:buClr>
              <a:buSzPts val="6750"/>
              <a:buFont typeface="Arial"/>
              <a:buChar char="•"/>
              <a:defRPr sz="54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1436914" y="365124"/>
            <a:ext cx="21267510" cy="1683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F58"/>
              </a:buClr>
              <a:buSzPts val="9000"/>
              <a:buFont typeface="Arial"/>
              <a:buNone/>
              <a:defRPr sz="9000" b="1">
                <a:solidFill>
                  <a:srgbClr val="002F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3"/>
          </p:nvPr>
        </p:nvSpPr>
        <p:spPr>
          <a:xfrm>
            <a:off x="6955970" y="12466122"/>
            <a:ext cx="16949060" cy="94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6000"/>
              <a:buFont typeface="Arial"/>
              <a:buNone/>
              <a:defRPr sz="6000">
                <a:solidFill>
                  <a:srgbClr val="092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o gráficos">
  <p:cSld name="Texto o gráfico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6955970" y="12466122"/>
            <a:ext cx="16949060" cy="94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6000"/>
              <a:buFont typeface="Arial"/>
              <a:buNone/>
              <a:defRPr sz="6000">
                <a:solidFill>
                  <a:srgbClr val="092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alida Institucional">
  <p:cSld name="Salida Institucional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7" descr="image5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1714"/>
            <a:ext cx="24384001" cy="13712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 descr="Template_PPT_Luque_20190124-1454_Interior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" y="1714"/>
            <a:ext cx="24384001" cy="1371257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219200" y="184149"/>
            <a:ext cx="21945600" cy="301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219200" y="3200400"/>
            <a:ext cx="219456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marR="0" lvl="0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960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9661424" y="6561104"/>
            <a:ext cx="14722500" cy="55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6000" dirty="0" err="1"/>
              <a:t>Indicadores</a:t>
            </a:r>
            <a:r>
              <a:rPr lang="en-US" sz="6000" dirty="0"/>
              <a:t> de </a:t>
            </a:r>
            <a:r>
              <a:rPr lang="en-US" sz="6000" dirty="0" err="1"/>
              <a:t>Precisión</a:t>
            </a:r>
            <a:r>
              <a:rPr lang="en-US" sz="6000" dirty="0"/>
              <a:t>.</a:t>
            </a:r>
            <a:br>
              <a:rPr lang="en-US" sz="6000" dirty="0"/>
            </a:br>
            <a:r>
              <a:rPr lang="en-US" sz="6000" dirty="0" err="1"/>
              <a:t>Reporte</a:t>
            </a:r>
            <a:r>
              <a:rPr lang="en-US" sz="6000" dirty="0"/>
              <a:t> de la </a:t>
            </a:r>
            <a:r>
              <a:rPr lang="en-US" sz="6000" dirty="0" err="1"/>
              <a:t>Prueba</a:t>
            </a:r>
            <a:r>
              <a:rPr lang="en-US" sz="6000" dirty="0"/>
              <a:t> </a:t>
            </a:r>
            <a:r>
              <a:rPr lang="en-US" sz="6000" dirty="0" err="1"/>
              <a:t>Piloto</a:t>
            </a:r>
            <a:r>
              <a:rPr lang="en-US" sz="6000" dirty="0"/>
              <a:t>.</a:t>
            </a:r>
            <a:endParaRPr sz="6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12000"/>
              <a:buFont typeface="Arial"/>
              <a:buNone/>
            </a:pPr>
            <a:endParaRPr sz="6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6000"/>
              <a:buFont typeface="Arial"/>
              <a:buNone/>
            </a:pPr>
            <a:r>
              <a:rPr lang="en-US" sz="4000" b="0" dirty="0" err="1"/>
              <a:t>Programas</a:t>
            </a:r>
            <a:r>
              <a:rPr lang="en-US" sz="4000" b="0" dirty="0"/>
              <a:t> </a:t>
            </a:r>
            <a:r>
              <a:rPr lang="en-US" sz="4000" b="0" dirty="0" err="1"/>
              <a:t>cuyo</a:t>
            </a:r>
            <a:r>
              <a:rPr lang="en-US" sz="4000" b="0" dirty="0"/>
              <a:t> </a:t>
            </a:r>
            <a:r>
              <a:rPr lang="en-US" sz="4000" b="0" dirty="0" err="1"/>
              <a:t>insumo</a:t>
            </a:r>
            <a:r>
              <a:rPr lang="en-US" sz="4000" b="0" dirty="0"/>
              <a:t> son </a:t>
            </a:r>
            <a:r>
              <a:rPr lang="en-US" sz="4000" b="0" dirty="0" err="1"/>
              <a:t>sólo</a:t>
            </a:r>
            <a:r>
              <a:rPr lang="en-US" sz="4000" b="0" dirty="0"/>
              <a:t> </a:t>
            </a:r>
            <a:r>
              <a:rPr lang="en-US" sz="4000" b="0" dirty="0" err="1"/>
              <a:t>Registros</a:t>
            </a:r>
            <a:r>
              <a:rPr lang="en-US" sz="4000" b="0" dirty="0"/>
              <a:t> </a:t>
            </a:r>
            <a:r>
              <a:rPr lang="en-US" sz="4000" b="0" dirty="0" err="1"/>
              <a:t>Administrativos</a:t>
            </a:r>
            <a:endParaRPr sz="4000"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12000"/>
              <a:buFont typeface="Arial"/>
              <a:buNone/>
            </a:pPr>
            <a:r>
              <a:rPr lang="en-US" sz="4000" b="0" dirty="0"/>
              <a:t>9 de mayo de 2019</a:t>
            </a:r>
            <a:br>
              <a:rPr lang="en-US" sz="4000" b="0" dirty="0"/>
            </a:br>
            <a:r>
              <a:rPr lang="en-US" sz="4000" b="0" dirty="0"/>
              <a:t/>
            </a:r>
            <a:br>
              <a:rPr lang="en-US" sz="4000" b="0" dirty="0"/>
            </a:br>
            <a:r>
              <a:rPr lang="en-US" sz="2800" b="0" dirty="0"/>
              <a:t>Grupo de </a:t>
            </a:r>
            <a:r>
              <a:rPr lang="en-US" sz="2800" b="0" dirty="0" err="1"/>
              <a:t>Trabajo</a:t>
            </a:r>
            <a:r>
              <a:rPr lang="en-US" sz="2800" b="0" dirty="0"/>
              <a:t> de </a:t>
            </a:r>
            <a:r>
              <a:rPr lang="en-US" sz="2800" b="0" dirty="0" err="1"/>
              <a:t>Indicadores</a:t>
            </a:r>
            <a:r>
              <a:rPr lang="en-US" sz="2800" b="0" dirty="0"/>
              <a:t> de </a:t>
            </a:r>
            <a:r>
              <a:rPr lang="en-US" sz="2800" b="0" dirty="0" err="1"/>
              <a:t>precisión</a:t>
            </a:r>
            <a:r>
              <a:rPr lang="en-US" sz="2800" b="0" dirty="0"/>
              <a:t> y </a:t>
            </a:r>
            <a:r>
              <a:rPr lang="en-US" sz="2800" b="0" dirty="0" err="1"/>
              <a:t>confiabilidad</a:t>
            </a:r>
            <a:r>
              <a:rPr lang="en-US" sz="2800" b="0" dirty="0"/>
              <a:t>.</a:t>
            </a:r>
            <a:endParaRPr sz="40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/>
        </p:nvSpPr>
        <p:spPr>
          <a:xfrm>
            <a:off x="3730755" y="5486400"/>
            <a:ext cx="12052196" cy="6313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dirty="0">
                <a:solidFill>
                  <a:srgbClr val="092F57"/>
                </a:solidFill>
              </a:rPr>
              <a:t>01</a:t>
            </a:r>
            <a:endParaRPr sz="3500" b="1" dirty="0">
              <a:solidFill>
                <a:srgbClr val="092F57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dirty="0" err="1"/>
              <a:t>Tasa</a:t>
            </a:r>
            <a:r>
              <a:rPr lang="en-US" sz="4200" dirty="0"/>
              <a:t> de Sobrecobertura a Nivel Unidad (TSC)</a:t>
            </a:r>
            <a:endParaRPr sz="42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dirty="0">
                <a:solidFill>
                  <a:srgbClr val="092F57"/>
                </a:solidFill>
              </a:rPr>
              <a:t>02</a:t>
            </a:r>
            <a:endParaRPr sz="3500" b="1" dirty="0">
              <a:solidFill>
                <a:srgbClr val="092F57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dirty="0" err="1"/>
              <a:t>Tasa</a:t>
            </a:r>
            <a:r>
              <a:rPr lang="en-US" sz="4200" dirty="0"/>
              <a:t> de No Respuesta a Nivel Unidad (TNRU)</a:t>
            </a:r>
            <a:endParaRPr sz="30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dirty="0">
                <a:solidFill>
                  <a:srgbClr val="092F57"/>
                </a:solidFill>
              </a:rPr>
              <a:t>03</a:t>
            </a:r>
            <a:endParaRPr sz="3500" b="1" dirty="0">
              <a:solidFill>
                <a:srgbClr val="092F57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dirty="0" err="1"/>
              <a:t>Tasa</a:t>
            </a:r>
            <a:r>
              <a:rPr lang="en-US" sz="4200" dirty="0"/>
              <a:t> de No Respuesta a Nivel Variable (TNRZ)</a:t>
            </a:r>
            <a:endParaRPr sz="42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b="1" dirty="0">
              <a:solidFill>
                <a:srgbClr val="092F57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</p:txBody>
      </p:sp>
      <p:sp>
        <p:nvSpPr>
          <p:cNvPr id="37" name="Google Shape;37;p9"/>
          <p:cNvSpPr txBox="1"/>
          <p:nvPr/>
        </p:nvSpPr>
        <p:spPr>
          <a:xfrm>
            <a:off x="609851" y="808975"/>
            <a:ext cx="8630700" cy="26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 b="1" dirty="0" err="1">
                <a:solidFill>
                  <a:srgbClr val="002F58"/>
                </a:solidFill>
              </a:rPr>
              <a:t>Tres</a:t>
            </a:r>
            <a:r>
              <a:rPr lang="en-US" sz="11500" b="1" dirty="0">
                <a:solidFill>
                  <a:srgbClr val="002F58"/>
                </a:solidFill>
              </a:rPr>
              <a:t> </a:t>
            </a:r>
            <a:r>
              <a:rPr lang="en-US" sz="11500" b="1" dirty="0" err="1">
                <a:solidFill>
                  <a:srgbClr val="002F58"/>
                </a:solidFill>
              </a:rPr>
              <a:t>Indicadores</a:t>
            </a:r>
            <a:endParaRPr sz="11500" b="1" dirty="0">
              <a:solidFill>
                <a:srgbClr val="002F58"/>
              </a:solidFill>
            </a:endParaRPr>
          </a:p>
        </p:txBody>
      </p:sp>
      <p:pic>
        <p:nvPicPr>
          <p:cNvPr id="38" name="Google Shape;38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6342728" y="-1"/>
            <a:ext cx="8269875" cy="11799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" name="Google Shape;39;p9"/>
          <p:cNvCxnSpPr/>
          <p:nvPr/>
        </p:nvCxnSpPr>
        <p:spPr>
          <a:xfrm>
            <a:off x="2954809" y="5123267"/>
            <a:ext cx="0" cy="5852100"/>
          </a:xfrm>
          <a:prstGeom prst="straightConnector1">
            <a:avLst/>
          </a:prstGeom>
          <a:noFill/>
          <a:ln w="76200" cap="flat" cmpd="sng">
            <a:solidFill>
              <a:srgbClr val="A7A7A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Google Shape;40;p9"/>
          <p:cNvSpPr txBox="1">
            <a:spLocks noGrp="1"/>
          </p:cNvSpPr>
          <p:nvPr>
            <p:ph type="body" idx="1"/>
          </p:nvPr>
        </p:nvSpPr>
        <p:spPr>
          <a:xfrm>
            <a:off x="6720275" y="12466125"/>
            <a:ext cx="17663700" cy="9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6000"/>
              <a:buFont typeface="Arial"/>
              <a:buNone/>
            </a:pPr>
            <a:r>
              <a:rPr lang="en-US" sz="4000" dirty="0" err="1"/>
              <a:t>Indicadores</a:t>
            </a:r>
            <a:r>
              <a:rPr lang="en-US" sz="4000" dirty="0"/>
              <a:t> para </a:t>
            </a:r>
            <a:r>
              <a:rPr lang="en-US" sz="4000" dirty="0" err="1"/>
              <a:t>Programas</a:t>
            </a:r>
            <a:r>
              <a:rPr lang="en-US" sz="4000" dirty="0"/>
              <a:t> </a:t>
            </a:r>
            <a:r>
              <a:rPr lang="en-US" sz="4000" dirty="0" err="1"/>
              <a:t>cuyo</a:t>
            </a:r>
            <a:r>
              <a:rPr lang="en-US" sz="4000" dirty="0"/>
              <a:t> </a:t>
            </a:r>
            <a:r>
              <a:rPr lang="en-US" sz="4000" dirty="0" err="1"/>
              <a:t>insumo</a:t>
            </a:r>
            <a:r>
              <a:rPr lang="en-US" sz="4000" dirty="0"/>
              <a:t> son </a:t>
            </a:r>
            <a:r>
              <a:rPr lang="en-US" sz="4000" dirty="0" err="1"/>
              <a:t>sólo</a:t>
            </a:r>
            <a:r>
              <a:rPr lang="en-US" sz="4000" dirty="0"/>
              <a:t> </a:t>
            </a:r>
            <a:r>
              <a:rPr lang="en-US" sz="4000" dirty="0" err="1"/>
              <a:t>Registros</a:t>
            </a:r>
            <a:r>
              <a:rPr lang="en-US" sz="4000" dirty="0"/>
              <a:t> </a:t>
            </a:r>
            <a:r>
              <a:rPr lang="en-US" sz="4000" dirty="0" err="1"/>
              <a:t>Administrativos</a:t>
            </a:r>
            <a:r>
              <a:rPr lang="en-US" sz="4000" dirty="0"/>
              <a:t>.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41" name="Google Shape;41;p9"/>
          <p:cNvSpPr txBox="1"/>
          <p:nvPr/>
        </p:nvSpPr>
        <p:spPr>
          <a:xfrm>
            <a:off x="8011525" y="13417575"/>
            <a:ext cx="16528200" cy="19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9870168" y="9407675"/>
            <a:ext cx="12834257" cy="2286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9600"/>
              <a:buFont typeface="Arial"/>
              <a:buNone/>
            </a:pPr>
            <a:r>
              <a:rPr lang="en-US" dirty="0"/>
              <a:t>b) </a:t>
            </a:r>
            <a:r>
              <a:rPr lang="en-US" dirty="0" err="1"/>
              <a:t>Factibilidad</a:t>
            </a:r>
            <a:r>
              <a:rPr lang="en-US" dirty="0"/>
              <a:t> de </a:t>
            </a:r>
            <a:r>
              <a:rPr lang="en-US" dirty="0" err="1"/>
              <a:t>cálculo</a:t>
            </a:r>
            <a:r>
              <a:rPr lang="en-US" dirty="0"/>
              <a:t>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CC3CDBB-6BF8-4751-8DDD-1AE5BE2DA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08" y="1083848"/>
            <a:ext cx="11828908" cy="10804912"/>
          </a:xfrm>
          <a:prstGeom prst="rect">
            <a:avLst/>
          </a:prstGeom>
        </p:spPr>
      </p:pic>
      <p:sp>
        <p:nvSpPr>
          <p:cNvPr id="51" name="Google Shape;51;p11"/>
          <p:cNvSpPr txBox="1"/>
          <p:nvPr/>
        </p:nvSpPr>
        <p:spPr>
          <a:xfrm>
            <a:off x="483475" y="1860650"/>
            <a:ext cx="3586800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339164" y="267545"/>
            <a:ext cx="19155900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 b="1" dirty="0" err="1">
                <a:solidFill>
                  <a:schemeClr val="dk1"/>
                </a:solidFill>
              </a:rPr>
              <a:t>Programas</a:t>
            </a:r>
            <a:r>
              <a:rPr lang="en-US" sz="4200" b="1" dirty="0">
                <a:solidFill>
                  <a:schemeClr val="dk1"/>
                </a:solidFill>
              </a:rPr>
              <a:t> y </a:t>
            </a:r>
            <a:r>
              <a:rPr lang="en-US" sz="4200" b="1" dirty="0" err="1">
                <a:solidFill>
                  <a:schemeClr val="dk1"/>
                </a:solidFill>
              </a:rPr>
              <a:t>ciclos</a:t>
            </a:r>
            <a:r>
              <a:rPr lang="en-US" sz="4200" b="1" dirty="0">
                <a:solidFill>
                  <a:schemeClr val="dk1"/>
                </a:solidFill>
              </a:rPr>
              <a:t> de </a:t>
            </a:r>
            <a:r>
              <a:rPr lang="en-US" sz="4200" b="1" dirty="0" err="1">
                <a:solidFill>
                  <a:schemeClr val="dk1"/>
                </a:solidFill>
              </a:rPr>
              <a:t>programa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considerados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en</a:t>
            </a:r>
            <a:r>
              <a:rPr lang="en-US" sz="4200" b="1" dirty="0">
                <a:solidFill>
                  <a:schemeClr val="dk1"/>
                </a:solidFill>
              </a:rPr>
              <a:t> la </a:t>
            </a:r>
            <a:r>
              <a:rPr lang="en-US" sz="4200" b="1" dirty="0" err="1">
                <a:solidFill>
                  <a:schemeClr val="dk1"/>
                </a:solidFill>
              </a:rPr>
              <a:t>prueba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piloto</a:t>
            </a:r>
            <a:r>
              <a:rPr lang="en-US" sz="4200" b="1" dirty="0">
                <a:solidFill>
                  <a:schemeClr val="dk1"/>
                </a:solidFill>
              </a:rPr>
              <a:t>.</a:t>
            </a:r>
            <a:endParaRPr b="1" dirty="0"/>
          </a:p>
        </p:txBody>
      </p:sp>
      <p:sp>
        <p:nvSpPr>
          <p:cNvPr id="4" name="Cerrar llave 3">
            <a:extLst>
              <a:ext uri="{FF2B5EF4-FFF2-40B4-BE49-F238E27FC236}">
                <a16:creationId xmlns:a16="http://schemas.microsoft.com/office/drawing/2014/main" id="{40F3D1E4-46AE-4616-B4CF-EF381F03EA25}"/>
              </a:ext>
            </a:extLst>
          </p:cNvPr>
          <p:cNvSpPr/>
          <p:nvPr/>
        </p:nvSpPr>
        <p:spPr>
          <a:xfrm>
            <a:off x="13597128" y="2707254"/>
            <a:ext cx="274320" cy="1536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94D9B9D3-0C10-4D03-A507-A87290D7BF9A}"/>
              </a:ext>
            </a:extLst>
          </p:cNvPr>
          <p:cNvSpPr/>
          <p:nvPr/>
        </p:nvSpPr>
        <p:spPr>
          <a:xfrm>
            <a:off x="13688568" y="5729610"/>
            <a:ext cx="274320" cy="43722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DDC59DFF-7C6E-45E2-A8FE-ECDEF79E9FCA}"/>
              </a:ext>
            </a:extLst>
          </p:cNvPr>
          <p:cNvSpPr/>
          <p:nvPr/>
        </p:nvSpPr>
        <p:spPr>
          <a:xfrm>
            <a:off x="13670280" y="4804431"/>
            <a:ext cx="210312" cy="52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errar llave 9">
            <a:extLst>
              <a:ext uri="{FF2B5EF4-FFF2-40B4-BE49-F238E27FC236}">
                <a16:creationId xmlns:a16="http://schemas.microsoft.com/office/drawing/2014/main" id="{DCA6F2AB-8520-477B-A631-A47BD1E73E3F}"/>
              </a:ext>
            </a:extLst>
          </p:cNvPr>
          <p:cNvSpPr/>
          <p:nvPr/>
        </p:nvSpPr>
        <p:spPr>
          <a:xfrm>
            <a:off x="13734288" y="10582810"/>
            <a:ext cx="210312" cy="52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/>
        </p:nvSpPr>
        <p:spPr>
          <a:xfrm>
            <a:off x="661825" y="1949800"/>
            <a:ext cx="3586800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362475" y="258075"/>
            <a:ext cx="17663700" cy="9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 b="1" dirty="0" err="1">
                <a:solidFill>
                  <a:schemeClr val="dk1"/>
                </a:solidFill>
              </a:rPr>
              <a:t>Tasa</a:t>
            </a:r>
            <a:r>
              <a:rPr lang="en-US" sz="4200" b="1" dirty="0">
                <a:solidFill>
                  <a:schemeClr val="dk1"/>
                </a:solidFill>
              </a:rPr>
              <a:t> de Sobrecobertura a </a:t>
            </a:r>
            <a:r>
              <a:rPr lang="en-US" sz="4200" b="1" dirty="0" err="1">
                <a:solidFill>
                  <a:schemeClr val="dk1"/>
                </a:solidFill>
              </a:rPr>
              <a:t>nivel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unidad</a:t>
            </a:r>
            <a:r>
              <a:rPr lang="en-US" sz="4200" b="1" dirty="0">
                <a:solidFill>
                  <a:schemeClr val="dk1"/>
                </a:solidFill>
              </a:rPr>
              <a:t> (TSC).</a:t>
            </a:r>
            <a:endParaRPr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i="1" dirty="0" err="1">
                <a:solidFill>
                  <a:schemeClr val="dk1"/>
                </a:solidFill>
              </a:rPr>
              <a:t>Promedio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observado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en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cada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año</a:t>
            </a:r>
            <a:r>
              <a:rPr lang="en-US" sz="3600" i="1" dirty="0">
                <a:solidFill>
                  <a:schemeClr val="dk1"/>
                </a:solidFill>
              </a:rPr>
              <a:t>.</a:t>
            </a:r>
            <a:endParaRPr sz="3600" i="1" dirty="0">
              <a:solidFill>
                <a:schemeClr val="dk1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5DB47B9-C3A8-417B-B450-906DE029E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03152" y="1414756"/>
            <a:ext cx="11009376" cy="1051328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/>
        </p:nvSpPr>
        <p:spPr>
          <a:xfrm>
            <a:off x="608325" y="1824975"/>
            <a:ext cx="3586800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362475" y="258075"/>
            <a:ext cx="17663700" cy="9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 b="1" dirty="0" err="1">
                <a:solidFill>
                  <a:schemeClr val="dk1"/>
                </a:solidFill>
              </a:rPr>
              <a:t>Tasa</a:t>
            </a:r>
            <a:r>
              <a:rPr lang="en-US" sz="4200" b="1" dirty="0">
                <a:solidFill>
                  <a:schemeClr val="dk1"/>
                </a:solidFill>
              </a:rPr>
              <a:t> de No Respuesta a Nivel Unidad (TNRU).</a:t>
            </a:r>
            <a:endParaRPr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i="1" dirty="0" err="1">
                <a:solidFill>
                  <a:schemeClr val="dk1"/>
                </a:solidFill>
              </a:rPr>
              <a:t>Promedio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observado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en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cada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año</a:t>
            </a:r>
            <a:r>
              <a:rPr lang="en-US" sz="3600" i="1" dirty="0">
                <a:solidFill>
                  <a:schemeClr val="dk1"/>
                </a:solidFill>
              </a:rPr>
              <a:t>.</a:t>
            </a: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i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i="1" dirty="0">
                <a:solidFill>
                  <a:schemeClr val="dk1"/>
                </a:solidFill>
              </a:rPr>
              <a:t>	</a:t>
            </a:r>
            <a:r>
              <a:rPr lang="en-US" sz="2400" i="1" dirty="0" err="1">
                <a:solidFill>
                  <a:schemeClr val="dk1"/>
                </a:solidFill>
              </a:rPr>
              <a:t>En</a:t>
            </a:r>
            <a:r>
              <a:rPr lang="en-US" sz="2400" i="1" dirty="0">
                <a:solidFill>
                  <a:schemeClr val="dk1"/>
                </a:solidFill>
              </a:rPr>
              <a:t> </a:t>
            </a:r>
            <a:r>
              <a:rPr lang="en-US" sz="2400" i="1" dirty="0" err="1">
                <a:solidFill>
                  <a:schemeClr val="dk1"/>
                </a:solidFill>
              </a:rPr>
              <a:t>verde</a:t>
            </a:r>
            <a:r>
              <a:rPr lang="en-US" sz="2400" i="1" dirty="0">
                <a:solidFill>
                  <a:schemeClr val="dk1"/>
                </a:solidFill>
              </a:rPr>
              <a:t> la </a:t>
            </a:r>
            <a:r>
              <a:rPr lang="en-US" sz="2400" i="1" dirty="0" err="1">
                <a:solidFill>
                  <a:schemeClr val="dk1"/>
                </a:solidFill>
              </a:rPr>
              <a:t>versión</a:t>
            </a:r>
            <a:r>
              <a:rPr lang="en-US" sz="2400" i="1" dirty="0">
                <a:solidFill>
                  <a:schemeClr val="dk1"/>
                </a:solidFill>
              </a:rPr>
              <a:t> </a:t>
            </a:r>
            <a:r>
              <a:rPr lang="en-US" sz="2400" i="1" dirty="0" err="1">
                <a:solidFill>
                  <a:schemeClr val="dk1"/>
                </a:solidFill>
              </a:rPr>
              <a:t>ponderada</a:t>
            </a:r>
            <a:r>
              <a:rPr lang="en-US" sz="2400" i="1" dirty="0">
                <a:solidFill>
                  <a:schemeClr val="dk1"/>
                </a:solidFill>
              </a:rPr>
              <a:t> </a:t>
            </a:r>
            <a:r>
              <a:rPr lang="en-US" sz="2400" i="1" dirty="0" err="1">
                <a:solidFill>
                  <a:schemeClr val="dk1"/>
                </a:solidFill>
              </a:rPr>
              <a:t>cuando</a:t>
            </a:r>
            <a:r>
              <a:rPr lang="en-US" sz="2400" i="1" dirty="0">
                <a:solidFill>
                  <a:schemeClr val="dk1"/>
                </a:solidFill>
              </a:rPr>
              <a:t> </a:t>
            </a:r>
            <a:r>
              <a:rPr lang="en-US" sz="2400" i="1" dirty="0" err="1">
                <a:solidFill>
                  <a:schemeClr val="dk1"/>
                </a:solidFill>
              </a:rPr>
              <a:t>aplica</a:t>
            </a:r>
            <a:r>
              <a:rPr lang="en-US" sz="2400" i="1" dirty="0">
                <a:solidFill>
                  <a:schemeClr val="dk1"/>
                </a:solidFill>
              </a:rPr>
              <a:t>.</a:t>
            </a:r>
            <a:endParaRPr sz="2400" i="1" dirty="0">
              <a:solidFill>
                <a:schemeClr val="dk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773F4B1-E27C-4EFA-97D8-8B01DBA03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236" y="1200975"/>
            <a:ext cx="14500289" cy="1078879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/>
        </p:nvSpPr>
        <p:spPr>
          <a:xfrm>
            <a:off x="608325" y="1824975"/>
            <a:ext cx="3586800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>
            <a:off x="362475" y="258075"/>
            <a:ext cx="17663700" cy="9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 b="1" dirty="0" err="1">
                <a:solidFill>
                  <a:schemeClr val="dk1"/>
                </a:solidFill>
              </a:rPr>
              <a:t>Tasa</a:t>
            </a:r>
            <a:r>
              <a:rPr lang="en-US" sz="4200" b="1" dirty="0">
                <a:solidFill>
                  <a:schemeClr val="dk1"/>
                </a:solidFill>
              </a:rPr>
              <a:t> de No Respuesta a Nivel Variable (TNRZ).</a:t>
            </a:r>
            <a:endParaRPr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i="1" dirty="0" err="1">
                <a:solidFill>
                  <a:schemeClr val="dk1"/>
                </a:solidFill>
              </a:rPr>
              <a:t>Promedio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observado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en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cada</a:t>
            </a:r>
            <a:r>
              <a:rPr lang="en-US" sz="3600" i="1" dirty="0">
                <a:solidFill>
                  <a:schemeClr val="dk1"/>
                </a:solidFill>
              </a:rPr>
              <a:t> </a:t>
            </a:r>
            <a:r>
              <a:rPr lang="en-US" sz="3600" i="1" dirty="0" err="1">
                <a:solidFill>
                  <a:schemeClr val="dk1"/>
                </a:solidFill>
              </a:rPr>
              <a:t>año</a:t>
            </a:r>
            <a:r>
              <a:rPr lang="en-US" sz="3600" i="1" dirty="0">
                <a:solidFill>
                  <a:schemeClr val="dk1"/>
                </a:solidFill>
              </a:rPr>
              <a:t>.</a:t>
            </a:r>
            <a:endParaRPr sz="3600" i="1" dirty="0">
              <a:solidFill>
                <a:schemeClr val="dk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32E66F4-8BE0-4CF9-8874-FE49C89D3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5644" y="988123"/>
            <a:ext cx="11541062" cy="1101920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9870168" y="9407675"/>
            <a:ext cx="12834257" cy="2286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9600"/>
              <a:buFont typeface="Arial"/>
              <a:buNone/>
            </a:pPr>
            <a:r>
              <a:rPr lang="en-US" dirty="0" err="1"/>
              <a:t>Propuesta</a:t>
            </a:r>
            <a:r>
              <a:rPr lang="en-US" dirty="0"/>
              <a:t> de </a:t>
            </a:r>
            <a:r>
              <a:rPr lang="en-US" dirty="0" err="1"/>
              <a:t>Acuerdo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9984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>
            <a:off x="362475" y="258075"/>
            <a:ext cx="17663700" cy="9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4200" b="1" dirty="0">
                <a:solidFill>
                  <a:schemeClr val="dk1"/>
                </a:solidFill>
              </a:rPr>
              <a:t>Propuesta de Acuerdo.</a:t>
            </a:r>
            <a:endParaRPr sz="4200" b="1" dirty="0">
              <a:solidFill>
                <a:schemeClr val="dk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40080" y="2743200"/>
            <a:ext cx="2050084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:</a:t>
            </a:r>
          </a:p>
          <a:p>
            <a:r>
              <a:rPr lang="es-MX" sz="3600" dirty="0"/>
              <a:t>Se aprueban los tres indicadores presentados de acuerdo con lo establecido en las fichas técnicas para ser reportados a partir del segundo semestre de 2019 en los metadatos:</a:t>
            </a:r>
          </a:p>
          <a:p>
            <a:pPr marL="742950" lvl="3" indent="-742950">
              <a:buFont typeface="+mj-lt"/>
              <a:buAutoNum type="alphaLcParenR"/>
            </a:pPr>
            <a:r>
              <a:rPr lang="es-MX" sz="3600" dirty="0"/>
              <a:t>el reporte se deberá realizar a más tardar a los 30 días naturales contados a partir de la 		 	publicación de la información del Programa,</a:t>
            </a:r>
          </a:p>
          <a:p>
            <a:pPr marL="742950" lvl="3" indent="-742950">
              <a:buFont typeface="+mj-lt"/>
              <a:buAutoNum type="alphaLcParenR"/>
            </a:pPr>
            <a:r>
              <a:rPr lang="es-MX" sz="3600" dirty="0"/>
              <a:t>se deberá usar el formato definido en el Grupo de Trabajo,</a:t>
            </a:r>
          </a:p>
          <a:p>
            <a:pPr marL="742950" lvl="3" indent="-742950">
              <a:buFont typeface="+mj-lt"/>
              <a:buAutoNum type="alphaLcParenR"/>
            </a:pPr>
            <a:r>
              <a:rPr lang="es-MX" sz="3600" dirty="0"/>
              <a:t>en el caso de la Tasa de No Respuesta a Nivel Unidad, para cada programa se incluirá en la sección de metadatos una nota técnica explicando el algoritmo especifico usado para su cálculo.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90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9870168" y="9407675"/>
            <a:ext cx="12834257" cy="2286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9600"/>
              <a:buFont typeface="Arial"/>
              <a:buNone/>
            </a:pPr>
            <a:r>
              <a:rPr lang="en-US" dirty="0" err="1"/>
              <a:t>Antecedentes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2708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/>
        </p:nvSpPr>
        <p:spPr>
          <a:xfrm>
            <a:off x="483475" y="1860650"/>
            <a:ext cx="3586800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285374" y="400750"/>
            <a:ext cx="22684353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4200" b="1" dirty="0">
                <a:solidFill>
                  <a:schemeClr val="dk1"/>
                </a:solidFill>
              </a:rPr>
              <a:t>Alcance.</a:t>
            </a:r>
          </a:p>
          <a:p>
            <a:pPr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s-MX" sz="4400" dirty="0"/>
              <a:t>En una primera fase se consideran los Programas de Información cuyos insumos </a:t>
            </a:r>
            <a:r>
              <a:rPr lang="es-MX" sz="4400" b="1" dirty="0"/>
              <a:t>sólo</a:t>
            </a:r>
            <a:r>
              <a:rPr lang="es-MX" sz="4400" dirty="0"/>
              <a:t> son registros administrativos.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4200" b="1" dirty="0">
                <a:solidFill>
                  <a:schemeClr val="dk1"/>
                </a:solidFill>
              </a:rPr>
              <a:t>Prueba piloto.</a:t>
            </a:r>
          </a:p>
          <a:p>
            <a:pPr lv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s-MX" sz="4200" dirty="0">
                <a:solidFill>
                  <a:schemeClr val="dk1"/>
                </a:solidFill>
              </a:rPr>
              <a:t>En la quinta sesión del CAC de 2018 se presentaron cuatro indicadores de precisión y se acordó (CAC-005/05/2018) que se realizaría una prueba piloto para analizar la factibilidad de cálculo y precisar detalles de las fichas técnicas.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C3FBA73-B83F-4E11-951E-E0DA482A4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940" y="2565756"/>
            <a:ext cx="11424120" cy="576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76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/>
        </p:nvSpPr>
        <p:spPr>
          <a:xfrm>
            <a:off x="483475" y="1860650"/>
            <a:ext cx="3586800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285375" y="400750"/>
            <a:ext cx="19155900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4200" b="1" dirty="0">
                <a:solidFill>
                  <a:schemeClr val="dk1"/>
                </a:solidFill>
              </a:rPr>
              <a:t>Indicadores presentados en la quinta sesión del CAC de 2018.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4200" b="1" dirty="0">
              <a:solidFill>
                <a:schemeClr val="dk1"/>
              </a:solidFill>
            </a:endParaRPr>
          </a:p>
        </p:txBody>
      </p:sp>
      <p:pic>
        <p:nvPicPr>
          <p:cNvPr id="1026" name="Picture 2" descr="https://documents.lucidchart.com/documents/dbd075a0-e7d2-4ea0-9263-036f09b26742/pages/0_0?a=243&amp;x=-45&amp;y=-17&amp;w=1870&amp;h=376&amp;store=1&amp;accept=image%2F*&amp;auth=LCA%205a8708d002f5f8846b10ae89e11533832ddcc579-ts%3D1557169521">
            <a:extLst>
              <a:ext uri="{FF2B5EF4-FFF2-40B4-BE49-F238E27FC236}">
                <a16:creationId xmlns:a16="http://schemas.microsoft.com/office/drawing/2014/main" id="{CB891FAF-14FE-49B7-AEC4-364F145E2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9445"/>
            <a:ext cx="24242094" cy="487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71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9870168" y="9407675"/>
            <a:ext cx="12834257" cy="2286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9600"/>
              <a:buFont typeface="Arial"/>
              <a:buNone/>
            </a:pPr>
            <a:r>
              <a:rPr lang="en-US" dirty="0" err="1"/>
              <a:t>Resultados</a:t>
            </a:r>
            <a:r>
              <a:rPr lang="en-US" dirty="0"/>
              <a:t> de la </a:t>
            </a:r>
            <a:r>
              <a:rPr lang="en-US" dirty="0" err="1"/>
              <a:t>prueba</a:t>
            </a:r>
            <a:r>
              <a:rPr lang="en-US" dirty="0"/>
              <a:t> </a:t>
            </a:r>
            <a:r>
              <a:rPr lang="en-US" dirty="0" err="1"/>
              <a:t>piloto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313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9870168" y="9407675"/>
            <a:ext cx="12834257" cy="2286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2F57"/>
              </a:buClr>
              <a:buSzPts val="9600"/>
              <a:buFont typeface="Arial"/>
              <a:buNone/>
            </a:pPr>
            <a:r>
              <a:rPr lang="en-US" dirty="0"/>
              <a:t>a) </a:t>
            </a:r>
            <a:r>
              <a:rPr lang="en-US" dirty="0" err="1"/>
              <a:t>Alineación</a:t>
            </a:r>
            <a:r>
              <a:rPr lang="en-US" dirty="0"/>
              <a:t> conceptual.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7407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/>
        </p:nvSpPr>
        <p:spPr>
          <a:xfrm>
            <a:off x="483475" y="1860650"/>
            <a:ext cx="3586800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285374" y="400750"/>
            <a:ext cx="22430739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 b="1" dirty="0">
                <a:solidFill>
                  <a:schemeClr val="dk1"/>
                </a:solidFill>
              </a:rPr>
              <a:t>1- Se </a:t>
            </a:r>
            <a:r>
              <a:rPr lang="en-US" sz="4200" b="1" dirty="0" err="1">
                <a:solidFill>
                  <a:schemeClr val="dk1"/>
                </a:solidFill>
              </a:rPr>
              <a:t>especifica</a:t>
            </a:r>
            <a:r>
              <a:rPr lang="en-US" sz="4200" b="1" dirty="0">
                <a:solidFill>
                  <a:schemeClr val="dk1"/>
                </a:solidFill>
              </a:rPr>
              <a:t> el </a:t>
            </a:r>
            <a:r>
              <a:rPr lang="en-US" sz="4200" b="1" dirty="0" err="1">
                <a:solidFill>
                  <a:schemeClr val="dk1"/>
                </a:solidFill>
              </a:rPr>
              <a:t>orden</a:t>
            </a:r>
            <a:r>
              <a:rPr lang="en-US" sz="4200" b="1" dirty="0">
                <a:solidFill>
                  <a:schemeClr val="dk1"/>
                </a:solidFill>
              </a:rPr>
              <a:t> conceptual y </a:t>
            </a:r>
            <a:r>
              <a:rPr lang="en-US" sz="4200" b="1" dirty="0" err="1">
                <a:solidFill>
                  <a:schemeClr val="dk1"/>
                </a:solidFill>
              </a:rPr>
              <a:t>qué</a:t>
            </a:r>
            <a:r>
              <a:rPr lang="en-US" sz="4200" b="1" dirty="0">
                <a:solidFill>
                  <a:schemeClr val="dk1"/>
                </a:solidFill>
              </a:rPr>
              <a:t> se </a:t>
            </a:r>
            <a:r>
              <a:rPr lang="en-US" sz="4200" b="1" dirty="0" err="1">
                <a:solidFill>
                  <a:schemeClr val="dk1"/>
                </a:solidFill>
              </a:rPr>
              <a:t>considera</a:t>
            </a:r>
            <a:r>
              <a:rPr lang="en-US" sz="4200" b="1" dirty="0">
                <a:solidFill>
                  <a:schemeClr val="dk1"/>
                </a:solidFill>
              </a:rPr>
              <a:t> para </a:t>
            </a:r>
            <a:r>
              <a:rPr lang="en-US" sz="4200" b="1" dirty="0" err="1">
                <a:solidFill>
                  <a:schemeClr val="dk1"/>
                </a:solidFill>
              </a:rPr>
              <a:t>calcular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cada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indicador</a:t>
            </a:r>
            <a:r>
              <a:rPr lang="en-US" sz="4200" b="1" dirty="0">
                <a:solidFill>
                  <a:schemeClr val="dk1"/>
                </a:solidFill>
              </a:rPr>
              <a:t>.</a:t>
            </a:r>
            <a:endParaRPr b="1" dirty="0"/>
          </a:p>
        </p:txBody>
      </p:sp>
      <p:pic>
        <p:nvPicPr>
          <p:cNvPr id="2050" name="Picture 2" descr="https://documents.lucidchart.com/documents/b005c63b-e8dd-4d99-8a0a-6b8d6402b5ce/pages/0_0?a=2755&amp;x=-69&amp;y=-31&amp;w=1958&amp;h=957&amp;store=1&amp;accept=image%2F*&amp;auth=LCA%2044abe992b6150f9ba15cc3c246a4eb8bc2f68ce7-ts%3D1557170316">
            <a:extLst>
              <a:ext uri="{FF2B5EF4-FFF2-40B4-BE49-F238E27FC236}">
                <a16:creationId xmlns:a16="http://schemas.microsoft.com/office/drawing/2014/main" id="{FFDE0E1D-1A7E-4874-8C79-054D294E2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0" y="1136346"/>
            <a:ext cx="23445216" cy="1144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7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/>
        </p:nvSpPr>
        <p:spPr>
          <a:xfrm>
            <a:off x="483475" y="1860650"/>
            <a:ext cx="3586800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175646" y="217870"/>
            <a:ext cx="23635329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 b="1" dirty="0">
                <a:solidFill>
                  <a:schemeClr val="dk1"/>
                </a:solidFill>
              </a:rPr>
              <a:t>2- Dos de los </a:t>
            </a:r>
            <a:r>
              <a:rPr lang="en-US" sz="4200" b="1" dirty="0" err="1">
                <a:solidFill>
                  <a:schemeClr val="dk1"/>
                </a:solidFill>
              </a:rPr>
              <a:t>indicadores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presentados</a:t>
            </a:r>
            <a:r>
              <a:rPr lang="en-US" sz="4200" b="1" dirty="0">
                <a:solidFill>
                  <a:schemeClr val="dk1"/>
                </a:solidFill>
              </a:rPr>
              <a:t> al CAC </a:t>
            </a:r>
            <a:r>
              <a:rPr lang="en-US" sz="4200" b="1" dirty="0" err="1">
                <a:solidFill>
                  <a:schemeClr val="dk1"/>
                </a:solidFill>
              </a:rPr>
              <a:t>en</a:t>
            </a:r>
            <a:r>
              <a:rPr lang="en-US" sz="4200" b="1" dirty="0">
                <a:solidFill>
                  <a:schemeClr val="dk1"/>
                </a:solidFill>
              </a:rPr>
              <a:t> 2018 se </a:t>
            </a:r>
            <a:r>
              <a:rPr lang="en-US" sz="4200" b="1" dirty="0" err="1">
                <a:solidFill>
                  <a:schemeClr val="dk1"/>
                </a:solidFill>
              </a:rPr>
              <a:t>integran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en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uno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sólo</a:t>
            </a:r>
            <a:r>
              <a:rPr lang="en-US" sz="4200" b="1" dirty="0">
                <a:solidFill>
                  <a:schemeClr val="dk1"/>
                </a:solidFill>
              </a:rPr>
              <a:t>, </a:t>
            </a:r>
            <a:r>
              <a:rPr lang="en-US" sz="4200" b="1" dirty="0" err="1">
                <a:solidFill>
                  <a:schemeClr val="dk1"/>
                </a:solidFill>
              </a:rPr>
              <a:t>éste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además</a:t>
            </a:r>
            <a:r>
              <a:rPr lang="en-US" sz="4200" b="1" dirty="0">
                <a:solidFill>
                  <a:schemeClr val="dk1"/>
                </a:solidFill>
              </a:rPr>
              <a:t> se </a:t>
            </a:r>
            <a:r>
              <a:rPr lang="en-US" sz="4200" b="1" dirty="0" err="1">
                <a:solidFill>
                  <a:schemeClr val="dk1"/>
                </a:solidFill>
              </a:rPr>
              <a:t>complementa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conceptualmente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considerando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todas</a:t>
            </a:r>
            <a:r>
              <a:rPr lang="en-US" sz="4200" b="1" dirty="0">
                <a:solidFill>
                  <a:schemeClr val="dk1"/>
                </a:solidFill>
              </a:rPr>
              <a:t> las </a:t>
            </a:r>
            <a:r>
              <a:rPr lang="en-US" sz="4200" b="1" dirty="0" err="1">
                <a:solidFill>
                  <a:schemeClr val="dk1"/>
                </a:solidFill>
              </a:rPr>
              <a:t>posibles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fuentes</a:t>
            </a:r>
            <a:r>
              <a:rPr lang="en-US" sz="4200" b="1" dirty="0">
                <a:solidFill>
                  <a:schemeClr val="dk1"/>
                </a:solidFill>
              </a:rPr>
              <a:t> de no </a:t>
            </a:r>
            <a:r>
              <a:rPr lang="en-US" sz="4200" b="1" dirty="0" err="1">
                <a:solidFill>
                  <a:schemeClr val="dk1"/>
                </a:solidFill>
              </a:rPr>
              <a:t>respuesta</a:t>
            </a:r>
            <a:r>
              <a:rPr lang="en-US" sz="4200" b="1" dirty="0">
                <a:solidFill>
                  <a:schemeClr val="dk1"/>
                </a:solidFill>
              </a:rPr>
              <a:t> a </a:t>
            </a:r>
            <a:r>
              <a:rPr lang="en-US" sz="4200" b="1" dirty="0" err="1">
                <a:solidFill>
                  <a:schemeClr val="dk1"/>
                </a:solidFill>
              </a:rPr>
              <a:t>nivel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unidad</a:t>
            </a:r>
            <a:r>
              <a:rPr lang="en-US" sz="4200" b="1" dirty="0">
                <a:solidFill>
                  <a:schemeClr val="dk1"/>
                </a:solidFill>
              </a:rPr>
              <a:t>.</a:t>
            </a:r>
          </a:p>
        </p:txBody>
      </p:sp>
      <p:pic>
        <p:nvPicPr>
          <p:cNvPr id="3074" name="Picture 2" descr="https://documents.lucidchart.com/documents/19c43409-7aaa-43a7-bbdf-365ad9687ecd/pages/0_0?a=1538&amp;x=-90&amp;y=0&amp;w=1969&amp;h=880&amp;store=1&amp;accept=image%2F*&amp;auth=LCA%20573c5e93cebbf6daef1e63f2fb8aeee529beaac1-ts%3D1557170885">
            <a:extLst>
              <a:ext uri="{FF2B5EF4-FFF2-40B4-BE49-F238E27FC236}">
                <a16:creationId xmlns:a16="http://schemas.microsoft.com/office/drawing/2014/main" id="{9E91744D-7057-40B9-AE5D-D7366BD8E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151" y="2101684"/>
            <a:ext cx="22304849" cy="996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79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285374" y="400750"/>
            <a:ext cx="23214706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 b="1" dirty="0">
                <a:solidFill>
                  <a:schemeClr val="dk1"/>
                </a:solidFill>
              </a:rPr>
              <a:t>3- Tanto </a:t>
            </a:r>
            <a:r>
              <a:rPr lang="en-US" sz="4200" b="1" dirty="0" err="1">
                <a:solidFill>
                  <a:schemeClr val="dk1"/>
                </a:solidFill>
              </a:rPr>
              <a:t>en</a:t>
            </a:r>
            <a:r>
              <a:rPr lang="en-US" sz="4200" b="1" dirty="0">
                <a:solidFill>
                  <a:schemeClr val="dk1"/>
                </a:solidFill>
              </a:rPr>
              <a:t> la </a:t>
            </a:r>
            <a:r>
              <a:rPr lang="en-US" sz="4200" b="1" dirty="0" err="1">
                <a:solidFill>
                  <a:schemeClr val="dk1"/>
                </a:solidFill>
              </a:rPr>
              <a:t>tasa</a:t>
            </a:r>
            <a:r>
              <a:rPr lang="en-US" sz="4200" b="1" dirty="0">
                <a:solidFill>
                  <a:schemeClr val="dk1"/>
                </a:solidFill>
              </a:rPr>
              <a:t> de sobrecobertura </a:t>
            </a:r>
            <a:r>
              <a:rPr lang="en-US" sz="4200" b="1" dirty="0" err="1">
                <a:solidFill>
                  <a:schemeClr val="dk1"/>
                </a:solidFill>
              </a:rPr>
              <a:t>como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en</a:t>
            </a:r>
            <a:r>
              <a:rPr lang="en-US" sz="4200" b="1" dirty="0">
                <a:solidFill>
                  <a:schemeClr val="dk1"/>
                </a:solidFill>
              </a:rPr>
              <a:t> la de no </a:t>
            </a:r>
            <a:r>
              <a:rPr lang="en-US" sz="4200" b="1" dirty="0" err="1">
                <a:solidFill>
                  <a:schemeClr val="dk1"/>
                </a:solidFill>
              </a:rPr>
              <a:t>respuesta</a:t>
            </a:r>
            <a:r>
              <a:rPr lang="en-US" sz="4200" b="1" dirty="0">
                <a:solidFill>
                  <a:schemeClr val="dk1"/>
                </a:solidFill>
              </a:rPr>
              <a:t> a </a:t>
            </a:r>
            <a:r>
              <a:rPr lang="en-US" sz="4200" b="1" dirty="0" err="1">
                <a:solidFill>
                  <a:schemeClr val="dk1"/>
                </a:solidFill>
              </a:rPr>
              <a:t>nivel</a:t>
            </a:r>
            <a:r>
              <a:rPr lang="en-US" sz="4200" b="1" dirty="0">
                <a:solidFill>
                  <a:schemeClr val="dk1"/>
                </a:solidFill>
              </a:rPr>
              <a:t> variable es </a:t>
            </a:r>
            <a:r>
              <a:rPr lang="en-US" sz="4200" b="1" dirty="0" err="1">
                <a:solidFill>
                  <a:schemeClr val="dk1"/>
                </a:solidFill>
              </a:rPr>
              <a:t>posible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observar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valores</a:t>
            </a:r>
            <a:r>
              <a:rPr lang="en-US" sz="4200" b="1" dirty="0">
                <a:solidFill>
                  <a:schemeClr val="dk1"/>
                </a:solidFill>
              </a:rPr>
              <a:t> </a:t>
            </a:r>
            <a:r>
              <a:rPr lang="en-US" sz="4200" b="1" dirty="0" err="1">
                <a:solidFill>
                  <a:schemeClr val="dk1"/>
                </a:solidFill>
              </a:rPr>
              <a:t>igual</a:t>
            </a:r>
            <a:r>
              <a:rPr lang="en-US" sz="4200" b="1" dirty="0">
                <a:solidFill>
                  <a:schemeClr val="dk1"/>
                </a:solidFill>
              </a:rPr>
              <a:t> a 0.</a:t>
            </a:r>
            <a:endParaRPr b="1" dirty="0"/>
          </a:p>
        </p:txBody>
      </p:sp>
      <p:pic>
        <p:nvPicPr>
          <p:cNvPr id="4098" name="Picture 2" descr="https://documents.lucidchart.com/documents/d92774ec-6a28-4e27-b2bd-8df9e82d3ae9/pages/0_0?a=703&amp;x=10&amp;y=-18&amp;w=1100&amp;h=660&amp;store=1&amp;accept=image%2F*&amp;auth=LCA%20d5e6002597d9fccb16d3dde2f5317b96b2829661-ts%3D1557171506">
            <a:extLst>
              <a:ext uri="{FF2B5EF4-FFF2-40B4-BE49-F238E27FC236}">
                <a16:creationId xmlns:a16="http://schemas.microsoft.com/office/drawing/2014/main" id="{7ED5A129-AE63-4F5C-9FB0-5FEC10985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821" y="2117751"/>
            <a:ext cx="13536358" cy="812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86573"/>
      </p:ext>
    </p:extLst>
  </p:cSld>
  <p:clrMapOvr>
    <a:masterClrMapping/>
  </p:clrMapOvr>
</p:sld>
</file>

<file path=ppt/theme/theme1.xml><?xml version="1.0" encoding="utf-8"?>
<a:theme xmlns:a="http://schemas.openxmlformats.org/drawingml/2006/main" name="Título texto">
  <a:themeElements>
    <a:clrScheme name="Título text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ítulo texto">
  <a:themeElements>
    <a:clrScheme name="Título text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323</Words>
  <Application>Microsoft Office PowerPoint</Application>
  <PresentationFormat>Personalizado</PresentationFormat>
  <Paragraphs>77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Helvetica Neue</vt:lpstr>
      <vt:lpstr>Título texto</vt:lpstr>
      <vt:lpstr>Indicadores de Precisión. Reporte de la Prueba Piloto.  Programas cuyo insumo son sólo Registros Administrativos 9 de mayo de 2019  Grupo de Trabajo de Indicadores de precisión y confiabilidad.</vt:lpstr>
      <vt:lpstr>Antecedentes</vt:lpstr>
      <vt:lpstr>Presentación de PowerPoint</vt:lpstr>
      <vt:lpstr>Presentación de PowerPoint</vt:lpstr>
      <vt:lpstr>Resultados de la prueba piloto</vt:lpstr>
      <vt:lpstr>a) Alineación conceptual.</vt:lpstr>
      <vt:lpstr>Presentación de PowerPoint</vt:lpstr>
      <vt:lpstr>Presentación de PowerPoint</vt:lpstr>
      <vt:lpstr>Presentación de PowerPoint</vt:lpstr>
      <vt:lpstr>Presentación de PowerPoint</vt:lpstr>
      <vt:lpstr>b) Factibilidad de cálculo. </vt:lpstr>
      <vt:lpstr>Presentación de PowerPoint</vt:lpstr>
      <vt:lpstr>Presentación de PowerPoint</vt:lpstr>
      <vt:lpstr>Presentación de PowerPoint</vt:lpstr>
      <vt:lpstr>Presentación de PowerPoint</vt:lpstr>
      <vt:lpstr>Propuesta de Acuerdo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 de la Prueba Piloto de Indicadores de Precisión.  Programas cuyo insumo son sólo Registros Administrativos 25/04/2019</dc:title>
  <dc:creator>Gonzalo Perez</dc:creator>
  <cp:lastModifiedBy>TORROJA MATEU NURIA</cp:lastModifiedBy>
  <cp:revision>19</cp:revision>
  <dcterms:modified xsi:type="dcterms:W3CDTF">2019-05-08T19:16:45Z</dcterms:modified>
</cp:coreProperties>
</file>