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49" r:id="rId1"/>
    <p:sldMasterId id="2147483651" r:id="rId2"/>
  </p:sldMasterIdLst>
  <p:notesMasterIdLst>
    <p:notesMasterId r:id="rId40"/>
  </p:notesMasterIdLst>
  <p:sldIdLst>
    <p:sldId id="256" r:id="rId3"/>
    <p:sldId id="263" r:id="rId4"/>
    <p:sldId id="298" r:id="rId5"/>
    <p:sldId id="310" r:id="rId6"/>
    <p:sldId id="312" r:id="rId7"/>
    <p:sldId id="313" r:id="rId8"/>
    <p:sldId id="292" r:id="rId9"/>
    <p:sldId id="300" r:id="rId10"/>
    <p:sldId id="323" r:id="rId11"/>
    <p:sldId id="314" r:id="rId12"/>
    <p:sldId id="326" r:id="rId13"/>
    <p:sldId id="331" r:id="rId14"/>
    <p:sldId id="332" r:id="rId15"/>
    <p:sldId id="319" r:id="rId16"/>
    <p:sldId id="320" r:id="rId17"/>
    <p:sldId id="324" r:id="rId18"/>
    <p:sldId id="325" r:id="rId19"/>
    <p:sldId id="322" r:id="rId20"/>
    <p:sldId id="315" r:id="rId21"/>
    <p:sldId id="316" r:id="rId22"/>
    <p:sldId id="302" r:id="rId23"/>
    <p:sldId id="301" r:id="rId24"/>
    <p:sldId id="303" r:id="rId25"/>
    <p:sldId id="304" r:id="rId26"/>
    <p:sldId id="305" r:id="rId27"/>
    <p:sldId id="264" r:id="rId28"/>
    <p:sldId id="308" r:id="rId29"/>
    <p:sldId id="334" r:id="rId30"/>
    <p:sldId id="335" r:id="rId31"/>
    <p:sldId id="336" r:id="rId32"/>
    <p:sldId id="337" r:id="rId33"/>
    <p:sldId id="338" r:id="rId34"/>
    <p:sldId id="339" r:id="rId35"/>
    <p:sldId id="340" r:id="rId36"/>
    <p:sldId id="333" r:id="rId37"/>
    <p:sldId id="286" r:id="rId38"/>
    <p:sldId id="346" r:id="rId39"/>
  </p:sldIdLst>
  <p:sldSz cx="13004800" cy="9753600"/>
  <p:notesSz cx="6858000" cy="9144000"/>
  <p:defaultTextStyle>
    <a:defPPr>
      <a:defRPr lang="en-US"/>
    </a:defPPr>
    <a:lvl1pPr algn="ctr" rtl="0" fontAlgn="base">
      <a:spcBef>
        <a:spcPct val="0"/>
      </a:spcBef>
      <a:spcAft>
        <a:spcPct val="0"/>
      </a:spcAft>
      <a:defRPr sz="4200" kern="1200" baseline="-25000">
        <a:solidFill>
          <a:srgbClr val="FFFFFF"/>
        </a:solidFill>
        <a:latin typeface="Helvetica" charset="0"/>
        <a:ea typeface="+mn-ea"/>
        <a:cs typeface="+mn-cs"/>
      </a:defRPr>
    </a:lvl1pPr>
    <a:lvl2pPr marL="457200" algn="ctr" rtl="0" fontAlgn="base">
      <a:spcBef>
        <a:spcPct val="0"/>
      </a:spcBef>
      <a:spcAft>
        <a:spcPct val="0"/>
      </a:spcAft>
      <a:defRPr sz="4200" kern="1200" baseline="-25000">
        <a:solidFill>
          <a:srgbClr val="FFFFFF"/>
        </a:solidFill>
        <a:latin typeface="Helvetica" charset="0"/>
        <a:ea typeface="+mn-ea"/>
        <a:cs typeface="+mn-cs"/>
      </a:defRPr>
    </a:lvl2pPr>
    <a:lvl3pPr marL="914400" algn="ctr" rtl="0" fontAlgn="base">
      <a:spcBef>
        <a:spcPct val="0"/>
      </a:spcBef>
      <a:spcAft>
        <a:spcPct val="0"/>
      </a:spcAft>
      <a:defRPr sz="4200" kern="1200" baseline="-25000">
        <a:solidFill>
          <a:srgbClr val="FFFFFF"/>
        </a:solidFill>
        <a:latin typeface="Helvetica" charset="0"/>
        <a:ea typeface="+mn-ea"/>
        <a:cs typeface="+mn-cs"/>
      </a:defRPr>
    </a:lvl3pPr>
    <a:lvl4pPr marL="1371600" algn="ctr" rtl="0" fontAlgn="base">
      <a:spcBef>
        <a:spcPct val="0"/>
      </a:spcBef>
      <a:spcAft>
        <a:spcPct val="0"/>
      </a:spcAft>
      <a:defRPr sz="4200" kern="1200" baseline="-25000">
        <a:solidFill>
          <a:srgbClr val="FFFFFF"/>
        </a:solidFill>
        <a:latin typeface="Helvetica" charset="0"/>
        <a:ea typeface="+mn-ea"/>
        <a:cs typeface="+mn-cs"/>
      </a:defRPr>
    </a:lvl4pPr>
    <a:lvl5pPr marL="1828800" algn="ctr" rtl="0" fontAlgn="base">
      <a:spcBef>
        <a:spcPct val="0"/>
      </a:spcBef>
      <a:spcAft>
        <a:spcPct val="0"/>
      </a:spcAft>
      <a:defRPr sz="4200" kern="1200" baseline="-25000">
        <a:solidFill>
          <a:srgbClr val="FFFFFF"/>
        </a:solidFill>
        <a:latin typeface="Helvetica" charset="0"/>
        <a:ea typeface="+mn-ea"/>
        <a:cs typeface="+mn-cs"/>
      </a:defRPr>
    </a:lvl5pPr>
    <a:lvl6pPr marL="2286000" algn="l" defTabSz="914400" rtl="0" eaLnBrk="1" latinLnBrk="0" hangingPunct="1">
      <a:defRPr sz="4200" kern="1200" baseline="-25000">
        <a:solidFill>
          <a:srgbClr val="FFFFFF"/>
        </a:solidFill>
        <a:latin typeface="Helvetica" charset="0"/>
        <a:ea typeface="+mn-ea"/>
        <a:cs typeface="+mn-cs"/>
      </a:defRPr>
    </a:lvl6pPr>
    <a:lvl7pPr marL="2743200" algn="l" defTabSz="914400" rtl="0" eaLnBrk="1" latinLnBrk="0" hangingPunct="1">
      <a:defRPr sz="4200" kern="1200" baseline="-25000">
        <a:solidFill>
          <a:srgbClr val="FFFFFF"/>
        </a:solidFill>
        <a:latin typeface="Helvetica" charset="0"/>
        <a:ea typeface="+mn-ea"/>
        <a:cs typeface="+mn-cs"/>
      </a:defRPr>
    </a:lvl7pPr>
    <a:lvl8pPr marL="3200400" algn="l" defTabSz="914400" rtl="0" eaLnBrk="1" latinLnBrk="0" hangingPunct="1">
      <a:defRPr sz="4200" kern="1200" baseline="-25000">
        <a:solidFill>
          <a:srgbClr val="FFFFFF"/>
        </a:solidFill>
        <a:latin typeface="Helvetica" charset="0"/>
        <a:ea typeface="+mn-ea"/>
        <a:cs typeface="+mn-cs"/>
      </a:defRPr>
    </a:lvl8pPr>
    <a:lvl9pPr marL="3657600" algn="l" defTabSz="914400" rtl="0" eaLnBrk="1" latinLnBrk="0" hangingPunct="1">
      <a:defRPr sz="4200" kern="1200" baseline="-25000">
        <a:solidFill>
          <a:srgbClr val="FFFFFF"/>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2B1"/>
    <a:srgbClr val="15195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p:scale>
          <a:sx n="74" d="100"/>
          <a:sy n="74" d="100"/>
        </p:scale>
        <p:origin x="-384" y="-24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pPr>
              <a:defRPr/>
            </a:pPr>
            <a:endParaRPr lang="fr-FR"/>
          </a:p>
        </p:txBody>
      </p:sp>
      <p:sp>
        <p:nvSpPr>
          <p:cNvPr id="94211"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fr-FR"/>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4214"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pPr>
              <a:defRPr/>
            </a:pPr>
            <a:endParaRPr lang="fr-FR"/>
          </a:p>
        </p:txBody>
      </p:sp>
      <p:sp>
        <p:nvSpPr>
          <p:cNvPr id="94215"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pPr>
              <a:defRPr/>
            </a:pPr>
            <a:fld id="{AB8E3D22-1030-4CBA-B322-1A7F470CE63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p:cNvSpPr>
          <p:nvPr>
            <p:ph type="sldNum" sz="quarter" idx="5"/>
          </p:nvPr>
        </p:nvSpPr>
        <p:spPr>
          <a:noFill/>
        </p:spPr>
        <p:txBody>
          <a:bodyPr/>
          <a:lstStyle/>
          <a:p>
            <a:fld id="{95A1066D-3F3D-416C-9585-CFAD71A43454}" type="slidenum">
              <a:rPr lang="fr-FR" smtClean="0"/>
              <a:pPr/>
              <a:t>1</a:t>
            </a:fld>
            <a:endParaRPr lang="fr-F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p:cNvSpPr>
          <p:nvPr>
            <p:ph type="body" idx="1"/>
          </p:nvPr>
        </p:nvSpPr>
        <p:spPr>
          <a:noFill/>
          <a:ln w="9525"/>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Important</a:t>
            </a:r>
            <a:r>
              <a:rPr lang="fr-CA" baseline="0" dirty="0" smtClean="0"/>
              <a:t> moments: </a:t>
            </a:r>
            <a:r>
              <a:rPr lang="fr-CA" baseline="0" dirty="0" err="1" smtClean="0"/>
              <a:t>when</a:t>
            </a:r>
            <a:r>
              <a:rPr lang="fr-CA" baseline="0" dirty="0" smtClean="0"/>
              <a:t> multiple disciplines </a:t>
            </a:r>
            <a:r>
              <a:rPr lang="fr-CA" baseline="0" dirty="0" err="1" smtClean="0"/>
              <a:t>start</a:t>
            </a:r>
            <a:r>
              <a:rPr lang="fr-CA" baseline="0" dirty="0" smtClean="0"/>
              <a:t> sharing </a:t>
            </a:r>
            <a:r>
              <a:rPr lang="fr-CA" baseline="0" dirty="0" err="1" smtClean="0"/>
              <a:t>their</a:t>
            </a:r>
            <a:r>
              <a:rPr lang="fr-CA" baseline="0" dirty="0" smtClean="0"/>
              <a:t> </a:t>
            </a:r>
            <a:r>
              <a:rPr lang="fr-CA" baseline="0" dirty="0" err="1" smtClean="0"/>
              <a:t>ways</a:t>
            </a:r>
            <a:r>
              <a:rPr lang="fr-CA" baseline="0" dirty="0" smtClean="0"/>
              <a:t> of </a:t>
            </a:r>
            <a:r>
              <a:rPr lang="fr-CA" baseline="0" dirty="0" err="1" smtClean="0"/>
              <a:t>looking</a:t>
            </a:r>
            <a:r>
              <a:rPr lang="fr-CA" baseline="0" dirty="0" smtClean="0"/>
              <a:t> </a:t>
            </a:r>
            <a:r>
              <a:rPr lang="fr-CA" baseline="0" dirty="0" err="1" smtClean="0"/>
              <a:t>at</a:t>
            </a:r>
            <a:r>
              <a:rPr lang="fr-CA" baseline="0" dirty="0" smtClean="0"/>
              <a:t> the world. </a:t>
            </a:r>
            <a:r>
              <a:rPr lang="fr-CA" baseline="0" dirty="0" err="1" smtClean="0"/>
              <a:t>We</a:t>
            </a:r>
            <a:r>
              <a:rPr lang="fr-CA" baseline="0" dirty="0" smtClean="0"/>
              <a:t> have been </a:t>
            </a:r>
            <a:r>
              <a:rPr lang="fr-CA" baseline="0" dirty="0" err="1" smtClean="0"/>
              <a:t>stuck</a:t>
            </a:r>
            <a:r>
              <a:rPr lang="fr-CA" baseline="0" dirty="0" smtClean="0"/>
              <a:t> </a:t>
            </a:r>
            <a:r>
              <a:rPr lang="fr-CA" baseline="0" dirty="0" err="1" smtClean="0"/>
              <a:t>with</a:t>
            </a:r>
            <a:r>
              <a:rPr lang="fr-CA" baseline="0" dirty="0" smtClean="0"/>
              <a:t> the initial </a:t>
            </a:r>
            <a:r>
              <a:rPr lang="fr-CA" baseline="0" dirty="0" err="1" smtClean="0"/>
              <a:t>statements</a:t>
            </a:r>
            <a:r>
              <a:rPr lang="fr-CA" baseline="0" dirty="0" smtClean="0"/>
              <a:t> of the </a:t>
            </a:r>
            <a:r>
              <a:rPr lang="fr-CA" baseline="0" dirty="0" err="1" smtClean="0"/>
              <a:t>engineers</a:t>
            </a:r>
            <a:r>
              <a:rPr lang="fr-CA" baseline="0" dirty="0" smtClean="0"/>
              <a:t> </a:t>
            </a:r>
            <a:r>
              <a:rPr lang="fr-CA" baseline="0" dirty="0" err="1" smtClean="0"/>
              <a:t>who</a:t>
            </a:r>
            <a:r>
              <a:rPr lang="fr-CA" baseline="0" dirty="0" smtClean="0"/>
              <a:t> came to Macy, not the </a:t>
            </a:r>
            <a:r>
              <a:rPr lang="fr-CA" baseline="0" dirty="0" err="1" smtClean="0"/>
              <a:t>result</a:t>
            </a:r>
            <a:r>
              <a:rPr lang="fr-CA" baseline="0" dirty="0" smtClean="0"/>
              <a:t> of the discussion!</a:t>
            </a:r>
            <a:endParaRPr lang="en-US" dirty="0"/>
          </a:p>
        </p:txBody>
      </p:sp>
      <p:sp>
        <p:nvSpPr>
          <p:cNvPr id="4" name="Slide Number Placeholder 3"/>
          <p:cNvSpPr>
            <a:spLocks noGrp="1"/>
          </p:cNvSpPr>
          <p:nvPr>
            <p:ph type="sldNum" sz="quarter" idx="10"/>
          </p:nvPr>
        </p:nvSpPr>
        <p:spPr/>
        <p:txBody>
          <a:bodyPr/>
          <a:lstStyle/>
          <a:p>
            <a:pPr>
              <a:defRPr/>
            </a:pPr>
            <a:fld id="{4F54C116-AF6E-4E99-8A05-AE8D7A679F75}" type="slidenum">
              <a:rPr lang="fr-FR" smtClean="0"/>
              <a:pPr>
                <a:defRPr/>
              </a:pPr>
              <a:t>28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lizard hunting insects operates on the same principle. The lizard's eye only reports movement to the lizard's brain. If the hunted insect settles on a leaf, the lizard literally cannot see it. But the moment the insect starts to move, whop, the lizard can see it again, and the tongue flickers out and catches it. </a:t>
            </a:r>
          </a:p>
          <a:p>
            <a:r>
              <a:rPr lang="en-US" dirty="0" smtClean="0"/>
              <a:t>But there are differences and differences. Information is difference that makes a difference. You were probably aware, as you dropped the coin into your palm, your eyes told you automatically, without your brain even asking, what the value of the coin was; but you were probably not aware what date it was minted. This is because (unless you are a numismatist) the value of the coin makes a difference to you whereas its date doesn't. </a:t>
            </a:r>
          </a:p>
          <a:p>
            <a:r>
              <a:rPr lang="en-US" dirty="0" smtClean="0"/>
              <a:t>What is it that makes a difference to a lizard, to a numismatist, to you? Surely not the same things. What is information for the lizard is not information for you, and what is information for you is not information for the lizard. </a:t>
            </a:r>
          </a:p>
          <a:p>
            <a:r>
              <a:rPr lang="en-US" dirty="0" smtClean="0"/>
              <a:t>This is why the </a:t>
            </a:r>
            <a:r>
              <a:rPr lang="en-US" b="1" dirty="0" smtClean="0"/>
              <a:t>perspective </a:t>
            </a:r>
            <a:r>
              <a:rPr lang="en-US" dirty="0" smtClean="0"/>
              <a:t>of information is important. Perspective defines </a:t>
            </a:r>
            <a:r>
              <a:rPr lang="en-US" b="1" dirty="0" smtClean="0"/>
              <a:t>what counts</a:t>
            </a:r>
            <a:r>
              <a:rPr lang="en-US" dirty="0" smtClean="0"/>
              <a:t> as information at all, perspective defines </a:t>
            </a:r>
            <a:r>
              <a:rPr lang="en-US" b="1" dirty="0" smtClean="0"/>
              <a:t>to whom</a:t>
            </a:r>
            <a:r>
              <a:rPr lang="en-US" dirty="0" smtClean="0"/>
              <a:t> the information makes a difference. </a:t>
            </a:r>
          </a:p>
          <a:p>
            <a:endParaRPr lang="en-US" dirty="0"/>
          </a:p>
        </p:txBody>
      </p:sp>
      <p:sp>
        <p:nvSpPr>
          <p:cNvPr id="4" name="Slide Number Placeholder 3"/>
          <p:cNvSpPr>
            <a:spLocks noGrp="1"/>
          </p:cNvSpPr>
          <p:nvPr>
            <p:ph type="sldNum" sz="quarter" idx="10"/>
          </p:nvPr>
        </p:nvSpPr>
        <p:spPr/>
        <p:txBody>
          <a:bodyPr/>
          <a:lstStyle/>
          <a:p>
            <a:pPr>
              <a:defRPr/>
            </a:pPr>
            <a:fld id="{4F54C116-AF6E-4E99-8A05-AE8D7A679F75}" type="slidenum">
              <a:rPr lang="fr-FR" smtClean="0"/>
              <a:pPr>
                <a:defRPr/>
              </a:pPr>
              <a:t>29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Back to </a:t>
            </a:r>
            <a:r>
              <a:rPr lang="fr-CA" dirty="0" err="1" smtClean="0"/>
              <a:t>Goguen</a:t>
            </a:r>
            <a:r>
              <a:rPr lang="fr-CA" dirty="0" smtClean="0"/>
              <a:t>; a social group has to </a:t>
            </a:r>
            <a:r>
              <a:rPr lang="fr-CA" dirty="0" err="1" smtClean="0"/>
              <a:t>take</a:t>
            </a:r>
            <a:r>
              <a:rPr lang="fr-CA" dirty="0" smtClean="0"/>
              <a:t> </a:t>
            </a:r>
            <a:r>
              <a:rPr lang="fr-CA" dirty="0" err="1" smtClean="0"/>
              <a:t>responsibility</a:t>
            </a:r>
            <a:endParaRPr lang="en-US" dirty="0"/>
          </a:p>
        </p:txBody>
      </p:sp>
      <p:sp>
        <p:nvSpPr>
          <p:cNvPr id="4" name="Slide Number Placeholder 3"/>
          <p:cNvSpPr>
            <a:spLocks noGrp="1"/>
          </p:cNvSpPr>
          <p:nvPr>
            <p:ph type="sldNum" sz="quarter" idx="10"/>
          </p:nvPr>
        </p:nvSpPr>
        <p:spPr/>
        <p:txBody>
          <a:bodyPr/>
          <a:lstStyle/>
          <a:p>
            <a:pPr>
              <a:defRPr/>
            </a:pPr>
            <a:fld id="{4F54C116-AF6E-4E99-8A05-AE8D7A679F75}" type="slidenum">
              <a:rPr lang="fr-FR" smtClean="0"/>
              <a:pPr>
                <a:defRPr/>
              </a:pPr>
              <a:t>31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p:cNvSpPr>
          <p:nvPr>
            <p:ph type="sldNum" sz="quarter" idx="5"/>
          </p:nvPr>
        </p:nvSpPr>
        <p:spPr>
          <a:noFill/>
        </p:spPr>
        <p:txBody>
          <a:bodyPr/>
          <a:lstStyle/>
          <a:p>
            <a:fld id="{5375FE6D-15F4-4204-A1F5-3225824512DE}" type="slidenum">
              <a:rPr lang="fr-FR">
                <a:ea typeface="ＭＳ Ｐゴシック" pitchFamily="-123" charset="-128"/>
                <a:cs typeface="ＭＳ Ｐゴシック" pitchFamily="-123" charset="-128"/>
              </a:rPr>
              <a:pPr/>
              <a:t>32</a:t>
            </a:fld>
            <a:endParaRPr lang="fr-FR">
              <a:ea typeface="ＭＳ Ｐゴシック" pitchFamily="-123" charset="-128"/>
              <a:cs typeface="ＭＳ Ｐゴシック" pitchFamily="-123" charset="-128"/>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p:cNvSpPr>
          <p:nvPr>
            <p:ph type="body" idx="1"/>
          </p:nvPr>
        </p:nvSpPr>
        <p:spPr>
          <a:noFill/>
          <a:ln w="9525"/>
        </p:spPr>
        <p:txBody>
          <a:bodyPr/>
          <a:lstStyle/>
          <a:p>
            <a:pPr eaLnBrk="1" hangingPunct="1"/>
            <a:endParaRPr lang="fr-FR">
              <a:latin typeface="Helvetica" pitchFamily="-12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The </a:t>
            </a:r>
            <a:r>
              <a:rPr lang="fr-CA" dirty="0" err="1" smtClean="0"/>
              <a:t>meaning</a:t>
            </a:r>
            <a:r>
              <a:rPr lang="fr-CA" dirty="0" smtClean="0"/>
              <a:t> </a:t>
            </a:r>
            <a:r>
              <a:rPr lang="fr-CA" dirty="0" err="1" smtClean="0"/>
              <a:t>was</a:t>
            </a:r>
            <a:r>
              <a:rPr lang="fr-CA" dirty="0" smtClean="0"/>
              <a:t> not in </a:t>
            </a:r>
            <a:r>
              <a:rPr lang="fr-CA" dirty="0" err="1" smtClean="0"/>
              <a:t>Shannon’s</a:t>
            </a:r>
            <a:r>
              <a:rPr lang="fr-CA" dirty="0" smtClean="0"/>
              <a:t> model, and </a:t>
            </a:r>
            <a:r>
              <a:rPr lang="fr-CA" dirty="0" err="1" smtClean="0"/>
              <a:t>it</a:t>
            </a:r>
            <a:r>
              <a:rPr lang="fr-CA" dirty="0" smtClean="0"/>
              <a:t> has to </a:t>
            </a:r>
            <a:r>
              <a:rPr lang="fr-CA" dirty="0" err="1" smtClean="0"/>
              <a:t>be</a:t>
            </a:r>
            <a:r>
              <a:rPr lang="fr-CA" dirty="0" smtClean="0"/>
              <a:t> </a:t>
            </a:r>
            <a:r>
              <a:rPr lang="fr-CA" dirty="0" err="1" smtClean="0"/>
              <a:t>considered</a:t>
            </a:r>
            <a:r>
              <a:rPr lang="fr-CA" dirty="0" smtClean="0"/>
              <a:t>.</a:t>
            </a:r>
            <a:endParaRPr lang="en-US" dirty="0"/>
          </a:p>
        </p:txBody>
      </p:sp>
      <p:sp>
        <p:nvSpPr>
          <p:cNvPr id="4" name="Slide Number Placeholder 3"/>
          <p:cNvSpPr>
            <a:spLocks noGrp="1"/>
          </p:cNvSpPr>
          <p:nvPr>
            <p:ph type="sldNum" sz="quarter" idx="10"/>
          </p:nvPr>
        </p:nvSpPr>
        <p:spPr/>
        <p:txBody>
          <a:bodyPr/>
          <a:lstStyle/>
          <a:p>
            <a:pPr>
              <a:defRPr/>
            </a:pPr>
            <a:fld id="{4F54C116-AF6E-4E99-8A05-AE8D7A679F75}" type="slidenum">
              <a:rPr lang="fr-FR" smtClean="0"/>
              <a:pPr>
                <a:defRPr/>
              </a:pPr>
              <a:t>34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p>
            <a:fld id="{CCA303BB-51F0-41E1-9AB4-C9181AED0D05}" type="slidenum">
              <a:rPr lang="fr-FR" smtClean="0"/>
              <a:pPr/>
              <a:t>36</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a:ln w="9525"/>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To end in the spirit of </a:t>
            </a:r>
            <a:r>
              <a:rPr lang="fr-CA" dirty="0" err="1" smtClean="0"/>
              <a:t>this</a:t>
            </a:r>
            <a:r>
              <a:rPr lang="fr-CA" dirty="0" smtClean="0"/>
              <a:t> </a:t>
            </a:r>
            <a:r>
              <a:rPr lang="fr-CA" dirty="0" err="1" smtClean="0"/>
              <a:t>conference</a:t>
            </a:r>
            <a:r>
              <a:rPr lang="fr-CA" dirty="0" smtClean="0"/>
              <a:t>…</a:t>
            </a:r>
            <a:endParaRPr lang="en-US" dirty="0"/>
          </a:p>
        </p:txBody>
      </p:sp>
      <p:sp>
        <p:nvSpPr>
          <p:cNvPr id="4" name="Slide Number Placeholder 3"/>
          <p:cNvSpPr>
            <a:spLocks noGrp="1"/>
          </p:cNvSpPr>
          <p:nvPr>
            <p:ph type="sldNum" sz="quarter" idx="10"/>
          </p:nvPr>
        </p:nvSpPr>
        <p:spPr/>
        <p:txBody>
          <a:bodyPr/>
          <a:lstStyle/>
          <a:p>
            <a:pPr>
              <a:defRPr/>
            </a:pPr>
            <a:fld id="{4F54C116-AF6E-4E99-8A05-AE8D7A679F75}" type="slidenum">
              <a:rPr lang="fr-FR" smtClean="0"/>
              <a:pPr>
                <a:defRPr/>
              </a:pPr>
              <a:t>37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p>
            <a:fld id="{85986743-6B3D-485F-B5C3-204C79BBDF95}" type="slidenum">
              <a:rPr lang="fr-FR" smtClean="0"/>
              <a:pPr/>
              <a:t>2</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p:cNvSpPr>
          <p:nvPr>
            <p:ph type="body" idx="1"/>
          </p:nvPr>
        </p:nvSpPr>
        <p:spPr>
          <a:noFill/>
          <a:ln w="9525"/>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p:spPr>
        <p:txBody>
          <a:bodyPr/>
          <a:lstStyle/>
          <a:p>
            <a:fld id="{E1737D2B-C0F1-4166-9BE4-AA5164A9BF55}" type="slidenum">
              <a:rPr lang="fr-FR" smtClean="0"/>
              <a:pPr/>
              <a:t>3</a:t>
            </a:fld>
            <a:endParaRPr lang="fr-FR"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noFill/>
          <a:ln w="9525"/>
        </p:spPr>
        <p:txBody>
          <a:bodyPr/>
          <a:lstStyle/>
          <a:p>
            <a:pPr marL="88900" eaLnBrk="1" hangingPunct="1">
              <a:lnSpc>
                <a:spcPts val="5900"/>
              </a:lnSpc>
              <a:tabLst>
                <a:tab pos="736600" algn="l"/>
              </a:tabLst>
            </a:pPr>
            <a:r>
              <a:rPr lang="en-US" sz="4200" smtClean="0">
                <a:solidFill>
                  <a:srgbClr val="FFFF00"/>
                </a:solidFill>
              </a:rPr>
              <a:t>Le bon et le mal dérive des mêmes origines.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p>
            <a:fld id="{ED35FA5A-F62E-4AC1-9AAD-B048760E73F3}" type="slidenum">
              <a:rPr lang="fr-FR" smtClean="0"/>
              <a:pPr/>
              <a:t>7</a:t>
            </a:fld>
            <a:endParaRPr lang="fr-F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p:cNvSpPr>
          <p:nvPr>
            <p:ph type="body" idx="1"/>
          </p:nvPr>
        </p:nvSpPr>
        <p:spPr>
          <a:noFill/>
          <a:ln w="9525"/>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As </a:t>
            </a:r>
            <a:r>
              <a:rPr lang="fr-CA" dirty="0" err="1" smtClean="0"/>
              <a:t>installed</a:t>
            </a:r>
            <a:r>
              <a:rPr lang="fr-CA" dirty="0" smtClean="0"/>
              <a:t> in 1938, </a:t>
            </a:r>
            <a:r>
              <a:rPr lang="fr-CA" dirty="0" err="1" smtClean="0"/>
              <a:t>swanky</a:t>
            </a:r>
            <a:r>
              <a:rPr lang="fr-CA" dirty="0" smtClean="0"/>
              <a:t> modern </a:t>
            </a:r>
            <a:r>
              <a:rPr lang="fr-CA" dirty="0" err="1" smtClean="0"/>
              <a:t>technology</a:t>
            </a:r>
            <a:endParaRPr lang="en-CA" dirty="0"/>
          </a:p>
        </p:txBody>
      </p:sp>
      <p:sp>
        <p:nvSpPr>
          <p:cNvPr id="4" name="Slide Number Placeholder 3"/>
          <p:cNvSpPr>
            <a:spLocks noGrp="1"/>
          </p:cNvSpPr>
          <p:nvPr>
            <p:ph type="sldNum" sz="quarter" idx="10"/>
          </p:nvPr>
        </p:nvSpPr>
        <p:spPr/>
        <p:txBody>
          <a:bodyPr/>
          <a:lstStyle/>
          <a:p>
            <a:pPr>
              <a:defRPr/>
            </a:pPr>
            <a:fld id="{AB8E3D22-1030-4CBA-B322-1A7F470CE63F}" type="slidenum">
              <a:rPr lang="fr-FR" smtClean="0"/>
              <a:pPr>
                <a:defRPr/>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As </a:t>
            </a:r>
            <a:r>
              <a:rPr lang="fr-CA" dirty="0" err="1" smtClean="0"/>
              <a:t>it</a:t>
            </a:r>
            <a:r>
              <a:rPr lang="fr-CA" dirty="0" smtClean="0"/>
              <a:t> </a:t>
            </a:r>
            <a:r>
              <a:rPr lang="fr-CA" dirty="0" err="1" smtClean="0"/>
              <a:t>looked</a:t>
            </a:r>
            <a:r>
              <a:rPr lang="fr-CA" dirty="0" smtClean="0"/>
              <a:t> 70 </a:t>
            </a:r>
            <a:r>
              <a:rPr lang="fr-CA" dirty="0" err="1" smtClean="0"/>
              <a:t>years</a:t>
            </a:r>
            <a:r>
              <a:rPr lang="fr-CA" dirty="0" smtClean="0"/>
              <a:t> </a:t>
            </a:r>
            <a:r>
              <a:rPr lang="fr-CA" dirty="0" err="1" smtClean="0"/>
              <a:t>later</a:t>
            </a:r>
            <a:r>
              <a:rPr lang="fr-CA" dirty="0" smtClean="0"/>
              <a:t>, a </a:t>
            </a:r>
            <a:r>
              <a:rPr lang="fr-CA" dirty="0" err="1" smtClean="0"/>
              <a:t>forgotten</a:t>
            </a:r>
            <a:r>
              <a:rPr lang="fr-CA" dirty="0" smtClean="0"/>
              <a:t>  </a:t>
            </a:r>
            <a:r>
              <a:rPr lang="fr-CA" dirty="0" err="1" smtClean="0"/>
              <a:t>piece</a:t>
            </a:r>
            <a:r>
              <a:rPr lang="fr-CA" dirty="0" smtClean="0"/>
              <a:t> of </a:t>
            </a:r>
            <a:r>
              <a:rPr lang="fr-CA" dirty="0" err="1" smtClean="0"/>
              <a:t>rusting</a:t>
            </a:r>
            <a:r>
              <a:rPr lang="fr-CA" dirty="0" smtClean="0"/>
              <a:t> </a:t>
            </a:r>
            <a:r>
              <a:rPr lang="fr-CA" dirty="0" err="1" smtClean="0"/>
              <a:t>equipment</a:t>
            </a:r>
            <a:r>
              <a:rPr lang="fr-CA" dirty="0" smtClean="0"/>
              <a:t>?</a:t>
            </a:r>
            <a:endParaRPr lang="en-CA" dirty="0"/>
          </a:p>
        </p:txBody>
      </p:sp>
      <p:sp>
        <p:nvSpPr>
          <p:cNvPr id="4" name="Slide Number Placeholder 3"/>
          <p:cNvSpPr>
            <a:spLocks noGrp="1"/>
          </p:cNvSpPr>
          <p:nvPr>
            <p:ph type="sldNum" sz="quarter" idx="10"/>
          </p:nvPr>
        </p:nvSpPr>
        <p:spPr/>
        <p:txBody>
          <a:bodyPr/>
          <a:lstStyle/>
          <a:p>
            <a:pPr>
              <a:defRPr/>
            </a:pPr>
            <a:fld id="{AB8E3D22-1030-4CBA-B322-1A7F470CE63F}" type="slidenum">
              <a:rPr lang="fr-FR" smtClean="0"/>
              <a:pPr>
                <a:defRPr/>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18D4D5E-5B3C-4000-83EC-734B545B688E}" type="slidenum">
              <a:rPr lang="fr-FR" smtClean="0"/>
              <a:pPr/>
              <a:t>16</a:t>
            </a:fld>
            <a:endParaRPr lang="fr-FR" smtClean="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3" tIns="45717" rIns="91433" bIns="45717"/>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2B81A6F-2DA5-466B-96AA-771E862FD1E1}" type="slidenum">
              <a:rPr lang="fr-FR" smtClean="0"/>
              <a:pPr/>
              <a:t>17</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p>
            <a:fld id="{50866249-606A-402A-92EC-76116EF7B87D}" type="slidenum">
              <a:rPr lang="fr-FR" smtClean="0"/>
              <a:pPr/>
              <a:t>26</a:t>
            </a:fld>
            <a:endParaRPr 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a:ln w="9525"/>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511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511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00" y="1638300"/>
            <a:ext cx="10464800" cy="330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0000" y="5626100"/>
            <a:ext cx="5156200" cy="113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78600" y="5626100"/>
            <a:ext cx="5156200" cy="48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78600" y="6267450"/>
            <a:ext cx="5156200" cy="48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6261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6261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382B1"/>
            </a:gs>
            <a:gs pos="100000">
              <a:srgbClr val="15195C"/>
            </a:gs>
          </a:gsLst>
          <a:lin ang="162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1638300"/>
            <a:ext cx="10464800" cy="3302000"/>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Cliquez et modifiez le titre</a:t>
            </a:r>
          </a:p>
        </p:txBody>
      </p:sp>
      <p:sp>
        <p:nvSpPr>
          <p:cNvPr id="1027" name="Rectangle 2"/>
          <p:cNvSpPr>
            <a:spLocks noGrp="1" noChangeArrowheads="1"/>
          </p:cNvSpPr>
          <p:nvPr>
            <p:ph type="body" idx="1"/>
          </p:nvPr>
        </p:nvSpPr>
        <p:spPr bwMode="auto">
          <a:xfrm>
            <a:off x="1270000" y="5626100"/>
            <a:ext cx="10464800" cy="11303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marL="25400" indent="-25400" algn="ctr" rtl="0" eaLnBrk="0" fontAlgn="base" hangingPunct="0">
        <a:spcBef>
          <a:spcPct val="0"/>
        </a:spcBef>
        <a:spcAft>
          <a:spcPts val="200"/>
        </a:spcAft>
        <a:defRPr sz="8400">
          <a:solidFill>
            <a:srgbClr val="F18E00"/>
          </a:solidFill>
          <a:latin typeface="+mj-lt"/>
          <a:ea typeface="+mj-ea"/>
          <a:cs typeface="+mj-cs"/>
        </a:defRPr>
      </a:lvl1pPr>
      <a:lvl2pPr marL="25400" indent="-25400" algn="ctr" rtl="0" eaLnBrk="0" fontAlgn="base" hangingPunct="0">
        <a:spcBef>
          <a:spcPct val="0"/>
        </a:spcBef>
        <a:spcAft>
          <a:spcPts val="200"/>
        </a:spcAft>
        <a:defRPr sz="8400">
          <a:solidFill>
            <a:srgbClr val="F18E00"/>
          </a:solidFill>
          <a:latin typeface="Helvetica" charset="0"/>
        </a:defRPr>
      </a:lvl2pPr>
      <a:lvl3pPr marL="25400" indent="-25400" algn="ctr" rtl="0" eaLnBrk="0" fontAlgn="base" hangingPunct="0">
        <a:spcBef>
          <a:spcPct val="0"/>
        </a:spcBef>
        <a:spcAft>
          <a:spcPts val="200"/>
        </a:spcAft>
        <a:defRPr sz="8400">
          <a:solidFill>
            <a:srgbClr val="F18E00"/>
          </a:solidFill>
          <a:latin typeface="Helvetica" charset="0"/>
        </a:defRPr>
      </a:lvl3pPr>
      <a:lvl4pPr marL="25400" indent="-25400" algn="ctr" rtl="0" eaLnBrk="0" fontAlgn="base" hangingPunct="0">
        <a:spcBef>
          <a:spcPct val="0"/>
        </a:spcBef>
        <a:spcAft>
          <a:spcPts val="200"/>
        </a:spcAft>
        <a:defRPr sz="8400">
          <a:solidFill>
            <a:srgbClr val="F18E00"/>
          </a:solidFill>
          <a:latin typeface="Helvetica" charset="0"/>
        </a:defRPr>
      </a:lvl4pPr>
      <a:lvl5pPr marL="25400" indent="-25400" algn="ctr" rtl="0" eaLnBrk="0" fontAlgn="base" hangingPunct="0">
        <a:spcBef>
          <a:spcPct val="0"/>
        </a:spcBef>
        <a:spcAft>
          <a:spcPts val="200"/>
        </a:spcAft>
        <a:defRPr sz="8400">
          <a:solidFill>
            <a:srgbClr val="F18E00"/>
          </a:solidFill>
          <a:latin typeface="Helvetica" charset="0"/>
        </a:defRPr>
      </a:lvl5pPr>
      <a:lvl6pPr marL="482600" algn="ctr" rtl="0" fontAlgn="base">
        <a:spcBef>
          <a:spcPct val="0"/>
        </a:spcBef>
        <a:spcAft>
          <a:spcPts val="200"/>
        </a:spcAft>
        <a:defRPr sz="8400">
          <a:solidFill>
            <a:srgbClr val="F18E00"/>
          </a:solidFill>
          <a:latin typeface="Helvetica" charset="0"/>
        </a:defRPr>
      </a:lvl6pPr>
      <a:lvl7pPr marL="939800" algn="ctr" rtl="0" fontAlgn="base">
        <a:spcBef>
          <a:spcPct val="0"/>
        </a:spcBef>
        <a:spcAft>
          <a:spcPts val="200"/>
        </a:spcAft>
        <a:defRPr sz="8400">
          <a:solidFill>
            <a:srgbClr val="F18E00"/>
          </a:solidFill>
          <a:latin typeface="Helvetica" charset="0"/>
        </a:defRPr>
      </a:lvl7pPr>
      <a:lvl8pPr marL="1397000" algn="ctr" rtl="0" fontAlgn="base">
        <a:spcBef>
          <a:spcPct val="0"/>
        </a:spcBef>
        <a:spcAft>
          <a:spcPts val="200"/>
        </a:spcAft>
        <a:defRPr sz="8400">
          <a:solidFill>
            <a:srgbClr val="F18E00"/>
          </a:solidFill>
          <a:latin typeface="Helvetica" charset="0"/>
        </a:defRPr>
      </a:lvl8pPr>
      <a:lvl9pPr marL="1854200" algn="ctr" rtl="0" fontAlgn="base">
        <a:spcBef>
          <a:spcPct val="0"/>
        </a:spcBef>
        <a:spcAft>
          <a:spcPts val="200"/>
        </a:spcAft>
        <a:defRPr sz="8400">
          <a:solidFill>
            <a:srgbClr val="F18E00"/>
          </a:solidFill>
          <a:latin typeface="Helvetica" charset="0"/>
        </a:defRPr>
      </a:lvl9pPr>
    </p:titleStyle>
    <p:bodyStyle>
      <a:lvl1pPr marL="25400" indent="-25400" algn="ctr" rtl="0" eaLnBrk="0" fontAlgn="base" hangingPunct="0">
        <a:spcBef>
          <a:spcPct val="0"/>
        </a:spcBef>
        <a:spcAft>
          <a:spcPts val="200"/>
        </a:spcAft>
        <a:defRPr sz="3600">
          <a:solidFill>
            <a:srgbClr val="FFFF00"/>
          </a:solidFill>
          <a:latin typeface="+mn-lt"/>
          <a:ea typeface="+mn-ea"/>
          <a:cs typeface="+mn-cs"/>
        </a:defRPr>
      </a:lvl1pPr>
      <a:lvl2pPr marL="50800" indent="406400" algn="ctr" rtl="0" eaLnBrk="0" fontAlgn="base" hangingPunct="0">
        <a:spcBef>
          <a:spcPct val="0"/>
        </a:spcBef>
        <a:spcAft>
          <a:spcPts val="200"/>
        </a:spcAft>
        <a:defRPr sz="3600">
          <a:solidFill>
            <a:srgbClr val="FFFF00"/>
          </a:solidFill>
          <a:latin typeface="+mn-lt"/>
        </a:defRPr>
      </a:lvl2pPr>
      <a:lvl3pPr marL="76200" indent="838200" algn="ctr" rtl="0" eaLnBrk="0" fontAlgn="base" hangingPunct="0">
        <a:spcBef>
          <a:spcPct val="0"/>
        </a:spcBef>
        <a:spcAft>
          <a:spcPts val="200"/>
        </a:spcAft>
        <a:defRPr sz="3600">
          <a:solidFill>
            <a:srgbClr val="FFFF00"/>
          </a:solidFill>
          <a:latin typeface="+mn-lt"/>
        </a:defRPr>
      </a:lvl3pPr>
      <a:lvl4pPr marL="101600" indent="1270000" algn="ctr" rtl="0" eaLnBrk="0" fontAlgn="base" hangingPunct="0">
        <a:spcBef>
          <a:spcPct val="0"/>
        </a:spcBef>
        <a:spcAft>
          <a:spcPts val="200"/>
        </a:spcAft>
        <a:defRPr sz="3600">
          <a:solidFill>
            <a:srgbClr val="FFFF00"/>
          </a:solidFill>
          <a:latin typeface="+mn-lt"/>
        </a:defRPr>
      </a:lvl4pPr>
      <a:lvl5pPr marL="127000" indent="1701800" algn="ctr" rtl="0" eaLnBrk="0" fontAlgn="base" hangingPunct="0">
        <a:spcBef>
          <a:spcPct val="0"/>
        </a:spcBef>
        <a:spcAft>
          <a:spcPts val="200"/>
        </a:spcAft>
        <a:defRPr sz="3600">
          <a:solidFill>
            <a:srgbClr val="FFFF00"/>
          </a:solidFill>
          <a:latin typeface="+mn-lt"/>
        </a:defRPr>
      </a:lvl5pPr>
      <a:lvl6pPr marL="584200" algn="ctr" rtl="0" fontAlgn="base">
        <a:spcBef>
          <a:spcPct val="0"/>
        </a:spcBef>
        <a:spcAft>
          <a:spcPts val="200"/>
        </a:spcAft>
        <a:defRPr sz="3600">
          <a:solidFill>
            <a:srgbClr val="FFFF00"/>
          </a:solidFill>
          <a:latin typeface="+mn-lt"/>
        </a:defRPr>
      </a:lvl6pPr>
      <a:lvl7pPr marL="1041400" algn="ctr" rtl="0" fontAlgn="base">
        <a:spcBef>
          <a:spcPct val="0"/>
        </a:spcBef>
        <a:spcAft>
          <a:spcPts val="200"/>
        </a:spcAft>
        <a:defRPr sz="3600">
          <a:solidFill>
            <a:srgbClr val="FFFF00"/>
          </a:solidFill>
          <a:latin typeface="+mn-lt"/>
        </a:defRPr>
      </a:lvl7pPr>
      <a:lvl8pPr marL="1498600" algn="ctr" rtl="0" fontAlgn="base">
        <a:spcBef>
          <a:spcPct val="0"/>
        </a:spcBef>
        <a:spcAft>
          <a:spcPts val="200"/>
        </a:spcAft>
        <a:defRPr sz="3600">
          <a:solidFill>
            <a:srgbClr val="FFFF00"/>
          </a:solidFill>
          <a:latin typeface="+mn-lt"/>
        </a:defRPr>
      </a:lvl8pPr>
      <a:lvl9pPr marL="1955800" algn="ctr" rtl="0" fontAlgn="base">
        <a:spcBef>
          <a:spcPct val="0"/>
        </a:spcBef>
        <a:spcAft>
          <a:spcPts val="200"/>
        </a:spcAft>
        <a:defRPr sz="3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382B1"/>
            </a:gs>
            <a:gs pos="100000">
              <a:srgbClr val="15195C"/>
            </a:gs>
          </a:gsLst>
          <a:lin ang="162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2051"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marL="25400" indent="-25400" algn="ctr" rtl="0" eaLnBrk="0" fontAlgn="base" hangingPunct="0">
        <a:spcBef>
          <a:spcPct val="0"/>
        </a:spcBef>
        <a:spcAft>
          <a:spcPts val="200"/>
        </a:spcAft>
        <a:defRPr sz="8400">
          <a:solidFill>
            <a:srgbClr val="F28D00"/>
          </a:solidFill>
          <a:latin typeface="+mj-lt"/>
          <a:ea typeface="+mj-ea"/>
          <a:cs typeface="+mj-cs"/>
        </a:defRPr>
      </a:lvl1pPr>
      <a:lvl2pPr marL="25400" indent="-25400" algn="ctr" rtl="0" eaLnBrk="0" fontAlgn="base" hangingPunct="0">
        <a:spcBef>
          <a:spcPct val="0"/>
        </a:spcBef>
        <a:spcAft>
          <a:spcPts val="200"/>
        </a:spcAft>
        <a:defRPr sz="8400">
          <a:solidFill>
            <a:srgbClr val="F28D00"/>
          </a:solidFill>
          <a:latin typeface="Gill Sans" charset="0"/>
        </a:defRPr>
      </a:lvl2pPr>
      <a:lvl3pPr marL="25400" indent="-25400" algn="ctr" rtl="0" eaLnBrk="0" fontAlgn="base" hangingPunct="0">
        <a:spcBef>
          <a:spcPct val="0"/>
        </a:spcBef>
        <a:spcAft>
          <a:spcPts val="200"/>
        </a:spcAft>
        <a:defRPr sz="8400">
          <a:solidFill>
            <a:srgbClr val="F28D00"/>
          </a:solidFill>
          <a:latin typeface="Gill Sans" charset="0"/>
        </a:defRPr>
      </a:lvl3pPr>
      <a:lvl4pPr marL="25400" indent="-25400" algn="ctr" rtl="0" eaLnBrk="0" fontAlgn="base" hangingPunct="0">
        <a:spcBef>
          <a:spcPct val="0"/>
        </a:spcBef>
        <a:spcAft>
          <a:spcPts val="200"/>
        </a:spcAft>
        <a:defRPr sz="8400">
          <a:solidFill>
            <a:srgbClr val="F28D00"/>
          </a:solidFill>
          <a:latin typeface="Gill Sans" charset="0"/>
        </a:defRPr>
      </a:lvl4pPr>
      <a:lvl5pPr marL="25400" indent="-25400" algn="ctr" rtl="0" eaLnBrk="0" fontAlgn="base" hangingPunct="0">
        <a:spcBef>
          <a:spcPct val="0"/>
        </a:spcBef>
        <a:spcAft>
          <a:spcPts val="200"/>
        </a:spcAft>
        <a:defRPr sz="8400">
          <a:solidFill>
            <a:srgbClr val="F28D00"/>
          </a:solidFill>
          <a:latin typeface="Gill Sans" charset="0"/>
        </a:defRPr>
      </a:lvl5pPr>
      <a:lvl6pPr marL="482600" algn="ctr" rtl="0" fontAlgn="base">
        <a:spcBef>
          <a:spcPct val="0"/>
        </a:spcBef>
        <a:spcAft>
          <a:spcPts val="200"/>
        </a:spcAft>
        <a:defRPr sz="8400">
          <a:solidFill>
            <a:srgbClr val="F28D00"/>
          </a:solidFill>
          <a:latin typeface="Gill Sans" charset="0"/>
        </a:defRPr>
      </a:lvl6pPr>
      <a:lvl7pPr marL="939800" algn="ctr" rtl="0" fontAlgn="base">
        <a:spcBef>
          <a:spcPct val="0"/>
        </a:spcBef>
        <a:spcAft>
          <a:spcPts val="200"/>
        </a:spcAft>
        <a:defRPr sz="8400">
          <a:solidFill>
            <a:srgbClr val="F28D00"/>
          </a:solidFill>
          <a:latin typeface="Gill Sans" charset="0"/>
        </a:defRPr>
      </a:lvl7pPr>
      <a:lvl8pPr marL="1397000" algn="ctr" rtl="0" fontAlgn="base">
        <a:spcBef>
          <a:spcPct val="0"/>
        </a:spcBef>
        <a:spcAft>
          <a:spcPts val="200"/>
        </a:spcAft>
        <a:defRPr sz="8400">
          <a:solidFill>
            <a:srgbClr val="F28D00"/>
          </a:solidFill>
          <a:latin typeface="Gill Sans" charset="0"/>
        </a:defRPr>
      </a:lvl8pPr>
      <a:lvl9pPr marL="1854200" algn="ctr" rtl="0" fontAlgn="base">
        <a:spcBef>
          <a:spcPct val="0"/>
        </a:spcBef>
        <a:spcAft>
          <a:spcPts val="200"/>
        </a:spcAft>
        <a:defRPr sz="8400">
          <a:solidFill>
            <a:srgbClr val="F28D00"/>
          </a:solidFill>
          <a:latin typeface="Gill Sans" charset="0"/>
        </a:defRPr>
      </a:lvl9pPr>
    </p:titleStyle>
    <p:bodyStyle>
      <a:lvl1pPr marL="749300" indent="-431800" algn="l" rtl="0" eaLnBrk="0" fontAlgn="base" hangingPunct="0">
        <a:lnSpc>
          <a:spcPts val="5900"/>
        </a:lnSpc>
        <a:spcBef>
          <a:spcPct val="0"/>
        </a:spcBef>
        <a:spcAft>
          <a:spcPts val="1600"/>
        </a:spcAft>
        <a:buClr>
          <a:srgbClr val="CD9400"/>
        </a:buClr>
        <a:buSzPct val="171000"/>
        <a:buFont typeface="Gill Sans" charset="0"/>
        <a:buChar char="•"/>
        <a:defRPr sz="4200">
          <a:solidFill>
            <a:srgbClr val="FFFF00"/>
          </a:solidFill>
          <a:latin typeface="+mn-lt"/>
          <a:ea typeface="+mn-ea"/>
          <a:cs typeface="+mn-cs"/>
        </a:defRPr>
      </a:lvl1pPr>
      <a:lvl2pPr marL="1206500" indent="-431800" algn="l" rtl="0" eaLnBrk="0" fontAlgn="base" hangingPunct="0">
        <a:spcBef>
          <a:spcPct val="0"/>
        </a:spcBef>
        <a:spcAft>
          <a:spcPts val="2600"/>
        </a:spcAft>
        <a:buClr>
          <a:srgbClr val="CD9400"/>
        </a:buClr>
        <a:buSzPct val="171000"/>
        <a:buFont typeface="Gill Sans" charset="0"/>
        <a:buChar char="•"/>
        <a:defRPr sz="4200">
          <a:solidFill>
            <a:srgbClr val="FFFF00"/>
          </a:solidFill>
          <a:latin typeface="+mn-lt"/>
        </a:defRPr>
      </a:lvl2pPr>
      <a:lvl3pPr marL="1663700" indent="-431800" algn="l" rtl="0" eaLnBrk="0" fontAlgn="base" hangingPunct="0">
        <a:spcBef>
          <a:spcPct val="0"/>
        </a:spcBef>
        <a:spcAft>
          <a:spcPts val="2600"/>
        </a:spcAft>
        <a:buClr>
          <a:srgbClr val="CD9400"/>
        </a:buClr>
        <a:buSzPct val="171000"/>
        <a:buFont typeface="Gill Sans" charset="0"/>
        <a:buChar char="•"/>
        <a:defRPr sz="4200">
          <a:solidFill>
            <a:srgbClr val="FFFF00"/>
          </a:solidFill>
          <a:latin typeface="+mn-lt"/>
        </a:defRPr>
      </a:lvl3pPr>
      <a:lvl4pPr marL="2120900" indent="-431800" algn="l" rtl="0" eaLnBrk="0" fontAlgn="base" hangingPunct="0">
        <a:spcBef>
          <a:spcPct val="0"/>
        </a:spcBef>
        <a:spcAft>
          <a:spcPts val="2600"/>
        </a:spcAft>
        <a:buClr>
          <a:srgbClr val="CD9400"/>
        </a:buClr>
        <a:buSzPct val="171000"/>
        <a:buFont typeface="Gill Sans" charset="0"/>
        <a:buChar char="•"/>
        <a:defRPr sz="4200">
          <a:solidFill>
            <a:srgbClr val="FFFF00"/>
          </a:solidFill>
          <a:latin typeface="+mn-lt"/>
        </a:defRPr>
      </a:lvl4pPr>
      <a:lvl5pPr marL="2578100" indent="-431800" algn="l" rtl="0" eaLnBrk="0" fontAlgn="base" hangingPunct="0">
        <a:spcBef>
          <a:spcPct val="0"/>
        </a:spcBef>
        <a:spcAft>
          <a:spcPts val="2600"/>
        </a:spcAft>
        <a:buClr>
          <a:srgbClr val="CD9400"/>
        </a:buClr>
        <a:buSzPct val="171000"/>
        <a:buFont typeface="Gill Sans" charset="0"/>
        <a:buChar char="•"/>
        <a:defRPr sz="4200">
          <a:solidFill>
            <a:srgbClr val="FFFF00"/>
          </a:solidFill>
          <a:latin typeface="+mn-lt"/>
        </a:defRPr>
      </a:lvl5pPr>
      <a:lvl6pPr marL="3035300" indent="-431800" algn="l" rtl="0" fontAlgn="base">
        <a:spcBef>
          <a:spcPct val="0"/>
        </a:spcBef>
        <a:spcAft>
          <a:spcPts val="2600"/>
        </a:spcAft>
        <a:buClr>
          <a:srgbClr val="CD9400"/>
        </a:buClr>
        <a:buSzPct val="171000"/>
        <a:buFont typeface="Gill Sans" charset="0"/>
        <a:buChar char="•"/>
        <a:defRPr sz="4200">
          <a:solidFill>
            <a:srgbClr val="FFFF00"/>
          </a:solidFill>
          <a:latin typeface="+mn-lt"/>
        </a:defRPr>
      </a:lvl6pPr>
      <a:lvl7pPr marL="3492500" indent="-431800" algn="l" rtl="0" fontAlgn="base">
        <a:spcBef>
          <a:spcPct val="0"/>
        </a:spcBef>
        <a:spcAft>
          <a:spcPts val="2600"/>
        </a:spcAft>
        <a:buClr>
          <a:srgbClr val="CD9400"/>
        </a:buClr>
        <a:buSzPct val="171000"/>
        <a:buFont typeface="Gill Sans" charset="0"/>
        <a:buChar char="•"/>
        <a:defRPr sz="4200">
          <a:solidFill>
            <a:srgbClr val="FFFF00"/>
          </a:solidFill>
          <a:latin typeface="+mn-lt"/>
        </a:defRPr>
      </a:lvl7pPr>
      <a:lvl8pPr marL="3949700" indent="-431800" algn="l" rtl="0" fontAlgn="base">
        <a:spcBef>
          <a:spcPct val="0"/>
        </a:spcBef>
        <a:spcAft>
          <a:spcPts val="2600"/>
        </a:spcAft>
        <a:buClr>
          <a:srgbClr val="CD9400"/>
        </a:buClr>
        <a:buSzPct val="171000"/>
        <a:buFont typeface="Gill Sans" charset="0"/>
        <a:buChar char="•"/>
        <a:defRPr sz="4200">
          <a:solidFill>
            <a:srgbClr val="FFFF00"/>
          </a:solidFill>
          <a:latin typeface="+mn-lt"/>
        </a:defRPr>
      </a:lvl8pPr>
      <a:lvl9pPr marL="4406900" indent="-431800" algn="l" rtl="0" fontAlgn="base">
        <a:spcBef>
          <a:spcPct val="0"/>
        </a:spcBef>
        <a:spcAft>
          <a:spcPts val="2600"/>
        </a:spcAft>
        <a:buClr>
          <a:srgbClr val="CD9400"/>
        </a:buClr>
        <a:buSzPct val="171000"/>
        <a:buFont typeface="Gill Sans" charset="0"/>
        <a:buChar char="•"/>
        <a:defRPr sz="42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270000" y="990600"/>
            <a:ext cx="10464800" cy="2946400"/>
          </a:xfrm>
        </p:spPr>
        <p:txBody>
          <a:bodyPr/>
          <a:lstStyle/>
          <a:p>
            <a:pPr indent="0" eaLnBrk="1" hangingPunct="1">
              <a:tabLst>
                <a:tab pos="1536700" algn="l"/>
              </a:tabLst>
            </a:pPr>
            <a:r>
              <a:rPr lang="en-US" sz="7200" smtClean="0"/>
              <a:t>Sensor Integration</a:t>
            </a:r>
            <a:br>
              <a:rPr lang="en-US" sz="7200" smtClean="0"/>
            </a:br>
            <a:r>
              <a:rPr lang="en-US" sz="7200" smtClean="0"/>
              <a:t>and Knowledge Neworks</a:t>
            </a:r>
            <a:endParaRPr lang="en-US" smtClean="0"/>
          </a:p>
        </p:txBody>
      </p:sp>
      <p:sp>
        <p:nvSpPr>
          <p:cNvPr id="3075" name="Rectangle 2"/>
          <p:cNvSpPr>
            <a:spLocks noGrp="1" noChangeArrowheads="1"/>
          </p:cNvSpPr>
          <p:nvPr>
            <p:ph type="body" idx="1"/>
          </p:nvPr>
        </p:nvSpPr>
        <p:spPr>
          <a:xfrm>
            <a:off x="1270000" y="4953000"/>
            <a:ext cx="10464800" cy="1930400"/>
          </a:xfrm>
        </p:spPr>
        <p:txBody>
          <a:bodyPr/>
          <a:lstStyle/>
          <a:p>
            <a:pPr indent="0" eaLnBrk="1" hangingPunct="1">
              <a:lnSpc>
                <a:spcPct val="90000"/>
              </a:lnSpc>
              <a:tabLst>
                <a:tab pos="1536700" algn="l"/>
              </a:tabLst>
            </a:pPr>
            <a:r>
              <a:rPr lang="en-US" b="1" smtClean="0"/>
              <a:t>Nicholas Chrisman</a:t>
            </a:r>
          </a:p>
          <a:p>
            <a:pPr indent="0" eaLnBrk="1" hangingPunct="1">
              <a:lnSpc>
                <a:spcPct val="90000"/>
              </a:lnSpc>
              <a:tabLst>
                <a:tab pos="1536700" algn="l"/>
              </a:tabLst>
            </a:pPr>
            <a:r>
              <a:rPr lang="en-US" sz="3200" smtClean="0"/>
              <a:t>Sciences géomatiques, Université Laval</a:t>
            </a:r>
          </a:p>
          <a:p>
            <a:pPr indent="0" eaLnBrk="1" hangingPunct="1">
              <a:lnSpc>
                <a:spcPct val="90000"/>
              </a:lnSpc>
              <a:tabLst>
                <a:tab pos="1536700" algn="l"/>
              </a:tabLst>
            </a:pPr>
            <a:r>
              <a:rPr lang="en-US" sz="3200" smtClean="0"/>
              <a:t>Québec, Québec, CANADA</a:t>
            </a:r>
          </a:p>
          <a:p>
            <a:pPr indent="0" eaLnBrk="1" hangingPunct="1">
              <a:lnSpc>
                <a:spcPct val="90000"/>
              </a:lnSpc>
              <a:tabLst>
                <a:tab pos="1536700" algn="l"/>
              </a:tabLst>
            </a:pPr>
            <a:r>
              <a:rPr lang="en-US" sz="3200" smtClean="0"/>
              <a:t>Scientific Director, GEOIDE Network</a:t>
            </a:r>
          </a:p>
        </p:txBody>
      </p:sp>
      <p:pic>
        <p:nvPicPr>
          <p:cNvPr id="3076" name="Picture 3"/>
          <p:cNvPicPr>
            <a:picLocks noChangeAspect="1" noChangeArrowheads="1"/>
          </p:cNvPicPr>
          <p:nvPr/>
        </p:nvPicPr>
        <p:blipFill>
          <a:blip r:embed="rId3" cstate="print"/>
          <a:srcRect/>
          <a:stretch>
            <a:fillRect/>
          </a:stretch>
        </p:blipFill>
        <p:spPr bwMode="auto">
          <a:xfrm>
            <a:off x="4648200" y="7480300"/>
            <a:ext cx="3810000" cy="2273300"/>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0200" y="381000"/>
            <a:ext cx="12344400" cy="1219200"/>
          </a:xfrm>
        </p:spPr>
        <p:txBody>
          <a:bodyPr/>
          <a:lstStyle/>
          <a:p>
            <a:pPr indent="0" eaLnBrk="1" hangingPunct="1"/>
            <a:r>
              <a:rPr lang="fr-FR" sz="7200" smtClean="0"/>
              <a:t>Advances in measurement</a:t>
            </a:r>
            <a:endParaRPr lang="fr-FR" smtClean="0"/>
          </a:p>
        </p:txBody>
      </p:sp>
      <p:pic>
        <p:nvPicPr>
          <p:cNvPr id="12291" name="Picture 6" descr="http://wa.water.usgs.gov/nwis_imgs/photos/12048000.gage.jpg"/>
          <p:cNvPicPr>
            <a:picLocks noChangeAspect="1" noChangeArrowheads="1"/>
          </p:cNvPicPr>
          <p:nvPr/>
        </p:nvPicPr>
        <p:blipFill>
          <a:blip r:embed="rId3" cstate="print"/>
          <a:srcRect/>
          <a:stretch>
            <a:fillRect/>
          </a:stretch>
        </p:blipFill>
        <p:spPr bwMode="auto">
          <a:xfrm>
            <a:off x="9169400" y="1828800"/>
            <a:ext cx="3514725" cy="5319713"/>
          </a:xfrm>
          <a:prstGeom prst="rect">
            <a:avLst/>
          </a:prstGeom>
          <a:noFill/>
          <a:ln w="9525">
            <a:noFill/>
            <a:miter lim="800000"/>
            <a:headEnd/>
            <a:tailEnd/>
          </a:ln>
        </p:spPr>
      </p:pic>
      <p:sp>
        <p:nvSpPr>
          <p:cNvPr id="12292" name="Rectangle 3"/>
          <p:cNvSpPr>
            <a:spLocks noGrp="1" noChangeArrowheads="1"/>
          </p:cNvSpPr>
          <p:nvPr>
            <p:ph type="body" idx="1"/>
          </p:nvPr>
        </p:nvSpPr>
        <p:spPr>
          <a:xfrm>
            <a:off x="609600" y="1676400"/>
            <a:ext cx="10998200" cy="7543800"/>
          </a:xfrm>
        </p:spPr>
        <p:txBody>
          <a:bodyPr/>
          <a:lstStyle/>
          <a:p>
            <a:pPr indent="0" algn="l" eaLnBrk="1" hangingPunct="1"/>
            <a:r>
              <a:rPr lang="fr-FR" smtClean="0"/>
              <a:t> </a:t>
            </a:r>
            <a:r>
              <a:rPr lang="fr-FR" sz="4000" b="1" smtClean="0"/>
              <a:t>Astounding increase</a:t>
            </a:r>
          </a:p>
          <a:p>
            <a:pPr lvl="2" indent="0" algn="l" eaLnBrk="1" hangingPunct="1">
              <a:buFontTx/>
              <a:buChar char="•"/>
            </a:pPr>
            <a:r>
              <a:rPr lang="fr-FR" b="1" smtClean="0"/>
              <a:t> In spatial accuracy</a:t>
            </a:r>
          </a:p>
          <a:p>
            <a:pPr lvl="2" indent="0" algn="l" eaLnBrk="1" hangingPunct="1">
              <a:buFontTx/>
              <a:buChar char="•"/>
            </a:pPr>
            <a:r>
              <a:rPr lang="fr-FR" b="1" smtClean="0"/>
              <a:t> In speed of measurement</a:t>
            </a:r>
          </a:p>
          <a:p>
            <a:pPr lvl="2" indent="0" algn="l" eaLnBrk="1" hangingPunct="1">
              <a:buFontTx/>
              <a:buChar char="•"/>
            </a:pPr>
            <a:r>
              <a:rPr lang="fr-FR" b="1" smtClean="0"/>
              <a:t> In smaller sensors – everywhere</a:t>
            </a:r>
          </a:p>
          <a:p>
            <a:pPr lvl="2" indent="0" algn="l" eaLnBrk="1" hangingPunct="1">
              <a:buFontTx/>
              <a:buChar char="•"/>
            </a:pPr>
            <a:r>
              <a:rPr lang="fr-FR" b="1" smtClean="0"/>
              <a:t> In networks to connect sensors</a:t>
            </a:r>
          </a:p>
          <a:p>
            <a:pPr indent="0" algn="l" eaLnBrk="1" hangingPunct="1">
              <a:buFontTx/>
              <a:buChar char="•"/>
            </a:pPr>
            <a:endParaRPr lang="fr-FR" b="1" smtClean="0"/>
          </a:p>
          <a:p>
            <a:pPr indent="0" algn="l" eaLnBrk="1" hangingPunct="1"/>
            <a:r>
              <a:rPr lang="fr-FR" i="1" smtClean="0"/>
              <a:t>But some promises have been hard to keep;</a:t>
            </a:r>
            <a:endParaRPr lang="fr-FR" smtClean="0"/>
          </a:p>
          <a:p>
            <a:pPr indent="0" algn="l" eaLnBrk="1" hangingPunct="1">
              <a:buFontTx/>
              <a:buChar char="•"/>
            </a:pPr>
            <a:endParaRPr lang="fr-FR" smtClean="0"/>
          </a:p>
          <a:p>
            <a:pPr indent="0" algn="l" eaLnBrk="1" hangingPunct="1">
              <a:buFontTx/>
              <a:buChar char="•"/>
            </a:pPr>
            <a:r>
              <a:rPr lang="fr-FR" b="1" smtClean="0"/>
              <a:t>The « flood » of data from the sky has not overwhelmed our processing capacity.</a:t>
            </a:r>
          </a:p>
          <a:p>
            <a:pPr indent="0" algn="l" eaLnBrk="1" hangingPunct="1">
              <a:buFontTx/>
              <a:buChar char="•"/>
            </a:pPr>
            <a:r>
              <a:rPr lang="fr-FR" b="1" smtClean="0"/>
              <a:t>Too much effort expended in replicating the old ways of seeing the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fr-CA" sz="6600" smtClean="0">
                <a:latin typeface="Helvetica" charset="0"/>
              </a:rPr>
              <a:t>SII-73: SWAN</a:t>
            </a:r>
            <a:r>
              <a:rPr lang="fr-CA" smtClean="0"/>
              <a:t/>
            </a:r>
            <a:br>
              <a:rPr lang="fr-CA" smtClean="0"/>
            </a:br>
            <a:r>
              <a:rPr lang="fr-CA" sz="4800" smtClean="0"/>
              <a:t>An Integrated Sensor Web for Watershed Monitoring</a:t>
            </a:r>
            <a:endParaRPr lang="en-US" smtClean="0"/>
          </a:p>
        </p:txBody>
      </p:sp>
      <p:pic>
        <p:nvPicPr>
          <p:cNvPr id="8" name="Picture 25" descr="map2"/>
          <p:cNvPicPr>
            <a:picLocks noChangeAspect="1" noChangeArrowheads="1"/>
          </p:cNvPicPr>
          <p:nvPr/>
        </p:nvPicPr>
        <p:blipFill>
          <a:blip r:embed="rId2" cstate="print"/>
          <a:srcRect/>
          <a:stretch>
            <a:fillRect/>
          </a:stretch>
        </p:blipFill>
        <p:spPr bwMode="auto">
          <a:xfrm>
            <a:off x="2159000" y="5486400"/>
            <a:ext cx="6165850" cy="3898900"/>
          </a:xfrm>
          <a:prstGeom prst="rect">
            <a:avLst/>
          </a:prstGeom>
          <a:noFill/>
          <a:ln w="9525">
            <a:noFill/>
            <a:miter lim="800000"/>
            <a:headEnd/>
            <a:tailEnd/>
          </a:ln>
        </p:spPr>
      </p:pic>
      <p:sp>
        <p:nvSpPr>
          <p:cNvPr id="17412" name="Content Placeholder 6"/>
          <p:cNvSpPr>
            <a:spLocks noGrp="1"/>
          </p:cNvSpPr>
          <p:nvPr>
            <p:ph idx="1"/>
          </p:nvPr>
        </p:nvSpPr>
        <p:spPr>
          <a:xfrm>
            <a:off x="1270000" y="3048000"/>
            <a:ext cx="11480800" cy="3581400"/>
          </a:xfrm>
        </p:spPr>
        <p:txBody>
          <a:bodyPr/>
          <a:lstStyle/>
          <a:p>
            <a:r>
              <a:rPr lang="fr-CA" smtClean="0"/>
              <a:t>Sensors – with processing and networking power</a:t>
            </a:r>
          </a:p>
          <a:p>
            <a:r>
              <a:rPr lang="fr-CA" smtClean="0"/>
              <a:t>Knowledge network across Canada</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Sensors</a:t>
            </a:r>
            <a:r>
              <a:rPr lang="fr-CA" dirty="0" smtClean="0"/>
              <a:t> to suit</a:t>
            </a:r>
            <a:endParaRPr lang="en-US" dirty="0"/>
          </a:p>
        </p:txBody>
      </p:sp>
      <p:sp>
        <p:nvSpPr>
          <p:cNvPr id="3" name="Content Placeholder 2"/>
          <p:cNvSpPr>
            <a:spLocks noGrp="1"/>
          </p:cNvSpPr>
          <p:nvPr>
            <p:ph idx="1"/>
          </p:nvPr>
        </p:nvSpPr>
        <p:spPr>
          <a:xfrm>
            <a:off x="0" y="2819400"/>
            <a:ext cx="4394200" cy="5715000"/>
          </a:xfrm>
        </p:spPr>
        <p:txBody>
          <a:bodyPr/>
          <a:lstStyle/>
          <a:p>
            <a:r>
              <a:rPr lang="fr-CA" dirty="0" err="1" smtClean="0"/>
              <a:t>Motes</a:t>
            </a:r>
            <a:endParaRPr lang="fr-CA" dirty="0" smtClean="0"/>
          </a:p>
          <a:p>
            <a:r>
              <a:rPr lang="fr-CA" dirty="0" smtClean="0"/>
              <a:t>Batteries</a:t>
            </a:r>
          </a:p>
          <a:p>
            <a:r>
              <a:rPr lang="fr-CA" dirty="0" smtClean="0"/>
              <a:t>Wireless</a:t>
            </a:r>
          </a:p>
          <a:p>
            <a:r>
              <a:rPr lang="fr-CA" dirty="0" err="1" smtClean="0"/>
              <a:t>Solar</a:t>
            </a:r>
            <a:r>
              <a:rPr lang="fr-CA" dirty="0" smtClean="0"/>
              <a:t> panels?</a:t>
            </a:r>
            <a:endParaRPr lang="en-US" dirty="0"/>
          </a:p>
        </p:txBody>
      </p:sp>
      <p:pic>
        <p:nvPicPr>
          <p:cNvPr id="4" name="Picture 2" descr="Shot1"/>
          <p:cNvPicPr>
            <a:picLocks noChangeAspect="1" noChangeArrowheads="1"/>
          </p:cNvPicPr>
          <p:nvPr/>
        </p:nvPicPr>
        <p:blipFill>
          <a:blip r:embed="rId2" cstate="print"/>
          <a:srcRect/>
          <a:stretch>
            <a:fillRect/>
          </a:stretch>
        </p:blipFill>
        <p:spPr bwMode="auto">
          <a:xfrm>
            <a:off x="4902200" y="3276600"/>
            <a:ext cx="7866358" cy="5684838"/>
          </a:xfrm>
          <a:prstGeom prst="rect">
            <a:avLst/>
          </a:prstGeom>
          <a:noFill/>
        </p:spPr>
      </p:pic>
      <p:sp>
        <p:nvSpPr>
          <p:cNvPr id="5" name="Rectangle 9"/>
          <p:cNvSpPr>
            <a:spLocks noChangeArrowheads="1"/>
          </p:cNvSpPr>
          <p:nvPr/>
        </p:nvSpPr>
        <p:spPr bwMode="auto">
          <a:xfrm>
            <a:off x="6630388" y="8783282"/>
            <a:ext cx="5549208" cy="590906"/>
          </a:xfrm>
          <a:prstGeom prst="rect">
            <a:avLst/>
          </a:prstGeom>
          <a:noFill/>
          <a:ln w="9525">
            <a:noFill/>
            <a:round/>
            <a:headEnd/>
            <a:tailEnd/>
          </a:ln>
          <a:effectLst/>
        </p:spPr>
        <p:txBody>
          <a:bodyPr lIns="0" tIns="0" rIns="0" bIns="0" anchor="ctr"/>
          <a:lstStyle/>
          <a:p>
            <a:pPr algn="ctr"/>
            <a:r>
              <a:rPr lang="en-US" altLang="zh-CN" sz="3200" b="1">
                <a:solidFill>
                  <a:srgbClr val="000000"/>
                </a:solidFill>
                <a:ea typeface="宋体" pitchFamily="1" charset="-122"/>
              </a:rPr>
              <a:t>One design environment, mixed hardware</a:t>
            </a:r>
          </a:p>
        </p:txBody>
      </p:sp>
      <p:pic>
        <p:nvPicPr>
          <p:cNvPr id="6" name="Picture 5" descr="DataChange"/>
          <p:cNvPicPr>
            <a:picLocks noChangeAspect="1" noChangeArrowheads="1"/>
          </p:cNvPicPr>
          <p:nvPr/>
        </p:nvPicPr>
        <p:blipFill>
          <a:blip r:embed="rId3" cstate="print"/>
          <a:srcRect/>
          <a:stretch>
            <a:fillRect/>
          </a:stretch>
        </p:blipFill>
        <p:spPr bwMode="auto">
          <a:xfrm>
            <a:off x="8189913" y="6484937"/>
            <a:ext cx="4814887" cy="2416175"/>
          </a:xfrm>
          <a:prstGeom prst="rect">
            <a:avLst/>
          </a:prstGeom>
          <a:noFill/>
        </p:spPr>
      </p:pic>
      <p:pic>
        <p:nvPicPr>
          <p:cNvPr id="7" name="Picture 7" descr="Untitled1"/>
          <p:cNvPicPr>
            <a:picLocks noChangeAspect="1" noChangeArrowheads="1"/>
          </p:cNvPicPr>
          <p:nvPr/>
        </p:nvPicPr>
        <p:blipFill>
          <a:blip r:embed="rId4" cstate="print"/>
          <a:srcRect/>
          <a:stretch>
            <a:fillRect/>
          </a:stretch>
        </p:blipFill>
        <p:spPr bwMode="auto">
          <a:xfrm>
            <a:off x="4171950" y="5715000"/>
            <a:ext cx="3549650" cy="2922587"/>
          </a:xfrm>
          <a:prstGeom prst="rect">
            <a:avLst/>
          </a:prstGeom>
          <a:noFill/>
        </p:spPr>
      </p:pic>
      <p:sp>
        <p:nvSpPr>
          <p:cNvPr id="8" name="Line 4"/>
          <p:cNvSpPr>
            <a:spLocks noChangeShapeType="1"/>
          </p:cNvSpPr>
          <p:nvPr/>
        </p:nvSpPr>
        <p:spPr bwMode="auto">
          <a:xfrm flipH="1">
            <a:off x="6173788" y="4781550"/>
            <a:ext cx="1931987" cy="2266950"/>
          </a:xfrm>
          <a:prstGeom prst="line">
            <a:avLst/>
          </a:prstGeom>
          <a:noFill/>
          <a:ln w="38100">
            <a:solidFill>
              <a:srgbClr val="FF0000"/>
            </a:solidFill>
            <a:round/>
            <a:headEnd/>
            <a:tailEnd type="triangle" w="lg" len="lg"/>
          </a:ln>
          <a:effectLst/>
        </p:spPr>
        <p:txBody>
          <a:bodyPr/>
          <a:lstStyle/>
          <a:p>
            <a:endParaRPr lang="en-US"/>
          </a:p>
        </p:txBody>
      </p:sp>
      <p:sp>
        <p:nvSpPr>
          <p:cNvPr id="9" name="Line 6"/>
          <p:cNvSpPr>
            <a:spLocks noChangeShapeType="1"/>
          </p:cNvSpPr>
          <p:nvPr/>
        </p:nvSpPr>
        <p:spPr bwMode="auto">
          <a:xfrm>
            <a:off x="6173788" y="7300912"/>
            <a:ext cx="5795962" cy="0"/>
          </a:xfrm>
          <a:prstGeom prst="line">
            <a:avLst/>
          </a:prstGeom>
          <a:noFill/>
          <a:ln w="38100">
            <a:solidFill>
              <a:srgbClr val="FF0000"/>
            </a:solidFill>
            <a:round/>
            <a:headEnd/>
            <a:tailEnd type="triangle" w="lg" len="lg"/>
          </a:ln>
          <a:effectLst/>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7200" dirty="0" smtClean="0"/>
              <a:t>And more </a:t>
            </a:r>
            <a:r>
              <a:rPr lang="fr-CA" sz="7200" dirty="0" err="1" smtClean="0"/>
              <a:t>recently</a:t>
            </a:r>
            <a:r>
              <a:rPr lang="fr-CA" sz="7200" dirty="0" smtClean="0"/>
              <a:t>,</a:t>
            </a:r>
            <a:br>
              <a:rPr lang="fr-CA" sz="7200" dirty="0" smtClean="0"/>
            </a:br>
            <a:r>
              <a:rPr lang="fr-CA" sz="7200" dirty="0" err="1" smtClean="0"/>
              <a:t>Traffic</a:t>
            </a:r>
            <a:r>
              <a:rPr lang="fr-CA" sz="7200" dirty="0" smtClean="0"/>
              <a:t> Pulse (SII 89)</a:t>
            </a:r>
            <a:endParaRPr lang="en-CA" sz="7200" dirty="0"/>
          </a:p>
        </p:txBody>
      </p:sp>
      <p:sp>
        <p:nvSpPr>
          <p:cNvPr id="3" name="Content Placeholder 2"/>
          <p:cNvSpPr>
            <a:spLocks noGrp="1"/>
          </p:cNvSpPr>
          <p:nvPr>
            <p:ph idx="1"/>
          </p:nvPr>
        </p:nvSpPr>
        <p:spPr/>
        <p:txBody>
          <a:bodyPr/>
          <a:lstStyle/>
          <a:p>
            <a:r>
              <a:rPr lang="fr-CA" dirty="0" smtClean="0"/>
              <a:t>Part of the move to </a:t>
            </a:r>
            <a:r>
              <a:rPr lang="fr-CA" dirty="0" err="1" smtClean="0"/>
              <a:t>enroll</a:t>
            </a:r>
            <a:r>
              <a:rPr lang="fr-CA" dirty="0" smtClean="0"/>
              <a:t> </a:t>
            </a:r>
            <a:r>
              <a:rPr lang="fr-CA" dirty="0" err="1" smtClean="0"/>
              <a:t>citizen</a:t>
            </a:r>
            <a:r>
              <a:rPr lang="fr-CA" dirty="0" smtClean="0"/>
              <a:t> </a:t>
            </a:r>
            <a:r>
              <a:rPr lang="fr-CA" dirty="0" err="1" smtClean="0"/>
              <a:t>sensors</a:t>
            </a:r>
            <a:r>
              <a:rPr lang="fr-CA" dirty="0" smtClean="0"/>
              <a:t> (</a:t>
            </a:r>
            <a:r>
              <a:rPr lang="fr-CA" dirty="0" err="1" smtClean="0"/>
              <a:t>Volunteered</a:t>
            </a:r>
            <a:r>
              <a:rPr lang="fr-CA" dirty="0" smtClean="0"/>
              <a:t> GI)</a:t>
            </a:r>
          </a:p>
          <a:p>
            <a:r>
              <a:rPr lang="fr-CA" dirty="0" smtClean="0"/>
              <a:t>Mobile </a:t>
            </a:r>
            <a:r>
              <a:rPr lang="fr-CA" dirty="0" err="1" smtClean="0"/>
              <a:t>telephones</a:t>
            </a:r>
            <a:r>
              <a:rPr lang="fr-CA" dirty="0" smtClean="0"/>
              <a:t> and mobile </a:t>
            </a:r>
            <a:r>
              <a:rPr lang="fr-CA" dirty="0" err="1" smtClean="0"/>
              <a:t>computing</a:t>
            </a:r>
            <a:r>
              <a:rPr lang="fr-CA" dirty="0" smtClean="0"/>
              <a:t> </a:t>
            </a:r>
            <a:r>
              <a:rPr lang="fr-CA" dirty="0" err="1" smtClean="0"/>
              <a:t>can</a:t>
            </a:r>
            <a:r>
              <a:rPr lang="fr-CA" dirty="0" smtClean="0"/>
              <a:t> </a:t>
            </a:r>
            <a:r>
              <a:rPr lang="fr-CA" dirty="0" err="1" smtClean="0"/>
              <a:t>provide</a:t>
            </a:r>
            <a:r>
              <a:rPr lang="fr-CA" dirty="0" smtClean="0"/>
              <a:t> </a:t>
            </a:r>
            <a:r>
              <a:rPr lang="fr-CA" dirty="0" err="1" smtClean="0"/>
              <a:t>improved</a:t>
            </a:r>
            <a:r>
              <a:rPr lang="fr-CA" dirty="0" smtClean="0"/>
              <a:t> </a:t>
            </a:r>
            <a:r>
              <a:rPr lang="fr-CA" dirty="0" err="1" smtClean="0"/>
              <a:t>understanding</a:t>
            </a:r>
            <a:r>
              <a:rPr lang="fr-CA" dirty="0" smtClean="0"/>
              <a:t> of </a:t>
            </a:r>
            <a:r>
              <a:rPr lang="fr-CA" dirty="0" err="1" smtClean="0"/>
              <a:t>urban</a:t>
            </a:r>
            <a:r>
              <a:rPr lang="fr-CA" dirty="0" smtClean="0"/>
              <a:t> </a:t>
            </a:r>
            <a:r>
              <a:rPr lang="fr-CA" dirty="0" err="1" smtClean="0"/>
              <a:t>traffic</a:t>
            </a:r>
            <a:endParaRPr lang="en-CA"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44600" y="228600"/>
            <a:ext cx="10464800" cy="1447800"/>
          </a:xfrm>
        </p:spPr>
        <p:txBody>
          <a:bodyPr/>
          <a:lstStyle/>
          <a:p>
            <a:pPr indent="0" eaLnBrk="1" hangingPunct="1"/>
            <a:r>
              <a:rPr lang="fr-CA" smtClean="0"/>
              <a:t>Sensors everywhere</a:t>
            </a:r>
            <a:endParaRPr lang="en-US" smtClean="0"/>
          </a:p>
        </p:txBody>
      </p:sp>
      <p:pic>
        <p:nvPicPr>
          <p:cNvPr id="13315" name="Content Placeholder 3" descr="Salmon with tag.jpg"/>
          <p:cNvPicPr>
            <a:picLocks noGrp="1" noChangeAspect="1"/>
          </p:cNvPicPr>
          <p:nvPr>
            <p:ph idx="1"/>
          </p:nvPr>
        </p:nvPicPr>
        <p:blipFill>
          <a:blip r:embed="rId2" cstate="print"/>
          <a:srcRect/>
          <a:stretch>
            <a:fillRect/>
          </a:stretch>
        </p:blipFill>
        <p:spPr>
          <a:xfrm>
            <a:off x="254000" y="2590800"/>
            <a:ext cx="3378200" cy="1863725"/>
          </a:xfrm>
        </p:spPr>
      </p:pic>
      <p:pic>
        <p:nvPicPr>
          <p:cNvPr id="13316" name="Picture 5" descr="tapis_PIT.JPG"/>
          <p:cNvPicPr>
            <a:picLocks noChangeAspect="1"/>
          </p:cNvPicPr>
          <p:nvPr/>
        </p:nvPicPr>
        <p:blipFill>
          <a:blip r:embed="rId3" cstate="print"/>
          <a:srcRect/>
          <a:stretch>
            <a:fillRect/>
          </a:stretch>
        </p:blipFill>
        <p:spPr bwMode="auto">
          <a:xfrm>
            <a:off x="9017000" y="4648200"/>
            <a:ext cx="3562350" cy="4749800"/>
          </a:xfrm>
          <a:prstGeom prst="rect">
            <a:avLst/>
          </a:prstGeom>
          <a:noFill/>
          <a:ln w="9525">
            <a:noFill/>
            <a:miter lim="800000"/>
            <a:headEnd/>
            <a:tailEnd/>
          </a:ln>
        </p:spPr>
      </p:pic>
      <p:sp>
        <p:nvSpPr>
          <p:cNvPr id="5" name="TextBox 4"/>
          <p:cNvSpPr txBox="1"/>
          <p:nvPr/>
        </p:nvSpPr>
        <p:spPr>
          <a:xfrm>
            <a:off x="2311400" y="4495800"/>
            <a:ext cx="6629400" cy="5016500"/>
          </a:xfrm>
          <a:prstGeom prst="rect">
            <a:avLst/>
          </a:prstGeom>
          <a:noFill/>
        </p:spPr>
        <p:txBody>
          <a:bodyPr>
            <a:spAutoFit/>
          </a:bodyPr>
          <a:lstStyle/>
          <a:p>
            <a:pPr indent="-457200" algn="l">
              <a:defRPr/>
            </a:pPr>
            <a:r>
              <a:rPr lang="fr-CA" sz="4800" baseline="0" dirty="0">
                <a:solidFill>
                  <a:srgbClr val="FFFF00"/>
                </a:solidFill>
              </a:rPr>
              <a:t>PIT-tag </a:t>
            </a:r>
            <a:r>
              <a:rPr lang="fr-CA" sz="4800" baseline="0" dirty="0" err="1">
                <a:solidFill>
                  <a:srgbClr val="FFFF00"/>
                </a:solidFill>
              </a:rPr>
              <a:t>inserted</a:t>
            </a:r>
            <a:r>
              <a:rPr lang="fr-CA" sz="4800" baseline="0" dirty="0">
                <a:solidFill>
                  <a:srgbClr val="FFFF00"/>
                </a:solidFill>
              </a:rPr>
              <a:t> </a:t>
            </a:r>
            <a:r>
              <a:rPr lang="fr-CA" sz="4800" baseline="0" dirty="0" err="1">
                <a:solidFill>
                  <a:srgbClr val="FFFF00"/>
                </a:solidFill>
              </a:rPr>
              <a:t>inside</a:t>
            </a:r>
            <a:r>
              <a:rPr lang="fr-CA" sz="4800" baseline="0" dirty="0">
                <a:solidFill>
                  <a:srgbClr val="FFFF00"/>
                </a:solidFill>
              </a:rPr>
              <a:t> </a:t>
            </a:r>
            <a:r>
              <a:rPr lang="fr-CA" sz="4800" baseline="0" dirty="0" err="1">
                <a:solidFill>
                  <a:srgbClr val="FFFF00"/>
                </a:solidFill>
              </a:rPr>
              <a:t>salmon</a:t>
            </a:r>
            <a:r>
              <a:rPr lang="fr-CA" sz="4800" baseline="0" dirty="0">
                <a:solidFill>
                  <a:srgbClr val="FFFF00"/>
                </a:solidFill>
              </a:rPr>
              <a:t> </a:t>
            </a:r>
            <a:r>
              <a:rPr lang="fr-CA" sz="4800" baseline="0" dirty="0" err="1">
                <a:solidFill>
                  <a:srgbClr val="FFFF00"/>
                </a:solidFill>
              </a:rPr>
              <a:t>juvenile</a:t>
            </a:r>
            <a:r>
              <a:rPr lang="fr-CA" sz="4800" baseline="0" dirty="0">
                <a:solidFill>
                  <a:srgbClr val="FFFF00"/>
                </a:solidFill>
              </a:rPr>
              <a:t> (passive)</a:t>
            </a:r>
          </a:p>
          <a:p>
            <a:pPr indent="-457200" algn="l">
              <a:defRPr/>
            </a:pPr>
            <a:r>
              <a:rPr lang="fr-CA" sz="4800" baseline="0" dirty="0" err="1">
                <a:solidFill>
                  <a:srgbClr val="FFFF00"/>
                </a:solidFill>
              </a:rPr>
              <a:t>Antenna</a:t>
            </a:r>
            <a:r>
              <a:rPr lang="fr-CA" sz="4800" baseline="0" dirty="0">
                <a:solidFill>
                  <a:srgbClr val="FFFF00"/>
                </a:solidFill>
              </a:rPr>
              <a:t> </a:t>
            </a:r>
            <a:r>
              <a:rPr lang="fr-CA" sz="4800" baseline="0" dirty="0" err="1">
                <a:solidFill>
                  <a:srgbClr val="FFFF00"/>
                </a:solidFill>
              </a:rPr>
              <a:t>array</a:t>
            </a:r>
            <a:r>
              <a:rPr lang="fr-CA" sz="4800" baseline="0" dirty="0">
                <a:solidFill>
                  <a:srgbClr val="FFFF00"/>
                </a:solidFill>
              </a:rPr>
              <a:t> (active) </a:t>
            </a:r>
            <a:r>
              <a:rPr lang="fr-CA" sz="4800" baseline="0" dirty="0" err="1">
                <a:solidFill>
                  <a:srgbClr val="FFFF00"/>
                </a:solidFill>
              </a:rPr>
              <a:t>placed</a:t>
            </a:r>
            <a:r>
              <a:rPr lang="fr-CA" sz="4800" baseline="0" dirty="0">
                <a:solidFill>
                  <a:srgbClr val="FFFF00"/>
                </a:solidFill>
              </a:rPr>
              <a:t> </a:t>
            </a:r>
            <a:r>
              <a:rPr lang="fr-CA" sz="4800" baseline="0" dirty="0" err="1">
                <a:solidFill>
                  <a:srgbClr val="FFFF00"/>
                </a:solidFill>
              </a:rPr>
              <a:t>under</a:t>
            </a:r>
            <a:r>
              <a:rPr lang="fr-CA" sz="4800" baseline="0" dirty="0">
                <a:solidFill>
                  <a:srgbClr val="FFFF00"/>
                </a:solidFill>
              </a:rPr>
              <a:t> the </a:t>
            </a:r>
            <a:r>
              <a:rPr lang="fr-CA" sz="4800" baseline="0" dirty="0" err="1">
                <a:solidFill>
                  <a:srgbClr val="FFFF00"/>
                </a:solidFill>
              </a:rPr>
              <a:t>stream</a:t>
            </a:r>
            <a:r>
              <a:rPr lang="fr-CA" sz="4800" baseline="0" dirty="0">
                <a:solidFill>
                  <a:srgbClr val="FFFF00"/>
                </a:solidFill>
              </a:rPr>
              <a:t> </a:t>
            </a:r>
            <a:r>
              <a:rPr lang="fr-CA" sz="4800" baseline="0" dirty="0" err="1">
                <a:solidFill>
                  <a:srgbClr val="FFFF00"/>
                </a:solidFill>
              </a:rPr>
              <a:t>bed</a:t>
            </a:r>
            <a:endParaRPr lang="fr-CA" sz="4800" baseline="0" dirty="0">
              <a:solidFill>
                <a:srgbClr val="FFFF00"/>
              </a:solidFill>
            </a:endParaRPr>
          </a:p>
          <a:p>
            <a:pPr algn="l">
              <a:defRPr/>
            </a:pPr>
            <a:endParaRPr lang="en-US" sz="4800" dirty="0">
              <a:solidFill>
                <a:srgbClr val="FFFF00"/>
              </a:solidFill>
            </a:endParaRPr>
          </a:p>
        </p:txBody>
      </p:sp>
      <p:sp>
        <p:nvSpPr>
          <p:cNvPr id="13318" name="TextBox 6"/>
          <p:cNvSpPr txBox="1">
            <a:spLocks noChangeArrowheads="1"/>
          </p:cNvSpPr>
          <p:nvPr/>
        </p:nvSpPr>
        <p:spPr bwMode="auto">
          <a:xfrm>
            <a:off x="4064000" y="2209800"/>
            <a:ext cx="8305800" cy="1878013"/>
          </a:xfrm>
          <a:prstGeom prst="rect">
            <a:avLst/>
          </a:prstGeom>
          <a:noFill/>
          <a:ln w="9525">
            <a:noFill/>
            <a:miter lim="800000"/>
            <a:headEnd/>
            <a:tailEnd/>
          </a:ln>
        </p:spPr>
        <p:txBody>
          <a:bodyPr>
            <a:spAutoFit/>
          </a:bodyPr>
          <a:lstStyle/>
          <a:p>
            <a:r>
              <a:rPr lang="fr-CA" sz="4400" i="1" baseline="0" dirty="0" err="1">
                <a:solidFill>
                  <a:srgbClr val="FFC000"/>
                </a:solidFill>
              </a:rPr>
              <a:t>Some</a:t>
            </a:r>
            <a:r>
              <a:rPr lang="fr-CA" sz="4400" i="1" baseline="0" dirty="0">
                <a:solidFill>
                  <a:srgbClr val="FFC000"/>
                </a:solidFill>
              </a:rPr>
              <a:t> </a:t>
            </a:r>
            <a:r>
              <a:rPr lang="fr-CA" sz="4400" i="1" baseline="0" dirty="0" err="1">
                <a:solidFill>
                  <a:srgbClr val="FFC000"/>
                </a:solidFill>
              </a:rPr>
              <a:t>examples</a:t>
            </a:r>
            <a:r>
              <a:rPr lang="fr-CA" sz="4400" i="1" baseline="0" dirty="0">
                <a:solidFill>
                  <a:srgbClr val="FFC000"/>
                </a:solidFill>
              </a:rPr>
              <a:t> </a:t>
            </a:r>
          </a:p>
          <a:p>
            <a:r>
              <a:rPr lang="fr-CA" sz="4400" i="1" baseline="0" dirty="0" err="1">
                <a:solidFill>
                  <a:srgbClr val="FFC000"/>
                </a:solidFill>
              </a:rPr>
              <a:t>from</a:t>
            </a:r>
            <a:r>
              <a:rPr lang="fr-CA" sz="4400" i="1" baseline="0" dirty="0">
                <a:solidFill>
                  <a:srgbClr val="FFC000"/>
                </a:solidFill>
              </a:rPr>
              <a:t> GEOIDE </a:t>
            </a:r>
            <a:r>
              <a:rPr lang="fr-CA" sz="4400" i="1" baseline="0" dirty="0" err="1" smtClean="0">
                <a:solidFill>
                  <a:srgbClr val="FFC000"/>
                </a:solidFill>
              </a:rPr>
              <a:t>past</a:t>
            </a:r>
            <a:r>
              <a:rPr lang="fr-CA" sz="4400" i="1" baseline="0" dirty="0" smtClean="0">
                <a:solidFill>
                  <a:srgbClr val="FFC000"/>
                </a:solidFill>
              </a:rPr>
              <a:t> </a:t>
            </a:r>
            <a:r>
              <a:rPr lang="fr-CA" sz="4400" i="1" baseline="0" dirty="0" err="1" smtClean="0">
                <a:solidFill>
                  <a:srgbClr val="FFC000"/>
                </a:solidFill>
              </a:rPr>
              <a:t>projects</a:t>
            </a:r>
            <a:endParaRPr lang="fr-CA" sz="4400" baseline="0" dirty="0">
              <a:solidFill>
                <a:srgbClr val="FFFF0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74457 0.03827 C 0.54027 -0.00618 0.25018 0.02671 0.103 0.02639 C 0.09092 0.02443 0.08152 0.01613 0.06931 0.0145 C 0.04918 0.01189 0.02904 0.00929 0.0089 0.00652 C 0.00439 0.00505 -0.00501 0.00391 -0.00501 0.00391 L 1.64999E-6 6.69598E-6 " pathEditMode="relative" ptsTypes="ffffAA">
                                      <p:cBhvr>
                                        <p:cTn id="6" dur="2000" fill="hold"/>
                                        <p:tgtEl>
                                          <p:spTgt spid="133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11200" y="228600"/>
            <a:ext cx="11811000" cy="2209800"/>
          </a:xfrm>
        </p:spPr>
        <p:txBody>
          <a:bodyPr/>
          <a:lstStyle/>
          <a:p>
            <a:pPr indent="0" eaLnBrk="1" hangingPunct="1"/>
            <a:r>
              <a:rPr lang="fr-CA" dirty="0" err="1" smtClean="0"/>
              <a:t>Results</a:t>
            </a:r>
            <a:r>
              <a:rPr lang="fr-CA" dirty="0" smtClean="0"/>
              <a:t>: </a:t>
            </a:r>
            <a:r>
              <a:rPr lang="fr-CA" sz="6600" dirty="0" smtClean="0"/>
              <a:t>a </a:t>
            </a:r>
            <a:r>
              <a:rPr lang="fr-CA" sz="6600" dirty="0" err="1" smtClean="0"/>
              <a:t>sensor</a:t>
            </a:r>
            <a:r>
              <a:rPr lang="fr-CA" sz="6600" dirty="0" smtClean="0"/>
              <a:t> network opens new science</a:t>
            </a:r>
            <a:endParaRPr lang="en-US" sz="6600" dirty="0" smtClean="0"/>
          </a:p>
        </p:txBody>
      </p:sp>
      <p:sp>
        <p:nvSpPr>
          <p:cNvPr id="14339" name="Content Placeholder 2"/>
          <p:cNvSpPr>
            <a:spLocks noGrp="1"/>
          </p:cNvSpPr>
          <p:nvPr>
            <p:ph idx="1"/>
          </p:nvPr>
        </p:nvSpPr>
        <p:spPr>
          <a:xfrm>
            <a:off x="1092200" y="6400800"/>
            <a:ext cx="11658600" cy="3200400"/>
          </a:xfrm>
        </p:spPr>
        <p:txBody>
          <a:bodyPr/>
          <a:lstStyle/>
          <a:p>
            <a:pPr indent="0" algn="l" eaLnBrk="1" hangingPunct="1"/>
            <a:r>
              <a:rPr lang="fr-CA" dirty="0" smtClean="0"/>
              <a:t>As </a:t>
            </a:r>
            <a:r>
              <a:rPr lang="fr-CA" dirty="0" err="1" smtClean="0"/>
              <a:t>each</a:t>
            </a:r>
            <a:r>
              <a:rPr lang="fr-CA" dirty="0" smtClean="0"/>
              <a:t> </a:t>
            </a:r>
            <a:r>
              <a:rPr lang="fr-CA" dirty="0" err="1" smtClean="0"/>
              <a:t>fish</a:t>
            </a:r>
            <a:r>
              <a:rPr lang="fr-CA" dirty="0" smtClean="0"/>
              <a:t> </a:t>
            </a:r>
            <a:r>
              <a:rPr lang="fr-CA" dirty="0" err="1" smtClean="0"/>
              <a:t>swims</a:t>
            </a:r>
            <a:r>
              <a:rPr lang="fr-CA" dirty="0" smtClean="0"/>
              <a:t> over an </a:t>
            </a:r>
            <a:r>
              <a:rPr lang="fr-CA" dirty="0" err="1" smtClean="0"/>
              <a:t>antenna</a:t>
            </a:r>
            <a:r>
              <a:rPr lang="fr-CA" dirty="0" smtClean="0"/>
              <a:t>, </a:t>
            </a:r>
            <a:r>
              <a:rPr lang="fr-CA" dirty="0" err="1" smtClean="0"/>
              <a:t>its</a:t>
            </a:r>
            <a:r>
              <a:rPr lang="fr-CA" dirty="0" smtClean="0"/>
              <a:t> </a:t>
            </a:r>
            <a:r>
              <a:rPr lang="fr-CA" dirty="0" err="1" smtClean="0"/>
              <a:t>identity</a:t>
            </a:r>
            <a:r>
              <a:rPr lang="fr-CA" dirty="0" smtClean="0"/>
              <a:t> </a:t>
            </a:r>
            <a:r>
              <a:rPr lang="fr-CA" dirty="0" err="1" smtClean="0"/>
              <a:t>is</a:t>
            </a:r>
            <a:r>
              <a:rPr lang="fr-CA" dirty="0" smtClean="0"/>
              <a:t> </a:t>
            </a:r>
            <a:r>
              <a:rPr lang="fr-CA" dirty="0" err="1" smtClean="0"/>
              <a:t>recorded</a:t>
            </a:r>
            <a:r>
              <a:rPr lang="fr-CA" dirty="0" smtClean="0"/>
              <a:t> (in time and </a:t>
            </a:r>
            <a:r>
              <a:rPr lang="fr-CA" dirty="0" err="1" smtClean="0"/>
              <a:t>space</a:t>
            </a:r>
            <a:r>
              <a:rPr lang="fr-CA" dirty="0" smtClean="0"/>
              <a:t>).</a:t>
            </a:r>
          </a:p>
          <a:p>
            <a:pPr indent="0" algn="l" eaLnBrk="1" hangingPunct="1"/>
            <a:r>
              <a:rPr lang="fr-CA" dirty="0" err="1" smtClean="0">
                <a:solidFill>
                  <a:srgbClr val="FFC000"/>
                </a:solidFill>
              </a:rPr>
              <a:t>Researchers</a:t>
            </a:r>
            <a:r>
              <a:rPr lang="fr-CA" dirty="0" smtClean="0">
                <a:solidFill>
                  <a:srgbClr val="FFC000"/>
                </a:solidFill>
              </a:rPr>
              <a:t> have been able to observe new </a:t>
            </a:r>
            <a:r>
              <a:rPr lang="fr-CA" dirty="0" err="1" smtClean="0">
                <a:solidFill>
                  <a:srgbClr val="FFC000"/>
                </a:solidFill>
              </a:rPr>
              <a:t>behavior</a:t>
            </a:r>
            <a:r>
              <a:rPr lang="fr-CA" dirty="0" smtClean="0">
                <a:solidFill>
                  <a:srgbClr val="FFC000"/>
                </a:solidFill>
              </a:rPr>
              <a:t> –</a:t>
            </a:r>
          </a:p>
          <a:p>
            <a:pPr indent="0" algn="l" eaLnBrk="1" hangingPunct="1"/>
            <a:r>
              <a:rPr lang="fr-CA" dirty="0" smtClean="0">
                <a:solidFill>
                  <a:srgbClr val="FFC000"/>
                </a:solidFill>
              </a:rPr>
              <a:t>	</a:t>
            </a:r>
            <a:r>
              <a:rPr lang="fr-CA" dirty="0" err="1" smtClean="0">
                <a:solidFill>
                  <a:srgbClr val="FFC000"/>
                </a:solidFill>
              </a:rPr>
              <a:t>beyond</a:t>
            </a:r>
            <a:r>
              <a:rPr lang="fr-CA" dirty="0" smtClean="0">
                <a:solidFill>
                  <a:srgbClr val="FFC000"/>
                </a:solidFill>
              </a:rPr>
              <a:t> ‘</a:t>
            </a:r>
            <a:r>
              <a:rPr lang="fr-CA" dirty="0" err="1" smtClean="0">
                <a:solidFill>
                  <a:srgbClr val="FFC000"/>
                </a:solidFill>
              </a:rPr>
              <a:t>stay</a:t>
            </a:r>
            <a:r>
              <a:rPr lang="fr-CA" dirty="0" smtClean="0">
                <a:solidFill>
                  <a:srgbClr val="FFC000"/>
                </a:solidFill>
              </a:rPr>
              <a:t>’ and ‘</a:t>
            </a:r>
            <a:r>
              <a:rPr lang="fr-CA" dirty="0" err="1" smtClean="0">
                <a:solidFill>
                  <a:srgbClr val="FFC000"/>
                </a:solidFill>
              </a:rPr>
              <a:t>leave</a:t>
            </a:r>
            <a:r>
              <a:rPr lang="fr-CA" dirty="0" smtClean="0">
                <a:solidFill>
                  <a:srgbClr val="FFC000"/>
                </a:solidFill>
              </a:rPr>
              <a:t>’ : « </a:t>
            </a:r>
            <a:r>
              <a:rPr lang="fr-CA" dirty="0" err="1" smtClean="0">
                <a:solidFill>
                  <a:srgbClr val="FFC000"/>
                </a:solidFill>
              </a:rPr>
              <a:t>commuters</a:t>
            </a:r>
            <a:r>
              <a:rPr lang="fr-CA" dirty="0" smtClean="0">
                <a:solidFill>
                  <a:srgbClr val="FFC000"/>
                </a:solidFill>
              </a:rPr>
              <a:t> »</a:t>
            </a:r>
          </a:p>
          <a:p>
            <a:pPr indent="0" algn="l" eaLnBrk="1" hangingPunct="1"/>
            <a:r>
              <a:rPr lang="fr-CA" dirty="0" smtClean="0">
                <a:solidFill>
                  <a:srgbClr val="FFC000"/>
                </a:solidFill>
              </a:rPr>
              <a:t>	</a:t>
            </a:r>
            <a:r>
              <a:rPr lang="fr-CA" dirty="0" err="1" smtClean="0">
                <a:solidFill>
                  <a:srgbClr val="FFC000"/>
                </a:solidFill>
              </a:rPr>
              <a:t>violates</a:t>
            </a:r>
            <a:r>
              <a:rPr lang="fr-CA" dirty="0" smtClean="0">
                <a:solidFill>
                  <a:srgbClr val="FFC000"/>
                </a:solidFill>
              </a:rPr>
              <a:t> </a:t>
            </a:r>
            <a:r>
              <a:rPr lang="fr-CA" dirty="0" err="1" smtClean="0">
                <a:solidFill>
                  <a:srgbClr val="FFC000"/>
                </a:solidFill>
              </a:rPr>
              <a:t>expected</a:t>
            </a:r>
            <a:r>
              <a:rPr lang="fr-CA" dirty="0" smtClean="0">
                <a:solidFill>
                  <a:srgbClr val="FFC000"/>
                </a:solidFill>
              </a:rPr>
              <a:t> « minimum effort » </a:t>
            </a:r>
            <a:r>
              <a:rPr lang="fr-CA" dirty="0" err="1" smtClean="0">
                <a:solidFill>
                  <a:srgbClr val="FFC000"/>
                </a:solidFill>
              </a:rPr>
              <a:t>models</a:t>
            </a:r>
            <a:endParaRPr lang="en-US" dirty="0" smtClean="0">
              <a:solidFill>
                <a:srgbClr val="FFC000"/>
              </a:solidFill>
            </a:endParaRPr>
          </a:p>
        </p:txBody>
      </p:sp>
      <p:pic>
        <p:nvPicPr>
          <p:cNvPr id="14340" name="Picture 4" descr="tapis.jpg"/>
          <p:cNvPicPr>
            <a:picLocks noChangeAspect="1"/>
          </p:cNvPicPr>
          <p:nvPr/>
        </p:nvPicPr>
        <p:blipFill>
          <a:blip r:embed="rId2" cstate="print"/>
          <a:srcRect/>
          <a:stretch>
            <a:fillRect/>
          </a:stretch>
        </p:blipFill>
        <p:spPr bwMode="auto">
          <a:xfrm>
            <a:off x="7721600" y="2743200"/>
            <a:ext cx="4572000" cy="3706813"/>
          </a:xfrm>
          <a:prstGeom prst="rect">
            <a:avLst/>
          </a:prstGeom>
          <a:noFill/>
          <a:ln w="9525">
            <a:noFill/>
            <a:miter lim="800000"/>
            <a:headEnd/>
            <a:tailEnd/>
          </a:ln>
        </p:spPr>
      </p:pic>
      <p:sp>
        <p:nvSpPr>
          <p:cNvPr id="14341" name="TextBox 5"/>
          <p:cNvSpPr txBox="1">
            <a:spLocks noChangeArrowheads="1"/>
          </p:cNvSpPr>
          <p:nvPr/>
        </p:nvSpPr>
        <p:spPr bwMode="auto">
          <a:xfrm>
            <a:off x="1092200" y="3124200"/>
            <a:ext cx="5867400" cy="2816225"/>
          </a:xfrm>
          <a:prstGeom prst="rect">
            <a:avLst/>
          </a:prstGeom>
          <a:noFill/>
          <a:ln w="9525">
            <a:noFill/>
            <a:miter lim="800000"/>
            <a:headEnd/>
            <a:tailEnd/>
          </a:ln>
        </p:spPr>
        <p:txBody>
          <a:bodyPr>
            <a:spAutoFit/>
          </a:bodyPr>
          <a:lstStyle/>
          <a:p>
            <a:pPr algn="l">
              <a:spcAft>
                <a:spcPts val="600"/>
              </a:spcAft>
              <a:buFont typeface="Arial" charset="0"/>
              <a:buChar char="•"/>
            </a:pPr>
            <a:r>
              <a:rPr lang="fr-CA" sz="5400" i="1" dirty="0">
                <a:solidFill>
                  <a:srgbClr val="FFFF00"/>
                </a:solidFill>
              </a:rPr>
              <a:t>256 </a:t>
            </a:r>
            <a:r>
              <a:rPr lang="fr-CA" sz="5400" i="1" dirty="0" err="1">
                <a:solidFill>
                  <a:srgbClr val="FFFF00"/>
                </a:solidFill>
              </a:rPr>
              <a:t>antennas</a:t>
            </a:r>
            <a:endParaRPr lang="fr-CA" sz="5400" i="1" dirty="0">
              <a:solidFill>
                <a:srgbClr val="FFFF00"/>
              </a:solidFill>
            </a:endParaRPr>
          </a:p>
          <a:p>
            <a:pPr algn="l">
              <a:spcAft>
                <a:spcPts val="600"/>
              </a:spcAft>
              <a:buFont typeface="Arial" charset="0"/>
              <a:buChar char="•"/>
            </a:pPr>
            <a:r>
              <a:rPr lang="fr-CA" sz="5400" i="1" dirty="0">
                <a:solidFill>
                  <a:srgbClr val="FFFF00"/>
                </a:solidFill>
              </a:rPr>
              <a:t>one computer </a:t>
            </a:r>
          </a:p>
          <a:p>
            <a:pPr algn="l">
              <a:spcAft>
                <a:spcPts val="600"/>
              </a:spcAft>
              <a:buFont typeface="Arial" charset="0"/>
              <a:buChar char="•"/>
            </a:pPr>
            <a:r>
              <a:rPr lang="fr-CA" sz="5400" i="1" dirty="0" err="1">
                <a:solidFill>
                  <a:srgbClr val="FFFF00"/>
                </a:solidFill>
              </a:rPr>
              <a:t>energy</a:t>
            </a:r>
            <a:r>
              <a:rPr lang="fr-CA" sz="5400" i="1" dirty="0">
                <a:solidFill>
                  <a:srgbClr val="FFFF00"/>
                </a:solidFill>
              </a:rPr>
              <a:t> </a:t>
            </a:r>
            <a:r>
              <a:rPr lang="fr-CA" sz="5400" i="1" dirty="0" err="1">
                <a:solidFill>
                  <a:srgbClr val="FFFF00"/>
                </a:solidFill>
              </a:rPr>
              <a:t>from</a:t>
            </a:r>
            <a:r>
              <a:rPr lang="fr-CA" sz="5400" i="1" dirty="0">
                <a:solidFill>
                  <a:srgbClr val="FFFF00"/>
                </a:solidFill>
              </a:rPr>
              <a:t> </a:t>
            </a:r>
            <a:r>
              <a:rPr lang="fr-CA" sz="5400" i="1" dirty="0" err="1">
                <a:solidFill>
                  <a:srgbClr val="FFFF00"/>
                </a:solidFill>
              </a:rPr>
              <a:t>solar</a:t>
            </a:r>
            <a:r>
              <a:rPr lang="fr-CA" sz="5400" i="1" dirty="0">
                <a:solidFill>
                  <a:srgbClr val="FFFF00"/>
                </a:solidFill>
              </a:rPr>
              <a:t> panels</a:t>
            </a:r>
          </a:p>
          <a:p>
            <a:pPr algn="l">
              <a:spcAft>
                <a:spcPts val="600"/>
              </a:spcAft>
              <a:buFont typeface="Arial" charset="0"/>
              <a:buChar char="•"/>
            </a:pPr>
            <a:r>
              <a:rPr lang="fr-CA" sz="5400" i="1" dirty="0">
                <a:solidFill>
                  <a:srgbClr val="FFFF00"/>
                </a:solidFill>
              </a:rPr>
              <a:t>network </a:t>
            </a:r>
            <a:r>
              <a:rPr lang="fr-CA" sz="5400" i="1" dirty="0" err="1">
                <a:solidFill>
                  <a:srgbClr val="FFFF00"/>
                </a:solidFill>
              </a:rPr>
              <a:t>connection</a:t>
            </a:r>
            <a:r>
              <a:rPr lang="fr-CA" sz="5400" i="1" baseline="0" dirty="0">
                <a:solidFill>
                  <a:srgbClr val="FFFF00"/>
                </a:solidFill>
              </a:rPr>
              <a:t> </a:t>
            </a:r>
            <a:endParaRPr lang="en-US" sz="4800" i="1" dirty="0">
              <a:solidFill>
                <a:srgbClr val="FFFF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9" name="Rectangle 3"/>
          <p:cNvSpPr>
            <a:spLocks noGrp="1" noChangeArrowheads="1"/>
          </p:cNvSpPr>
          <p:nvPr>
            <p:ph type="title"/>
          </p:nvPr>
        </p:nvSpPr>
        <p:spPr>
          <a:xfrm>
            <a:off x="217488" y="217488"/>
            <a:ext cx="12787312" cy="2144712"/>
          </a:xfrm>
        </p:spPr>
        <p:txBody>
          <a:bodyPr/>
          <a:lstStyle/>
          <a:p>
            <a:r>
              <a:rPr lang="fr-FR" sz="4400" smtClean="0"/>
              <a:t>GEOSALAR: </a:t>
            </a:r>
            <a:r>
              <a:rPr lang="fr-FR" sz="4400" i="1" smtClean="0"/>
              <a:t>Understanding Atlantic Juvenile Salmon Movement and Migration in Rivers and Estuaries</a:t>
            </a:r>
          </a:p>
        </p:txBody>
      </p:sp>
      <p:sp>
        <p:nvSpPr>
          <p:cNvPr id="510980" name="Text Box 4"/>
          <p:cNvSpPr txBox="1">
            <a:spLocks noChangeArrowheads="1"/>
          </p:cNvSpPr>
          <p:nvPr/>
        </p:nvSpPr>
        <p:spPr bwMode="auto">
          <a:xfrm>
            <a:off x="6731000" y="2667000"/>
            <a:ext cx="5851525" cy="4784725"/>
          </a:xfrm>
          <a:prstGeom prst="rect">
            <a:avLst/>
          </a:prstGeom>
          <a:noFill/>
          <a:ln w="9525">
            <a:noFill/>
            <a:miter lim="800000"/>
            <a:headEnd/>
            <a:tailEnd/>
          </a:ln>
          <a:effectLst/>
        </p:spPr>
        <p:txBody>
          <a:bodyPr lIns="130046" tIns="65023" rIns="130046" bIns="65023">
            <a:spAutoFit/>
          </a:bodyPr>
          <a:lstStyle/>
          <a:p>
            <a:pPr>
              <a:spcBef>
                <a:spcPct val="50000"/>
              </a:spcBef>
              <a:defRPr/>
            </a:pPr>
            <a:r>
              <a:rPr lang="fr-FR" dirty="0">
                <a:solidFill>
                  <a:srgbClr val="FFFF00"/>
                </a:solidFill>
                <a:latin typeface="Lucida Sans" pitchFamily="1" charset="0"/>
              </a:rPr>
              <a:t>This </a:t>
            </a:r>
            <a:r>
              <a:rPr lang="fr-FR" dirty="0" err="1">
                <a:solidFill>
                  <a:srgbClr val="FFFF00"/>
                </a:solidFill>
                <a:latin typeface="Lucida Sans" pitchFamily="1" charset="0"/>
              </a:rPr>
              <a:t>project</a:t>
            </a:r>
            <a:r>
              <a:rPr lang="fr-FR" dirty="0">
                <a:solidFill>
                  <a:srgbClr val="FFFF00"/>
                </a:solidFill>
                <a:latin typeface="Lucida Sans" pitchFamily="1" charset="0"/>
              </a:rPr>
              <a:t> </a:t>
            </a:r>
            <a:r>
              <a:rPr lang="fr-FR" dirty="0" err="1">
                <a:solidFill>
                  <a:srgbClr val="FFFF00"/>
                </a:solidFill>
                <a:latin typeface="Lucida Sans" pitchFamily="1" charset="0"/>
              </a:rPr>
              <a:t>aims</a:t>
            </a:r>
            <a:r>
              <a:rPr lang="fr-FR" dirty="0">
                <a:solidFill>
                  <a:srgbClr val="FFFF00"/>
                </a:solidFill>
                <a:latin typeface="Lucida Sans" pitchFamily="1" charset="0"/>
              </a:rPr>
              <a:t> </a:t>
            </a:r>
            <a:r>
              <a:rPr lang="fr-FR" dirty="0" err="1">
                <a:solidFill>
                  <a:srgbClr val="FFFF00"/>
                </a:solidFill>
                <a:latin typeface="Lucida Sans" pitchFamily="1" charset="0"/>
              </a:rPr>
              <a:t>at</a:t>
            </a:r>
            <a:r>
              <a:rPr lang="fr-FR" dirty="0">
                <a:solidFill>
                  <a:srgbClr val="FFFF00"/>
                </a:solidFill>
                <a:latin typeface="Lucida Sans" pitchFamily="1" charset="0"/>
              </a:rPr>
              <a:t> </a:t>
            </a:r>
            <a:r>
              <a:rPr lang="fr-FR" dirty="0" err="1">
                <a:solidFill>
                  <a:srgbClr val="FFFF00"/>
                </a:solidFill>
                <a:latin typeface="Lucida Sans" pitchFamily="1" charset="0"/>
              </a:rPr>
              <a:t>developing</a:t>
            </a:r>
            <a:r>
              <a:rPr lang="fr-FR" dirty="0">
                <a:solidFill>
                  <a:srgbClr val="FFFF00"/>
                </a:solidFill>
                <a:latin typeface="Lucida Sans" pitchFamily="1" charset="0"/>
              </a:rPr>
              <a:t> </a:t>
            </a:r>
            <a:r>
              <a:rPr lang="fr-FR" dirty="0" err="1">
                <a:solidFill>
                  <a:srgbClr val="FFFF00"/>
                </a:solidFill>
                <a:latin typeface="Lucida Sans" pitchFamily="1" charset="0"/>
              </a:rPr>
              <a:t>tools</a:t>
            </a:r>
            <a:r>
              <a:rPr lang="fr-FR" dirty="0">
                <a:solidFill>
                  <a:srgbClr val="FFFF00"/>
                </a:solidFill>
                <a:latin typeface="Lucida Sans" pitchFamily="1" charset="0"/>
              </a:rPr>
              <a:t> to:</a:t>
            </a:r>
          </a:p>
          <a:p>
            <a:pPr>
              <a:spcBef>
                <a:spcPct val="60000"/>
              </a:spcBef>
              <a:buFontTx/>
              <a:buBlip>
                <a:blip r:embed="rId3"/>
              </a:buBlip>
              <a:defRPr/>
            </a:pP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Track</a:t>
            </a:r>
            <a:r>
              <a:rPr lang="fr-FR" i="1" dirty="0">
                <a:solidFill>
                  <a:srgbClr val="FFFF00"/>
                </a:solidFill>
                <a:effectLst>
                  <a:outerShdw blurRad="38100" dist="38100" dir="2700000" algn="tl">
                    <a:srgbClr val="C0C0C0"/>
                  </a:outerShdw>
                </a:effectLst>
                <a:latin typeface="Lucida Sans" pitchFamily="1" charset="0"/>
              </a:rPr>
              <a:t> and </a:t>
            </a:r>
            <a:r>
              <a:rPr lang="fr-FR" i="1" dirty="0" err="1">
                <a:solidFill>
                  <a:srgbClr val="FFFF00"/>
                </a:solidFill>
                <a:effectLst>
                  <a:outerShdw blurRad="38100" dist="38100" dir="2700000" algn="tl">
                    <a:srgbClr val="C0C0C0"/>
                  </a:outerShdw>
                </a:effectLst>
                <a:latin typeface="Lucida Sans" pitchFamily="1" charset="0"/>
              </a:rPr>
              <a:t>predict</a:t>
            </a: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young</a:t>
            </a:r>
            <a:r>
              <a:rPr lang="fr-FR" i="1" dirty="0">
                <a:solidFill>
                  <a:srgbClr val="FFFF00"/>
                </a:solidFill>
                <a:effectLst>
                  <a:outerShdw blurRad="38100" dist="38100" dir="2700000" algn="tl">
                    <a:srgbClr val="C0C0C0"/>
                  </a:outerShdw>
                </a:effectLst>
                <a:latin typeface="Lucida Sans" pitchFamily="1" charset="0"/>
              </a:rPr>
              <a:t> Atlantic </a:t>
            </a:r>
            <a:r>
              <a:rPr lang="fr-FR" i="1" dirty="0" err="1">
                <a:solidFill>
                  <a:srgbClr val="FFFF00"/>
                </a:solidFill>
                <a:effectLst>
                  <a:outerShdw blurRad="38100" dist="38100" dir="2700000" algn="tl">
                    <a:srgbClr val="C0C0C0"/>
                  </a:outerShdw>
                </a:effectLst>
                <a:latin typeface="Lucida Sans" pitchFamily="1" charset="0"/>
              </a:rPr>
              <a:t>salmon</a:t>
            </a: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movements</a:t>
            </a: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among</a:t>
            </a:r>
            <a:r>
              <a:rPr lang="fr-FR" i="1" dirty="0">
                <a:solidFill>
                  <a:srgbClr val="FFFF00"/>
                </a:solidFill>
                <a:effectLst>
                  <a:outerShdw blurRad="38100" dist="38100" dir="2700000" algn="tl">
                    <a:srgbClr val="C0C0C0"/>
                  </a:outerShdw>
                </a:effectLst>
                <a:latin typeface="Lucida Sans" pitchFamily="1" charset="0"/>
              </a:rPr>
              <a:t> habitat;</a:t>
            </a:r>
          </a:p>
          <a:p>
            <a:pPr>
              <a:spcBef>
                <a:spcPct val="60000"/>
              </a:spcBef>
              <a:buFontTx/>
              <a:buBlip>
                <a:blip r:embed="rId3"/>
              </a:buBlip>
              <a:defRPr/>
            </a:pP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Understand</a:t>
            </a:r>
            <a:r>
              <a:rPr lang="fr-FR" i="1" dirty="0">
                <a:solidFill>
                  <a:srgbClr val="FFFF00"/>
                </a:solidFill>
                <a:effectLst>
                  <a:outerShdw blurRad="38100" dist="38100" dir="2700000" algn="tl">
                    <a:srgbClr val="C0C0C0"/>
                  </a:outerShdw>
                </a:effectLst>
                <a:latin typeface="Lucida Sans" pitchFamily="1" charset="0"/>
              </a:rPr>
              <a:t> how time and </a:t>
            </a:r>
            <a:r>
              <a:rPr lang="fr-FR" i="1" dirty="0" err="1">
                <a:solidFill>
                  <a:srgbClr val="FFFF00"/>
                </a:solidFill>
                <a:effectLst>
                  <a:outerShdw blurRad="38100" dist="38100" dir="2700000" algn="tl">
                    <a:srgbClr val="C0C0C0"/>
                  </a:outerShdw>
                </a:effectLst>
                <a:latin typeface="Lucida Sans" pitchFamily="1" charset="0"/>
              </a:rPr>
              <a:t>stream</a:t>
            </a:r>
            <a:r>
              <a:rPr lang="fr-FR" i="1" dirty="0">
                <a:solidFill>
                  <a:srgbClr val="FFFF00"/>
                </a:solidFill>
                <a:effectLst>
                  <a:outerShdw blurRad="38100" dist="38100" dir="2700000" algn="tl">
                    <a:srgbClr val="C0C0C0"/>
                  </a:outerShdw>
                </a:effectLst>
                <a:latin typeface="Lucida Sans" pitchFamily="1" charset="0"/>
              </a:rPr>
              <a:t> </a:t>
            </a:r>
            <a:r>
              <a:rPr lang="fr-FR" i="1" dirty="0" err="1">
                <a:solidFill>
                  <a:srgbClr val="FFFF00"/>
                </a:solidFill>
                <a:effectLst>
                  <a:outerShdw blurRad="38100" dist="38100" dir="2700000" algn="tl">
                    <a:srgbClr val="C0C0C0"/>
                  </a:outerShdw>
                </a:effectLst>
                <a:latin typeface="Lucida Sans" pitchFamily="1" charset="0"/>
              </a:rPr>
              <a:t>morphology</a:t>
            </a:r>
            <a:r>
              <a:rPr lang="fr-FR" i="1" dirty="0">
                <a:solidFill>
                  <a:srgbClr val="FFFF00"/>
                </a:solidFill>
                <a:effectLst>
                  <a:outerShdw blurRad="38100" dist="38100" dir="2700000" algn="tl">
                    <a:srgbClr val="C0C0C0"/>
                  </a:outerShdw>
                </a:effectLst>
                <a:latin typeface="Lucida Sans" pitchFamily="1" charset="0"/>
              </a:rPr>
              <a:t> impact </a:t>
            </a:r>
            <a:r>
              <a:rPr lang="fr-FR" i="1" dirty="0" err="1">
                <a:solidFill>
                  <a:srgbClr val="FFFF00"/>
                </a:solidFill>
                <a:effectLst>
                  <a:outerShdw blurRad="38100" dist="38100" dir="2700000" algn="tl">
                    <a:srgbClr val="C0C0C0"/>
                  </a:outerShdw>
                </a:effectLst>
                <a:latin typeface="Lucida Sans" pitchFamily="1" charset="0"/>
              </a:rPr>
              <a:t>behaviour</a:t>
            </a:r>
            <a:r>
              <a:rPr lang="fr-FR" i="1" dirty="0">
                <a:solidFill>
                  <a:srgbClr val="FFFF00"/>
                </a:solidFill>
                <a:effectLst>
                  <a:outerShdw blurRad="38100" dist="38100" dir="2700000" algn="tl">
                    <a:srgbClr val="C0C0C0"/>
                  </a:outerShdw>
                </a:effectLst>
                <a:latin typeface="Lucida Sans" pitchFamily="1" charset="0"/>
              </a:rPr>
              <a:t> and reproduction.</a:t>
            </a:r>
          </a:p>
          <a:p>
            <a:pPr>
              <a:spcBef>
                <a:spcPct val="60000"/>
              </a:spcBef>
              <a:buFontTx/>
              <a:buBlip>
                <a:blip r:embed="rId3"/>
              </a:buBlip>
              <a:defRPr/>
            </a:pPr>
            <a:endParaRPr lang="fr-FR" dirty="0">
              <a:solidFill>
                <a:srgbClr val="339933"/>
              </a:solidFill>
              <a:latin typeface="Lucida Sans" pitchFamily="1" charset="0"/>
              <a:ea typeface="ＭＳ Ｐゴシック" pitchFamily="1" charset="-128"/>
            </a:endParaRPr>
          </a:p>
        </p:txBody>
      </p:sp>
      <p:sp>
        <p:nvSpPr>
          <p:cNvPr id="510981" name="Text Box 5"/>
          <p:cNvSpPr txBox="1">
            <a:spLocks noChangeArrowheads="1"/>
          </p:cNvSpPr>
          <p:nvPr/>
        </p:nvSpPr>
        <p:spPr bwMode="auto">
          <a:xfrm>
            <a:off x="325438" y="8886825"/>
            <a:ext cx="12501562" cy="704850"/>
          </a:xfrm>
          <a:prstGeom prst="rect">
            <a:avLst/>
          </a:prstGeom>
          <a:noFill/>
          <a:ln w="9525">
            <a:noFill/>
            <a:miter lim="800000"/>
            <a:headEnd/>
            <a:tailEnd/>
          </a:ln>
          <a:effectLst/>
        </p:spPr>
        <p:txBody>
          <a:bodyPr lIns="130046" tIns="65023" rIns="130046" bIns="65023">
            <a:spAutoFit/>
          </a:bodyPr>
          <a:lstStyle/>
          <a:p>
            <a:pPr>
              <a:spcBef>
                <a:spcPct val="50000"/>
              </a:spcBef>
              <a:defRPr/>
            </a:pPr>
            <a:r>
              <a:rPr lang="fr-FR" sz="2800" dirty="0">
                <a:solidFill>
                  <a:srgbClr val="FFFF00"/>
                </a:solidFill>
                <a:latin typeface="+mn-lt"/>
              </a:rPr>
              <a:t>Project No 14</a:t>
            </a:r>
            <a:r>
              <a:rPr lang="fr-FR" altLang="ja-JP" sz="2800" dirty="0">
                <a:solidFill>
                  <a:srgbClr val="FFFF00"/>
                </a:solidFill>
                <a:latin typeface="+mn-lt"/>
                <a:ea typeface="ＭＳ Ｐゴシック" pitchFamily="1" charset="-128"/>
              </a:rPr>
              <a:t>  </a:t>
            </a:r>
            <a:r>
              <a:rPr lang="fr-FR" altLang="ja-JP" sz="2800" dirty="0" err="1">
                <a:solidFill>
                  <a:srgbClr val="FFFF00"/>
                </a:solidFill>
                <a:latin typeface="+mn-lt"/>
                <a:ea typeface="ＭＳ Ｐゴシック" pitchFamily="1" charset="-128"/>
              </a:rPr>
              <a:t>Integrated</a:t>
            </a:r>
            <a:r>
              <a:rPr lang="fr-FR" altLang="ja-JP" sz="2800" dirty="0">
                <a:solidFill>
                  <a:srgbClr val="FFFF00"/>
                </a:solidFill>
                <a:latin typeface="+mn-lt"/>
                <a:ea typeface="ＭＳ Ｐゴシック" pitchFamily="1" charset="-128"/>
              </a:rPr>
              <a:t> </a:t>
            </a:r>
            <a:r>
              <a:rPr lang="fr-FR" altLang="ja-JP" sz="2800" dirty="0" err="1">
                <a:solidFill>
                  <a:srgbClr val="FFFF00"/>
                </a:solidFill>
                <a:latin typeface="+mn-lt"/>
                <a:ea typeface="ＭＳ Ｐゴシック" pitchFamily="1" charset="-128"/>
              </a:rPr>
              <a:t>Modelling</a:t>
            </a:r>
            <a:r>
              <a:rPr lang="fr-FR" altLang="ja-JP" sz="2800" dirty="0">
                <a:solidFill>
                  <a:srgbClr val="FFFF00"/>
                </a:solidFill>
                <a:latin typeface="+mn-lt"/>
                <a:ea typeface="ＭＳ Ｐゴシック" pitchFamily="1" charset="-128"/>
              </a:rPr>
              <a:t> of </a:t>
            </a:r>
            <a:r>
              <a:rPr lang="fr-FR" altLang="ja-JP" sz="2800" dirty="0" err="1">
                <a:solidFill>
                  <a:srgbClr val="FFFF00"/>
                </a:solidFill>
                <a:latin typeface="+mn-lt"/>
                <a:ea typeface="ＭＳ Ｐゴシック" pitchFamily="1" charset="-128"/>
              </a:rPr>
              <a:t>Juvenile</a:t>
            </a:r>
            <a:r>
              <a:rPr lang="fr-FR" altLang="ja-JP" sz="2800" dirty="0">
                <a:solidFill>
                  <a:srgbClr val="FFFF00"/>
                </a:solidFill>
                <a:latin typeface="+mn-lt"/>
                <a:ea typeface="ＭＳ Ｐゴシック" pitchFamily="1" charset="-128"/>
              </a:rPr>
              <a:t> Atlantic Salmon </a:t>
            </a:r>
            <a:r>
              <a:rPr lang="fr-FR" altLang="ja-JP" sz="2800" dirty="0" err="1">
                <a:solidFill>
                  <a:srgbClr val="FFFF00"/>
                </a:solidFill>
                <a:latin typeface="+mn-lt"/>
                <a:ea typeface="ＭＳ Ｐゴシック" pitchFamily="1" charset="-128"/>
              </a:rPr>
              <a:t>Movement</a:t>
            </a:r>
            <a:r>
              <a:rPr lang="fr-FR" altLang="ja-JP" sz="2800" dirty="0">
                <a:solidFill>
                  <a:srgbClr val="FFFF00"/>
                </a:solidFill>
                <a:latin typeface="+mn-lt"/>
                <a:ea typeface="ＭＳ Ｐゴシック" pitchFamily="1" charset="-128"/>
              </a:rPr>
              <a:t> and </a:t>
            </a:r>
            <a:r>
              <a:rPr lang="fr-FR" altLang="ja-JP" sz="2800" dirty="0" err="1">
                <a:solidFill>
                  <a:srgbClr val="FFFF00"/>
                </a:solidFill>
                <a:latin typeface="+mn-lt"/>
                <a:ea typeface="ＭＳ Ｐゴシック" pitchFamily="1" charset="-128"/>
              </a:rPr>
              <a:t>Physical</a:t>
            </a:r>
            <a:r>
              <a:rPr lang="fr-FR" altLang="ja-JP" sz="2800" dirty="0">
                <a:solidFill>
                  <a:srgbClr val="FFFF00"/>
                </a:solidFill>
                <a:latin typeface="+mn-lt"/>
                <a:ea typeface="ＭＳ Ｐゴシック" pitchFamily="1" charset="-128"/>
              </a:rPr>
              <a:t> Habitat in Fluvial and </a:t>
            </a:r>
            <a:r>
              <a:rPr lang="fr-FR" altLang="ja-JP" sz="2800" dirty="0" err="1">
                <a:solidFill>
                  <a:srgbClr val="FFFF00"/>
                </a:solidFill>
                <a:latin typeface="+mn-lt"/>
                <a:ea typeface="ＭＳ Ｐゴシック" pitchFamily="1" charset="-128"/>
              </a:rPr>
              <a:t>Estuarine</a:t>
            </a:r>
            <a:r>
              <a:rPr lang="fr-FR" altLang="ja-JP" sz="2800" dirty="0">
                <a:solidFill>
                  <a:srgbClr val="FFFF00"/>
                </a:solidFill>
                <a:latin typeface="+mn-lt"/>
                <a:ea typeface="ＭＳ Ｐゴシック" pitchFamily="1" charset="-128"/>
              </a:rPr>
              <a:t> </a:t>
            </a:r>
            <a:r>
              <a:rPr lang="fr-FR" altLang="ja-JP" sz="2800" dirty="0" err="1">
                <a:solidFill>
                  <a:srgbClr val="FFFF00"/>
                </a:solidFill>
                <a:latin typeface="+mn-lt"/>
                <a:ea typeface="ＭＳ Ｐゴシック" pitchFamily="1" charset="-128"/>
              </a:rPr>
              <a:t>Environments</a:t>
            </a:r>
            <a:r>
              <a:rPr lang="fr-FR" altLang="ja-JP" sz="2800" dirty="0">
                <a:solidFill>
                  <a:srgbClr val="FFFF00"/>
                </a:solidFill>
                <a:latin typeface="+mn-lt"/>
                <a:ea typeface="ＭＳ Ｐゴシック" pitchFamily="1" charset="-128"/>
              </a:rPr>
              <a:t>.  Dr. Julian </a:t>
            </a:r>
            <a:r>
              <a:rPr lang="fr-FR" altLang="ja-JP" sz="2800" dirty="0" err="1">
                <a:solidFill>
                  <a:srgbClr val="FFFF00"/>
                </a:solidFill>
                <a:latin typeface="+mn-lt"/>
                <a:ea typeface="ＭＳ Ｐゴシック" pitchFamily="1" charset="-128"/>
              </a:rPr>
              <a:t>Dodson</a:t>
            </a:r>
            <a:r>
              <a:rPr lang="fr-FR" altLang="ja-JP" sz="2800" dirty="0">
                <a:solidFill>
                  <a:srgbClr val="FFFF00"/>
                </a:solidFill>
                <a:latin typeface="+mn-lt"/>
                <a:ea typeface="ＭＳ Ｐゴシック" pitchFamily="1" charset="-128"/>
              </a:rPr>
              <a:t>, Université Laval</a:t>
            </a:r>
            <a:endParaRPr lang="fr-FR" sz="2800" dirty="0">
              <a:solidFill>
                <a:srgbClr val="FFFF00"/>
              </a:solidFill>
              <a:latin typeface="+mn-lt"/>
            </a:endParaRPr>
          </a:p>
        </p:txBody>
      </p:sp>
      <p:pic>
        <p:nvPicPr>
          <p:cNvPr id="15365" name="Picture 6" descr="BIGROCK"/>
          <p:cNvPicPr>
            <a:picLocks noChangeAspect="1" noChangeArrowheads="1"/>
          </p:cNvPicPr>
          <p:nvPr/>
        </p:nvPicPr>
        <p:blipFill>
          <a:blip r:embed="rId4" cstate="print"/>
          <a:srcRect/>
          <a:stretch>
            <a:fillRect/>
          </a:stretch>
        </p:blipFill>
        <p:spPr bwMode="auto">
          <a:xfrm>
            <a:off x="325438" y="2709863"/>
            <a:ext cx="3854450" cy="3641725"/>
          </a:xfrm>
          <a:prstGeom prst="rect">
            <a:avLst/>
          </a:prstGeom>
          <a:noFill/>
          <a:ln w="9525">
            <a:noFill/>
            <a:miter lim="800000"/>
            <a:headEnd/>
            <a:tailEnd/>
          </a:ln>
        </p:spPr>
      </p:pic>
      <p:pic>
        <p:nvPicPr>
          <p:cNvPr id="15366" name="Picture 7" descr="tacon1"/>
          <p:cNvPicPr>
            <a:picLocks noChangeAspect="1" noChangeArrowheads="1"/>
          </p:cNvPicPr>
          <p:nvPr/>
        </p:nvPicPr>
        <p:blipFill>
          <a:blip r:embed="rId5" cstate="print"/>
          <a:srcRect/>
          <a:stretch>
            <a:fillRect/>
          </a:stretch>
        </p:blipFill>
        <p:spPr bwMode="auto">
          <a:xfrm>
            <a:off x="1843088" y="5635625"/>
            <a:ext cx="4329112" cy="2813050"/>
          </a:xfrm>
          <a:prstGeom prst="rect">
            <a:avLst/>
          </a:prstGeom>
          <a:noFill/>
          <a:ln w="9525">
            <a:noFill/>
            <a:miter lim="800000"/>
            <a:headEnd/>
            <a:tailEnd/>
          </a:ln>
        </p:spPr>
      </p:pic>
      <p:pic>
        <p:nvPicPr>
          <p:cNvPr id="15367" name="Picture 8" descr="Alevins"/>
          <p:cNvPicPr>
            <a:picLocks noChangeAspect="1" noChangeArrowheads="1"/>
          </p:cNvPicPr>
          <p:nvPr/>
        </p:nvPicPr>
        <p:blipFill>
          <a:blip r:embed="rId6" cstate="print"/>
          <a:srcRect/>
          <a:stretch>
            <a:fillRect/>
          </a:stretch>
        </p:blipFill>
        <p:spPr bwMode="auto">
          <a:xfrm>
            <a:off x="5851525" y="6827838"/>
            <a:ext cx="2927350" cy="196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0979"/>
                                        </p:tgtEl>
                                        <p:attrNameLst>
                                          <p:attrName>style.visibility</p:attrName>
                                        </p:attrNameLst>
                                      </p:cBhvr>
                                      <p:to>
                                        <p:strVal val="visible"/>
                                      </p:to>
                                    </p:set>
                                    <p:anim calcmode="lin" valueType="num">
                                      <p:cBhvr>
                                        <p:cTn id="7" dur="1000" fill="hold"/>
                                        <p:tgtEl>
                                          <p:spTgt spid="510979"/>
                                        </p:tgtEl>
                                        <p:attrNameLst>
                                          <p:attrName>ppt_x</p:attrName>
                                        </p:attrNameLst>
                                      </p:cBhvr>
                                      <p:tavLst>
                                        <p:tav tm="0">
                                          <p:val>
                                            <p:strVal val="#ppt_x-.2"/>
                                          </p:val>
                                        </p:tav>
                                        <p:tav tm="100000">
                                          <p:val>
                                            <p:strVal val="#ppt_x"/>
                                          </p:val>
                                        </p:tav>
                                      </p:tavLst>
                                    </p:anim>
                                    <p:anim calcmode="lin" valueType="num">
                                      <p:cBhvr>
                                        <p:cTn id="8" dur="1000" fill="hold"/>
                                        <p:tgtEl>
                                          <p:spTgt spid="5109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acon1"/>
          <p:cNvPicPr>
            <a:picLocks noChangeAspect="1" noChangeArrowheads="1"/>
          </p:cNvPicPr>
          <p:nvPr/>
        </p:nvPicPr>
        <p:blipFill>
          <a:blip r:embed="rId3" cstate="print"/>
          <a:srcRect/>
          <a:stretch>
            <a:fillRect/>
          </a:stretch>
        </p:blipFill>
        <p:spPr bwMode="auto">
          <a:xfrm>
            <a:off x="8345488" y="1843088"/>
            <a:ext cx="4329112" cy="2813050"/>
          </a:xfrm>
          <a:prstGeom prst="rect">
            <a:avLst/>
          </a:prstGeom>
          <a:noFill/>
          <a:ln w="9525">
            <a:noFill/>
            <a:miter lim="800000"/>
            <a:headEnd/>
            <a:tailEnd/>
          </a:ln>
        </p:spPr>
      </p:pic>
      <p:sp>
        <p:nvSpPr>
          <p:cNvPr id="16387" name="Rectangle 2"/>
          <p:cNvSpPr>
            <a:spLocks noGrp="1" noChangeArrowheads="1"/>
          </p:cNvSpPr>
          <p:nvPr>
            <p:ph type="title"/>
          </p:nvPr>
        </p:nvSpPr>
        <p:spPr>
          <a:xfrm>
            <a:off x="406400" y="228600"/>
            <a:ext cx="12192000" cy="1409700"/>
          </a:xfrm>
        </p:spPr>
        <p:txBody>
          <a:bodyPr/>
          <a:lstStyle/>
          <a:p>
            <a:r>
              <a:rPr lang="en-US" sz="6000" smtClean="0"/>
              <a:t>GeoSalar – a knowledge network</a:t>
            </a:r>
          </a:p>
        </p:txBody>
      </p:sp>
      <p:sp>
        <p:nvSpPr>
          <p:cNvPr id="16388" name="Rectangle 3"/>
          <p:cNvSpPr>
            <a:spLocks noGrp="1" noChangeArrowheads="1"/>
          </p:cNvSpPr>
          <p:nvPr>
            <p:ph type="body" idx="1"/>
          </p:nvPr>
        </p:nvSpPr>
        <p:spPr>
          <a:xfrm>
            <a:off x="330200" y="2438400"/>
            <a:ext cx="12420600" cy="6370638"/>
          </a:xfrm>
        </p:spPr>
        <p:txBody>
          <a:bodyPr/>
          <a:lstStyle/>
          <a:p>
            <a:pPr algn="l">
              <a:lnSpc>
                <a:spcPct val="90000"/>
              </a:lnSpc>
            </a:pPr>
            <a:r>
              <a:rPr lang="en-US" sz="4600" smtClean="0"/>
              <a:t> Multiple disciplines:</a:t>
            </a:r>
          </a:p>
          <a:p>
            <a:pPr lvl="1" algn="l">
              <a:lnSpc>
                <a:spcPct val="90000"/>
              </a:lnSpc>
              <a:buFont typeface="Wingdings" pitchFamily="1" charset="2"/>
              <a:buChar char="Ø"/>
            </a:pPr>
            <a:r>
              <a:rPr lang="en-US" sz="3400" smtClean="0"/>
              <a:t>Salmon ecology</a:t>
            </a:r>
          </a:p>
          <a:p>
            <a:pPr lvl="2" algn="l">
              <a:lnSpc>
                <a:spcPct val="90000"/>
              </a:lnSpc>
              <a:buFont typeface="Wingdings" pitchFamily="1" charset="2"/>
              <a:buChar char="Ø"/>
            </a:pPr>
            <a:r>
              <a:rPr lang="en-US" sz="2800" smtClean="0"/>
              <a:t> Laval, UBC, UQ Rimouski</a:t>
            </a:r>
          </a:p>
          <a:p>
            <a:pPr lvl="1" algn="l">
              <a:lnSpc>
                <a:spcPct val="90000"/>
              </a:lnSpc>
              <a:buFont typeface="Wingdings" pitchFamily="1" charset="2"/>
              <a:buChar char="Ø"/>
            </a:pPr>
            <a:r>
              <a:rPr lang="fr-CA" smtClean="0"/>
              <a:t>Resource managers:</a:t>
            </a:r>
            <a:endParaRPr lang="en-US" smtClean="0"/>
          </a:p>
          <a:p>
            <a:pPr lvl="2" algn="l">
              <a:lnSpc>
                <a:spcPct val="90000"/>
              </a:lnSpc>
              <a:buFont typeface="Wingdings" pitchFamily="1" charset="2"/>
              <a:buChar char="Ø"/>
            </a:pPr>
            <a:r>
              <a:rPr lang="en-US" sz="2800" smtClean="0"/>
              <a:t> MRNFQ, Dept Fish &amp; Oceans Canada, BC ILMB. Hydro Québec</a:t>
            </a:r>
          </a:p>
          <a:p>
            <a:pPr lvl="1" algn="l">
              <a:lnSpc>
                <a:spcPct val="90000"/>
              </a:lnSpc>
              <a:buFont typeface="Wingdings" pitchFamily="1" charset="2"/>
              <a:buChar char="Ø"/>
            </a:pPr>
            <a:r>
              <a:rPr lang="fr-CA" smtClean="0"/>
              <a:t>Fishing interests (recreation and commercial)</a:t>
            </a:r>
            <a:endParaRPr lang="en-US" smtClean="0"/>
          </a:p>
          <a:p>
            <a:pPr lvl="2" algn="l">
              <a:lnSpc>
                <a:spcPct val="90000"/>
              </a:lnSpc>
              <a:buFont typeface="Wingdings" pitchFamily="1" charset="2"/>
              <a:buChar char="Ø"/>
            </a:pPr>
            <a:r>
              <a:rPr lang="en-US" sz="2800" smtClean="0"/>
              <a:t> Atlantic Salmon Foundation, tribal bands, fishermen…</a:t>
            </a:r>
          </a:p>
          <a:p>
            <a:pPr lvl="1" algn="l">
              <a:lnSpc>
                <a:spcPct val="90000"/>
              </a:lnSpc>
              <a:buFont typeface="Wingdings" pitchFamily="1" charset="2"/>
              <a:buChar char="Ø"/>
            </a:pPr>
            <a:r>
              <a:rPr lang="en-US" sz="3400" smtClean="0"/>
              <a:t>Geomorphology (UQ INRS, McGill, Durham UK)</a:t>
            </a:r>
          </a:p>
          <a:p>
            <a:pPr lvl="1" algn="l">
              <a:lnSpc>
                <a:spcPct val="90000"/>
              </a:lnSpc>
              <a:buFont typeface="Wingdings" pitchFamily="1" charset="2"/>
              <a:buChar char="Ø"/>
            </a:pPr>
            <a:r>
              <a:rPr lang="en-US" sz="3400" smtClean="0"/>
              <a:t>Tracking technology (industry) </a:t>
            </a:r>
          </a:p>
          <a:p>
            <a:pPr lvl="1" algn="l">
              <a:lnSpc>
                <a:spcPct val="90000"/>
              </a:lnSpc>
              <a:buFont typeface="Wingdings" pitchFamily="1" charset="2"/>
              <a:buChar char="Ø"/>
            </a:pPr>
            <a:r>
              <a:rPr lang="en-US" sz="3400" smtClean="0"/>
              <a:t>Photogrammetry: videography (Genivar)</a:t>
            </a:r>
          </a:p>
          <a:p>
            <a:pPr lvl="1" algn="l">
              <a:lnSpc>
                <a:spcPct val="90000"/>
              </a:lnSpc>
              <a:buFont typeface="Wingdings" pitchFamily="1" charset="2"/>
              <a:buChar char="Ø"/>
            </a:pPr>
            <a:endParaRPr lang="en-US" sz="3400" smtClean="0"/>
          </a:p>
          <a:p>
            <a:pPr algn="l">
              <a:lnSpc>
                <a:spcPct val="90000"/>
              </a:lnSpc>
            </a:pPr>
            <a:r>
              <a:rPr lang="en-US" sz="4600" smtClean="0"/>
              <a:t> </a:t>
            </a:r>
            <a:r>
              <a:rPr lang="en-US" sz="4000" smtClean="0"/>
              <a:t>Results: for each participant- science, management, technology…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fr-CA" sz="6000" smtClean="0"/>
              <a:t>Distributed Sensor Networks- </a:t>
            </a:r>
            <a:r>
              <a:rPr lang="fr-CA" sz="4800" i="1" smtClean="0"/>
              <a:t>a potentially disruptive technology</a:t>
            </a:r>
            <a:endParaRPr lang="en-US" sz="4800" i="1" smtClean="0"/>
          </a:p>
        </p:txBody>
      </p:sp>
      <p:sp>
        <p:nvSpPr>
          <p:cNvPr id="20483" name="Content Placeholder 4"/>
          <p:cNvSpPr>
            <a:spLocks noGrp="1"/>
          </p:cNvSpPr>
          <p:nvPr>
            <p:ph idx="1"/>
          </p:nvPr>
        </p:nvSpPr>
        <p:spPr>
          <a:xfrm>
            <a:off x="1270000" y="2768600"/>
            <a:ext cx="11099800" cy="6451600"/>
          </a:xfrm>
        </p:spPr>
        <p:txBody>
          <a:bodyPr/>
          <a:lstStyle/>
          <a:p>
            <a:r>
              <a:rPr lang="fr-CA" smtClean="0"/>
              <a:t>Original GIS process:</a:t>
            </a:r>
          </a:p>
          <a:p>
            <a:pPr lvl="1"/>
            <a:r>
              <a:rPr lang="fr-CA" smtClean="0"/>
              <a:t>First, collect the data (centrally)…</a:t>
            </a:r>
          </a:p>
          <a:p>
            <a:pPr lvl="1"/>
            <a:r>
              <a:rPr lang="fr-CA" smtClean="0"/>
              <a:t>Then, work to extract the value</a:t>
            </a:r>
          </a:p>
          <a:p>
            <a:r>
              <a:rPr lang="fr-CA" smtClean="0"/>
              <a:t>With sensor web:</a:t>
            </a:r>
          </a:p>
          <a:p>
            <a:pPr lvl="1"/>
            <a:r>
              <a:rPr lang="fr-CA" smtClean="0"/>
              <a:t>Send query to autonomous sensors</a:t>
            </a:r>
          </a:p>
          <a:p>
            <a:pPr lvl="1"/>
            <a:r>
              <a:rPr lang="fr-CA" smtClean="0"/>
              <a:t>Answers calculated by network…</a:t>
            </a: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09600"/>
            <a:ext cx="12598400" cy="1181100"/>
          </a:xfrm>
        </p:spPr>
        <p:txBody>
          <a:bodyPr/>
          <a:lstStyle/>
          <a:p>
            <a:pPr indent="0" eaLnBrk="1" hangingPunct="1"/>
            <a:r>
              <a:rPr lang="fr-FR" dirty="0" err="1" smtClean="0"/>
              <a:t>Revisiting</a:t>
            </a:r>
            <a:r>
              <a:rPr lang="fr-FR" dirty="0" smtClean="0"/>
              <a:t> an </a:t>
            </a:r>
            <a:r>
              <a:rPr lang="fr-FR" dirty="0" err="1" smtClean="0"/>
              <a:t>old</a:t>
            </a:r>
            <a:r>
              <a:rPr lang="fr-FR" dirty="0" smtClean="0"/>
              <a:t> story</a:t>
            </a:r>
          </a:p>
        </p:txBody>
      </p:sp>
      <p:sp>
        <p:nvSpPr>
          <p:cNvPr id="21507" name="Rectangle 3"/>
          <p:cNvSpPr>
            <a:spLocks noGrp="1" noChangeArrowheads="1"/>
          </p:cNvSpPr>
          <p:nvPr>
            <p:ph type="body" idx="1"/>
          </p:nvPr>
        </p:nvSpPr>
        <p:spPr>
          <a:xfrm>
            <a:off x="482600" y="1981200"/>
            <a:ext cx="12522200" cy="7772400"/>
          </a:xfrm>
        </p:spPr>
        <p:txBody>
          <a:bodyPr/>
          <a:lstStyle/>
          <a:p>
            <a:pPr indent="0" algn="l" eaLnBrk="1" hangingPunct="1">
              <a:buFontTx/>
              <a:buChar char="•"/>
            </a:pPr>
            <a:r>
              <a:rPr lang="fr-FR" sz="4000" i="1" dirty="0" err="1" smtClean="0"/>
              <a:t>Assumptions</a:t>
            </a:r>
            <a:r>
              <a:rPr lang="fr-FR" sz="4000" i="1" dirty="0" smtClean="0"/>
              <a:t> about the </a:t>
            </a:r>
            <a:r>
              <a:rPr lang="fr-FR" sz="4000" i="1" dirty="0" err="1" smtClean="0"/>
              <a:t>trade</a:t>
            </a:r>
            <a:r>
              <a:rPr lang="fr-FR" sz="4000" i="1" dirty="0" smtClean="0"/>
              <a:t>-off:</a:t>
            </a:r>
          </a:p>
          <a:p>
            <a:pPr lvl="1" indent="0" eaLnBrk="1" hangingPunct="1"/>
            <a:r>
              <a:rPr lang="fr-FR" sz="4800" dirty="0" err="1" smtClean="0"/>
              <a:t>Compute</a:t>
            </a:r>
            <a:r>
              <a:rPr lang="fr-FR" sz="4800" dirty="0" smtClean="0"/>
              <a:t> / store</a:t>
            </a:r>
            <a:endParaRPr lang="fr-FR" sz="4000" dirty="0" smtClean="0"/>
          </a:p>
          <a:p>
            <a:pPr lvl="1" indent="0" algn="l" eaLnBrk="1" hangingPunct="1"/>
            <a:r>
              <a:rPr lang="fr-FR" i="1" dirty="0" smtClean="0"/>
              <a:t>[</a:t>
            </a:r>
            <a:r>
              <a:rPr lang="fr-FR" i="1" dirty="0" err="1" smtClean="0"/>
              <a:t>Eventually</a:t>
            </a:r>
            <a:r>
              <a:rPr lang="fr-FR" i="1" dirty="0" smtClean="0"/>
              <a:t> </a:t>
            </a:r>
            <a:r>
              <a:rPr lang="fr-FR" i="1" dirty="0" err="1" smtClean="0"/>
              <a:t>it</a:t>
            </a:r>
            <a:r>
              <a:rPr lang="fr-FR" i="1" dirty="0" smtClean="0"/>
              <a:t> </a:t>
            </a:r>
            <a:r>
              <a:rPr lang="fr-FR" i="1" dirty="0" err="1" smtClean="0"/>
              <a:t>is</a:t>
            </a:r>
            <a:r>
              <a:rPr lang="fr-FR" i="1" dirty="0" smtClean="0"/>
              <a:t> </a:t>
            </a:r>
            <a:r>
              <a:rPr lang="fr-FR" i="1" dirty="0" err="1" smtClean="0"/>
              <a:t>cheaper</a:t>
            </a:r>
            <a:r>
              <a:rPr lang="fr-FR" i="1" dirty="0" smtClean="0"/>
              <a:t> to </a:t>
            </a:r>
            <a:r>
              <a:rPr lang="fr-FR" i="1" dirty="0" err="1" smtClean="0"/>
              <a:t>reconstruct</a:t>
            </a:r>
            <a:r>
              <a:rPr lang="fr-FR" i="1" dirty="0" smtClean="0"/>
              <a:t> </a:t>
            </a:r>
            <a:r>
              <a:rPr lang="fr-FR" i="1" dirty="0" err="1" smtClean="0"/>
              <a:t>relationships</a:t>
            </a:r>
            <a:r>
              <a:rPr lang="fr-FR" i="1" dirty="0" smtClean="0"/>
              <a:t> </a:t>
            </a:r>
            <a:r>
              <a:rPr lang="fr-FR" i="1" dirty="0" err="1" smtClean="0"/>
              <a:t>than</a:t>
            </a:r>
            <a:r>
              <a:rPr lang="fr-FR" i="1" dirty="0" smtClean="0"/>
              <a:t> to store </a:t>
            </a:r>
            <a:r>
              <a:rPr lang="fr-FR" i="1" dirty="0" err="1" smtClean="0"/>
              <a:t>them</a:t>
            </a:r>
            <a:r>
              <a:rPr lang="fr-FR" i="1" dirty="0" smtClean="0"/>
              <a:t> and manage the interactions.]</a:t>
            </a:r>
            <a:endParaRPr lang="fr-FR" sz="4000" dirty="0" smtClean="0"/>
          </a:p>
          <a:p>
            <a:pPr lvl="1" indent="0" algn="l" eaLnBrk="1" hangingPunct="1">
              <a:buFontTx/>
              <a:buChar char="•"/>
            </a:pPr>
            <a:r>
              <a:rPr lang="fr-FR" sz="4000" dirty="0" err="1" smtClean="0"/>
              <a:t>Example</a:t>
            </a:r>
            <a:r>
              <a:rPr lang="fr-FR" sz="4000" dirty="0" smtClean="0"/>
              <a:t>: </a:t>
            </a:r>
            <a:r>
              <a:rPr lang="fr-FR" sz="4000" dirty="0" err="1" smtClean="0"/>
              <a:t>topological</a:t>
            </a:r>
            <a:r>
              <a:rPr lang="fr-FR" sz="4000" dirty="0" smtClean="0"/>
              <a:t> data structure / </a:t>
            </a:r>
            <a:r>
              <a:rPr lang="fr-FR" sz="4000" dirty="0" err="1" smtClean="0"/>
              <a:t>shape</a:t>
            </a:r>
            <a:r>
              <a:rPr lang="fr-FR" sz="4000" dirty="0" smtClean="0"/>
              <a:t> file</a:t>
            </a:r>
          </a:p>
          <a:p>
            <a:pPr lvl="1" indent="0" algn="l" eaLnBrk="1" hangingPunct="1">
              <a:buFontTx/>
              <a:buChar char="•"/>
            </a:pPr>
            <a:endParaRPr lang="fr-FR" sz="4000" dirty="0" smtClean="0"/>
          </a:p>
          <a:p>
            <a:pPr lvl="1" indent="0" algn="l" eaLnBrk="1" hangingPunct="1">
              <a:buFont typeface="Wingdings" pitchFamily="2" charset="2"/>
              <a:buChar char="Ø"/>
            </a:pPr>
            <a:r>
              <a:rPr lang="fr-FR" sz="4000" b="1" i="1" dirty="0" smtClean="0"/>
              <a:t>New dimensions of </a:t>
            </a:r>
            <a:r>
              <a:rPr lang="fr-FR" sz="4000" b="1" i="1" dirty="0" err="1" smtClean="0"/>
              <a:t>trade</a:t>
            </a:r>
            <a:r>
              <a:rPr lang="fr-FR" sz="4000" b="1" i="1" dirty="0" smtClean="0"/>
              <a:t>-off:</a:t>
            </a:r>
          </a:p>
          <a:p>
            <a:pPr lvl="1" algn="l">
              <a:buFontTx/>
              <a:buChar char="•"/>
            </a:pPr>
            <a:r>
              <a:rPr lang="fr-FR" sz="4000" dirty="0" smtClean="0"/>
              <a:t>Duplicate copies / transmit </a:t>
            </a:r>
            <a:r>
              <a:rPr lang="fr-FR" sz="4000" dirty="0" err="1" smtClean="0"/>
              <a:t>from</a:t>
            </a:r>
            <a:r>
              <a:rPr lang="fr-FR" sz="4000" dirty="0" smtClean="0"/>
              <a:t> center</a:t>
            </a:r>
          </a:p>
          <a:p>
            <a:pPr lvl="1" algn="l">
              <a:buFontTx/>
              <a:buChar char="•"/>
            </a:pPr>
            <a:r>
              <a:rPr lang="fr-FR" sz="4000" b="1" dirty="0" smtClean="0"/>
              <a:t>Band-</a:t>
            </a:r>
            <a:r>
              <a:rPr lang="fr-FR" sz="4000" b="1" dirty="0" err="1" smtClean="0"/>
              <a:t>width</a:t>
            </a:r>
            <a:r>
              <a:rPr lang="fr-FR" sz="4000" b="1" dirty="0" smtClean="0"/>
              <a:t>:</a:t>
            </a:r>
            <a:r>
              <a:rPr lang="fr-FR" sz="4000" dirty="0" smtClean="0"/>
              <a:t> Network </a:t>
            </a:r>
            <a:r>
              <a:rPr lang="fr-FR" sz="4000" dirty="0" err="1" smtClean="0"/>
              <a:t>makes</a:t>
            </a:r>
            <a:r>
              <a:rPr lang="fr-FR" sz="4000" dirty="0" smtClean="0"/>
              <a:t> </a:t>
            </a:r>
            <a:r>
              <a:rPr lang="fr-FR" sz="4000" dirty="0" err="1" smtClean="0"/>
              <a:t>it</a:t>
            </a:r>
            <a:r>
              <a:rPr lang="fr-FR" sz="4000" dirty="0" smtClean="0"/>
              <a:t> more </a:t>
            </a:r>
            <a:r>
              <a:rPr lang="fr-FR" sz="4000" dirty="0" err="1" smtClean="0"/>
              <a:t>complicated</a:t>
            </a:r>
            <a:r>
              <a:rPr lang="fr-FR" sz="4000" dirty="0" smtClean="0"/>
              <a:t>.</a:t>
            </a:r>
          </a:p>
          <a:p>
            <a:pPr lvl="1" algn="l">
              <a:buFontTx/>
              <a:buChar char="•"/>
            </a:pPr>
            <a:r>
              <a:rPr lang="fr-FR" sz="4000" dirty="0" err="1" smtClean="0"/>
              <a:t>Battery</a:t>
            </a:r>
            <a:r>
              <a:rPr lang="fr-FR" sz="4000" dirty="0" smtClean="0"/>
              <a:t> life, </a:t>
            </a:r>
            <a:r>
              <a:rPr lang="fr-FR" sz="4000" dirty="0" err="1" smtClean="0"/>
              <a:t>distributed</a:t>
            </a:r>
            <a:r>
              <a:rPr lang="fr-FR" sz="4000" dirty="0" smtClean="0"/>
              <a:t> </a:t>
            </a:r>
            <a:r>
              <a:rPr lang="fr-FR" sz="4000" dirty="0" err="1" smtClean="0"/>
              <a:t>energy</a:t>
            </a:r>
            <a:r>
              <a:rPr lang="fr-FR" sz="4000" dirty="0" smtClean="0"/>
              <a:t> </a:t>
            </a:r>
            <a:r>
              <a:rPr lang="fr-FR" sz="4000" dirty="0" err="1" smtClean="0"/>
              <a:t>cost</a:t>
            </a:r>
            <a:r>
              <a:rPr lang="fr-FR" sz="4000" dirty="0" smtClean="0"/>
              <a:t> (</a:t>
            </a:r>
            <a:r>
              <a:rPr lang="fr-FR" sz="4000" dirty="0" err="1" smtClean="0"/>
              <a:t>see</a:t>
            </a:r>
            <a:r>
              <a:rPr lang="fr-FR" sz="4000" dirty="0" smtClean="0"/>
              <a:t> band-</a:t>
            </a:r>
            <a:r>
              <a:rPr lang="fr-FR" sz="4000" dirty="0" err="1" smtClean="0"/>
              <a:t>width</a:t>
            </a:r>
            <a:r>
              <a:rPr lang="fr-FR" sz="4000" dirty="0" smtClean="0"/>
              <a:t>)</a:t>
            </a:r>
          </a:p>
          <a:p>
            <a:pPr lvl="1" algn="l">
              <a:buFontTx/>
              <a:buChar char="•"/>
            </a:pPr>
            <a:r>
              <a:rPr lang="fr-FR" sz="4000" dirty="0" smtClean="0"/>
              <a:t>Limited </a:t>
            </a:r>
            <a:r>
              <a:rPr lang="fr-FR" sz="4000" dirty="0" err="1" smtClean="0"/>
              <a:t>memory</a:t>
            </a:r>
            <a:r>
              <a:rPr lang="fr-FR" sz="4000" dirty="0" smtClean="0"/>
              <a:t> on </a:t>
            </a:r>
            <a:r>
              <a:rPr lang="fr-FR" sz="4000" dirty="0" err="1" smtClean="0"/>
              <a:t>handheld</a:t>
            </a:r>
            <a:r>
              <a:rPr lang="fr-FR" sz="4000" dirty="0" smtClean="0"/>
              <a:t>/ </a:t>
            </a:r>
            <a:r>
              <a:rPr lang="fr-FR" sz="4000" dirty="0" err="1" smtClean="0"/>
              <a:t>motes</a:t>
            </a:r>
            <a:endParaRPr lang="fr-FR" sz="4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35000" y="254000"/>
            <a:ext cx="11811000" cy="2438400"/>
          </a:xfrm>
        </p:spPr>
        <p:txBody>
          <a:bodyPr/>
          <a:lstStyle/>
          <a:p>
            <a:pPr indent="0" eaLnBrk="1" hangingPunct="1">
              <a:tabLst>
                <a:tab pos="1536700" algn="l"/>
              </a:tabLst>
            </a:pPr>
            <a:r>
              <a:rPr lang="en-US" smtClean="0"/>
              <a:t>Outline of presentation</a:t>
            </a:r>
          </a:p>
        </p:txBody>
      </p:sp>
      <p:sp>
        <p:nvSpPr>
          <p:cNvPr id="4099" name="Rectangle 2"/>
          <p:cNvSpPr>
            <a:spLocks noGrp="1" noChangeArrowheads="1"/>
          </p:cNvSpPr>
          <p:nvPr>
            <p:ph type="body" idx="1"/>
          </p:nvPr>
        </p:nvSpPr>
        <p:spPr>
          <a:xfrm>
            <a:off x="787400" y="2590800"/>
            <a:ext cx="11811000" cy="6248400"/>
          </a:xfrm>
        </p:spPr>
        <p:txBody>
          <a:bodyPr/>
          <a:lstStyle/>
          <a:p>
            <a:pPr eaLnBrk="1" hangingPunct="1">
              <a:tabLst>
                <a:tab pos="1054100" algn="l"/>
              </a:tabLst>
            </a:pPr>
            <a:r>
              <a:rPr lang="en-US" dirty="0" smtClean="0"/>
              <a:t>Bigger, faster, better? A story of advances</a:t>
            </a:r>
          </a:p>
          <a:p>
            <a:pPr eaLnBrk="1" hangingPunct="1">
              <a:tabLst>
                <a:tab pos="1054100" algn="l"/>
              </a:tabLst>
            </a:pPr>
            <a:r>
              <a:rPr lang="fr-CA" dirty="0" err="1" smtClean="0"/>
              <a:t>Sensors</a:t>
            </a:r>
            <a:r>
              <a:rPr lang="fr-CA" dirty="0" smtClean="0"/>
              <a:t> and Networks of </a:t>
            </a:r>
            <a:r>
              <a:rPr lang="fr-CA" dirty="0" err="1" smtClean="0"/>
              <a:t>Sensors</a:t>
            </a:r>
            <a:r>
              <a:rPr lang="fr-CA" dirty="0" smtClean="0"/>
              <a:t>…</a:t>
            </a:r>
          </a:p>
          <a:p>
            <a:pPr lvl="1" eaLnBrk="1" hangingPunct="1">
              <a:tabLst>
                <a:tab pos="1054100" algn="l"/>
              </a:tabLst>
            </a:pPr>
            <a:r>
              <a:rPr lang="fr-CA" dirty="0" err="1" smtClean="0"/>
              <a:t>Some</a:t>
            </a:r>
            <a:r>
              <a:rPr lang="fr-CA" dirty="0" smtClean="0"/>
              <a:t> </a:t>
            </a:r>
            <a:r>
              <a:rPr lang="fr-CA" dirty="0" err="1" smtClean="0"/>
              <a:t>results</a:t>
            </a:r>
            <a:r>
              <a:rPr lang="fr-CA" dirty="0" smtClean="0"/>
              <a:t> </a:t>
            </a:r>
            <a:r>
              <a:rPr lang="fr-CA" dirty="0" err="1" smtClean="0"/>
              <a:t>from</a:t>
            </a:r>
            <a:r>
              <a:rPr lang="fr-CA" dirty="0" smtClean="0"/>
              <a:t> GEOIDE </a:t>
            </a:r>
            <a:r>
              <a:rPr lang="fr-CA" dirty="0" err="1" smtClean="0"/>
              <a:t>past</a:t>
            </a:r>
            <a:r>
              <a:rPr lang="fr-CA" dirty="0" smtClean="0"/>
              <a:t> </a:t>
            </a:r>
            <a:r>
              <a:rPr lang="fr-CA" dirty="0" err="1" smtClean="0"/>
              <a:t>projects</a:t>
            </a:r>
            <a:endParaRPr lang="fr-CA" dirty="0" smtClean="0"/>
          </a:p>
          <a:p>
            <a:pPr lvl="1" eaLnBrk="1" hangingPunct="1">
              <a:tabLst>
                <a:tab pos="1054100" algn="l"/>
              </a:tabLst>
            </a:pPr>
            <a:r>
              <a:rPr lang="fr-CA" dirty="0" err="1" smtClean="0"/>
              <a:t>What</a:t>
            </a:r>
            <a:r>
              <a:rPr lang="fr-CA" dirty="0" smtClean="0"/>
              <a:t> </a:t>
            </a:r>
            <a:r>
              <a:rPr lang="fr-CA" dirty="0" err="1" smtClean="0"/>
              <a:t>this</a:t>
            </a:r>
            <a:r>
              <a:rPr lang="fr-CA" dirty="0" smtClean="0"/>
              <a:t> </a:t>
            </a:r>
            <a:r>
              <a:rPr lang="fr-CA" dirty="0" err="1" smtClean="0"/>
              <a:t>may</a:t>
            </a:r>
            <a:r>
              <a:rPr lang="fr-CA" dirty="0" smtClean="0"/>
              <a:t> </a:t>
            </a:r>
            <a:r>
              <a:rPr lang="fr-CA" dirty="0" err="1" smtClean="0"/>
              <a:t>subvert</a:t>
            </a:r>
            <a:r>
              <a:rPr lang="fr-CA" dirty="0" smtClean="0"/>
              <a:t> / </a:t>
            </a:r>
            <a:r>
              <a:rPr lang="fr-CA" dirty="0" err="1" smtClean="0"/>
              <a:t>disrupt</a:t>
            </a:r>
            <a:endParaRPr lang="en-US" dirty="0" smtClean="0"/>
          </a:p>
          <a:p>
            <a:pPr eaLnBrk="1" hangingPunct="1">
              <a:tabLst>
                <a:tab pos="1054100" algn="l"/>
              </a:tabLst>
            </a:pPr>
            <a:r>
              <a:rPr lang="fr-CA" dirty="0" err="1" smtClean="0"/>
              <a:t>Revisiting</a:t>
            </a:r>
            <a:r>
              <a:rPr lang="fr-CA" dirty="0" smtClean="0"/>
              <a:t> the I </a:t>
            </a:r>
            <a:r>
              <a:rPr lang="fr-CA" dirty="0" err="1" smtClean="0"/>
              <a:t>word</a:t>
            </a:r>
            <a:r>
              <a:rPr lang="fr-CA" dirty="0" smtClean="0"/>
              <a:t>: Information</a:t>
            </a:r>
          </a:p>
          <a:p>
            <a:pPr eaLnBrk="1" hangingPunct="1">
              <a:tabLst>
                <a:tab pos="1054100" algn="l"/>
              </a:tabLst>
            </a:pPr>
            <a:r>
              <a:rPr lang="fr-CA" dirty="0" err="1" smtClean="0"/>
              <a:t>Knowledge</a:t>
            </a:r>
            <a:r>
              <a:rPr lang="fr-CA" dirty="0" smtClean="0"/>
              <a:t> Networks</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58800" y="533400"/>
            <a:ext cx="11963400" cy="1181100"/>
          </a:xfrm>
        </p:spPr>
        <p:txBody>
          <a:bodyPr/>
          <a:lstStyle/>
          <a:p>
            <a:pPr indent="0" eaLnBrk="1" hangingPunct="1"/>
            <a:r>
              <a:rPr lang="fr-FR" dirty="0" err="1" smtClean="0"/>
              <a:t>What</a:t>
            </a:r>
            <a:r>
              <a:rPr lang="fr-FR" dirty="0" smtClean="0"/>
              <a:t> </a:t>
            </a:r>
            <a:r>
              <a:rPr lang="fr-FR" dirty="0" err="1" smtClean="0"/>
              <a:t>is</a:t>
            </a:r>
            <a:r>
              <a:rPr lang="fr-FR" dirty="0" smtClean="0"/>
              <a:t> </a:t>
            </a:r>
            <a:r>
              <a:rPr lang="fr-FR" dirty="0" err="1" smtClean="0"/>
              <a:t>so</a:t>
            </a:r>
            <a:r>
              <a:rPr lang="fr-FR" dirty="0" smtClean="0"/>
              <a:t> disruptive?</a:t>
            </a:r>
          </a:p>
        </p:txBody>
      </p:sp>
      <p:sp>
        <p:nvSpPr>
          <p:cNvPr id="22531" name="Rectangle 3"/>
          <p:cNvSpPr>
            <a:spLocks noGrp="1" noChangeArrowheads="1"/>
          </p:cNvSpPr>
          <p:nvPr>
            <p:ph type="body" idx="1"/>
          </p:nvPr>
        </p:nvSpPr>
        <p:spPr>
          <a:xfrm>
            <a:off x="1143000" y="1905000"/>
            <a:ext cx="10668000" cy="7010400"/>
          </a:xfrm>
        </p:spPr>
        <p:txBody>
          <a:bodyPr/>
          <a:lstStyle/>
          <a:p>
            <a:pPr indent="0" algn="l" eaLnBrk="1" hangingPunct="1">
              <a:buFontTx/>
              <a:buChar char="•"/>
            </a:pPr>
            <a:r>
              <a:rPr lang="fr-FR" dirty="0" smtClean="0"/>
              <a:t> </a:t>
            </a:r>
            <a:r>
              <a:rPr lang="fr-FR" sz="4400" dirty="0" err="1" smtClean="0"/>
              <a:t>Sensor</a:t>
            </a:r>
            <a:r>
              <a:rPr lang="fr-FR" sz="4400" dirty="0" smtClean="0"/>
              <a:t> </a:t>
            </a:r>
            <a:r>
              <a:rPr lang="fr-FR" sz="4400" dirty="0" err="1" smtClean="0"/>
              <a:t>webs</a:t>
            </a:r>
            <a:r>
              <a:rPr lang="fr-FR" sz="4400" dirty="0" smtClean="0"/>
              <a:t> </a:t>
            </a:r>
            <a:r>
              <a:rPr lang="fr-FR" sz="4400" dirty="0" err="1" smtClean="0"/>
              <a:t>decentralize</a:t>
            </a:r>
            <a:endParaRPr lang="fr-FR" sz="4400" dirty="0" smtClean="0"/>
          </a:p>
          <a:p>
            <a:pPr indent="0" algn="l" eaLnBrk="1" hangingPunct="1">
              <a:buFontTx/>
              <a:buChar char="•"/>
            </a:pPr>
            <a:endParaRPr lang="fr-FR" sz="4400" dirty="0" smtClean="0"/>
          </a:p>
          <a:p>
            <a:pPr indent="0" algn="l" eaLnBrk="1" hangingPunct="1">
              <a:buFontTx/>
              <a:buChar char="•"/>
            </a:pPr>
            <a:r>
              <a:rPr lang="fr-FR" sz="4400" dirty="0" smtClean="0"/>
              <a:t> It </a:t>
            </a:r>
            <a:r>
              <a:rPr lang="fr-FR" sz="4400" dirty="0" err="1" smtClean="0"/>
              <a:t>becomes</a:t>
            </a:r>
            <a:r>
              <a:rPr lang="fr-FR" sz="4400" dirty="0" smtClean="0"/>
              <a:t> impossible to </a:t>
            </a:r>
            <a:r>
              <a:rPr lang="fr-FR" sz="4400" dirty="0" err="1" smtClean="0"/>
              <a:t>start</a:t>
            </a:r>
            <a:r>
              <a:rPr lang="fr-FR" sz="4400" dirty="0" smtClean="0"/>
              <a:t> by </a:t>
            </a:r>
            <a:r>
              <a:rPr lang="fr-FR" sz="4400" dirty="0" err="1" smtClean="0"/>
              <a:t>collecting</a:t>
            </a:r>
            <a:r>
              <a:rPr lang="fr-FR" sz="4400" dirty="0" smtClean="0"/>
              <a:t> « all » the data…</a:t>
            </a:r>
          </a:p>
          <a:p>
            <a:pPr indent="0" algn="l" eaLnBrk="1" hangingPunct="1">
              <a:buFontTx/>
              <a:buChar char="•"/>
            </a:pPr>
            <a:endParaRPr lang="fr-FR" sz="4400" dirty="0" smtClean="0"/>
          </a:p>
          <a:p>
            <a:pPr indent="0" algn="l" eaLnBrk="1" hangingPunct="1">
              <a:buFontTx/>
              <a:buChar char="•"/>
            </a:pPr>
            <a:r>
              <a:rPr lang="fr-FR" sz="4400" dirty="0" smtClean="0"/>
              <a:t> Collaboration </a:t>
            </a:r>
            <a:r>
              <a:rPr lang="fr-FR" sz="4400" dirty="0" err="1" smtClean="0"/>
              <a:t>between</a:t>
            </a:r>
            <a:r>
              <a:rPr lang="fr-FR" sz="4400" dirty="0" smtClean="0"/>
              <a:t> </a:t>
            </a:r>
            <a:r>
              <a:rPr lang="fr-FR" sz="4400" dirty="0" err="1" smtClean="0"/>
              <a:t>collectors</a:t>
            </a:r>
            <a:r>
              <a:rPr lang="fr-FR" sz="4400" dirty="0" smtClean="0"/>
              <a:t> </a:t>
            </a:r>
            <a:r>
              <a:rPr lang="fr-FR" sz="4400" dirty="0" err="1" smtClean="0"/>
              <a:t>becomes</a:t>
            </a:r>
            <a:r>
              <a:rPr lang="fr-FR" sz="4400" dirty="0" smtClean="0"/>
              <a:t> central.</a:t>
            </a:r>
          </a:p>
          <a:p>
            <a:pPr indent="0" algn="l" eaLnBrk="1" hangingPunct="1">
              <a:buFontTx/>
              <a:buChar char="•"/>
            </a:pPr>
            <a:endParaRPr lang="fr-FR" sz="4400" dirty="0" smtClean="0"/>
          </a:p>
          <a:p>
            <a:pPr indent="0" algn="l" eaLnBrk="1" hangingPunct="1">
              <a:buFontTx/>
              <a:buChar char="•"/>
            </a:pPr>
            <a:r>
              <a:rPr lang="fr-FR" sz="4400" dirty="0" smtClean="0"/>
              <a:t> </a:t>
            </a:r>
            <a:r>
              <a:rPr lang="fr-FR" sz="4400" dirty="0" err="1" smtClean="0"/>
              <a:t>Raises</a:t>
            </a:r>
            <a:r>
              <a:rPr lang="fr-FR" sz="4400" dirty="0" smtClean="0"/>
              <a:t> issue of </a:t>
            </a:r>
            <a:r>
              <a:rPr lang="fr-FR" sz="4400" dirty="0" err="1" smtClean="0"/>
              <a:t>what</a:t>
            </a:r>
            <a:r>
              <a:rPr lang="fr-FR" sz="4400" dirty="0" smtClean="0"/>
              <a:t> information </a:t>
            </a:r>
            <a:r>
              <a:rPr lang="fr-FR" sz="4400" dirty="0" err="1" smtClean="0"/>
              <a:t>will</a:t>
            </a:r>
            <a:r>
              <a:rPr lang="fr-FR" sz="4400" dirty="0" smtClean="0"/>
              <a:t> </a:t>
            </a:r>
            <a:r>
              <a:rPr lang="fr-FR" sz="4400" dirty="0" err="1" smtClean="0"/>
              <a:t>be</a:t>
            </a:r>
            <a:r>
              <a:rPr lang="fr-FR" sz="4400" dirty="0" smtClean="0"/>
              <a:t> </a:t>
            </a:r>
            <a:r>
              <a:rPr lang="fr-FR" sz="4400" dirty="0" err="1" smtClean="0"/>
              <a:t>useful</a:t>
            </a:r>
            <a:r>
              <a:rPr lang="fr-FR" sz="4400" dirty="0" smtClean="0"/>
              <a:t> (to </a:t>
            </a:r>
            <a:r>
              <a:rPr lang="fr-FR" sz="4400" dirty="0" err="1" smtClean="0"/>
              <a:t>whom</a:t>
            </a:r>
            <a:r>
              <a:rPr lang="fr-FR" sz="4400" dirty="0" smtClean="0"/>
              <a:t> and </a:t>
            </a:r>
            <a:r>
              <a:rPr lang="fr-FR" sz="4400" dirty="0" err="1" smtClean="0"/>
              <a:t>when</a:t>
            </a:r>
            <a:r>
              <a:rPr lang="fr-FR" sz="4400" dirty="0" smtClean="0"/>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90600" y="3276600"/>
            <a:ext cx="11050588" cy="1600200"/>
          </a:xfrm>
        </p:spPr>
        <p:txBody>
          <a:bodyPr/>
          <a:lstStyle/>
          <a:p>
            <a:pPr marL="0" indent="25400" eaLnBrk="1" hangingPunct="1"/>
            <a:r>
              <a:rPr lang="en-US" smtClean="0">
                <a:latin typeface="Arial Black" charset="0"/>
              </a:rPr>
              <a:t>The I in GIS</a:t>
            </a:r>
          </a:p>
        </p:txBody>
      </p:sp>
      <p:sp>
        <p:nvSpPr>
          <p:cNvPr id="25603" name="Rectangle 3"/>
          <p:cNvSpPr>
            <a:spLocks noGrp="1" noChangeArrowheads="1"/>
          </p:cNvSpPr>
          <p:nvPr>
            <p:ph type="subTitle" idx="1"/>
          </p:nvPr>
        </p:nvSpPr>
        <p:spPr>
          <a:xfrm>
            <a:off x="1982788" y="5562600"/>
            <a:ext cx="9066212" cy="2438400"/>
          </a:xfrm>
        </p:spPr>
        <p:txBody>
          <a:bodyPr/>
          <a:lstStyle/>
          <a:p>
            <a:pPr marL="749300" indent="-431800" algn="l" eaLnBrk="1" hangingPunct="1">
              <a:buFont typeface="Gill Sans" charset="0"/>
              <a:buChar char="•"/>
            </a:pPr>
            <a:r>
              <a:rPr lang="en-US" smtClean="0">
                <a:latin typeface="Arial Black" charset="0"/>
              </a:rPr>
              <a:t>The middle word:</a:t>
            </a:r>
          </a:p>
          <a:p>
            <a:pPr marL="749300" indent="-431800" algn="l" eaLnBrk="1" hangingPunct="1">
              <a:buFont typeface="Gill Sans" charset="0"/>
              <a:buChar char="•"/>
            </a:pPr>
            <a:r>
              <a:rPr lang="en-US" smtClean="0">
                <a:latin typeface="Arial Black" charset="0"/>
              </a:rPr>
              <a:t>Not the one argued over…</a:t>
            </a:r>
          </a:p>
          <a:p>
            <a:pPr marL="749300" indent="-431800" algn="l" eaLnBrk="1" hangingPunct="1">
              <a:buFont typeface="Gill Sans" charset="0"/>
              <a:buChar char="•"/>
            </a:pPr>
            <a:r>
              <a:rPr lang="en-US" smtClean="0">
                <a:latin typeface="Arial Black" charset="0"/>
              </a:rPr>
              <a:t>Yet crucial.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866775" y="758825"/>
            <a:ext cx="11487150" cy="8132763"/>
          </a:xfrm>
          <a:prstGeom prst="rect">
            <a:avLst/>
          </a:prstGeom>
          <a:noFill/>
          <a:ln w="9525">
            <a:noFill/>
            <a:miter lim="800000"/>
            <a:headEnd/>
            <a:tailEnd/>
          </a:ln>
        </p:spPr>
        <p:txBody>
          <a:bodyPr lIns="130046" tIns="65023" rIns="130046" bIns="65023">
            <a:spAutoFit/>
          </a:bodyPr>
          <a:lstStyle/>
          <a:p>
            <a:pPr defTabSz="1300163">
              <a:spcBef>
                <a:spcPct val="50000"/>
              </a:spcBef>
            </a:pPr>
            <a:r>
              <a:rPr lang="en-US" sz="6600" i="1" baseline="0">
                <a:solidFill>
                  <a:srgbClr val="FFFF00"/>
                </a:solidFill>
              </a:rPr>
              <a:t>Extract from a paper:</a:t>
            </a:r>
          </a:p>
          <a:p>
            <a:pPr defTabSz="1300163">
              <a:spcBef>
                <a:spcPct val="50000"/>
              </a:spcBef>
            </a:pPr>
            <a:endParaRPr lang="en-US" sz="6600" b="1" baseline="0">
              <a:solidFill>
                <a:srgbClr val="FFFF00"/>
              </a:solidFill>
            </a:endParaRPr>
          </a:p>
          <a:p>
            <a:pPr defTabSz="1300163">
              <a:spcBef>
                <a:spcPct val="50000"/>
              </a:spcBef>
            </a:pPr>
            <a:r>
              <a:rPr lang="en-US" sz="5400" b="1" baseline="0">
                <a:solidFill>
                  <a:schemeClr val="tx2"/>
                </a:solidFill>
              </a:rPr>
              <a:t>Order from Noise:</a:t>
            </a:r>
          </a:p>
          <a:p>
            <a:pPr defTabSz="1300163">
              <a:spcBef>
                <a:spcPct val="50000"/>
              </a:spcBef>
            </a:pPr>
            <a:r>
              <a:rPr lang="en-US" sz="5400" b="1" baseline="0">
                <a:solidFill>
                  <a:schemeClr val="tx2"/>
                </a:solidFill>
              </a:rPr>
              <a:t>Towards a social theory of information</a:t>
            </a:r>
            <a:endParaRPr lang="en-US" sz="6600" baseline="0">
              <a:solidFill>
                <a:srgbClr val="FFFF00"/>
              </a:solidFill>
              <a:latin typeface="Arial Black" charset="0"/>
            </a:endParaRPr>
          </a:p>
          <a:p>
            <a:pPr defTabSz="1300163">
              <a:spcBef>
                <a:spcPct val="50000"/>
              </a:spcBef>
            </a:pPr>
            <a:r>
              <a:rPr lang="en-US" sz="4800" baseline="0">
                <a:solidFill>
                  <a:srgbClr val="FFFF00"/>
                </a:solidFill>
              </a:rPr>
              <a:t>Barbara Poore, US Geological Survey</a:t>
            </a:r>
          </a:p>
          <a:p>
            <a:pPr defTabSz="1300163">
              <a:spcBef>
                <a:spcPct val="50000"/>
              </a:spcBef>
            </a:pPr>
            <a:r>
              <a:rPr lang="en-US" sz="4800" baseline="0">
                <a:solidFill>
                  <a:srgbClr val="FFFF00"/>
                </a:solidFill>
              </a:rPr>
              <a:t>Nick Chrisman, GEOIDE</a:t>
            </a:r>
            <a:endParaRPr lang="en-US" sz="6800" baseline="0">
              <a:solidFill>
                <a:schemeClr val="tx1"/>
              </a:solidFill>
              <a:latin typeface="Arial Black"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866775" y="541338"/>
            <a:ext cx="11053763" cy="1625600"/>
          </a:xfrm>
        </p:spPr>
        <p:txBody>
          <a:bodyPr/>
          <a:lstStyle/>
          <a:p>
            <a:pPr marL="0" indent="25400" eaLnBrk="1" hangingPunct="1"/>
            <a:r>
              <a:rPr lang="en-US" smtClean="0"/>
              <a:t>Two conflicting models of information</a:t>
            </a:r>
            <a:endParaRPr lang="en-US" smtClean="0">
              <a:latin typeface="Arial Black" charset="0"/>
            </a:endParaRPr>
          </a:p>
        </p:txBody>
      </p:sp>
      <p:sp>
        <p:nvSpPr>
          <p:cNvPr id="27651" name="Rectangle 3"/>
          <p:cNvSpPr>
            <a:spLocks noGrp="1" noChangeArrowheads="1"/>
          </p:cNvSpPr>
          <p:nvPr>
            <p:ph type="subTitle" idx="1"/>
          </p:nvPr>
        </p:nvSpPr>
        <p:spPr>
          <a:xfrm>
            <a:off x="650875" y="2600325"/>
            <a:ext cx="12074525" cy="6719888"/>
          </a:xfrm>
        </p:spPr>
        <p:txBody>
          <a:bodyPr/>
          <a:lstStyle/>
          <a:p>
            <a:pPr marL="749300" indent="-431800" algn="l" eaLnBrk="1" hangingPunct="1">
              <a:buClr>
                <a:srgbClr val="CC6600"/>
              </a:buClr>
              <a:buFont typeface="Gill Sans" charset="0"/>
              <a:buChar char="•"/>
            </a:pPr>
            <a:r>
              <a:rPr lang="en-US" smtClean="0"/>
              <a:t>Both arise from Cybernetics movement in late 1940s</a:t>
            </a:r>
          </a:p>
          <a:p>
            <a:pPr marL="749300" indent="-431800" algn="l" eaLnBrk="1" hangingPunct="1">
              <a:buClr>
                <a:srgbClr val="CC6600"/>
              </a:buClr>
              <a:buFont typeface="Gill Sans" charset="0"/>
              <a:buChar char="•"/>
            </a:pPr>
            <a:r>
              <a:rPr lang="en-US" smtClean="0"/>
              <a:t>Shannon [Bell Labs] (publicized by Weaver)</a:t>
            </a:r>
          </a:p>
          <a:p>
            <a:pPr marL="1663700" lvl="2" indent="-431800" algn="l" eaLnBrk="1" hangingPunct="1">
              <a:buClr>
                <a:srgbClr val="CC6600"/>
              </a:buClr>
              <a:buFont typeface="Gill Sans" charset="0"/>
              <a:buChar char="•"/>
            </a:pPr>
            <a:r>
              <a:rPr lang="en-US" smtClean="0"/>
              <a:t>Transmission model: encoding as bits</a:t>
            </a:r>
          </a:p>
          <a:p>
            <a:pPr marL="749300" indent="-431800" algn="l" eaLnBrk="1" hangingPunct="1">
              <a:buClr>
                <a:srgbClr val="CC6600"/>
              </a:buClr>
              <a:buFont typeface="Gill Sans" charset="0"/>
              <a:buChar char="•"/>
            </a:pPr>
            <a:r>
              <a:rPr lang="en-US" smtClean="0"/>
              <a:t>Norbert Weiner [MIT, Lincoln Labs]</a:t>
            </a:r>
          </a:p>
          <a:p>
            <a:pPr marL="1663700" lvl="2" indent="-431800" algn="l" eaLnBrk="1" hangingPunct="1">
              <a:buClr>
                <a:srgbClr val="CC6600"/>
              </a:buClr>
              <a:buFont typeface="Gill Sans" charset="0"/>
              <a:buChar char="•"/>
            </a:pPr>
            <a:r>
              <a:rPr lang="en-US" smtClean="0"/>
              <a:t>Control of aircraft gunnery, cybernetics</a:t>
            </a:r>
          </a:p>
          <a:p>
            <a:pPr marL="1663700" lvl="2" indent="-431800" algn="l" eaLnBrk="1" hangingPunct="1">
              <a:buClr>
                <a:srgbClr val="CC6600"/>
              </a:buClr>
              <a:buFont typeface="Gill Sans" charset="0"/>
              <a:buChar char="•"/>
            </a:pPr>
            <a:r>
              <a:rPr lang="en-US" smtClean="0"/>
              <a:t>Feedback as main issue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55588"/>
            <a:ext cx="13004800" cy="1725612"/>
          </a:xfrm>
        </p:spPr>
        <p:txBody>
          <a:bodyPr/>
          <a:lstStyle/>
          <a:p>
            <a:pPr indent="0" eaLnBrk="1" hangingPunct="1"/>
            <a:r>
              <a:rPr lang="en-US" smtClean="0"/>
              <a:t>Shannon</a:t>
            </a:r>
            <a:r>
              <a:rPr lang="en-US" smtClean="0">
                <a:latin typeface="Helvetica" charset="0"/>
              </a:rPr>
              <a:t>’</a:t>
            </a:r>
            <a:r>
              <a:rPr lang="en-US" smtClean="0"/>
              <a:t>s boxes and arrows</a:t>
            </a:r>
            <a:endParaRPr lang="en-US" smtClean="0">
              <a:latin typeface="Arial Black" charset="0"/>
            </a:endParaRPr>
          </a:p>
        </p:txBody>
      </p:sp>
      <p:pic>
        <p:nvPicPr>
          <p:cNvPr id="28675" name="Picture 3" descr="Shannon_weaver"/>
          <p:cNvPicPr>
            <a:picLocks noChangeAspect="1" noChangeArrowheads="1"/>
          </p:cNvPicPr>
          <p:nvPr/>
        </p:nvPicPr>
        <p:blipFill>
          <a:blip r:embed="rId2" cstate="print"/>
          <a:srcRect/>
          <a:stretch>
            <a:fillRect/>
          </a:stretch>
        </p:blipFill>
        <p:spPr bwMode="auto">
          <a:xfrm>
            <a:off x="2692400" y="2590800"/>
            <a:ext cx="7454900" cy="4613275"/>
          </a:xfrm>
          <a:prstGeom prst="rect">
            <a:avLst/>
          </a:prstGeom>
          <a:noFill/>
          <a:ln w="9525">
            <a:noFill/>
            <a:miter lim="800000"/>
            <a:headEnd/>
            <a:tailEnd/>
          </a:ln>
        </p:spPr>
      </p:pic>
      <p:sp>
        <p:nvSpPr>
          <p:cNvPr id="28676" name="Text Box 4"/>
          <p:cNvSpPr txBox="1">
            <a:spLocks noChangeArrowheads="1"/>
          </p:cNvSpPr>
          <p:nvPr/>
        </p:nvSpPr>
        <p:spPr bwMode="auto">
          <a:xfrm>
            <a:off x="433388" y="7261225"/>
            <a:ext cx="12138025" cy="2074863"/>
          </a:xfrm>
          <a:prstGeom prst="rect">
            <a:avLst/>
          </a:prstGeom>
          <a:noFill/>
          <a:ln w="9525">
            <a:noFill/>
            <a:miter lim="800000"/>
            <a:headEnd/>
            <a:tailEnd/>
          </a:ln>
        </p:spPr>
        <p:txBody>
          <a:bodyPr lIns="130046" tIns="65023" rIns="130046" bIns="65023">
            <a:spAutoFit/>
          </a:bodyPr>
          <a:lstStyle/>
          <a:p>
            <a:pPr defTabSz="1300163">
              <a:spcBef>
                <a:spcPct val="50000"/>
              </a:spcBef>
            </a:pPr>
            <a:r>
              <a:rPr lang="en-US" sz="5100" baseline="0">
                <a:solidFill>
                  <a:srgbClr val="FFFF00"/>
                </a:solidFill>
              </a:rPr>
              <a:t>Invariance through transmission;</a:t>
            </a:r>
          </a:p>
          <a:p>
            <a:pPr defTabSz="1300163">
              <a:spcBef>
                <a:spcPct val="50000"/>
              </a:spcBef>
            </a:pPr>
            <a:r>
              <a:rPr lang="en-US" sz="5100" baseline="0">
                <a:solidFill>
                  <a:srgbClr val="FFFF00"/>
                </a:solidFill>
              </a:rPr>
              <a:t>Meaning not a part of model</a:t>
            </a:r>
            <a:endParaRPr lang="en-US" sz="5100" baseline="0">
              <a:solidFill>
                <a:schemeClr val="tx1"/>
              </a:solidFill>
              <a:latin typeface="Arial Black"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5438" y="0"/>
            <a:ext cx="12138025" cy="1227138"/>
          </a:xfrm>
          <a:prstGeom prst="rect">
            <a:avLst/>
          </a:prstGeom>
          <a:noFill/>
          <a:ln w="9525">
            <a:noFill/>
            <a:miter lim="800000"/>
            <a:headEnd/>
            <a:tailEnd/>
          </a:ln>
        </p:spPr>
        <p:txBody>
          <a:bodyPr lIns="130046" tIns="65023" rIns="130046" bIns="65023">
            <a:spAutoFit/>
          </a:bodyPr>
          <a:lstStyle/>
          <a:p>
            <a:pPr defTabSz="1300163">
              <a:spcBef>
                <a:spcPct val="50000"/>
              </a:spcBef>
            </a:pPr>
            <a:r>
              <a:rPr lang="en-US" sz="7200" baseline="0">
                <a:solidFill>
                  <a:schemeClr val="tx2"/>
                </a:solidFill>
              </a:rPr>
              <a:t>Model of refinement</a:t>
            </a:r>
            <a:endParaRPr lang="en-US" sz="8500" baseline="0">
              <a:solidFill>
                <a:schemeClr val="tx1"/>
              </a:solidFill>
              <a:latin typeface="Arial Black" charset="0"/>
            </a:endParaRPr>
          </a:p>
        </p:txBody>
      </p:sp>
      <p:pic>
        <p:nvPicPr>
          <p:cNvPr id="29699" name="Picture 3" descr="Pyramid"/>
          <p:cNvPicPr>
            <a:picLocks noChangeAspect="1" noChangeArrowheads="1"/>
          </p:cNvPicPr>
          <p:nvPr/>
        </p:nvPicPr>
        <p:blipFill>
          <a:blip r:embed="rId2" cstate="print"/>
          <a:srcRect/>
          <a:stretch>
            <a:fillRect/>
          </a:stretch>
        </p:blipFill>
        <p:spPr bwMode="auto">
          <a:xfrm>
            <a:off x="2058988" y="1625600"/>
            <a:ext cx="7888287" cy="6588125"/>
          </a:xfrm>
          <a:prstGeom prst="rect">
            <a:avLst/>
          </a:prstGeom>
          <a:noFill/>
          <a:ln w="9525">
            <a:noFill/>
            <a:miter lim="800000"/>
            <a:headEnd/>
            <a:tailEnd/>
          </a:ln>
        </p:spPr>
      </p:pic>
      <p:sp>
        <p:nvSpPr>
          <p:cNvPr id="29700" name="Text Box 4"/>
          <p:cNvSpPr txBox="1">
            <a:spLocks noChangeArrowheads="1"/>
          </p:cNvSpPr>
          <p:nvPr/>
        </p:nvSpPr>
        <p:spPr bwMode="auto">
          <a:xfrm>
            <a:off x="325438" y="8561388"/>
            <a:ext cx="12353925" cy="954087"/>
          </a:xfrm>
          <a:prstGeom prst="rect">
            <a:avLst/>
          </a:prstGeom>
          <a:noFill/>
          <a:ln w="9525">
            <a:noFill/>
            <a:miter lim="800000"/>
            <a:headEnd/>
            <a:tailEnd/>
          </a:ln>
        </p:spPr>
        <p:txBody>
          <a:bodyPr lIns="130046" tIns="65023" rIns="130046" bIns="65023">
            <a:spAutoFit/>
          </a:bodyPr>
          <a:lstStyle/>
          <a:p>
            <a:pPr defTabSz="1300163">
              <a:spcBef>
                <a:spcPct val="50000"/>
              </a:spcBef>
            </a:pPr>
            <a:r>
              <a:rPr lang="en-US" sz="4600" baseline="0">
                <a:solidFill>
                  <a:srgbClr val="FFFF00"/>
                </a:solidFill>
                <a:latin typeface="Arial Black" charset="0"/>
              </a:rPr>
              <a:t>Weiner promotes the mythology</a:t>
            </a:r>
            <a:endParaRPr lang="en-US" sz="4600" baseline="0">
              <a:solidFill>
                <a:schemeClr val="tx1"/>
              </a:solidFill>
              <a:latin typeface="Arial Black"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584200" y="254000"/>
            <a:ext cx="11836400" cy="2438400"/>
          </a:xfrm>
        </p:spPr>
        <p:txBody>
          <a:bodyPr/>
          <a:lstStyle/>
          <a:p>
            <a:pPr indent="0" eaLnBrk="1" hangingPunct="1">
              <a:tabLst>
                <a:tab pos="1536700" algn="l"/>
              </a:tabLst>
            </a:pPr>
            <a:r>
              <a:rPr lang="en-US" sz="7200" dirty="0" smtClean="0"/>
              <a:t>How the information model </a:t>
            </a:r>
            <a:r>
              <a:rPr lang="en-US" sz="7200" dirty="0" smtClean="0"/>
              <a:t>matters:</a:t>
            </a:r>
            <a:endParaRPr lang="en-US" sz="7200" dirty="0" smtClean="0"/>
          </a:p>
        </p:txBody>
      </p:sp>
      <p:sp>
        <p:nvSpPr>
          <p:cNvPr id="33795" name="Rectangle 2"/>
          <p:cNvSpPr>
            <a:spLocks noGrp="1" noChangeArrowheads="1"/>
          </p:cNvSpPr>
          <p:nvPr>
            <p:ph type="body" idx="1"/>
          </p:nvPr>
        </p:nvSpPr>
        <p:spPr>
          <a:xfrm>
            <a:off x="1270000" y="2768600"/>
            <a:ext cx="10464800" cy="6629400"/>
          </a:xfrm>
        </p:spPr>
        <p:txBody>
          <a:bodyPr/>
          <a:lstStyle/>
          <a:p>
            <a:pPr lvl="1" eaLnBrk="1" hangingPunct="1">
              <a:buNone/>
              <a:tabLst>
                <a:tab pos="1054100" algn="l"/>
              </a:tabLst>
            </a:pPr>
            <a:r>
              <a:rPr lang="en-US" dirty="0" smtClean="0"/>
              <a:t>Treated </a:t>
            </a:r>
            <a:r>
              <a:rPr lang="en-US" dirty="0" smtClean="0"/>
              <a:t>as a “thing”, information is capital, a precious resource</a:t>
            </a:r>
          </a:p>
          <a:p>
            <a:pPr lvl="1" eaLnBrk="1" hangingPunct="1">
              <a:buNone/>
              <a:tabLst>
                <a:tab pos="1054100" algn="l"/>
              </a:tabLst>
            </a:pPr>
            <a:r>
              <a:rPr lang="en-US" dirty="0" smtClean="0"/>
              <a:t>BUT, information is the result of work, interactions of sensors and humans</a:t>
            </a:r>
          </a:p>
          <a:p>
            <a:pPr lvl="1" eaLnBrk="1" hangingPunct="1">
              <a:tabLst>
                <a:tab pos="1054100" algn="l"/>
              </a:tabLst>
            </a:pPr>
            <a:r>
              <a:rPr lang="en-US" dirty="0" smtClean="0"/>
              <a:t>Sensor webs depend on a more social view of information…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685800"/>
            <a:ext cx="13004800" cy="1177756"/>
          </a:xfrm>
          <a:prstGeom prst="rect">
            <a:avLst/>
          </a:prstGeom>
          <a:noFill/>
          <a:ln w="9525">
            <a:noFill/>
            <a:miter lim="800000"/>
            <a:headEnd/>
            <a:tailEnd/>
          </a:ln>
        </p:spPr>
        <p:txBody>
          <a:bodyPr wrap="square" lIns="130046" tIns="65023" rIns="130046" bIns="65023">
            <a:spAutoFit/>
          </a:bodyPr>
          <a:lstStyle/>
          <a:p>
            <a:pPr defTabSz="1300163">
              <a:spcBef>
                <a:spcPct val="50000"/>
              </a:spcBef>
            </a:pPr>
            <a:r>
              <a:rPr lang="en-US" sz="6800" baseline="0" dirty="0">
                <a:solidFill>
                  <a:schemeClr val="tx2"/>
                </a:solidFill>
              </a:rPr>
              <a:t>A social model of information</a:t>
            </a:r>
            <a:endParaRPr lang="en-US" sz="6800" baseline="0" dirty="0">
              <a:solidFill>
                <a:schemeClr val="tx1"/>
              </a:solidFill>
              <a:latin typeface="Arial Black" charset="0"/>
            </a:endParaRPr>
          </a:p>
        </p:txBody>
      </p:sp>
      <p:sp>
        <p:nvSpPr>
          <p:cNvPr id="32771" name="Text Box 3"/>
          <p:cNvSpPr txBox="1">
            <a:spLocks noChangeArrowheads="1"/>
          </p:cNvSpPr>
          <p:nvPr/>
        </p:nvSpPr>
        <p:spPr bwMode="auto">
          <a:xfrm>
            <a:off x="1092199" y="2817813"/>
            <a:ext cx="11371263" cy="6373812"/>
          </a:xfrm>
          <a:prstGeom prst="rect">
            <a:avLst/>
          </a:prstGeom>
          <a:noFill/>
          <a:ln w="9525">
            <a:noFill/>
            <a:miter lim="800000"/>
            <a:headEnd/>
            <a:tailEnd/>
          </a:ln>
        </p:spPr>
        <p:txBody>
          <a:bodyPr wrap="square" lIns="130046" tIns="65023" rIns="130046" bIns="65023">
            <a:spAutoFit/>
          </a:bodyPr>
          <a:lstStyle/>
          <a:p>
            <a:pPr algn="l" defTabSz="1300163">
              <a:spcBef>
                <a:spcPct val="50000"/>
              </a:spcBef>
            </a:pPr>
            <a:r>
              <a:rPr lang="en-US" sz="6300" baseline="0" dirty="0" err="1">
                <a:solidFill>
                  <a:srgbClr val="FFFF00"/>
                </a:solidFill>
              </a:rPr>
              <a:t>Goguen</a:t>
            </a:r>
            <a:r>
              <a:rPr lang="en-US" sz="6300" baseline="0" dirty="0">
                <a:solidFill>
                  <a:srgbClr val="FFFF00"/>
                </a:solidFill>
              </a:rPr>
              <a:t>: </a:t>
            </a:r>
            <a:r>
              <a:rPr lang="en-US" sz="6300" i="1" baseline="0" dirty="0">
                <a:solidFill>
                  <a:srgbClr val="FFFF00"/>
                </a:solidFill>
              </a:rPr>
              <a:t>an interpretation of a configuration of signs for which some social group is accountable.</a:t>
            </a:r>
          </a:p>
          <a:p>
            <a:pPr algn="l" defTabSz="1300163">
              <a:spcBef>
                <a:spcPct val="50000"/>
              </a:spcBef>
            </a:pPr>
            <a:r>
              <a:rPr lang="en-US" sz="6300" baseline="0" dirty="0">
                <a:solidFill>
                  <a:srgbClr val="FFFF00"/>
                </a:solidFill>
              </a:rPr>
              <a:t>Bateson: </a:t>
            </a:r>
            <a:r>
              <a:rPr lang="en-US" sz="6300" i="1" baseline="0" dirty="0">
                <a:solidFill>
                  <a:srgbClr val="FFFF00"/>
                </a:solidFill>
              </a:rPr>
              <a:t>“a difference that makes a difference”</a:t>
            </a:r>
            <a:endParaRPr lang="en-US" sz="6300" i="1" baseline="0" dirty="0">
              <a:solidFill>
                <a:schemeClr val="tx1"/>
              </a:solidFill>
              <a:latin typeface="Arial Black"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90520"/>
            <a:ext cx="10464800" cy="714380"/>
          </a:xfrm>
        </p:spPr>
        <p:txBody>
          <a:bodyPr/>
          <a:lstStyle/>
          <a:p>
            <a:r>
              <a:rPr lang="fr-CA" sz="5400" dirty="0" smtClean="0"/>
              <a:t>So, </a:t>
            </a:r>
            <a:r>
              <a:rPr lang="fr-CA" sz="5400" dirty="0" err="1" smtClean="0"/>
              <a:t>here</a:t>
            </a:r>
            <a:r>
              <a:rPr lang="fr-CA" sz="5400" dirty="0" smtClean="0"/>
              <a:t> </a:t>
            </a:r>
            <a:r>
              <a:rPr lang="fr-CA" sz="5400" dirty="0" err="1" smtClean="0"/>
              <a:t>is</a:t>
            </a:r>
            <a:r>
              <a:rPr lang="fr-CA" sz="5400" dirty="0" smtClean="0"/>
              <a:t> the citation:</a:t>
            </a:r>
            <a:endParaRPr lang="en-US" sz="5400" dirty="0"/>
          </a:p>
        </p:txBody>
      </p:sp>
      <p:sp>
        <p:nvSpPr>
          <p:cNvPr id="3" name="Content Placeholder 2"/>
          <p:cNvSpPr>
            <a:spLocks noGrp="1"/>
          </p:cNvSpPr>
          <p:nvPr>
            <p:ph idx="1"/>
          </p:nvPr>
        </p:nvSpPr>
        <p:spPr>
          <a:xfrm>
            <a:off x="501608" y="2090718"/>
            <a:ext cx="12287336" cy="7215238"/>
          </a:xfrm>
        </p:spPr>
        <p:txBody>
          <a:bodyPr/>
          <a:lstStyle/>
          <a:p>
            <a:pPr algn="l"/>
            <a:r>
              <a:rPr lang="en-US" sz="3200" b="1" dirty="0" smtClean="0"/>
              <a:t>Bateson, Gregory (1972). </a:t>
            </a:r>
            <a:r>
              <a:rPr lang="en-US" sz="3200" b="1" i="1" dirty="0" smtClean="0"/>
              <a:t>Steps to an Ecology of Mind: Collected Essays in Anthropology, Psychiatry, Evolution, and Epistemology</a:t>
            </a:r>
            <a:r>
              <a:rPr lang="en-US" sz="3200" b="1" dirty="0" smtClean="0"/>
              <a:t>. University Of Chicago Press. ISBN </a:t>
            </a:r>
            <a:r>
              <a:rPr lang="en-US" sz="3200" b="1" dirty="0" smtClean="0"/>
              <a:t>0-226-03905-6</a:t>
            </a:r>
            <a:endParaRPr lang="en-US" sz="3200" b="1" dirty="0" smtClean="0"/>
          </a:p>
          <a:p>
            <a:r>
              <a:rPr lang="fr-CA" dirty="0" smtClean="0">
                <a:solidFill>
                  <a:srgbClr val="FFC000"/>
                </a:solidFill>
              </a:rPr>
              <a:t>And </a:t>
            </a:r>
            <a:r>
              <a:rPr lang="fr-CA" dirty="0" err="1" smtClean="0">
                <a:solidFill>
                  <a:srgbClr val="FFC000"/>
                </a:solidFill>
              </a:rPr>
              <a:t>some</a:t>
            </a:r>
            <a:r>
              <a:rPr lang="fr-CA" dirty="0" smtClean="0">
                <a:solidFill>
                  <a:srgbClr val="FFC000"/>
                </a:solidFill>
              </a:rPr>
              <a:t> </a:t>
            </a:r>
            <a:r>
              <a:rPr lang="fr-CA" dirty="0" err="1" smtClean="0">
                <a:solidFill>
                  <a:srgbClr val="FFC000"/>
                </a:solidFill>
              </a:rPr>
              <a:t>context</a:t>
            </a:r>
            <a:r>
              <a:rPr lang="fr-CA" dirty="0" smtClean="0">
                <a:solidFill>
                  <a:srgbClr val="FFC000"/>
                </a:solidFill>
              </a:rPr>
              <a:t>:</a:t>
            </a:r>
          </a:p>
          <a:p>
            <a:pPr algn="l">
              <a:lnSpc>
                <a:spcPct val="100000"/>
              </a:lnSpc>
              <a:spcAft>
                <a:spcPts val="1200"/>
              </a:spcAft>
            </a:pPr>
            <a:r>
              <a:rPr lang="fr-CA" sz="3200" dirty="0" smtClean="0">
                <a:solidFill>
                  <a:srgbClr val="FFC000"/>
                </a:solidFill>
              </a:rPr>
              <a:t>Gregory Bateson, a </a:t>
            </a:r>
            <a:r>
              <a:rPr lang="fr-CA" sz="3200" dirty="0" err="1" smtClean="0">
                <a:solidFill>
                  <a:srgbClr val="FFC000"/>
                </a:solidFill>
              </a:rPr>
              <a:t>psychologist</a:t>
            </a:r>
            <a:r>
              <a:rPr lang="fr-CA" sz="3200" dirty="0" smtClean="0">
                <a:solidFill>
                  <a:srgbClr val="FFC000"/>
                </a:solidFill>
              </a:rPr>
              <a:t>, </a:t>
            </a:r>
            <a:r>
              <a:rPr lang="fr-CA" sz="3200" dirty="0" err="1" smtClean="0">
                <a:solidFill>
                  <a:srgbClr val="FFC000"/>
                </a:solidFill>
              </a:rPr>
              <a:t>married</a:t>
            </a:r>
            <a:r>
              <a:rPr lang="fr-CA" sz="3200" dirty="0" smtClean="0">
                <a:solidFill>
                  <a:srgbClr val="FFC000"/>
                </a:solidFill>
              </a:rPr>
              <a:t> Margaret Mead.</a:t>
            </a:r>
          </a:p>
          <a:p>
            <a:pPr lvl="1">
              <a:spcAft>
                <a:spcPts val="1200"/>
              </a:spcAft>
            </a:pPr>
            <a:r>
              <a:rPr lang="fr-CA" sz="3200" dirty="0" err="1" smtClean="0">
                <a:solidFill>
                  <a:srgbClr val="FFC000"/>
                </a:solidFill>
              </a:rPr>
              <a:t>Participated</a:t>
            </a:r>
            <a:r>
              <a:rPr lang="fr-CA" sz="3200" dirty="0" smtClean="0">
                <a:solidFill>
                  <a:srgbClr val="FFC000"/>
                </a:solidFill>
              </a:rPr>
              <a:t> </a:t>
            </a:r>
            <a:r>
              <a:rPr lang="fr-CA" sz="3200" dirty="0" err="1" smtClean="0">
                <a:solidFill>
                  <a:srgbClr val="FFC000"/>
                </a:solidFill>
              </a:rPr>
              <a:t>with</a:t>
            </a:r>
            <a:r>
              <a:rPr lang="fr-CA" sz="3200" dirty="0" smtClean="0">
                <a:solidFill>
                  <a:srgbClr val="FFC000"/>
                </a:solidFill>
              </a:rPr>
              <a:t> Shannon, Weaver, </a:t>
            </a:r>
            <a:r>
              <a:rPr lang="fr-CA" sz="3200" dirty="0" err="1" smtClean="0">
                <a:solidFill>
                  <a:srgbClr val="FFC000"/>
                </a:solidFill>
              </a:rPr>
              <a:t>von</a:t>
            </a:r>
            <a:r>
              <a:rPr lang="fr-CA" sz="3200" dirty="0" smtClean="0">
                <a:solidFill>
                  <a:srgbClr val="FFC000"/>
                </a:solidFill>
              </a:rPr>
              <a:t> Neumann, </a:t>
            </a:r>
            <a:r>
              <a:rPr lang="fr-CA" sz="3200" dirty="0" err="1" smtClean="0">
                <a:solidFill>
                  <a:srgbClr val="FFC000"/>
                </a:solidFill>
              </a:rPr>
              <a:t>Weiner</a:t>
            </a:r>
            <a:r>
              <a:rPr lang="fr-CA" sz="3200" dirty="0" smtClean="0">
                <a:solidFill>
                  <a:srgbClr val="FFC000"/>
                </a:solidFill>
              </a:rPr>
              <a:t>, and </a:t>
            </a:r>
            <a:r>
              <a:rPr lang="fr-CA" sz="3200" dirty="0" err="1" smtClean="0">
                <a:solidFill>
                  <a:srgbClr val="FFC000"/>
                </a:solidFill>
              </a:rPr>
              <a:t>other</a:t>
            </a:r>
            <a:r>
              <a:rPr lang="fr-CA" sz="3200" dirty="0" smtClean="0">
                <a:solidFill>
                  <a:srgbClr val="FFC000"/>
                </a:solidFill>
              </a:rPr>
              <a:t> in the Macy </a:t>
            </a:r>
            <a:r>
              <a:rPr lang="fr-CA" sz="3200" dirty="0" err="1" smtClean="0">
                <a:solidFill>
                  <a:srgbClr val="FFC000"/>
                </a:solidFill>
              </a:rPr>
              <a:t>Conferences</a:t>
            </a:r>
            <a:r>
              <a:rPr lang="fr-CA" sz="3200" dirty="0" smtClean="0">
                <a:solidFill>
                  <a:srgbClr val="FFC000"/>
                </a:solidFill>
              </a:rPr>
              <a:t> (1940s-50s) – </a:t>
            </a:r>
            <a:r>
              <a:rPr lang="fr-CA" sz="3200" dirty="0" err="1" smtClean="0">
                <a:solidFill>
                  <a:srgbClr val="FFC000"/>
                </a:solidFill>
              </a:rPr>
              <a:t>which</a:t>
            </a:r>
            <a:r>
              <a:rPr lang="fr-CA" sz="3200" dirty="0" smtClean="0">
                <a:solidFill>
                  <a:srgbClr val="FFC000"/>
                </a:solidFill>
              </a:rPr>
              <a:t> </a:t>
            </a:r>
            <a:r>
              <a:rPr lang="fr-CA" sz="3200" dirty="0" err="1" smtClean="0">
                <a:solidFill>
                  <a:srgbClr val="FFC000"/>
                </a:solidFill>
              </a:rPr>
              <a:t>defined</a:t>
            </a:r>
            <a:r>
              <a:rPr lang="fr-CA" sz="3200" dirty="0" smtClean="0">
                <a:solidFill>
                  <a:srgbClr val="FFC000"/>
                </a:solidFill>
              </a:rPr>
              <a:t> « </a:t>
            </a:r>
            <a:r>
              <a:rPr lang="fr-CA" sz="3200" dirty="0" err="1" smtClean="0">
                <a:solidFill>
                  <a:srgbClr val="FFC000"/>
                </a:solidFill>
              </a:rPr>
              <a:t>cybernetics</a:t>
            </a:r>
            <a:r>
              <a:rPr lang="fr-CA" sz="3200" dirty="0" smtClean="0">
                <a:solidFill>
                  <a:srgbClr val="FFC000"/>
                </a:solidFill>
              </a:rPr>
              <a:t> » and modern information </a:t>
            </a:r>
            <a:r>
              <a:rPr lang="fr-CA" sz="3200" dirty="0" err="1" smtClean="0">
                <a:solidFill>
                  <a:srgbClr val="FFC000"/>
                </a:solidFill>
              </a:rPr>
              <a:t>theory</a:t>
            </a:r>
            <a:r>
              <a:rPr lang="fr-CA" sz="3200" dirty="0" smtClean="0">
                <a:solidFill>
                  <a:srgbClr val="FFC000"/>
                </a:solidFill>
              </a:rPr>
              <a:t>.</a:t>
            </a:r>
          </a:p>
          <a:p>
            <a:pPr algn="l">
              <a:lnSpc>
                <a:spcPct val="100000"/>
              </a:lnSpc>
              <a:spcAft>
                <a:spcPts val="1200"/>
              </a:spcAft>
            </a:pPr>
            <a:r>
              <a:rPr lang="fr-CA" sz="3200" dirty="0" smtClean="0">
                <a:solidFill>
                  <a:srgbClr val="FFC000"/>
                </a:solidFill>
              </a:rPr>
              <a:t>Count </a:t>
            </a:r>
            <a:r>
              <a:rPr lang="fr-CA" sz="3200" dirty="0" err="1" smtClean="0">
                <a:solidFill>
                  <a:srgbClr val="FFC000"/>
                </a:solidFill>
              </a:rPr>
              <a:t>Korzybski</a:t>
            </a:r>
            <a:r>
              <a:rPr lang="fr-CA" sz="3200" dirty="0" smtClean="0">
                <a:solidFill>
                  <a:srgbClr val="FFC000"/>
                </a:solidFill>
              </a:rPr>
              <a:t> (« The </a:t>
            </a:r>
            <a:r>
              <a:rPr lang="fr-CA" sz="3200" dirty="0" err="1" smtClean="0">
                <a:solidFill>
                  <a:srgbClr val="FFC000"/>
                </a:solidFill>
              </a:rPr>
              <a:t>map</a:t>
            </a:r>
            <a:r>
              <a:rPr lang="fr-CA" sz="3200" dirty="0" smtClean="0">
                <a:solidFill>
                  <a:srgbClr val="FFC000"/>
                </a:solidFill>
              </a:rPr>
              <a:t> </a:t>
            </a:r>
            <a:r>
              <a:rPr lang="fr-CA" sz="3200" dirty="0" err="1" smtClean="0">
                <a:solidFill>
                  <a:srgbClr val="FFC000"/>
                </a:solidFill>
              </a:rPr>
              <a:t>is</a:t>
            </a:r>
            <a:r>
              <a:rPr lang="fr-CA" sz="3200" dirty="0" smtClean="0">
                <a:solidFill>
                  <a:srgbClr val="FFC000"/>
                </a:solidFill>
              </a:rPr>
              <a:t> not the </a:t>
            </a:r>
            <a:r>
              <a:rPr lang="fr-CA" sz="3200" dirty="0" err="1" smtClean="0">
                <a:solidFill>
                  <a:srgbClr val="FFC000"/>
                </a:solidFill>
              </a:rPr>
              <a:t>territory</a:t>
            </a:r>
            <a:r>
              <a:rPr lang="fr-CA" sz="3200" dirty="0" smtClean="0">
                <a:solidFill>
                  <a:srgbClr val="FFC000"/>
                </a:solidFill>
              </a:rPr>
              <a:t> ») </a:t>
            </a:r>
            <a:r>
              <a:rPr lang="fr-CA" sz="3200" dirty="0" err="1" smtClean="0">
                <a:solidFill>
                  <a:srgbClr val="FFC000"/>
                </a:solidFill>
              </a:rPr>
              <a:t>was</a:t>
            </a:r>
            <a:r>
              <a:rPr lang="fr-CA" sz="3200" dirty="0" smtClean="0">
                <a:solidFill>
                  <a:srgbClr val="FFC000"/>
                </a:solidFill>
              </a:rPr>
              <a:t> not far </a:t>
            </a:r>
            <a:r>
              <a:rPr lang="fr-CA" sz="3200" dirty="0" err="1" smtClean="0">
                <a:solidFill>
                  <a:srgbClr val="FFC000"/>
                </a:solidFill>
              </a:rPr>
              <a:t>away</a:t>
            </a:r>
            <a:r>
              <a:rPr lang="fr-CA" sz="3200" dirty="0" smtClean="0">
                <a:solidFill>
                  <a:srgbClr val="FFC000"/>
                </a:solidFill>
              </a:rPr>
              <a:t>… </a:t>
            </a:r>
            <a:endParaRPr lang="en-US" sz="3200" dirty="0">
              <a:solidFill>
                <a:srgbClr val="FFC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76206"/>
            <a:ext cx="10464800" cy="2071702"/>
          </a:xfrm>
        </p:spPr>
        <p:txBody>
          <a:bodyPr/>
          <a:lstStyle/>
          <a:p>
            <a:r>
              <a:rPr lang="fr-CA" dirty="0" err="1" smtClean="0"/>
              <a:t>Bateson’s</a:t>
            </a:r>
            <a:r>
              <a:rPr lang="fr-CA" dirty="0" smtClean="0"/>
              <a:t> </a:t>
            </a:r>
            <a:r>
              <a:rPr lang="fr-CA" dirty="0" err="1" smtClean="0"/>
              <a:t>experiment</a:t>
            </a:r>
            <a:r>
              <a:rPr lang="fr-CA" dirty="0" smtClean="0"/>
              <a:t/>
            </a:r>
            <a:br>
              <a:rPr lang="fr-CA" dirty="0" smtClean="0"/>
            </a:br>
            <a:r>
              <a:rPr lang="fr-CA" sz="5400" dirty="0" smtClean="0"/>
              <a:t>no consent </a:t>
            </a:r>
            <a:r>
              <a:rPr lang="fr-CA" sz="5400" dirty="0" err="1" smtClean="0"/>
              <a:t>form</a:t>
            </a:r>
            <a:r>
              <a:rPr lang="fr-CA" sz="5400" dirty="0" smtClean="0"/>
              <a:t> </a:t>
            </a:r>
            <a:r>
              <a:rPr lang="fr-CA" sz="5400" dirty="0" err="1" smtClean="0"/>
              <a:t>needed</a:t>
            </a:r>
            <a:r>
              <a:rPr lang="fr-CA" sz="5400" dirty="0" smtClean="0"/>
              <a:t>!</a:t>
            </a:r>
            <a:endParaRPr lang="en-US" dirty="0"/>
          </a:p>
        </p:txBody>
      </p:sp>
      <p:sp>
        <p:nvSpPr>
          <p:cNvPr id="3" name="Content Placeholder 2"/>
          <p:cNvSpPr>
            <a:spLocks noGrp="1"/>
          </p:cNvSpPr>
          <p:nvPr>
            <p:ph idx="1"/>
          </p:nvPr>
        </p:nvSpPr>
        <p:spPr>
          <a:xfrm>
            <a:off x="1270000" y="2876536"/>
            <a:ext cx="10464800" cy="6643734"/>
          </a:xfrm>
        </p:spPr>
        <p:txBody>
          <a:bodyPr/>
          <a:lstStyle/>
          <a:p>
            <a:pPr algn="l">
              <a:lnSpc>
                <a:spcPct val="100000"/>
              </a:lnSpc>
              <a:spcAft>
                <a:spcPts val="1200"/>
              </a:spcAft>
            </a:pPr>
            <a:r>
              <a:rPr lang="en-US" dirty="0" smtClean="0"/>
              <a:t>Hold your hand perfectly still, palm upwards and resting comfortably on a table. With your other hand, drop a small coin into the palm. </a:t>
            </a:r>
          </a:p>
          <a:p>
            <a:pPr algn="l">
              <a:lnSpc>
                <a:spcPct val="100000"/>
              </a:lnSpc>
            </a:pPr>
            <a:r>
              <a:rPr lang="en-US" sz="3200" i="1" dirty="0" smtClean="0"/>
              <a:t>You will feel the impact, and if the coin is cold, you will feel the coldness of the metal. Soon however, you will feel nothing. The nerve cells don't bother repeating themselves. They will only report to the brain when something changes. </a:t>
            </a:r>
            <a:endParaRPr lang="en-US" i="1" dirty="0" smtClean="0"/>
          </a:p>
          <a:p>
            <a:pPr algn="l"/>
            <a:r>
              <a:rPr lang="en-US" b="1" i="1" dirty="0" smtClean="0">
                <a:solidFill>
                  <a:srgbClr val="FFC000"/>
                </a:solidFill>
              </a:rPr>
              <a:t>Information is difference.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685800"/>
            <a:ext cx="10464800" cy="1257300"/>
          </a:xfrm>
        </p:spPr>
        <p:txBody>
          <a:bodyPr/>
          <a:lstStyle/>
          <a:p>
            <a:pPr indent="0" eaLnBrk="1" hangingPunct="1">
              <a:tabLst>
                <a:tab pos="1536700" algn="l"/>
              </a:tabLst>
            </a:pPr>
            <a:r>
              <a:rPr lang="en-US" smtClean="0"/>
              <a:t>An open secret:</a:t>
            </a:r>
          </a:p>
        </p:txBody>
      </p:sp>
      <p:sp>
        <p:nvSpPr>
          <p:cNvPr id="5123" name="Text Box 3"/>
          <p:cNvSpPr txBox="1">
            <a:spLocks noChangeArrowheads="1"/>
          </p:cNvSpPr>
          <p:nvPr/>
        </p:nvSpPr>
        <p:spPr bwMode="auto">
          <a:xfrm>
            <a:off x="1316038" y="3325813"/>
            <a:ext cx="4329112" cy="639762"/>
          </a:xfrm>
          <a:prstGeom prst="rect">
            <a:avLst/>
          </a:prstGeom>
          <a:noFill/>
          <a:ln w="9525">
            <a:noFill/>
            <a:miter lim="800000"/>
            <a:headEnd/>
            <a:tailEnd/>
          </a:ln>
        </p:spPr>
        <p:txBody>
          <a:bodyPr wrap="none" lIns="0" tIns="0" rIns="0" bIns="0">
            <a:spAutoFit/>
          </a:bodyPr>
          <a:lstStyle/>
          <a:p>
            <a:pPr>
              <a:tabLst>
                <a:tab pos="1066800" algn="l"/>
              </a:tabLst>
            </a:pPr>
            <a:r>
              <a:rPr lang="en-US" baseline="0">
                <a:solidFill>
                  <a:srgbClr val="F16E00"/>
                </a:solidFill>
              </a:rPr>
              <a:t>The power of GIS:</a:t>
            </a:r>
          </a:p>
        </p:txBody>
      </p:sp>
      <p:sp>
        <p:nvSpPr>
          <p:cNvPr id="5124" name="Text Box 4"/>
          <p:cNvSpPr txBox="1">
            <a:spLocks noChangeArrowheads="1"/>
          </p:cNvSpPr>
          <p:nvPr/>
        </p:nvSpPr>
        <p:spPr bwMode="auto">
          <a:xfrm>
            <a:off x="7327900" y="6289675"/>
            <a:ext cx="4521200" cy="2195513"/>
          </a:xfrm>
          <a:prstGeom prst="rect">
            <a:avLst/>
          </a:prstGeom>
          <a:noFill/>
          <a:ln w="9525">
            <a:noFill/>
            <a:miter lim="800000"/>
            <a:headEnd/>
            <a:tailEnd/>
          </a:ln>
        </p:spPr>
        <p:txBody>
          <a:bodyPr lIns="0" tIns="0" rIns="0" bIns="0">
            <a:spAutoFit/>
          </a:bodyPr>
          <a:lstStyle/>
          <a:p>
            <a:pPr>
              <a:tabLst>
                <a:tab pos="1066800" algn="l"/>
              </a:tabLst>
            </a:pPr>
            <a:r>
              <a:rPr lang="en-US" sz="4800" baseline="0">
                <a:solidFill>
                  <a:srgbClr val="F1C200"/>
                </a:solidFill>
              </a:rPr>
              <a:t>Integration of heterogeneous information</a:t>
            </a:r>
          </a:p>
        </p:txBody>
      </p:sp>
      <p:sp>
        <p:nvSpPr>
          <p:cNvPr id="5125" name="Text Box 5"/>
          <p:cNvSpPr txBox="1">
            <a:spLocks noChangeArrowheads="1"/>
          </p:cNvSpPr>
          <p:nvPr/>
        </p:nvSpPr>
        <p:spPr bwMode="auto">
          <a:xfrm>
            <a:off x="1296988" y="6323013"/>
            <a:ext cx="4240212" cy="639762"/>
          </a:xfrm>
          <a:prstGeom prst="rect">
            <a:avLst/>
          </a:prstGeom>
          <a:noFill/>
          <a:ln w="9525">
            <a:noFill/>
            <a:miter lim="800000"/>
            <a:headEnd/>
            <a:tailEnd/>
          </a:ln>
        </p:spPr>
        <p:txBody>
          <a:bodyPr wrap="none" lIns="0" tIns="0" rIns="0" bIns="0">
            <a:spAutoFit/>
          </a:bodyPr>
          <a:lstStyle/>
          <a:p>
            <a:pPr>
              <a:tabLst>
                <a:tab pos="1066800" algn="l"/>
              </a:tabLst>
            </a:pPr>
            <a:r>
              <a:rPr lang="en-US" baseline="0">
                <a:solidFill>
                  <a:srgbClr val="F16E00"/>
                </a:solidFill>
              </a:rPr>
              <a:t>The threat of GIS:</a:t>
            </a:r>
          </a:p>
        </p:txBody>
      </p:sp>
      <p:sp>
        <p:nvSpPr>
          <p:cNvPr id="5126" name="Line 6"/>
          <p:cNvSpPr>
            <a:spLocks noChangeShapeType="1"/>
          </p:cNvSpPr>
          <p:nvPr/>
        </p:nvSpPr>
        <p:spPr bwMode="auto">
          <a:xfrm>
            <a:off x="930275" y="5626100"/>
            <a:ext cx="11160125" cy="0"/>
          </a:xfrm>
          <a:prstGeom prst="line">
            <a:avLst/>
          </a:prstGeom>
          <a:noFill/>
          <a:ln w="63500">
            <a:solidFill>
              <a:srgbClr val="D3F135"/>
            </a:solidFill>
            <a:prstDash val="sysDot"/>
            <a:round/>
            <a:headEnd/>
            <a:tailEnd/>
          </a:ln>
        </p:spPr>
        <p:txBody>
          <a:bodyPr/>
          <a:lstStyle/>
          <a:p>
            <a:endParaRPr lang="en-US"/>
          </a:p>
        </p:txBody>
      </p:sp>
      <p:sp>
        <p:nvSpPr>
          <p:cNvPr id="5127" name="Text Box 7"/>
          <p:cNvSpPr txBox="1">
            <a:spLocks noChangeArrowheads="1"/>
          </p:cNvSpPr>
          <p:nvPr/>
        </p:nvSpPr>
        <p:spPr bwMode="auto">
          <a:xfrm>
            <a:off x="7327900" y="3165475"/>
            <a:ext cx="4521200" cy="2195513"/>
          </a:xfrm>
          <a:prstGeom prst="rect">
            <a:avLst/>
          </a:prstGeom>
          <a:noFill/>
          <a:ln w="9525">
            <a:noFill/>
            <a:miter lim="800000"/>
            <a:headEnd/>
            <a:tailEnd/>
          </a:ln>
        </p:spPr>
        <p:txBody>
          <a:bodyPr lIns="0" tIns="0" rIns="0" bIns="0">
            <a:spAutoFit/>
          </a:bodyPr>
          <a:lstStyle/>
          <a:p>
            <a:pPr>
              <a:tabLst>
                <a:tab pos="1066800" algn="l"/>
              </a:tabLst>
            </a:pPr>
            <a:r>
              <a:rPr lang="en-US" sz="4800" baseline="0">
                <a:solidFill>
                  <a:srgbClr val="F1C200"/>
                </a:solidFill>
              </a:rPr>
              <a:t>Integration of heterogeneous information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94" y="376206"/>
            <a:ext cx="12501650" cy="995394"/>
          </a:xfrm>
        </p:spPr>
        <p:txBody>
          <a:bodyPr/>
          <a:lstStyle/>
          <a:p>
            <a:r>
              <a:rPr lang="fr-CA" sz="5400" dirty="0" smtClean="0"/>
              <a:t>But a </a:t>
            </a:r>
            <a:r>
              <a:rPr lang="fr-CA" sz="5400" dirty="0" err="1" smtClean="0"/>
              <a:t>difference</a:t>
            </a:r>
            <a:r>
              <a:rPr lang="fr-CA" sz="5400" dirty="0" smtClean="0"/>
              <a:t> </a:t>
            </a:r>
            <a:r>
              <a:rPr lang="fr-CA" sz="5400" dirty="0" err="1" smtClean="0"/>
              <a:t>that</a:t>
            </a:r>
            <a:r>
              <a:rPr lang="fr-CA" sz="5400" dirty="0" smtClean="0"/>
              <a:t> </a:t>
            </a:r>
            <a:r>
              <a:rPr lang="fr-CA" sz="5400" dirty="0" err="1" smtClean="0"/>
              <a:t>makes</a:t>
            </a:r>
            <a:r>
              <a:rPr lang="fr-CA" sz="5400" dirty="0" smtClean="0"/>
              <a:t> a </a:t>
            </a:r>
            <a:r>
              <a:rPr lang="fr-CA" sz="5400" dirty="0" err="1" smtClean="0"/>
              <a:t>difference</a:t>
            </a:r>
            <a:endParaRPr lang="en-US" sz="5400" dirty="0"/>
          </a:p>
        </p:txBody>
      </p:sp>
      <p:sp>
        <p:nvSpPr>
          <p:cNvPr id="3" name="Content Placeholder 2"/>
          <p:cNvSpPr>
            <a:spLocks noGrp="1"/>
          </p:cNvSpPr>
          <p:nvPr>
            <p:ph idx="1"/>
          </p:nvPr>
        </p:nvSpPr>
        <p:spPr>
          <a:xfrm>
            <a:off x="501608" y="2805098"/>
            <a:ext cx="12287336" cy="6715172"/>
          </a:xfrm>
        </p:spPr>
        <p:txBody>
          <a:bodyPr/>
          <a:lstStyle/>
          <a:p>
            <a:pPr algn="l"/>
            <a:r>
              <a:rPr lang="en-US" dirty="0" smtClean="0"/>
              <a:t>But there are differences and differences… </a:t>
            </a:r>
          </a:p>
          <a:p>
            <a:pPr lvl="1">
              <a:spcAft>
                <a:spcPts val="600"/>
              </a:spcAft>
            </a:pPr>
            <a:r>
              <a:rPr lang="en-US" sz="3200" i="1" dirty="0" smtClean="0"/>
              <a:t>As you dropped the coin into your palm, </a:t>
            </a:r>
          </a:p>
          <a:p>
            <a:pPr lvl="1">
              <a:spcAft>
                <a:spcPts val="600"/>
              </a:spcAft>
            </a:pPr>
            <a:r>
              <a:rPr lang="en-US" sz="3200" i="1" dirty="0" smtClean="0"/>
              <a:t>your eyes told you automatically, </a:t>
            </a:r>
          </a:p>
          <a:p>
            <a:pPr lvl="1">
              <a:spcAft>
                <a:spcPts val="600"/>
              </a:spcAft>
            </a:pPr>
            <a:r>
              <a:rPr lang="en-US" sz="3200" i="1" dirty="0" smtClean="0"/>
              <a:t>without your brain even asking, </a:t>
            </a:r>
          </a:p>
          <a:p>
            <a:pPr lvl="1"/>
            <a:r>
              <a:rPr lang="en-US" dirty="0" smtClean="0"/>
              <a:t>what the </a:t>
            </a:r>
            <a:r>
              <a:rPr lang="en-US" dirty="0" smtClean="0">
                <a:solidFill>
                  <a:srgbClr val="FFC000"/>
                </a:solidFill>
              </a:rPr>
              <a:t>value</a:t>
            </a:r>
            <a:r>
              <a:rPr lang="en-US" dirty="0" smtClean="0"/>
              <a:t> of the coin was; </a:t>
            </a:r>
          </a:p>
          <a:p>
            <a:r>
              <a:rPr lang="en-US" dirty="0" smtClean="0"/>
              <a:t>but you were probably not aware what </a:t>
            </a:r>
            <a:r>
              <a:rPr lang="en-US" dirty="0" smtClean="0">
                <a:solidFill>
                  <a:srgbClr val="FFC000"/>
                </a:solidFill>
              </a:rPr>
              <a:t>date</a:t>
            </a:r>
            <a:r>
              <a:rPr lang="en-US" dirty="0" smtClean="0"/>
              <a:t> it was minted. </a:t>
            </a:r>
          </a:p>
          <a:p>
            <a:pPr>
              <a:spcAft>
                <a:spcPts val="1200"/>
              </a:spcAft>
            </a:pPr>
            <a:r>
              <a:rPr lang="en-US" sz="3600" i="1" dirty="0" smtClean="0"/>
              <a:t>This is because </a:t>
            </a:r>
            <a:r>
              <a:rPr lang="en-US" sz="3600" i="1" dirty="0" smtClean="0">
                <a:solidFill>
                  <a:srgbClr val="FFC000"/>
                </a:solidFill>
              </a:rPr>
              <a:t>(unless you are a numismatist) </a:t>
            </a:r>
            <a:r>
              <a:rPr lang="en-US" sz="3600" i="1" dirty="0" smtClean="0"/>
              <a:t>the </a:t>
            </a:r>
            <a:r>
              <a:rPr lang="en-US" sz="3600" b="1" i="1" dirty="0" smtClean="0">
                <a:solidFill>
                  <a:srgbClr val="FFC000"/>
                </a:solidFill>
              </a:rPr>
              <a:t>value of the coin makes a difference to you </a:t>
            </a:r>
            <a:r>
              <a:rPr lang="en-US" sz="3600" i="1" dirty="0" smtClean="0"/>
              <a:t>whereas its </a:t>
            </a:r>
            <a:r>
              <a:rPr lang="en-US" sz="3600" b="1" i="1" dirty="0" smtClean="0">
                <a:solidFill>
                  <a:srgbClr val="FFC000"/>
                </a:solidFill>
              </a:rPr>
              <a:t>date doesn't</a:t>
            </a:r>
            <a:r>
              <a:rPr lang="en-US" sz="3600" i="1" dirty="0" smtClean="0"/>
              <a:t>. </a:t>
            </a: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426" y="376206"/>
            <a:ext cx="10464800" cy="1523988"/>
          </a:xfrm>
        </p:spPr>
        <p:txBody>
          <a:bodyPr/>
          <a:lstStyle/>
          <a:p>
            <a:r>
              <a:rPr lang="fr-CA" sz="7200" dirty="0" smtClean="0"/>
              <a:t>A </a:t>
            </a:r>
            <a:r>
              <a:rPr lang="fr-CA" sz="7200" dirty="0" err="1" smtClean="0"/>
              <a:t>matter</a:t>
            </a:r>
            <a:r>
              <a:rPr lang="fr-CA" sz="7200" dirty="0" smtClean="0"/>
              <a:t> of perspective</a:t>
            </a:r>
            <a:endParaRPr lang="en-US" sz="7200" dirty="0"/>
          </a:p>
        </p:txBody>
      </p:sp>
      <p:sp>
        <p:nvSpPr>
          <p:cNvPr id="3" name="Content Placeholder 2"/>
          <p:cNvSpPr>
            <a:spLocks noGrp="1"/>
          </p:cNvSpPr>
          <p:nvPr>
            <p:ph idx="1"/>
          </p:nvPr>
        </p:nvSpPr>
        <p:spPr>
          <a:xfrm>
            <a:off x="1270000" y="2233594"/>
            <a:ext cx="10464800" cy="6643734"/>
          </a:xfrm>
        </p:spPr>
        <p:txBody>
          <a:bodyPr>
            <a:noAutofit/>
          </a:bodyPr>
          <a:lstStyle/>
          <a:p>
            <a:pPr>
              <a:lnSpc>
                <a:spcPct val="100000"/>
              </a:lnSpc>
            </a:pPr>
            <a:r>
              <a:rPr lang="en-US" sz="3600" dirty="0" smtClean="0"/>
              <a:t>Bateson continued with a story of lizard detecting an incoming insect on a leaf. </a:t>
            </a:r>
          </a:p>
          <a:p>
            <a:pPr algn="l">
              <a:lnSpc>
                <a:spcPct val="100000"/>
              </a:lnSpc>
            </a:pPr>
            <a:r>
              <a:rPr lang="en-US" sz="3600" i="1" dirty="0" smtClean="0">
                <a:solidFill>
                  <a:srgbClr val="FFC000"/>
                </a:solidFill>
              </a:rPr>
              <a:t>What is information for the lizard is not information for you, and what is information for you is not information for the lizard. </a:t>
            </a:r>
            <a:endParaRPr lang="en-US" sz="3600" dirty="0" smtClean="0"/>
          </a:p>
          <a:p>
            <a:pPr>
              <a:lnSpc>
                <a:spcPct val="100000"/>
              </a:lnSpc>
            </a:pPr>
            <a:r>
              <a:rPr lang="en-US" sz="3600" dirty="0" smtClean="0"/>
              <a:t>Perspective defines </a:t>
            </a:r>
            <a:r>
              <a:rPr lang="en-US" sz="3600" b="1" dirty="0" smtClean="0"/>
              <a:t>what counts</a:t>
            </a:r>
            <a:r>
              <a:rPr lang="en-US" sz="3600" dirty="0" smtClean="0"/>
              <a:t> as information at all, perspective defines </a:t>
            </a:r>
            <a:r>
              <a:rPr lang="en-US" sz="3600" b="1" dirty="0" smtClean="0"/>
              <a:t>to whom</a:t>
            </a:r>
            <a:r>
              <a:rPr lang="en-US" sz="3600" dirty="0" smtClean="0"/>
              <a:t> the information makes a difference.</a:t>
            </a:r>
          </a:p>
          <a:p>
            <a:pPr>
              <a:lnSpc>
                <a:spcPct val="100000"/>
              </a:lnSpc>
            </a:pPr>
            <a:r>
              <a:rPr lang="en-US" sz="3600" dirty="0" smtClean="0"/>
              <a:t>And hence to </a:t>
            </a:r>
            <a:r>
              <a:rPr lang="en-US" sz="3600" dirty="0" err="1" smtClean="0"/>
              <a:t>Goguen’s</a:t>
            </a:r>
            <a:r>
              <a:rPr lang="en-US" sz="3600" dirty="0" smtClean="0"/>
              <a:t> social interpretation of signs- and the importance of responsibility…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584200" y="254000"/>
            <a:ext cx="11836400" cy="2438400"/>
          </a:xfrm>
        </p:spPr>
        <p:txBody>
          <a:bodyPr/>
          <a:lstStyle/>
          <a:p>
            <a:pPr indent="0" eaLnBrk="1" hangingPunct="1">
              <a:tabLst>
                <a:tab pos="1536700" algn="l"/>
              </a:tabLst>
            </a:pPr>
            <a:r>
              <a:rPr lang="en-US" sz="7200" dirty="0" smtClean="0"/>
              <a:t>Back to </a:t>
            </a:r>
            <a:r>
              <a:rPr lang="en-US" sz="7200" dirty="0" smtClean="0"/>
              <a:t>Sensors</a:t>
            </a:r>
            <a:endParaRPr lang="en-US" sz="7200" dirty="0"/>
          </a:p>
        </p:txBody>
      </p:sp>
      <p:sp>
        <p:nvSpPr>
          <p:cNvPr id="64514" name="Rectangle 2"/>
          <p:cNvSpPr>
            <a:spLocks noGrp="1" noChangeArrowheads="1"/>
          </p:cNvSpPr>
          <p:nvPr>
            <p:ph type="body" idx="1"/>
          </p:nvPr>
        </p:nvSpPr>
        <p:spPr>
          <a:xfrm>
            <a:off x="1270000" y="2768600"/>
            <a:ext cx="10464800" cy="6629400"/>
          </a:xfrm>
        </p:spPr>
        <p:txBody>
          <a:bodyPr/>
          <a:lstStyle/>
          <a:p>
            <a:pPr eaLnBrk="1" hangingPunct="1">
              <a:tabLst>
                <a:tab pos="1054100" algn="l"/>
              </a:tabLst>
            </a:pPr>
            <a:r>
              <a:rPr lang="en-US" dirty="0"/>
              <a:t>How the information model matters:</a:t>
            </a:r>
          </a:p>
          <a:p>
            <a:pPr lvl="1" eaLnBrk="1" hangingPunct="1">
              <a:tabLst>
                <a:tab pos="1054100" algn="l"/>
              </a:tabLst>
            </a:pPr>
            <a:r>
              <a:rPr lang="en-US" dirty="0"/>
              <a:t>Treated as a “thing”, information is capital, a precious resource</a:t>
            </a:r>
          </a:p>
          <a:p>
            <a:pPr lvl="1" eaLnBrk="1" hangingPunct="1">
              <a:tabLst>
                <a:tab pos="1054100" algn="l"/>
              </a:tabLst>
            </a:pPr>
            <a:r>
              <a:rPr lang="en-US" dirty="0"/>
              <a:t>BUT, information is the result of work, interactions of sensors and humans</a:t>
            </a:r>
          </a:p>
          <a:p>
            <a:pPr lvl="1" eaLnBrk="1" hangingPunct="1">
              <a:tabLst>
                <a:tab pos="1054100" algn="l"/>
              </a:tabLst>
            </a:pPr>
            <a:r>
              <a:rPr lang="fr-CA" dirty="0" smtClean="0"/>
              <a:t>The value of information</a:t>
            </a:r>
            <a:r>
              <a:rPr lang="fr-CA" dirty="0" smtClean="0"/>
              <a:t> </a:t>
            </a:r>
            <a:r>
              <a:rPr lang="fr-CA" dirty="0" err="1" smtClean="0"/>
              <a:t>is</a:t>
            </a:r>
            <a:r>
              <a:rPr lang="fr-CA" dirty="0" smtClean="0"/>
              <a:t> NOT </a:t>
            </a:r>
            <a:r>
              <a:rPr lang="fr-CA" dirty="0" err="1" smtClean="0"/>
              <a:t>inherent</a:t>
            </a:r>
            <a:r>
              <a:rPr lang="fr-CA" dirty="0" smtClean="0"/>
              <a:t>, but the </a:t>
            </a:r>
            <a:r>
              <a:rPr lang="fr-CA" dirty="0" err="1" smtClean="0"/>
              <a:t>result</a:t>
            </a:r>
            <a:r>
              <a:rPr lang="fr-CA" dirty="0" smtClean="0"/>
              <a:t> of perspective (people, </a:t>
            </a:r>
            <a:r>
              <a:rPr lang="fr-CA" dirty="0" err="1" smtClean="0"/>
              <a:t>purpose</a:t>
            </a:r>
            <a:r>
              <a:rPr lang="fr-CA" dirty="0" smtClean="0"/>
              <a:t>, place…)</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6600" dirty="0" smtClean="0"/>
              <a:t>Limitations of </a:t>
            </a:r>
            <a:r>
              <a:rPr lang="fr-CA" sz="6600" dirty="0" err="1" smtClean="0"/>
              <a:t>transformational</a:t>
            </a:r>
            <a:r>
              <a:rPr lang="fr-CA" sz="6600" dirty="0" smtClean="0"/>
              <a:t> </a:t>
            </a:r>
            <a:r>
              <a:rPr lang="fr-CA" sz="6600" dirty="0" err="1" smtClean="0"/>
              <a:t>viewpoint</a:t>
            </a:r>
            <a:endParaRPr lang="en-US" sz="6600" dirty="0"/>
          </a:p>
        </p:txBody>
      </p:sp>
      <p:sp>
        <p:nvSpPr>
          <p:cNvPr id="3" name="Content Placeholder 2"/>
          <p:cNvSpPr>
            <a:spLocks noGrp="1"/>
          </p:cNvSpPr>
          <p:nvPr>
            <p:ph idx="1"/>
          </p:nvPr>
        </p:nvSpPr>
        <p:spPr>
          <a:xfrm>
            <a:off x="1270000" y="2768600"/>
            <a:ext cx="10464800" cy="6394480"/>
          </a:xfrm>
        </p:spPr>
        <p:txBody>
          <a:bodyPr/>
          <a:lstStyle/>
          <a:p>
            <a:r>
              <a:rPr lang="fr-CA" dirty="0" err="1" smtClean="0"/>
              <a:t>Tobler’s</a:t>
            </a:r>
            <a:r>
              <a:rPr lang="fr-CA" dirty="0" smtClean="0"/>
              <a:t> </a:t>
            </a:r>
            <a:r>
              <a:rPr lang="fr-CA" dirty="0" err="1" smtClean="0"/>
              <a:t>view</a:t>
            </a:r>
            <a:r>
              <a:rPr lang="fr-CA" dirty="0" smtClean="0"/>
              <a:t> on transformations:</a:t>
            </a:r>
          </a:p>
          <a:p>
            <a:pPr lvl="1"/>
            <a:r>
              <a:rPr lang="fr-CA" dirty="0" smtClean="0"/>
              <a:t>focus on invariance; </a:t>
            </a:r>
            <a:r>
              <a:rPr lang="fr-CA" dirty="0" err="1" smtClean="0"/>
              <a:t>what</a:t>
            </a:r>
            <a:r>
              <a:rPr lang="fr-CA" dirty="0" smtClean="0"/>
              <a:t> </a:t>
            </a:r>
            <a:r>
              <a:rPr lang="fr-CA" dirty="0" err="1" smtClean="0"/>
              <a:t>is</a:t>
            </a:r>
            <a:r>
              <a:rPr lang="fr-CA" dirty="0" smtClean="0"/>
              <a:t> </a:t>
            </a:r>
            <a:r>
              <a:rPr lang="fr-CA" dirty="0" err="1" smtClean="0"/>
              <a:t>preserved</a:t>
            </a:r>
            <a:endParaRPr lang="fr-CA" dirty="0" smtClean="0"/>
          </a:p>
          <a:p>
            <a:r>
              <a:rPr lang="fr-CA" dirty="0" smtClean="0"/>
              <a:t>BUT, </a:t>
            </a:r>
            <a:r>
              <a:rPr lang="fr-CA" dirty="0" err="1" smtClean="0"/>
              <a:t>it</a:t>
            </a:r>
            <a:r>
              <a:rPr lang="fr-CA" dirty="0" smtClean="0"/>
              <a:t> </a:t>
            </a:r>
            <a:r>
              <a:rPr lang="fr-CA" dirty="0" err="1" smtClean="0"/>
              <a:t>is</a:t>
            </a:r>
            <a:r>
              <a:rPr lang="fr-CA" dirty="0" smtClean="0"/>
              <a:t> </a:t>
            </a:r>
            <a:r>
              <a:rPr lang="fr-CA" dirty="0" err="1" smtClean="0"/>
              <a:t>exactly</a:t>
            </a:r>
            <a:r>
              <a:rPr lang="fr-CA" dirty="0" smtClean="0"/>
              <a:t> the opposite:</a:t>
            </a:r>
          </a:p>
          <a:p>
            <a:pPr lvl="1"/>
            <a:r>
              <a:rPr lang="fr-CA" dirty="0" smtClean="0"/>
              <a:t>focus on </a:t>
            </a:r>
            <a:r>
              <a:rPr lang="fr-CA" dirty="0" err="1" smtClean="0"/>
              <a:t>what</a:t>
            </a:r>
            <a:r>
              <a:rPr lang="fr-CA" dirty="0" smtClean="0"/>
              <a:t> </a:t>
            </a:r>
            <a:r>
              <a:rPr lang="fr-CA" dirty="0" err="1" smtClean="0"/>
              <a:t>is</a:t>
            </a:r>
            <a:r>
              <a:rPr lang="fr-CA" dirty="0" smtClean="0"/>
              <a:t> </a:t>
            </a:r>
            <a:r>
              <a:rPr lang="fr-CA" dirty="0" err="1" smtClean="0"/>
              <a:t>deliberately</a:t>
            </a:r>
            <a:r>
              <a:rPr lang="fr-CA" dirty="0" smtClean="0"/>
              <a:t> </a:t>
            </a:r>
            <a:r>
              <a:rPr lang="fr-CA" dirty="0" err="1" smtClean="0"/>
              <a:t>lost</a:t>
            </a:r>
            <a:r>
              <a:rPr lang="fr-CA" dirty="0" smtClean="0"/>
              <a:t>;</a:t>
            </a:r>
          </a:p>
          <a:p>
            <a:pPr lvl="1"/>
            <a:r>
              <a:rPr lang="fr-CA" dirty="0" err="1" smtClean="0"/>
              <a:t>what</a:t>
            </a:r>
            <a:r>
              <a:rPr lang="fr-CA" dirty="0" smtClean="0"/>
              <a:t> </a:t>
            </a:r>
            <a:r>
              <a:rPr lang="fr-CA" dirty="0" err="1" smtClean="0"/>
              <a:t>does</a:t>
            </a:r>
            <a:r>
              <a:rPr lang="fr-CA" dirty="0" smtClean="0"/>
              <a:t> not </a:t>
            </a:r>
            <a:r>
              <a:rPr lang="fr-CA" dirty="0" err="1" smtClean="0"/>
              <a:t>matter</a:t>
            </a:r>
            <a:r>
              <a:rPr lang="fr-CA" dirty="0" smtClean="0"/>
              <a:t> and </a:t>
            </a:r>
            <a:r>
              <a:rPr lang="fr-CA" dirty="0" err="1" smtClean="0"/>
              <a:t>what</a:t>
            </a:r>
            <a:r>
              <a:rPr lang="fr-CA" dirty="0" smtClean="0"/>
              <a:t> </a:t>
            </a:r>
            <a:r>
              <a:rPr lang="fr-CA" dirty="0" err="1" smtClean="0"/>
              <a:t>does</a:t>
            </a:r>
            <a:r>
              <a:rPr lang="fr-CA" dirty="0" smtClean="0"/>
              <a:t>;</a:t>
            </a:r>
          </a:p>
          <a:p>
            <a:r>
              <a:rPr lang="fr-CA" i="1" dirty="0" smtClean="0">
                <a:solidFill>
                  <a:srgbClr val="FFC000"/>
                </a:solidFill>
              </a:rPr>
              <a:t>the </a:t>
            </a:r>
            <a:r>
              <a:rPr lang="fr-CA" i="1" dirty="0" err="1" smtClean="0">
                <a:solidFill>
                  <a:srgbClr val="FFC000"/>
                </a:solidFill>
              </a:rPr>
              <a:t>difference</a:t>
            </a:r>
            <a:r>
              <a:rPr lang="fr-CA" i="1" dirty="0" smtClean="0">
                <a:solidFill>
                  <a:srgbClr val="FFC000"/>
                </a:solidFill>
              </a:rPr>
              <a:t> </a:t>
            </a:r>
            <a:r>
              <a:rPr lang="fr-CA" i="1" dirty="0" err="1" smtClean="0">
                <a:solidFill>
                  <a:srgbClr val="FFC000"/>
                </a:solidFill>
              </a:rPr>
              <a:t>that</a:t>
            </a:r>
            <a:r>
              <a:rPr lang="fr-CA" i="1" dirty="0" smtClean="0">
                <a:solidFill>
                  <a:srgbClr val="FFC000"/>
                </a:solidFill>
              </a:rPr>
              <a:t> </a:t>
            </a:r>
            <a:r>
              <a:rPr lang="fr-CA" i="1" dirty="0" err="1" smtClean="0">
                <a:solidFill>
                  <a:srgbClr val="FFC000"/>
                </a:solidFill>
              </a:rPr>
              <a:t>makes</a:t>
            </a:r>
            <a:r>
              <a:rPr lang="fr-CA" i="1" dirty="0" smtClean="0">
                <a:solidFill>
                  <a:srgbClr val="FFC000"/>
                </a:solidFill>
              </a:rPr>
              <a:t> a </a:t>
            </a:r>
            <a:r>
              <a:rPr lang="fr-CA" i="1" dirty="0" err="1" smtClean="0">
                <a:solidFill>
                  <a:srgbClr val="FFC000"/>
                </a:solidFill>
              </a:rPr>
              <a:t>difference</a:t>
            </a:r>
            <a:endParaRPr lang="en-US" i="1" dirty="0">
              <a:solidFill>
                <a:srgbClr val="FFC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22" y="254000"/>
            <a:ext cx="11858708" cy="2438400"/>
          </a:xfrm>
        </p:spPr>
        <p:txBody>
          <a:bodyPr/>
          <a:lstStyle/>
          <a:p>
            <a:r>
              <a:rPr lang="fr-CA" sz="6600" dirty="0" smtClean="0"/>
              <a:t>And a </a:t>
            </a:r>
            <a:r>
              <a:rPr lang="fr-CA" sz="6600" dirty="0" err="1" smtClean="0"/>
              <a:t>consequence</a:t>
            </a:r>
            <a:r>
              <a:rPr lang="fr-CA" sz="6600" dirty="0" smtClean="0"/>
              <a:t> (or </a:t>
            </a:r>
            <a:r>
              <a:rPr lang="fr-CA" sz="6600" dirty="0" err="1" smtClean="0"/>
              <a:t>two</a:t>
            </a:r>
            <a:r>
              <a:rPr lang="fr-CA" sz="6600" dirty="0" smtClean="0"/>
              <a:t>)</a:t>
            </a:r>
            <a:endParaRPr lang="en-US" sz="6600" dirty="0"/>
          </a:p>
        </p:txBody>
      </p:sp>
      <p:sp>
        <p:nvSpPr>
          <p:cNvPr id="3" name="Content Placeholder 2"/>
          <p:cNvSpPr>
            <a:spLocks noGrp="1"/>
          </p:cNvSpPr>
          <p:nvPr>
            <p:ph idx="1"/>
          </p:nvPr>
        </p:nvSpPr>
        <p:spPr/>
        <p:txBody>
          <a:bodyPr/>
          <a:lstStyle/>
          <a:p>
            <a:r>
              <a:rPr lang="fr-CA" dirty="0" smtClean="0"/>
              <a:t>van </a:t>
            </a:r>
            <a:r>
              <a:rPr lang="fr-CA" dirty="0" err="1" smtClean="0"/>
              <a:t>Foerster</a:t>
            </a:r>
            <a:r>
              <a:rPr lang="fr-CA" dirty="0" smtClean="0"/>
              <a:t>: </a:t>
            </a:r>
            <a:r>
              <a:rPr lang="fr-CA" i="1" dirty="0" smtClean="0"/>
              <a:t>« </a:t>
            </a:r>
            <a:r>
              <a:rPr lang="fr-CA" i="1" dirty="0" err="1" smtClean="0"/>
              <a:t>you</a:t>
            </a:r>
            <a:r>
              <a:rPr lang="fr-CA" i="1" dirty="0" smtClean="0"/>
              <a:t> </a:t>
            </a:r>
            <a:r>
              <a:rPr lang="fr-CA" i="1" dirty="0" err="1" smtClean="0"/>
              <a:t>can</a:t>
            </a:r>
            <a:r>
              <a:rPr lang="fr-CA" i="1" dirty="0" smtClean="0"/>
              <a:t> </a:t>
            </a:r>
            <a:r>
              <a:rPr lang="fr-CA" i="1" dirty="0" err="1" smtClean="0"/>
              <a:t>turn</a:t>
            </a:r>
            <a:r>
              <a:rPr lang="fr-CA" i="1" dirty="0" smtClean="0"/>
              <a:t> a </a:t>
            </a:r>
            <a:r>
              <a:rPr lang="fr-CA" i="1" dirty="0" err="1" smtClean="0"/>
              <a:t>library</a:t>
            </a:r>
            <a:r>
              <a:rPr lang="fr-CA" i="1" dirty="0" smtClean="0"/>
              <a:t> </a:t>
            </a:r>
            <a:r>
              <a:rPr lang="fr-CA" i="1" dirty="0" err="1" smtClean="0"/>
              <a:t>upside</a:t>
            </a:r>
            <a:r>
              <a:rPr lang="fr-CA" i="1" dirty="0" smtClean="0"/>
              <a:t> down, but not a drop of information </a:t>
            </a:r>
            <a:r>
              <a:rPr lang="fr-CA" i="1" dirty="0" err="1" smtClean="0"/>
              <a:t>will</a:t>
            </a:r>
            <a:r>
              <a:rPr lang="fr-CA" i="1" dirty="0" smtClean="0"/>
              <a:t> flow out »</a:t>
            </a:r>
            <a:endParaRPr lang="en-US" i="1" dirty="0" smtClean="0"/>
          </a:p>
          <a:p>
            <a:r>
              <a:rPr lang="fr-CA" dirty="0" smtClean="0"/>
              <a:t>All </a:t>
            </a:r>
            <a:r>
              <a:rPr lang="fr-CA" dirty="0" err="1" smtClean="0"/>
              <a:t>writing</a:t>
            </a:r>
            <a:r>
              <a:rPr lang="fr-CA" dirty="0" smtClean="0"/>
              <a:t> </a:t>
            </a:r>
            <a:r>
              <a:rPr lang="fr-CA" dirty="0" err="1" smtClean="0"/>
              <a:t>requires</a:t>
            </a:r>
            <a:r>
              <a:rPr lang="fr-CA" dirty="0" smtClean="0"/>
              <a:t> an audience; </a:t>
            </a:r>
            <a:r>
              <a:rPr lang="fr-CA" dirty="0" err="1" smtClean="0"/>
              <a:t>meaning</a:t>
            </a:r>
            <a:r>
              <a:rPr lang="fr-CA" dirty="0" smtClean="0"/>
              <a:t> </a:t>
            </a:r>
            <a:r>
              <a:rPr lang="fr-CA" dirty="0" err="1" smtClean="0"/>
              <a:t>is</a:t>
            </a:r>
            <a:r>
              <a:rPr lang="fr-CA" dirty="0" smtClean="0"/>
              <a:t> </a:t>
            </a:r>
            <a:r>
              <a:rPr lang="fr-CA" dirty="0" err="1" smtClean="0"/>
              <a:t>interpreted</a:t>
            </a:r>
            <a:r>
              <a:rPr lang="fr-CA" dirty="0" smtClean="0"/>
              <a:t> by the </a:t>
            </a:r>
            <a:r>
              <a:rPr lang="fr-CA" dirty="0" err="1" smtClean="0"/>
              <a:t>reader</a:t>
            </a:r>
            <a:endParaRPr lang="fr-CA"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934200" y="304800"/>
            <a:ext cx="5562600" cy="3479800"/>
          </a:xfrm>
        </p:spPr>
        <p:txBody>
          <a:bodyPr/>
          <a:lstStyle/>
          <a:p>
            <a:r>
              <a:rPr lang="fr-FR"/>
              <a:t>Role of </a:t>
            </a:r>
            <a:br>
              <a:rPr lang="fr-FR"/>
            </a:br>
            <a:r>
              <a:rPr lang="fr-FR"/>
              <a:t>Networks</a:t>
            </a:r>
          </a:p>
        </p:txBody>
      </p:sp>
      <p:sp>
        <p:nvSpPr>
          <p:cNvPr id="228355" name="Rectangle 3"/>
          <p:cNvSpPr>
            <a:spLocks noGrp="1" noChangeArrowheads="1"/>
          </p:cNvSpPr>
          <p:nvPr>
            <p:ph type="body" idx="1"/>
          </p:nvPr>
        </p:nvSpPr>
        <p:spPr>
          <a:xfrm>
            <a:off x="1219200" y="3657600"/>
            <a:ext cx="10845800" cy="5842000"/>
          </a:xfrm>
        </p:spPr>
        <p:txBody>
          <a:bodyPr/>
          <a:lstStyle/>
          <a:p>
            <a:r>
              <a:rPr lang="fr-FR" b="1" dirty="0" err="1" smtClean="0"/>
              <a:t>Intellectual</a:t>
            </a:r>
            <a:r>
              <a:rPr lang="fr-FR" b="1" dirty="0" smtClean="0"/>
              <a:t> </a:t>
            </a:r>
            <a:r>
              <a:rPr lang="fr-FR" b="1" dirty="0" err="1" smtClean="0"/>
              <a:t>progress</a:t>
            </a:r>
            <a:r>
              <a:rPr lang="fr-FR" b="1" dirty="0" smtClean="0"/>
              <a:t> </a:t>
            </a:r>
            <a:r>
              <a:rPr lang="fr-FR" b="1" dirty="0" err="1" smtClean="0"/>
              <a:t>requires</a:t>
            </a:r>
            <a:r>
              <a:rPr lang="fr-FR" b="1" dirty="0" smtClean="0"/>
              <a:t> </a:t>
            </a:r>
            <a:r>
              <a:rPr lang="fr-FR" b="1" dirty="0" err="1" smtClean="0"/>
              <a:t>mixing</a:t>
            </a:r>
            <a:r>
              <a:rPr lang="fr-FR" b="1" dirty="0" smtClean="0"/>
              <a:t> up perspectives.</a:t>
            </a:r>
            <a:endParaRPr lang="fr-FR" b="1" dirty="0"/>
          </a:p>
          <a:p>
            <a:r>
              <a:rPr lang="fr-FR" b="1" dirty="0"/>
              <a:t>Interaction </a:t>
            </a:r>
            <a:r>
              <a:rPr lang="fr-FR" b="1" dirty="0" err="1"/>
              <a:t>between</a:t>
            </a:r>
            <a:r>
              <a:rPr lang="fr-FR" b="1" dirty="0"/>
              <a:t> disciplines </a:t>
            </a:r>
            <a:r>
              <a:rPr lang="fr-FR" b="1" dirty="0" err="1"/>
              <a:t>is</a:t>
            </a:r>
            <a:r>
              <a:rPr lang="fr-FR" b="1" dirty="0"/>
              <a:t> </a:t>
            </a:r>
            <a:r>
              <a:rPr lang="fr-FR" b="1" dirty="0" err="1"/>
              <a:t>necessary</a:t>
            </a:r>
            <a:r>
              <a:rPr lang="fr-FR" b="1" dirty="0"/>
              <a:t>.</a:t>
            </a:r>
          </a:p>
          <a:p>
            <a:r>
              <a:rPr lang="fr-FR" b="1" dirty="0" err="1"/>
              <a:t>Fresh</a:t>
            </a:r>
            <a:r>
              <a:rPr lang="fr-FR" b="1" dirty="0"/>
              <a:t> perspective </a:t>
            </a:r>
            <a:r>
              <a:rPr lang="fr-FR" b="1" dirty="0" err="1"/>
              <a:t>comes</a:t>
            </a:r>
            <a:r>
              <a:rPr lang="fr-FR" b="1" dirty="0"/>
              <a:t> </a:t>
            </a:r>
            <a:r>
              <a:rPr lang="fr-FR" b="1" dirty="0" err="1"/>
              <a:t>from</a:t>
            </a:r>
            <a:r>
              <a:rPr lang="fr-FR" b="1" dirty="0"/>
              <a:t> </a:t>
            </a:r>
            <a:r>
              <a:rPr lang="fr-FR" b="1" dirty="0" err="1"/>
              <a:t>student</a:t>
            </a:r>
            <a:r>
              <a:rPr lang="fr-FR" b="1" dirty="0"/>
              <a:t> participants.</a:t>
            </a:r>
          </a:p>
        </p:txBody>
      </p:sp>
      <p:pic>
        <p:nvPicPr>
          <p:cNvPr id="228356" name="Picture 4" descr="End Of Section"/>
          <p:cNvPicPr>
            <a:picLocks noChangeAspect="1" noChangeArrowheads="1"/>
          </p:cNvPicPr>
          <p:nvPr/>
        </p:nvPicPr>
        <p:blipFill>
          <a:blip r:embed="rId2" cstate="print"/>
          <a:srcRect r="15094" b="-841"/>
          <a:stretch>
            <a:fillRect/>
          </a:stretch>
        </p:blipFill>
        <p:spPr bwMode="auto">
          <a:xfrm>
            <a:off x="0" y="0"/>
            <a:ext cx="4368800" cy="358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1270000" y="12700"/>
            <a:ext cx="10464800" cy="2438400"/>
          </a:xfrm>
        </p:spPr>
        <p:txBody>
          <a:bodyPr/>
          <a:lstStyle/>
          <a:p>
            <a:pPr indent="0" eaLnBrk="1" hangingPunct="1">
              <a:tabLst>
                <a:tab pos="1536700" algn="l"/>
              </a:tabLst>
            </a:pPr>
            <a:r>
              <a:rPr lang="en-US" smtClean="0"/>
              <a:t>Conclusion</a:t>
            </a:r>
          </a:p>
        </p:txBody>
      </p:sp>
      <p:sp>
        <p:nvSpPr>
          <p:cNvPr id="35843" name="Rectangle 2"/>
          <p:cNvSpPr>
            <a:spLocks noGrp="1" noChangeArrowheads="1"/>
          </p:cNvSpPr>
          <p:nvPr>
            <p:ph type="body" idx="1"/>
          </p:nvPr>
        </p:nvSpPr>
        <p:spPr>
          <a:xfrm>
            <a:off x="1295400" y="1981200"/>
            <a:ext cx="10541000" cy="7162800"/>
          </a:xfrm>
        </p:spPr>
        <p:txBody>
          <a:bodyPr/>
          <a:lstStyle/>
          <a:p>
            <a:pPr eaLnBrk="1" hangingPunct="1">
              <a:buNone/>
              <a:tabLst>
                <a:tab pos="1054100" algn="l"/>
              </a:tabLst>
            </a:pPr>
            <a:endParaRPr lang="en-US" dirty="0" smtClean="0"/>
          </a:p>
          <a:p>
            <a:pPr eaLnBrk="1" hangingPunct="1">
              <a:tabLst>
                <a:tab pos="1054100" algn="l"/>
              </a:tabLst>
            </a:pPr>
            <a:r>
              <a:rPr lang="en-US" dirty="0" smtClean="0"/>
              <a:t>Distributed sensor technology offers new challenges;</a:t>
            </a:r>
          </a:p>
          <a:p>
            <a:pPr eaLnBrk="1" hangingPunct="1">
              <a:tabLst>
                <a:tab pos="1054100" algn="l"/>
              </a:tabLst>
            </a:pPr>
            <a:r>
              <a:rPr lang="en-US" dirty="0" smtClean="0"/>
              <a:t>Knowledge networks complete the interaction.</a:t>
            </a:r>
          </a:p>
          <a:p>
            <a:pPr eaLnBrk="1" hangingPunct="1">
              <a:tabLst>
                <a:tab pos="1054100" algn="l"/>
              </a:tabLst>
            </a:pPr>
            <a:endParaRPr lang="en-US" dirty="0" smtClean="0"/>
          </a:p>
          <a:p>
            <a:pPr eaLnBrk="1" hangingPunct="1">
              <a:tabLst>
                <a:tab pos="1054100" algn="l"/>
              </a:tabLst>
            </a:pPr>
            <a:r>
              <a:rPr lang="en-US" b="1" i="1" dirty="0" smtClean="0">
                <a:solidFill>
                  <a:schemeClr val="tx2"/>
                </a:solidFill>
              </a:rPr>
              <a:t>Best </a:t>
            </a:r>
            <a:r>
              <a:rPr lang="en-US" b="1" i="1" dirty="0" smtClean="0">
                <a:solidFill>
                  <a:schemeClr val="tx2"/>
                </a:solidFill>
              </a:rPr>
              <a:t>wishes for a productive Summer School!</a:t>
            </a:r>
            <a:endParaRPr lang="en-US" b="1" i="1" dirty="0" smtClean="0">
              <a:solidFill>
                <a:schemeClr val="tx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Disclaimer</a:t>
            </a:r>
            <a:endParaRPr lang="en-US" dirty="0"/>
          </a:p>
        </p:txBody>
      </p:sp>
      <p:sp>
        <p:nvSpPr>
          <p:cNvPr id="3" name="Content Placeholder 2"/>
          <p:cNvSpPr>
            <a:spLocks noGrp="1"/>
          </p:cNvSpPr>
          <p:nvPr>
            <p:ph idx="1"/>
          </p:nvPr>
        </p:nvSpPr>
        <p:spPr>
          <a:xfrm>
            <a:off x="1270000" y="2768600"/>
            <a:ext cx="10464800" cy="6465918"/>
          </a:xfrm>
        </p:spPr>
        <p:txBody>
          <a:bodyPr/>
          <a:lstStyle/>
          <a:p>
            <a:r>
              <a:rPr lang="fr-CA" dirty="0" smtClean="0"/>
              <a:t>The </a:t>
            </a:r>
            <a:r>
              <a:rPr lang="fr-CA" dirty="0" err="1" smtClean="0"/>
              <a:t>preceeding</a:t>
            </a:r>
            <a:r>
              <a:rPr lang="fr-CA" dirty="0" smtClean="0"/>
              <a:t> </a:t>
            </a:r>
            <a:r>
              <a:rPr lang="fr-CA" dirty="0" err="1" smtClean="0"/>
              <a:t>slide</a:t>
            </a:r>
            <a:r>
              <a:rPr lang="fr-CA" dirty="0" smtClean="0"/>
              <a:t> show </a:t>
            </a:r>
            <a:r>
              <a:rPr lang="fr-CA" dirty="0" err="1" smtClean="0"/>
              <a:t>was</a:t>
            </a:r>
            <a:r>
              <a:rPr lang="fr-CA" dirty="0" smtClean="0"/>
              <a:t> </a:t>
            </a:r>
            <a:r>
              <a:rPr lang="fr-CA" dirty="0" err="1" smtClean="0"/>
              <a:t>neither</a:t>
            </a:r>
            <a:r>
              <a:rPr lang="fr-CA" dirty="0" smtClean="0"/>
              <a:t> </a:t>
            </a:r>
            <a:r>
              <a:rPr lang="fr-CA" dirty="0" err="1" smtClean="0"/>
              <a:t>accurate</a:t>
            </a:r>
            <a:r>
              <a:rPr lang="fr-CA" dirty="0" smtClean="0"/>
              <a:t>, </a:t>
            </a:r>
            <a:r>
              <a:rPr lang="fr-CA" dirty="0" err="1" smtClean="0"/>
              <a:t>nor</a:t>
            </a:r>
            <a:r>
              <a:rPr lang="fr-CA" dirty="0" smtClean="0"/>
              <a:t> </a:t>
            </a:r>
            <a:r>
              <a:rPr lang="fr-CA" dirty="0" err="1" smtClean="0"/>
              <a:t>complete</a:t>
            </a:r>
            <a:r>
              <a:rPr lang="fr-CA" dirty="0" smtClean="0"/>
              <a:t>, and </a:t>
            </a:r>
            <a:r>
              <a:rPr lang="fr-CA" dirty="0" err="1" smtClean="0"/>
              <a:t>its</a:t>
            </a:r>
            <a:r>
              <a:rPr lang="fr-CA" dirty="0" smtClean="0"/>
              <a:t> </a:t>
            </a:r>
            <a:r>
              <a:rPr lang="fr-CA" dirty="0" err="1" smtClean="0"/>
              <a:t>quality</a:t>
            </a:r>
            <a:r>
              <a:rPr lang="fr-CA" dirty="0" smtClean="0"/>
              <a:t> </a:t>
            </a:r>
            <a:r>
              <a:rPr lang="fr-CA" dirty="0" err="1" smtClean="0"/>
              <a:t>is</a:t>
            </a:r>
            <a:r>
              <a:rPr lang="fr-CA" dirty="0" smtClean="0"/>
              <a:t> </a:t>
            </a:r>
            <a:r>
              <a:rPr lang="fr-CA" dirty="0" err="1" smtClean="0"/>
              <a:t>entirely</a:t>
            </a:r>
            <a:r>
              <a:rPr lang="fr-CA" dirty="0" smtClean="0"/>
              <a:t> in the hands of the audience.</a:t>
            </a:r>
          </a:p>
          <a:p>
            <a:r>
              <a:rPr lang="fr-CA" dirty="0" err="1" smtClean="0"/>
              <a:t>Any</a:t>
            </a:r>
            <a:r>
              <a:rPr lang="fr-CA" dirty="0" smtClean="0"/>
              <a:t> </a:t>
            </a:r>
            <a:r>
              <a:rPr lang="fr-CA" dirty="0" err="1" smtClean="0"/>
              <a:t>resemblence</a:t>
            </a:r>
            <a:r>
              <a:rPr lang="fr-CA" dirty="0" smtClean="0"/>
              <a:t> of the </a:t>
            </a:r>
            <a:r>
              <a:rPr lang="fr-CA" dirty="0" err="1" smtClean="0"/>
              <a:t>fictional</a:t>
            </a:r>
            <a:r>
              <a:rPr lang="fr-CA" dirty="0" smtClean="0"/>
              <a:t> </a:t>
            </a:r>
            <a:r>
              <a:rPr lang="fr-CA" dirty="0" err="1" smtClean="0"/>
              <a:t>characters</a:t>
            </a:r>
            <a:r>
              <a:rPr lang="fr-CA" dirty="0" smtClean="0"/>
              <a:t> </a:t>
            </a:r>
            <a:r>
              <a:rPr lang="fr-CA" dirty="0" err="1" smtClean="0"/>
              <a:t>referenced</a:t>
            </a:r>
            <a:r>
              <a:rPr lang="fr-CA" dirty="0" smtClean="0"/>
              <a:t> to </a:t>
            </a:r>
            <a:r>
              <a:rPr lang="fr-CA" dirty="0" err="1" smtClean="0"/>
              <a:t>well</a:t>
            </a:r>
            <a:r>
              <a:rPr lang="fr-CA" dirty="0" smtClean="0"/>
              <a:t>-</a:t>
            </a:r>
            <a:r>
              <a:rPr lang="fr-CA" dirty="0" err="1" smtClean="0"/>
              <a:t>known</a:t>
            </a:r>
            <a:r>
              <a:rPr lang="fr-CA" dirty="0" smtClean="0"/>
              <a:t> </a:t>
            </a:r>
            <a:r>
              <a:rPr lang="fr-CA" dirty="0" err="1" smtClean="0"/>
              <a:t>academics</a:t>
            </a:r>
            <a:r>
              <a:rPr lang="fr-CA" dirty="0" smtClean="0"/>
              <a:t> </a:t>
            </a:r>
            <a:r>
              <a:rPr lang="fr-CA" dirty="0" err="1" smtClean="0"/>
              <a:t>is</a:t>
            </a:r>
            <a:r>
              <a:rPr lang="fr-CA" dirty="0" smtClean="0"/>
              <a:t> not </a:t>
            </a:r>
            <a:r>
              <a:rPr lang="fr-CA" dirty="0" err="1" smtClean="0"/>
              <a:t>coincidental</a:t>
            </a:r>
            <a:r>
              <a:rPr lang="fr-CA" dirty="0" smtClean="0"/>
              <a:t>.</a:t>
            </a:r>
          </a:p>
          <a:p>
            <a:r>
              <a:rPr lang="fr-CA" dirty="0" smtClean="0"/>
              <a:t>No </a:t>
            </a:r>
            <a:r>
              <a:rPr lang="fr-CA" dirty="0" err="1" smtClean="0"/>
              <a:t>animals</a:t>
            </a:r>
            <a:r>
              <a:rPr lang="fr-CA" dirty="0" smtClean="0"/>
              <a:t> </a:t>
            </a:r>
            <a:r>
              <a:rPr lang="fr-CA" dirty="0" err="1" smtClean="0"/>
              <a:t>were</a:t>
            </a:r>
            <a:r>
              <a:rPr lang="fr-CA" dirty="0" smtClean="0"/>
              <a:t> </a:t>
            </a:r>
            <a:r>
              <a:rPr lang="fr-CA" dirty="0" err="1" smtClean="0"/>
              <a:t>hurt</a:t>
            </a:r>
            <a:r>
              <a:rPr lang="fr-CA" dirty="0" smtClean="0"/>
              <a:t> in the </a:t>
            </a:r>
            <a:r>
              <a:rPr lang="fr-CA" dirty="0" err="1" smtClean="0"/>
              <a:t>making</a:t>
            </a:r>
            <a:r>
              <a:rPr lang="fr-CA" dirty="0" smtClean="0"/>
              <a:t> of </a:t>
            </a:r>
            <a:r>
              <a:rPr lang="fr-CA" dirty="0" err="1" smtClean="0"/>
              <a:t>this</a:t>
            </a:r>
            <a:r>
              <a:rPr lang="fr-CA" dirty="0" smtClean="0"/>
              <a:t> </a:t>
            </a:r>
            <a:r>
              <a:rPr lang="fr-CA" dirty="0" err="1" smtClean="0"/>
              <a:t>entertainment</a:t>
            </a:r>
            <a:r>
              <a:rPr lang="fr-CA" dirty="0" smtClean="0"/>
              <a:t>.</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990600" y="0"/>
            <a:ext cx="11049000" cy="1600200"/>
          </a:xfrm>
        </p:spPr>
        <p:txBody>
          <a:bodyPr/>
          <a:lstStyle/>
          <a:p>
            <a:pPr marL="0" indent="25400" eaLnBrk="1" hangingPunct="1"/>
            <a:r>
              <a:rPr lang="fr-FR" sz="6600" i="1" smtClean="0"/>
              <a:t>Everything is going to get:</a:t>
            </a:r>
            <a:endParaRPr lang="fr-FR" sz="6600" smtClean="0"/>
          </a:p>
        </p:txBody>
      </p:sp>
      <p:sp>
        <p:nvSpPr>
          <p:cNvPr id="215043" name="Rectangle 3"/>
          <p:cNvSpPr>
            <a:spLocks noGrp="1" noChangeArrowheads="1"/>
          </p:cNvSpPr>
          <p:nvPr>
            <p:ph type="subTitle" idx="1"/>
          </p:nvPr>
        </p:nvSpPr>
        <p:spPr>
          <a:xfrm>
            <a:off x="609600" y="1676400"/>
            <a:ext cx="5257800" cy="4648200"/>
          </a:xfrm>
        </p:spPr>
        <p:txBody>
          <a:bodyPr/>
          <a:lstStyle/>
          <a:p>
            <a:pPr marL="25400" eaLnBrk="1" hangingPunct="1"/>
            <a:r>
              <a:rPr lang="fr-FR" sz="5400" dirty="0" err="1" smtClean="0"/>
              <a:t>Smaller</a:t>
            </a:r>
            <a:endParaRPr lang="fr-FR" sz="5400" dirty="0" smtClean="0"/>
          </a:p>
          <a:p>
            <a:pPr marL="25400" eaLnBrk="1" hangingPunct="1"/>
            <a:r>
              <a:rPr lang="fr-FR" sz="5400" dirty="0" err="1" smtClean="0"/>
              <a:t>Faster</a:t>
            </a:r>
            <a:endParaRPr lang="fr-FR" sz="5400" dirty="0" smtClean="0"/>
          </a:p>
          <a:p>
            <a:pPr marL="25400" eaLnBrk="1" hangingPunct="1"/>
            <a:r>
              <a:rPr lang="fr-FR" sz="5400" dirty="0" err="1" smtClean="0"/>
              <a:t>Greater</a:t>
            </a:r>
            <a:r>
              <a:rPr lang="fr-FR" sz="5400" dirty="0" smtClean="0"/>
              <a:t> </a:t>
            </a:r>
            <a:r>
              <a:rPr lang="fr-FR" sz="5400" dirty="0" err="1" smtClean="0"/>
              <a:t>capacity</a:t>
            </a:r>
            <a:endParaRPr lang="fr-FR" dirty="0" smtClean="0"/>
          </a:p>
          <a:p>
            <a:pPr marL="25400" eaLnBrk="1" hangingPunct="1"/>
            <a:r>
              <a:rPr lang="fr-FR" sz="5400" dirty="0" smtClean="0"/>
              <a:t>More </a:t>
            </a:r>
            <a:r>
              <a:rPr lang="fr-FR" sz="5400" dirty="0" err="1" smtClean="0"/>
              <a:t>integrated</a:t>
            </a:r>
            <a:endParaRPr lang="fr-FR" sz="5400" dirty="0" smtClean="0"/>
          </a:p>
          <a:p>
            <a:pPr marL="25400" eaLnBrk="1" hangingPunct="1"/>
            <a:r>
              <a:rPr lang="fr-FR" sz="5400" dirty="0" smtClean="0"/>
              <a:t>…</a:t>
            </a:r>
          </a:p>
        </p:txBody>
      </p:sp>
      <p:sp>
        <p:nvSpPr>
          <p:cNvPr id="215044" name="Text Box 4"/>
          <p:cNvSpPr txBox="1">
            <a:spLocks/>
          </p:cNvSpPr>
          <p:nvPr/>
        </p:nvSpPr>
        <p:spPr bwMode="auto">
          <a:xfrm>
            <a:off x="990600" y="6324600"/>
            <a:ext cx="11353800" cy="2971800"/>
          </a:xfrm>
          <a:prstGeom prst="rect">
            <a:avLst/>
          </a:prstGeom>
          <a:noFill/>
          <a:ln w="25400">
            <a:noFill/>
            <a:miter lim="800000"/>
            <a:headEnd/>
            <a:tailEnd/>
          </a:ln>
        </p:spPr>
        <p:txBody>
          <a:bodyPr>
            <a:spAutoFit/>
          </a:bodyPr>
          <a:lstStyle/>
          <a:p>
            <a:pPr>
              <a:spcBef>
                <a:spcPct val="50000"/>
              </a:spcBef>
            </a:pPr>
            <a:r>
              <a:rPr lang="fr-FR" baseline="0">
                <a:solidFill>
                  <a:schemeClr val="tx2"/>
                </a:solidFill>
              </a:rPr>
              <a:t>But, will this marvelous new world be any </a:t>
            </a:r>
            <a:r>
              <a:rPr lang="fr-FR" b="1" baseline="0">
                <a:solidFill>
                  <a:schemeClr val="tx2"/>
                </a:solidFill>
              </a:rPr>
              <a:t>smarter</a:t>
            </a:r>
            <a:r>
              <a:rPr lang="fr-FR" baseline="0">
                <a:solidFill>
                  <a:schemeClr val="tx2"/>
                </a:solidFill>
              </a:rPr>
              <a:t>?</a:t>
            </a:r>
          </a:p>
          <a:p>
            <a:pPr>
              <a:spcBef>
                <a:spcPct val="50000"/>
              </a:spcBef>
            </a:pPr>
            <a:r>
              <a:rPr lang="fr-FR" baseline="0">
                <a:solidFill>
                  <a:schemeClr val="tx2"/>
                </a:solidFill>
              </a:rPr>
              <a:t>Will we be stuck with the same old designs developed for a different set of conditions?</a:t>
            </a:r>
            <a:endParaRPr lang="fr-FR" baseline="0"/>
          </a:p>
        </p:txBody>
      </p:sp>
      <p:pic>
        <p:nvPicPr>
          <p:cNvPr id="215045" name="Picture 5" descr="NewCuyamaSmall"/>
          <p:cNvPicPr>
            <a:picLocks noChangeAspect="1" noChangeArrowheads="1"/>
          </p:cNvPicPr>
          <p:nvPr/>
        </p:nvPicPr>
        <p:blipFill>
          <a:blip r:embed="rId2" cstate="print"/>
          <a:srcRect t="8521" b="13176"/>
          <a:stretch>
            <a:fillRect/>
          </a:stretch>
        </p:blipFill>
        <p:spPr bwMode="auto">
          <a:xfrm>
            <a:off x="6781800" y="2590800"/>
            <a:ext cx="5715000" cy="311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15043">
                                            <p:txEl>
                                              <p:pRg st="0" end="0"/>
                                            </p:txEl>
                                          </p:spTgt>
                                        </p:tgtEl>
                                        <p:attrNameLst>
                                          <p:attrName>style.visibility</p:attrName>
                                        </p:attrNameLst>
                                      </p:cBhvr>
                                      <p:to>
                                        <p:strVal val="visible"/>
                                      </p:to>
                                    </p:set>
                                    <p:animEffect transition="in" filter="fade">
                                      <p:cBhvr>
                                        <p:cTn id="11" dur="1000"/>
                                        <p:tgtEl>
                                          <p:spTgt spid="215043">
                                            <p:txEl>
                                              <p:pRg st="0" end="0"/>
                                            </p:txEl>
                                          </p:spTgt>
                                        </p:tgtEl>
                                      </p:cBhvr>
                                    </p:animEffect>
                                    <p:anim calcmode="lin" valueType="num">
                                      <p:cBhvr>
                                        <p:cTn id="12" dur="10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15043">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5043">
                                            <p:txEl>
                                              <p:pRg st="1" end="1"/>
                                            </p:txEl>
                                          </p:spTgt>
                                        </p:tgtEl>
                                        <p:attrNameLst>
                                          <p:attrName>style.visibility</p:attrName>
                                        </p:attrNameLst>
                                      </p:cBhvr>
                                      <p:to>
                                        <p:strVal val="visible"/>
                                      </p:to>
                                    </p:set>
                                    <p:animEffect transition="in" filter="fade">
                                      <p:cBhvr>
                                        <p:cTn id="16" dur="1000"/>
                                        <p:tgtEl>
                                          <p:spTgt spid="215043">
                                            <p:txEl>
                                              <p:pRg st="1" end="1"/>
                                            </p:txEl>
                                          </p:spTgt>
                                        </p:tgtEl>
                                      </p:cBhvr>
                                    </p:animEffect>
                                    <p:anim calcmode="lin" valueType="num">
                                      <p:cBhvr>
                                        <p:cTn id="17" dur="10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43">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15043">
                                            <p:txEl>
                                              <p:pRg st="2" end="2"/>
                                            </p:txEl>
                                          </p:spTgt>
                                        </p:tgtEl>
                                        <p:attrNameLst>
                                          <p:attrName>style.visibility</p:attrName>
                                        </p:attrNameLst>
                                      </p:cBhvr>
                                      <p:to>
                                        <p:strVal val="visible"/>
                                      </p:to>
                                    </p:set>
                                    <p:animEffect transition="in" filter="fade">
                                      <p:cBhvr>
                                        <p:cTn id="21" dur="1000"/>
                                        <p:tgtEl>
                                          <p:spTgt spid="215043">
                                            <p:txEl>
                                              <p:pRg st="2" end="2"/>
                                            </p:txEl>
                                          </p:spTgt>
                                        </p:tgtEl>
                                      </p:cBhvr>
                                    </p:animEffect>
                                    <p:anim calcmode="lin" valueType="num">
                                      <p:cBhvr>
                                        <p:cTn id="22" dur="10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4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15043">
                                            <p:txEl>
                                              <p:pRg st="3" end="3"/>
                                            </p:txEl>
                                          </p:spTgt>
                                        </p:tgtEl>
                                        <p:attrNameLst>
                                          <p:attrName>style.visibility</p:attrName>
                                        </p:attrNameLst>
                                      </p:cBhvr>
                                      <p:to>
                                        <p:strVal val="visible"/>
                                      </p:to>
                                    </p:set>
                                    <p:animEffect transition="in" filter="fade">
                                      <p:cBhvr>
                                        <p:cTn id="26" dur="1000"/>
                                        <p:tgtEl>
                                          <p:spTgt spid="215043">
                                            <p:txEl>
                                              <p:pRg st="3" end="3"/>
                                            </p:txEl>
                                          </p:spTgt>
                                        </p:tgtEl>
                                      </p:cBhvr>
                                    </p:animEffect>
                                    <p:anim calcmode="lin" valueType="num">
                                      <p:cBhvr>
                                        <p:cTn id="27" dur="10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1504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5043">
                                            <p:txEl>
                                              <p:pRg st="4" end="4"/>
                                            </p:txEl>
                                          </p:spTgt>
                                        </p:tgtEl>
                                        <p:attrNameLst>
                                          <p:attrName>style.visibility</p:attrName>
                                        </p:attrNameLst>
                                      </p:cBhvr>
                                      <p:to>
                                        <p:strVal val="visible"/>
                                      </p:to>
                                    </p:set>
                                    <p:animEffect transition="in" filter="fade">
                                      <p:cBhvr>
                                        <p:cTn id="31" dur="1000"/>
                                        <p:tgtEl>
                                          <p:spTgt spid="215043">
                                            <p:txEl>
                                              <p:pRg st="4" end="4"/>
                                            </p:txEl>
                                          </p:spTgt>
                                        </p:tgtEl>
                                      </p:cBhvr>
                                    </p:animEffect>
                                    <p:anim calcmode="lin" valueType="num">
                                      <p:cBhvr>
                                        <p:cTn id="32" dur="1000" fill="hold"/>
                                        <p:tgtEl>
                                          <p:spTgt spid="21504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4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37" presetClass="entr" presetSubtype="0" fill="hold" grpId="0" nodeType="afterEffect">
                                  <p:stCondLst>
                                    <p:cond delay="0"/>
                                  </p:stCondLst>
                                  <p:childTnLst>
                                    <p:set>
                                      <p:cBhvr>
                                        <p:cTn id="36" dur="1" fill="hold">
                                          <p:stCondLst>
                                            <p:cond delay="0"/>
                                          </p:stCondLst>
                                        </p:cTn>
                                        <p:tgtEl>
                                          <p:spTgt spid="215044"/>
                                        </p:tgtEl>
                                        <p:attrNameLst>
                                          <p:attrName>style.visibility</p:attrName>
                                        </p:attrNameLst>
                                      </p:cBhvr>
                                      <p:to>
                                        <p:strVal val="visible"/>
                                      </p:to>
                                    </p:set>
                                    <p:animEffect transition="in" filter="fade">
                                      <p:cBhvr>
                                        <p:cTn id="37" dur="1000"/>
                                        <p:tgtEl>
                                          <p:spTgt spid="215044"/>
                                        </p:tgtEl>
                                      </p:cBhvr>
                                    </p:animEffect>
                                    <p:anim calcmode="lin" valueType="num">
                                      <p:cBhvr>
                                        <p:cTn id="38" dur="1000" fill="hold"/>
                                        <p:tgtEl>
                                          <p:spTgt spid="215044"/>
                                        </p:tgtEl>
                                        <p:attrNameLst>
                                          <p:attrName>ppt_x</p:attrName>
                                        </p:attrNameLst>
                                      </p:cBhvr>
                                      <p:tavLst>
                                        <p:tav tm="0">
                                          <p:val>
                                            <p:strVal val="#ppt_x"/>
                                          </p:val>
                                        </p:tav>
                                        <p:tav tm="100000">
                                          <p:val>
                                            <p:strVal val="#ppt_x"/>
                                          </p:val>
                                        </p:tav>
                                      </p:tavLst>
                                    </p:anim>
                                    <p:anim calcmode="lin" valueType="num">
                                      <p:cBhvr>
                                        <p:cTn id="39" dur="900" decel="100000" fill="hold"/>
                                        <p:tgtEl>
                                          <p:spTgt spid="21504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5044"/>
                                        </p:tgtEl>
                                        <p:attrNameLst>
                                          <p:attrName>ppt_y</p:attrName>
                                        </p:attrNameLst>
                                      </p:cBhvr>
                                      <p:tavLst>
                                        <p:tav tm="0">
                                          <p:val>
                                            <p:strVal val="#ppt_y-.03"/>
                                          </p:val>
                                        </p:tav>
                                        <p:tav tm="100000">
                                          <p:val>
                                            <p:strVal val="#ppt_y"/>
                                          </p:val>
                                        </p:tav>
                                      </p:tavLst>
                                    </p:anim>
                                  </p:childTnLst>
                                </p:cTn>
                              </p:par>
                            </p:childTnLst>
                          </p:cTn>
                        </p:par>
                        <p:par>
                          <p:cTn id="41" fill="hold">
                            <p:stCondLst>
                              <p:cond delay="2000"/>
                            </p:stCondLst>
                            <p:childTnLst>
                              <p:par>
                                <p:cTn id="42" presetID="9" presetClass="entr" presetSubtype="0" fill="hold" nodeType="afterEffect">
                                  <p:stCondLst>
                                    <p:cond delay="1000"/>
                                  </p:stCondLst>
                                  <p:childTnLst>
                                    <p:set>
                                      <p:cBhvr>
                                        <p:cTn id="43" dur="1" fill="hold">
                                          <p:stCondLst>
                                            <p:cond delay="0"/>
                                          </p:stCondLst>
                                        </p:cTn>
                                        <p:tgtEl>
                                          <p:spTgt spid="215045"/>
                                        </p:tgtEl>
                                        <p:attrNameLst>
                                          <p:attrName>style.visibility</p:attrName>
                                        </p:attrNameLst>
                                      </p:cBhvr>
                                      <p:to>
                                        <p:strVal val="visible"/>
                                      </p:to>
                                    </p:set>
                                    <p:animEffect transition="in" filter="dissolve">
                                      <p:cBhvr>
                                        <p:cTn id="44" dur="10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3" grpId="0" uiExpand="1" build="p"/>
      <p:bldP spid="2150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12039600" cy="571500"/>
          </a:xfrm>
        </p:spPr>
        <p:txBody>
          <a:bodyPr/>
          <a:lstStyle/>
          <a:p>
            <a:pPr indent="0" eaLnBrk="1" hangingPunct="1"/>
            <a:r>
              <a:rPr lang="fr-FR" sz="4400" b="1" smtClean="0"/>
              <a:t>At the entry to New Cuyama, California</a:t>
            </a:r>
            <a:endParaRPr lang="fr-FR" smtClean="0"/>
          </a:p>
        </p:txBody>
      </p:sp>
      <p:sp>
        <p:nvSpPr>
          <p:cNvPr id="7171" name="Rectangle 3"/>
          <p:cNvSpPr>
            <a:spLocks noGrp="1" noChangeArrowheads="1"/>
          </p:cNvSpPr>
          <p:nvPr>
            <p:ph type="body" idx="1"/>
          </p:nvPr>
        </p:nvSpPr>
        <p:spPr>
          <a:xfrm>
            <a:off x="1371600" y="7924800"/>
            <a:ext cx="10464800" cy="1384300"/>
          </a:xfrm>
        </p:spPr>
        <p:txBody>
          <a:bodyPr/>
          <a:lstStyle/>
          <a:p>
            <a:pPr indent="0" eaLnBrk="1" hangingPunct="1"/>
            <a:r>
              <a:rPr lang="fr-FR" sz="4000" b="1" smtClean="0">
                <a:solidFill>
                  <a:srgbClr val="FFC000"/>
                </a:solidFill>
              </a:rPr>
              <a:t>Integration at its most basic?</a:t>
            </a:r>
          </a:p>
          <a:p>
            <a:pPr indent="0" eaLnBrk="1" hangingPunct="1"/>
            <a:r>
              <a:rPr lang="fr-FR" i="1" smtClean="0"/>
              <a:t>At least they know it is a joke.</a:t>
            </a:r>
          </a:p>
        </p:txBody>
      </p:sp>
      <p:pic>
        <p:nvPicPr>
          <p:cNvPr id="221188" name="Picture 4" descr="NewCuyamaSmall"/>
          <p:cNvPicPr>
            <a:picLocks noChangeAspect="1" noChangeArrowheads="1"/>
          </p:cNvPicPr>
          <p:nvPr/>
        </p:nvPicPr>
        <p:blipFill>
          <a:blip r:embed="rId2" cstate="print"/>
          <a:srcRect t="8521" b="13176"/>
          <a:stretch>
            <a:fillRect/>
          </a:stretch>
        </p:blipFill>
        <p:spPr bwMode="auto">
          <a:xfrm>
            <a:off x="609600" y="1219200"/>
            <a:ext cx="12039600" cy="6554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21188"/>
                                        </p:tgtEl>
                                        <p:attrNameLst>
                                          <p:attrName>style.visibility</p:attrName>
                                        </p:attrNameLst>
                                      </p:cBhvr>
                                      <p:to>
                                        <p:strVal val="visible"/>
                                      </p:to>
                                    </p:set>
                                    <p:animEffect transition="in" filter="dissolve">
                                      <p:cBhvr>
                                        <p:cTn id="7" dur="1000"/>
                                        <p:tgtEl>
                                          <p:spTgt spid="22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457200"/>
            <a:ext cx="10464800" cy="1104900"/>
          </a:xfrm>
        </p:spPr>
        <p:txBody>
          <a:bodyPr/>
          <a:lstStyle/>
          <a:p>
            <a:pPr indent="0" eaLnBrk="1" hangingPunct="1"/>
            <a:r>
              <a:rPr lang="fr-FR" smtClean="0"/>
              <a:t>Faster, faster, better?</a:t>
            </a:r>
          </a:p>
        </p:txBody>
      </p:sp>
      <p:sp>
        <p:nvSpPr>
          <p:cNvPr id="8195" name="Rectangle 3"/>
          <p:cNvSpPr>
            <a:spLocks noGrp="1" noChangeArrowheads="1"/>
          </p:cNvSpPr>
          <p:nvPr>
            <p:ph type="body" idx="1"/>
          </p:nvPr>
        </p:nvSpPr>
        <p:spPr>
          <a:xfrm>
            <a:off x="1219200" y="2209800"/>
            <a:ext cx="10464800" cy="1600200"/>
          </a:xfrm>
        </p:spPr>
        <p:txBody>
          <a:bodyPr/>
          <a:lstStyle/>
          <a:p>
            <a:pPr indent="0" algn="l" eaLnBrk="1" hangingPunct="1">
              <a:lnSpc>
                <a:spcPct val="90000"/>
              </a:lnSpc>
              <a:buFontTx/>
              <a:buChar char="•"/>
            </a:pPr>
            <a:r>
              <a:rPr lang="fr-FR" sz="3200" smtClean="0"/>
              <a:t> </a:t>
            </a:r>
            <a:r>
              <a:rPr lang="fr-FR" sz="4400" smtClean="0"/>
              <a:t>Long-term trends in world economy</a:t>
            </a:r>
            <a:endParaRPr lang="fr-FR" sz="4000" smtClean="0"/>
          </a:p>
          <a:p>
            <a:pPr lvl="1" indent="0" algn="l" eaLnBrk="1" hangingPunct="1">
              <a:lnSpc>
                <a:spcPct val="90000"/>
              </a:lnSpc>
            </a:pPr>
            <a:r>
              <a:rPr lang="fr-FR" sz="4000" smtClean="0"/>
              <a:t>	</a:t>
            </a:r>
            <a:r>
              <a:rPr lang="fr-FR" sz="3200" i="1" smtClean="0"/>
              <a:t>(over 150 years or more)</a:t>
            </a:r>
            <a:endParaRPr lang="fr-FR" sz="4000" smtClean="0"/>
          </a:p>
          <a:p>
            <a:pPr lvl="4" indent="0" algn="l" eaLnBrk="1" hangingPunct="1">
              <a:lnSpc>
                <a:spcPct val="90000"/>
              </a:lnSpc>
              <a:buFontTx/>
              <a:buChar char="•"/>
            </a:pPr>
            <a:endParaRPr lang="fr-FR" sz="3200" smtClean="0"/>
          </a:p>
        </p:txBody>
      </p:sp>
      <p:sp>
        <p:nvSpPr>
          <p:cNvPr id="8196" name="Text Box 4"/>
          <p:cNvSpPr txBox="1">
            <a:spLocks/>
          </p:cNvSpPr>
          <p:nvPr/>
        </p:nvSpPr>
        <p:spPr bwMode="auto">
          <a:xfrm>
            <a:off x="1600200" y="3733800"/>
            <a:ext cx="10210800" cy="5504071"/>
          </a:xfrm>
          <a:prstGeom prst="rect">
            <a:avLst/>
          </a:prstGeom>
          <a:noFill/>
          <a:ln w="25400">
            <a:noFill/>
            <a:miter lim="800000"/>
            <a:headEnd/>
            <a:tailEnd/>
          </a:ln>
        </p:spPr>
        <p:txBody>
          <a:bodyPr>
            <a:spAutoFit/>
          </a:bodyPr>
          <a:lstStyle/>
          <a:p>
            <a:pPr lvl="2" algn="l">
              <a:spcAft>
                <a:spcPts val="200"/>
              </a:spcAft>
              <a:buFontTx/>
              <a:buChar char="•"/>
            </a:pPr>
            <a:r>
              <a:rPr lang="fr-FR" sz="4400" baseline="0" dirty="0" err="1">
                <a:solidFill>
                  <a:srgbClr val="FFFF00"/>
                </a:solidFill>
              </a:rPr>
              <a:t>Faster</a:t>
            </a:r>
            <a:r>
              <a:rPr lang="fr-FR" sz="4400" baseline="0" dirty="0">
                <a:solidFill>
                  <a:srgbClr val="FFFF00"/>
                </a:solidFill>
              </a:rPr>
              <a:t> communication</a:t>
            </a:r>
          </a:p>
          <a:p>
            <a:pPr lvl="3" algn="l">
              <a:spcAft>
                <a:spcPts val="200"/>
              </a:spcAft>
            </a:pPr>
            <a:r>
              <a:rPr lang="fr-FR" sz="3600" baseline="0" dirty="0">
                <a:solidFill>
                  <a:srgbClr val="FFFF00"/>
                </a:solidFill>
              </a:rPr>
              <a:t>	</a:t>
            </a:r>
            <a:r>
              <a:rPr lang="fr-FR" sz="3600" baseline="0" dirty="0" err="1">
                <a:solidFill>
                  <a:srgbClr val="FFFF00"/>
                </a:solidFill>
              </a:rPr>
              <a:t>reduce</a:t>
            </a:r>
            <a:r>
              <a:rPr lang="fr-FR" sz="3600" baseline="0" dirty="0">
                <a:solidFill>
                  <a:srgbClr val="FFFF00"/>
                </a:solidFill>
              </a:rPr>
              <a:t> friction of distance,</a:t>
            </a:r>
          </a:p>
          <a:p>
            <a:pPr lvl="3" algn="l">
              <a:spcAft>
                <a:spcPts val="200"/>
              </a:spcAft>
            </a:pPr>
            <a:r>
              <a:rPr lang="fr-FR" sz="3600" baseline="0" dirty="0">
                <a:solidFill>
                  <a:srgbClr val="FFFF00"/>
                </a:solidFill>
              </a:rPr>
              <a:t>	</a:t>
            </a:r>
            <a:r>
              <a:rPr lang="fr-FR" sz="3600" baseline="0" dirty="0" err="1">
                <a:solidFill>
                  <a:srgbClr val="FFFF00"/>
                </a:solidFill>
              </a:rPr>
              <a:t>greater</a:t>
            </a:r>
            <a:r>
              <a:rPr lang="fr-FR" sz="3600" baseline="0" dirty="0">
                <a:solidFill>
                  <a:srgbClr val="FFFF00"/>
                </a:solidFill>
              </a:rPr>
              <a:t> control </a:t>
            </a:r>
            <a:r>
              <a:rPr lang="fr-FR" sz="3600" baseline="0" dirty="0" err="1">
                <a:solidFill>
                  <a:srgbClr val="FFFF00"/>
                </a:solidFill>
              </a:rPr>
              <a:t>from</a:t>
            </a:r>
            <a:r>
              <a:rPr lang="fr-FR" sz="3600" baseline="0" dirty="0">
                <a:solidFill>
                  <a:srgbClr val="FFFF00"/>
                </a:solidFill>
              </a:rPr>
              <a:t> </a:t>
            </a:r>
            <a:r>
              <a:rPr lang="fr-FR" sz="3600" baseline="0" dirty="0" err="1">
                <a:solidFill>
                  <a:srgbClr val="FFFF00"/>
                </a:solidFill>
              </a:rPr>
              <a:t>centers</a:t>
            </a:r>
            <a:endParaRPr lang="fr-FR" sz="3600" baseline="0" dirty="0">
              <a:solidFill>
                <a:srgbClr val="FFFF00"/>
              </a:solidFill>
            </a:endParaRPr>
          </a:p>
          <a:p>
            <a:pPr lvl="2" algn="l">
              <a:spcAft>
                <a:spcPts val="200"/>
              </a:spcAft>
              <a:buFontTx/>
              <a:buChar char="•"/>
            </a:pPr>
            <a:r>
              <a:rPr lang="fr-FR" sz="4400" baseline="0" dirty="0">
                <a:solidFill>
                  <a:srgbClr val="FFFF00"/>
                </a:solidFill>
              </a:rPr>
              <a:t> </a:t>
            </a:r>
            <a:r>
              <a:rPr lang="fr-FR" sz="4400" baseline="0" dirty="0" err="1">
                <a:solidFill>
                  <a:srgbClr val="FFFF00"/>
                </a:solidFill>
              </a:rPr>
              <a:t>Greater</a:t>
            </a:r>
            <a:r>
              <a:rPr lang="fr-FR" sz="4400" baseline="0" dirty="0">
                <a:solidFill>
                  <a:srgbClr val="FFFF00"/>
                </a:solidFill>
              </a:rPr>
              <a:t> use of information</a:t>
            </a:r>
            <a:endParaRPr lang="fr-FR" sz="3600" baseline="0" dirty="0">
              <a:solidFill>
                <a:srgbClr val="FFFF00"/>
              </a:solidFill>
            </a:endParaRPr>
          </a:p>
          <a:p>
            <a:pPr lvl="3" algn="l">
              <a:spcAft>
                <a:spcPts val="200"/>
              </a:spcAft>
            </a:pPr>
            <a:r>
              <a:rPr lang="fr-FR" sz="3600" baseline="0" dirty="0">
                <a:solidFill>
                  <a:srgbClr val="FFFF00"/>
                </a:solidFill>
              </a:rPr>
              <a:t>	to drive out </a:t>
            </a:r>
            <a:r>
              <a:rPr lang="fr-FR" sz="3600" baseline="0" dirty="0" err="1">
                <a:solidFill>
                  <a:srgbClr val="FFFF00"/>
                </a:solidFill>
              </a:rPr>
              <a:t>waste</a:t>
            </a:r>
            <a:endParaRPr lang="fr-FR" sz="3600" baseline="0" dirty="0">
              <a:solidFill>
                <a:srgbClr val="FFFF00"/>
              </a:solidFill>
            </a:endParaRPr>
          </a:p>
          <a:p>
            <a:pPr lvl="3" algn="l">
              <a:spcAft>
                <a:spcPts val="200"/>
              </a:spcAft>
            </a:pPr>
            <a:r>
              <a:rPr lang="fr-FR" sz="3600" baseline="0" dirty="0">
                <a:solidFill>
                  <a:srgbClr val="FFFF00"/>
                </a:solidFill>
              </a:rPr>
              <a:t>	and for </a:t>
            </a:r>
            <a:r>
              <a:rPr lang="fr-FR" sz="3600" baseline="0" dirty="0" err="1">
                <a:solidFill>
                  <a:srgbClr val="FFFF00"/>
                </a:solidFill>
              </a:rPr>
              <a:t>greater</a:t>
            </a:r>
            <a:r>
              <a:rPr lang="fr-FR" sz="3600" baseline="0" dirty="0">
                <a:solidFill>
                  <a:srgbClr val="FFFF00"/>
                </a:solidFill>
              </a:rPr>
              <a:t> control and coordination</a:t>
            </a:r>
          </a:p>
          <a:p>
            <a:pPr lvl="3" algn="l">
              <a:spcAft>
                <a:spcPts val="200"/>
              </a:spcAft>
            </a:pPr>
            <a:endParaRPr lang="fr-FR" sz="3600" baseline="0" dirty="0">
              <a:solidFill>
                <a:srgbClr val="FFFF00"/>
              </a:solidFill>
            </a:endParaRPr>
          </a:p>
          <a:p>
            <a:pPr lvl="2" algn="l">
              <a:spcAft>
                <a:spcPts val="200"/>
              </a:spcAft>
              <a:buFontTx/>
              <a:buChar char="•"/>
            </a:pPr>
            <a:r>
              <a:rPr lang="fr-FR" sz="3600" i="1" baseline="0" dirty="0" err="1" smtClean="0">
                <a:solidFill>
                  <a:srgbClr val="FFFF00"/>
                </a:solidFill>
              </a:rPr>
              <a:t>Some</a:t>
            </a:r>
            <a:r>
              <a:rPr lang="fr-FR" sz="3600" i="1" baseline="0" dirty="0" smtClean="0">
                <a:solidFill>
                  <a:srgbClr val="FFFF00"/>
                </a:solidFill>
              </a:rPr>
              <a:t> </a:t>
            </a:r>
            <a:r>
              <a:rPr lang="fr-FR" sz="3600" i="1" baseline="0" dirty="0" err="1" smtClean="0">
                <a:solidFill>
                  <a:srgbClr val="FFFF00"/>
                </a:solidFill>
              </a:rPr>
              <a:t>counter</a:t>
            </a:r>
            <a:r>
              <a:rPr lang="fr-FR" sz="3600" i="1" baseline="0" dirty="0" smtClean="0">
                <a:solidFill>
                  <a:srgbClr val="FFFF00"/>
                </a:solidFill>
              </a:rPr>
              <a:t> directions as </a:t>
            </a:r>
            <a:r>
              <a:rPr lang="fr-FR" sz="3600" i="1" baseline="0" dirty="0" err="1" smtClean="0">
                <a:solidFill>
                  <a:srgbClr val="FFFF00"/>
                </a:solidFill>
              </a:rPr>
              <a:t>well</a:t>
            </a:r>
            <a:r>
              <a:rPr lang="fr-FR" sz="3600" i="1" baseline="0" dirty="0" smtClean="0">
                <a:solidFill>
                  <a:srgbClr val="FFFF00"/>
                </a:solidFill>
              </a:rPr>
              <a:t>, </a:t>
            </a:r>
            <a:r>
              <a:rPr lang="fr-FR" sz="3600" i="1" baseline="0" dirty="0" err="1" smtClean="0">
                <a:solidFill>
                  <a:srgbClr val="FFFF00"/>
                </a:solidFill>
              </a:rPr>
              <a:t>particularly</a:t>
            </a:r>
            <a:r>
              <a:rPr lang="fr-FR" sz="3600" i="1" baseline="0" dirty="0" smtClean="0">
                <a:solidFill>
                  <a:srgbClr val="FFFF00"/>
                </a:solidFill>
              </a:rPr>
              <a:t> </a:t>
            </a:r>
            <a:r>
              <a:rPr lang="fr-FR" sz="3600" i="1" baseline="0" dirty="0" err="1" smtClean="0">
                <a:solidFill>
                  <a:srgbClr val="FFFF00"/>
                </a:solidFill>
              </a:rPr>
              <a:t>recently</a:t>
            </a:r>
            <a:r>
              <a:rPr lang="fr-FR" sz="3600" i="1" baseline="0" dirty="0" smtClean="0">
                <a:solidFill>
                  <a:srgbClr val="FFFF00"/>
                </a:solidFill>
              </a:rPr>
              <a:t>.</a:t>
            </a:r>
            <a:endParaRPr lang="fr-FR" sz="3600" baseline="0" dirty="0">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54000"/>
            <a:ext cx="12039600" cy="1879600"/>
          </a:xfrm>
        </p:spPr>
        <p:txBody>
          <a:bodyPr/>
          <a:lstStyle/>
          <a:p>
            <a:pPr indent="0" eaLnBrk="1" hangingPunct="1"/>
            <a:r>
              <a:rPr lang="fr-FR" sz="5400" b="1" smtClean="0"/>
              <a:t>Avoiding technological determinism</a:t>
            </a:r>
            <a:endParaRPr lang="fr-FR" smtClean="0"/>
          </a:p>
        </p:txBody>
      </p:sp>
      <p:sp>
        <p:nvSpPr>
          <p:cNvPr id="9219" name="Rectangle 3"/>
          <p:cNvSpPr>
            <a:spLocks noGrp="1" noChangeArrowheads="1"/>
          </p:cNvSpPr>
          <p:nvPr>
            <p:ph type="body" idx="1"/>
          </p:nvPr>
        </p:nvSpPr>
        <p:spPr>
          <a:xfrm>
            <a:off x="1219200" y="2209800"/>
            <a:ext cx="10464800" cy="6858000"/>
          </a:xfrm>
        </p:spPr>
        <p:txBody>
          <a:bodyPr/>
          <a:lstStyle/>
          <a:p>
            <a:pPr eaLnBrk="1" hangingPunct="1"/>
            <a:r>
              <a:rPr lang="fr-FR" b="1" i="1" smtClean="0"/>
              <a:t>It is too easy to present new technology as a wave of the future that should not be resisted</a:t>
            </a:r>
            <a:r>
              <a:rPr lang="fr-FR" b="1" smtClean="0"/>
              <a:t>.</a:t>
            </a:r>
          </a:p>
          <a:p>
            <a:pPr eaLnBrk="1" hangingPunct="1"/>
            <a:r>
              <a:rPr lang="fr-FR" b="1" smtClean="0"/>
              <a:t>Technology involves many choices, and the path is not pre-ordained.</a:t>
            </a:r>
          </a:p>
          <a:p>
            <a:pPr lvl="2" eaLnBrk="1" hangingPunct="1">
              <a:lnSpc>
                <a:spcPct val="90000"/>
              </a:lnSpc>
            </a:pPr>
            <a:r>
              <a:rPr lang="fr-FR" sz="3800" b="1" smtClean="0"/>
              <a:t>Example: missile guidance (MacKenzie 1990)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9400" y="177800"/>
            <a:ext cx="12420600" cy="2578100"/>
          </a:xfrm>
        </p:spPr>
        <p:txBody>
          <a:bodyPr/>
          <a:lstStyle/>
          <a:p>
            <a:pPr indent="0" eaLnBrk="1" hangingPunct="1">
              <a:tabLst>
                <a:tab pos="1536700" algn="l"/>
              </a:tabLst>
            </a:pPr>
            <a:r>
              <a:rPr lang="en-US" smtClean="0"/>
              <a:t>Dante’s Inferno</a:t>
            </a:r>
            <a:br>
              <a:rPr lang="en-US" smtClean="0"/>
            </a:br>
            <a:r>
              <a:rPr lang="en-US" sz="5400" smtClean="0"/>
              <a:t>(A guide to many explorations)</a:t>
            </a:r>
            <a:endParaRPr lang="en-US" sz="7200" smtClean="0"/>
          </a:p>
        </p:txBody>
      </p:sp>
      <p:pic>
        <p:nvPicPr>
          <p:cNvPr id="10243" name="Picture 3"/>
          <p:cNvPicPr>
            <a:picLocks noChangeAspect="1" noChangeArrowheads="1"/>
          </p:cNvPicPr>
          <p:nvPr/>
        </p:nvPicPr>
        <p:blipFill>
          <a:blip r:embed="rId2" cstate="print"/>
          <a:srcRect/>
          <a:stretch>
            <a:fillRect/>
          </a:stretch>
        </p:blipFill>
        <p:spPr bwMode="auto">
          <a:xfrm>
            <a:off x="950913" y="3746500"/>
            <a:ext cx="6300787" cy="3757613"/>
          </a:xfrm>
          <a:prstGeom prst="rect">
            <a:avLst/>
          </a:prstGeom>
          <a:noFill/>
          <a:ln w="25400">
            <a:noFill/>
            <a:miter lim="800000"/>
            <a:headEnd/>
            <a:tailEnd/>
          </a:ln>
        </p:spPr>
      </p:pic>
      <p:sp>
        <p:nvSpPr>
          <p:cNvPr id="204804" name="Text Box 4"/>
          <p:cNvSpPr txBox="1">
            <a:spLocks noChangeArrowheads="1"/>
          </p:cNvSpPr>
          <p:nvPr/>
        </p:nvSpPr>
        <p:spPr bwMode="auto">
          <a:xfrm>
            <a:off x="8102600" y="3962400"/>
            <a:ext cx="4451350" cy="2586038"/>
          </a:xfrm>
          <a:prstGeom prst="rect">
            <a:avLst/>
          </a:prstGeom>
          <a:noFill/>
          <a:ln w="9525">
            <a:noFill/>
            <a:miter lim="800000"/>
            <a:headEnd/>
            <a:tailEnd/>
          </a:ln>
          <a:effectLst>
            <a:outerShdw dist="63499" dir="3840018" algn="ctr" rotWithShape="0">
              <a:schemeClr val="bg2">
                <a:alpha val="59000"/>
              </a:schemeClr>
            </a:outerShdw>
          </a:effectLst>
        </p:spPr>
        <p:txBody>
          <a:bodyPr lIns="0" tIns="0" rIns="0" bIns="0">
            <a:spAutoFit/>
          </a:bodyPr>
          <a:lstStyle/>
          <a:p>
            <a:pPr>
              <a:tabLst>
                <a:tab pos="1066800" algn="l"/>
              </a:tabLst>
              <a:defRPr/>
            </a:pPr>
            <a:r>
              <a:rPr lang="en-US" i="1" baseline="0" dirty="0">
                <a:solidFill>
                  <a:srgbClr val="E47C00"/>
                </a:solidFill>
              </a:rPr>
              <a:t>Starting from the center: Measurement –</a:t>
            </a:r>
          </a:p>
          <a:p>
            <a:pPr>
              <a:tabLst>
                <a:tab pos="1066800" algn="l"/>
              </a:tabLst>
              <a:defRPr/>
            </a:pPr>
            <a:r>
              <a:rPr lang="fr-CA" i="1" baseline="0" dirty="0" err="1">
                <a:solidFill>
                  <a:srgbClr val="E47C00"/>
                </a:solidFill>
              </a:rPr>
              <a:t>Sensors</a:t>
            </a:r>
            <a:endParaRPr lang="en-US" i="1" baseline="0" dirty="0">
              <a:solidFill>
                <a:srgbClr val="E47C00"/>
              </a:solidFill>
            </a:endParaRPr>
          </a:p>
        </p:txBody>
      </p:sp>
      <p:sp>
        <p:nvSpPr>
          <p:cNvPr id="204805" name="Line 5"/>
          <p:cNvSpPr>
            <a:spLocks noChangeShapeType="1"/>
          </p:cNvSpPr>
          <p:nvPr/>
        </p:nvSpPr>
        <p:spPr bwMode="auto">
          <a:xfrm rot="10800000" flipH="1">
            <a:off x="4762500" y="5956300"/>
            <a:ext cx="3263900" cy="393700"/>
          </a:xfrm>
          <a:prstGeom prst="line">
            <a:avLst/>
          </a:prstGeom>
          <a:noFill/>
          <a:ln w="101600">
            <a:solidFill>
              <a:srgbClr val="E54100"/>
            </a:solidFill>
            <a:round/>
            <a:headEnd/>
            <a:tailEnd type="stealth" w="med" len="med"/>
          </a:ln>
          <a:effectLst>
            <a:outerShdw dist="101599" dir="3840008" algn="ctr" rotWithShape="0">
              <a:schemeClr val="bg2">
                <a:alpha val="75000"/>
              </a:schemeClr>
            </a:outerShdw>
          </a:effectLst>
        </p:spPr>
        <p:txBody>
          <a:bodyPr/>
          <a:lstStyle/>
          <a:p>
            <a:pPr>
              <a:defRPr/>
            </a:pPr>
            <a:endParaRPr lang="en-US"/>
          </a:p>
        </p:txBody>
      </p:sp>
      <p:sp>
        <p:nvSpPr>
          <p:cNvPr id="10246" name="Text Box 6"/>
          <p:cNvSpPr txBox="1">
            <a:spLocks noChangeArrowheads="1"/>
          </p:cNvSpPr>
          <p:nvPr/>
        </p:nvSpPr>
        <p:spPr bwMode="auto">
          <a:xfrm>
            <a:off x="0" y="8126413"/>
            <a:ext cx="12979400" cy="1279525"/>
          </a:xfrm>
          <a:prstGeom prst="rect">
            <a:avLst/>
          </a:prstGeom>
          <a:noFill/>
          <a:ln w="9525">
            <a:noFill/>
            <a:miter lim="800000"/>
            <a:headEnd/>
            <a:tailEnd/>
          </a:ln>
        </p:spPr>
        <p:txBody>
          <a:bodyPr lIns="0" tIns="0" rIns="0" bIns="0">
            <a:spAutoFit/>
          </a:bodyPr>
          <a:lstStyle/>
          <a:p>
            <a:pPr>
              <a:tabLst>
                <a:tab pos="1066800" algn="l"/>
              </a:tabLst>
            </a:pPr>
            <a:r>
              <a:rPr lang="en-US" baseline="0">
                <a:solidFill>
                  <a:srgbClr val="FFB700"/>
                </a:solidFill>
              </a:rPr>
              <a:t>Peter Burrough observed that </a:t>
            </a:r>
          </a:p>
          <a:p>
            <a:pPr>
              <a:tabLst>
                <a:tab pos="1066800" algn="l"/>
              </a:tabLst>
            </a:pPr>
            <a:r>
              <a:rPr lang="en-US" baseline="0">
                <a:solidFill>
                  <a:srgbClr val="FFB700"/>
                </a:solidFill>
              </a:rPr>
              <a:t>Chrisman takes the path contrary to  Dante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330200" y="254000"/>
            <a:ext cx="8763000" cy="1651000"/>
          </a:xfrm>
        </p:spPr>
        <p:txBody>
          <a:bodyPr/>
          <a:lstStyle/>
          <a:p>
            <a:pPr indent="0" eaLnBrk="1" hangingPunct="1"/>
            <a:r>
              <a:rPr lang="fr-CA" sz="6600" smtClean="0"/>
              <a:t>A river gage: </a:t>
            </a:r>
            <a:br>
              <a:rPr lang="fr-CA" sz="6600" smtClean="0"/>
            </a:br>
            <a:r>
              <a:rPr lang="fr-CA" sz="2800" smtClean="0"/>
              <a:t>12048000 Dungeness River near Sequim WA</a:t>
            </a:r>
            <a:endParaRPr lang="en-US" sz="2800" smtClean="0"/>
          </a:p>
        </p:txBody>
      </p:sp>
      <p:sp>
        <p:nvSpPr>
          <p:cNvPr id="11267" name="Content Placeholder 4"/>
          <p:cNvSpPr>
            <a:spLocks noGrp="1"/>
          </p:cNvSpPr>
          <p:nvPr>
            <p:ph idx="1"/>
          </p:nvPr>
        </p:nvSpPr>
        <p:spPr>
          <a:xfrm>
            <a:off x="177800" y="1752600"/>
            <a:ext cx="12573000" cy="7543800"/>
          </a:xfrm>
        </p:spPr>
        <p:txBody>
          <a:bodyPr/>
          <a:lstStyle/>
          <a:p>
            <a:pPr eaLnBrk="1" hangingPunct="1"/>
            <a:r>
              <a:rPr lang="fr-CA" dirty="0" smtClean="0"/>
              <a:t>Location: </a:t>
            </a:r>
            <a:r>
              <a:rPr lang="fr-CA" dirty="0" err="1" smtClean="0"/>
              <a:t>Fixed</a:t>
            </a:r>
            <a:endParaRPr lang="fr-CA" dirty="0" smtClean="0"/>
          </a:p>
          <a:p>
            <a:pPr eaLnBrk="1" hangingPunct="1"/>
            <a:r>
              <a:rPr lang="fr-CA" dirty="0" smtClean="0"/>
              <a:t>Time: </a:t>
            </a:r>
            <a:r>
              <a:rPr lang="fr-CA" dirty="0" err="1" smtClean="0"/>
              <a:t>Controlled</a:t>
            </a:r>
            <a:endParaRPr lang="fr-CA" dirty="0" smtClean="0"/>
          </a:p>
          <a:p>
            <a:pPr eaLnBrk="1" hangingPunct="1"/>
            <a:r>
              <a:rPr lang="fr-CA" dirty="0" err="1" smtClean="0"/>
              <a:t>Height</a:t>
            </a:r>
            <a:r>
              <a:rPr lang="fr-CA" dirty="0" smtClean="0"/>
              <a:t> (of water): </a:t>
            </a:r>
            <a:r>
              <a:rPr lang="fr-CA" dirty="0" err="1" smtClean="0"/>
              <a:t>Measured</a:t>
            </a:r>
            <a:endParaRPr lang="fr-CA" dirty="0" smtClean="0"/>
          </a:p>
          <a:p>
            <a:pPr eaLnBrk="1" hangingPunct="1"/>
            <a:endParaRPr lang="fr-CA" dirty="0" smtClean="0"/>
          </a:p>
          <a:p>
            <a:pPr eaLnBrk="1" hangingPunct="1"/>
            <a:r>
              <a:rPr lang="fr-CA" i="1" dirty="0" smtClean="0"/>
              <a:t>But how </a:t>
            </a:r>
            <a:r>
              <a:rPr lang="fr-CA" i="1" dirty="0" err="1" smtClean="0"/>
              <a:t>does</a:t>
            </a:r>
            <a:r>
              <a:rPr lang="fr-CA" i="1" dirty="0" smtClean="0"/>
              <a:t> the roll of </a:t>
            </a:r>
            <a:r>
              <a:rPr lang="fr-CA" i="1" dirty="0" err="1" smtClean="0"/>
              <a:t>paper</a:t>
            </a:r>
            <a:r>
              <a:rPr lang="fr-CA" i="1" dirty="0" smtClean="0"/>
              <a:t> </a:t>
            </a:r>
            <a:r>
              <a:rPr lang="fr-CA" i="1" dirty="0" err="1" smtClean="0"/>
              <a:t>get</a:t>
            </a:r>
            <a:r>
              <a:rPr lang="fr-CA" i="1" dirty="0" smtClean="0"/>
              <a:t> </a:t>
            </a:r>
            <a:r>
              <a:rPr lang="fr-CA" i="1" dirty="0" err="1" smtClean="0"/>
              <a:t>from</a:t>
            </a:r>
            <a:r>
              <a:rPr lang="fr-CA" i="1" dirty="0" smtClean="0"/>
              <a:t> the gage </a:t>
            </a:r>
            <a:r>
              <a:rPr lang="fr-CA" i="1" dirty="0" err="1" smtClean="0"/>
              <a:t>into</a:t>
            </a:r>
            <a:r>
              <a:rPr lang="fr-CA" i="1" dirty="0" smtClean="0"/>
              <a:t> use as a </a:t>
            </a:r>
            <a:r>
              <a:rPr lang="fr-CA" i="1" dirty="0" err="1" smtClean="0"/>
              <a:t>measurement</a:t>
            </a:r>
            <a:r>
              <a:rPr lang="fr-CA" i="1" dirty="0" smtClean="0"/>
              <a:t>?</a:t>
            </a:r>
          </a:p>
          <a:p>
            <a:pPr eaLnBrk="1" hangingPunct="1"/>
            <a:r>
              <a:rPr lang="fr-CA" i="1" dirty="0" err="1" smtClean="0"/>
              <a:t>Missing</a:t>
            </a:r>
            <a:r>
              <a:rPr lang="fr-CA" i="1" dirty="0" smtClean="0"/>
              <a:t> components: the </a:t>
            </a:r>
            <a:r>
              <a:rPr lang="fr-CA" i="1" dirty="0" err="1" smtClean="0"/>
              <a:t>guy</a:t>
            </a:r>
            <a:r>
              <a:rPr lang="fr-CA" i="1" dirty="0" smtClean="0"/>
              <a:t> </a:t>
            </a:r>
            <a:r>
              <a:rPr lang="fr-CA" i="1" dirty="0" err="1" smtClean="0"/>
              <a:t>with</a:t>
            </a:r>
            <a:r>
              <a:rPr lang="fr-CA" i="1" dirty="0" smtClean="0"/>
              <a:t> a pickup truck, and the </a:t>
            </a:r>
            <a:r>
              <a:rPr lang="fr-CA" i="1" dirty="0" err="1" smtClean="0"/>
              <a:t>digitizer</a:t>
            </a:r>
            <a:r>
              <a:rPr lang="fr-CA" i="1" dirty="0" smtClean="0"/>
              <a:t>- </a:t>
            </a:r>
            <a:r>
              <a:rPr lang="fr-CA" i="1" dirty="0" err="1" smtClean="0"/>
              <a:t>many</a:t>
            </a:r>
            <a:r>
              <a:rPr lang="fr-CA" i="1" dirty="0" smtClean="0"/>
              <a:t> </a:t>
            </a:r>
            <a:r>
              <a:rPr lang="fr-CA" i="1" dirty="0" err="1" smtClean="0"/>
              <a:t>steps</a:t>
            </a:r>
            <a:r>
              <a:rPr lang="fr-CA" i="1" dirty="0" smtClean="0"/>
              <a:t>…</a:t>
            </a:r>
            <a:endParaRPr lang="en-US" i="1" dirty="0" smtClean="0"/>
          </a:p>
        </p:txBody>
      </p:sp>
      <p:pic>
        <p:nvPicPr>
          <p:cNvPr id="11268" name="Picture 2" descr="http://wa.water.usgs.gov/nwis_imgs/photos/dungeness2.gif"/>
          <p:cNvPicPr>
            <a:picLocks noChangeAspect="1" noChangeArrowheads="1"/>
          </p:cNvPicPr>
          <p:nvPr/>
        </p:nvPicPr>
        <p:blipFill>
          <a:blip r:embed="rId3" cstate="print"/>
          <a:srcRect/>
          <a:stretch>
            <a:fillRect/>
          </a:stretch>
        </p:blipFill>
        <p:spPr bwMode="auto">
          <a:xfrm>
            <a:off x="9169400" y="33338"/>
            <a:ext cx="3638550" cy="5834062"/>
          </a:xfrm>
          <a:prstGeom prst="rect">
            <a:avLst/>
          </a:prstGeom>
          <a:noFill/>
          <a:ln w="9525">
            <a:noFill/>
            <a:miter lim="800000"/>
            <a:headEnd/>
            <a:tailEnd/>
          </a:ln>
        </p:spPr>
      </p:pic>
      <p:sp>
        <p:nvSpPr>
          <p:cNvPr id="11269" name="TextBox 6"/>
          <p:cNvSpPr txBox="1">
            <a:spLocks noChangeArrowheads="1"/>
          </p:cNvSpPr>
          <p:nvPr/>
        </p:nvSpPr>
        <p:spPr bwMode="auto">
          <a:xfrm>
            <a:off x="9626600" y="9372600"/>
            <a:ext cx="3124200" cy="257175"/>
          </a:xfrm>
          <a:prstGeom prst="rect">
            <a:avLst/>
          </a:prstGeom>
          <a:noFill/>
          <a:ln w="9525">
            <a:noFill/>
            <a:miter lim="800000"/>
            <a:headEnd/>
            <a:tailEnd/>
          </a:ln>
        </p:spPr>
        <p:txBody>
          <a:bodyPr>
            <a:spAutoFit/>
          </a:bodyPr>
          <a:lstStyle/>
          <a:p>
            <a:r>
              <a:rPr lang="fr-CA" sz="1600">
                <a:solidFill>
                  <a:srgbClr val="FFC000"/>
                </a:solidFill>
              </a:rPr>
              <a:t>Photo courtesy US Geological Survey</a:t>
            </a:r>
            <a:endParaRPr lang="en-US" sz="160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1000" fill="hold"/>
                                        <p:tgtEl>
                                          <p:spTgt spid="11268"/>
                                        </p:tgtEl>
                                        <p:attrNameLst>
                                          <p:attrName>ppt_x</p:attrName>
                                        </p:attrNameLst>
                                      </p:cBhvr>
                                      <p:tavLst>
                                        <p:tav tm="0">
                                          <p:val>
                                            <p:strVal val="#ppt_x"/>
                                          </p:val>
                                        </p:tav>
                                        <p:tav tm="100000">
                                          <p:val>
                                            <p:strVal val="#ppt_x"/>
                                          </p:val>
                                        </p:tav>
                                      </p:tavLst>
                                    </p:anim>
                                    <p:anim calcmode="lin" valueType="num">
                                      <p:cBhvr additive="base">
                                        <p:cTn id="8" dur="10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12">
  <a:themeElements>
    <a:clrScheme name="">
      <a:dk1>
        <a:srgbClr val="FFFFFF"/>
      </a:dk1>
      <a:lt1>
        <a:srgbClr val="FFFFFF"/>
      </a:lt1>
      <a:dk2>
        <a:srgbClr val="F18E00"/>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Master #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25000" smtClean="0">
            <a:ln>
              <a:noFill/>
            </a:ln>
            <a:solidFill>
              <a:srgbClr val="FFFFFF"/>
            </a:solidFill>
            <a:effectLst/>
            <a:latin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25000" smtClean="0">
            <a:ln>
              <a:noFill/>
            </a:ln>
            <a:solidFill>
              <a:srgbClr val="FFFFFF"/>
            </a:solidFill>
            <a:effectLst/>
            <a:latin typeface="Helvetica" charset="0"/>
          </a:defRPr>
        </a:defPPr>
      </a:lstStyle>
    </a:lnDef>
  </a:objectDefaults>
  <a:extraClrSchemeLst>
    <a:extraClrScheme>
      <a:clrScheme name="Master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13">
  <a:themeElements>
    <a:clrScheme name="">
      <a:dk1>
        <a:srgbClr val="FFFFFF"/>
      </a:dk1>
      <a:lt1>
        <a:srgbClr val="FFFFFF"/>
      </a:lt1>
      <a:dk2>
        <a:srgbClr val="F28D00"/>
      </a:dk2>
      <a:lt2>
        <a:srgbClr val="000000"/>
      </a:lt2>
      <a:accent1>
        <a:srgbClr val="FF1A1A"/>
      </a:accent1>
      <a:accent2>
        <a:srgbClr val="333399"/>
      </a:accent2>
      <a:accent3>
        <a:srgbClr val="FFFFFF"/>
      </a:accent3>
      <a:accent4>
        <a:srgbClr val="DADADA"/>
      </a:accent4>
      <a:accent5>
        <a:srgbClr val="FFABAB"/>
      </a:accent5>
      <a:accent6>
        <a:srgbClr val="2D2D8A"/>
      </a:accent6>
      <a:hlink>
        <a:srgbClr val="009999"/>
      </a:hlink>
      <a:folHlink>
        <a:srgbClr val="99CC00"/>
      </a:folHlink>
    </a:clrScheme>
    <a:fontScheme name="Master #13">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25000" smtClean="0">
            <a:ln>
              <a:noFill/>
            </a:ln>
            <a:solidFill>
              <a:srgbClr val="FFFFFF"/>
            </a:solidFill>
            <a:effectLst/>
            <a:latin typeface="Helvetic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25000" smtClean="0">
            <a:ln>
              <a:noFill/>
            </a:ln>
            <a:solidFill>
              <a:srgbClr val="FFFFFF"/>
            </a:solidFill>
            <a:effectLst/>
            <a:latin typeface="Helvetica" charset="0"/>
          </a:defRPr>
        </a:defPPr>
      </a:lstStyle>
    </a:lnDef>
  </a:objectDefaults>
  <a:extraClrSchemeLst>
    <a:extraClrScheme>
      <a:clrScheme name="Master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Pages>0</Pages>
  <Words>1785</Words>
  <Characters>0</Characters>
  <Application>Microsoft Office PowerPoint</Application>
  <PresentationFormat>Custom</PresentationFormat>
  <Lines>0</Lines>
  <Paragraphs>245</Paragraphs>
  <Slides>37</Slides>
  <Notes>16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Master #12</vt:lpstr>
      <vt:lpstr>Master #13</vt:lpstr>
      <vt:lpstr>Sensor Integration and Knowledge Neworks</vt:lpstr>
      <vt:lpstr>Outline of presentation</vt:lpstr>
      <vt:lpstr>An open secret:</vt:lpstr>
      <vt:lpstr>Everything is going to get:</vt:lpstr>
      <vt:lpstr>At the entry to New Cuyama, California</vt:lpstr>
      <vt:lpstr>Faster, faster, better?</vt:lpstr>
      <vt:lpstr>Avoiding technological determinism</vt:lpstr>
      <vt:lpstr>Dante’s Inferno (A guide to many explorations)</vt:lpstr>
      <vt:lpstr>A river gage:  12048000 Dungeness River near Sequim WA</vt:lpstr>
      <vt:lpstr>Advances in measurement</vt:lpstr>
      <vt:lpstr>SII-73: SWAN An Integrated Sensor Web for Watershed Monitoring</vt:lpstr>
      <vt:lpstr>Sensors to suit</vt:lpstr>
      <vt:lpstr>And more recently, Traffic Pulse (SII 89)</vt:lpstr>
      <vt:lpstr>Sensors everywhere</vt:lpstr>
      <vt:lpstr>Results: a sensor network opens new science</vt:lpstr>
      <vt:lpstr>GEOSALAR: Understanding Atlantic Juvenile Salmon Movement and Migration in Rivers and Estuaries</vt:lpstr>
      <vt:lpstr>GeoSalar – a knowledge network</vt:lpstr>
      <vt:lpstr>Distributed Sensor Networks- a potentially disruptive technology</vt:lpstr>
      <vt:lpstr>Revisiting an old story</vt:lpstr>
      <vt:lpstr>What is so disruptive?</vt:lpstr>
      <vt:lpstr>The I in GIS</vt:lpstr>
      <vt:lpstr>Slide 22</vt:lpstr>
      <vt:lpstr>Two conflicting models of information</vt:lpstr>
      <vt:lpstr>Shannon’s boxes and arrows</vt:lpstr>
      <vt:lpstr>Slide 25</vt:lpstr>
      <vt:lpstr>How the information model matters:</vt:lpstr>
      <vt:lpstr>Slide 27</vt:lpstr>
      <vt:lpstr>So, here is the citation:</vt:lpstr>
      <vt:lpstr>Bateson’s experiment no consent form needed!</vt:lpstr>
      <vt:lpstr>But a difference that makes a difference</vt:lpstr>
      <vt:lpstr>A matter of perspective</vt:lpstr>
      <vt:lpstr>Back to Sensors</vt:lpstr>
      <vt:lpstr>Limitations of transformational viewpoint</vt:lpstr>
      <vt:lpstr>And a consequence (or two)</vt:lpstr>
      <vt:lpstr>Role of  Networks</vt:lpstr>
      <vt:lpstr>Conclusion</vt:lpstr>
      <vt:lpstr>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Voyage of Discovery in GIS</dc:title>
  <dc:subject/>
  <dc:creator/>
  <cp:keywords/>
  <dc:description/>
  <cp:lastModifiedBy>Nicholas Chrisman</cp:lastModifiedBy>
  <cp:revision>66</cp:revision>
  <dcterms:modified xsi:type="dcterms:W3CDTF">2011-05-20T18:43:27Z</dcterms:modified>
</cp:coreProperties>
</file>