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6"/>
  </p:notesMasterIdLst>
  <p:sldIdLst>
    <p:sldId id="258" r:id="rId5"/>
    <p:sldId id="259" r:id="rId6"/>
    <p:sldId id="260" r:id="rId7"/>
    <p:sldId id="286" r:id="rId8"/>
    <p:sldId id="302" r:id="rId9"/>
    <p:sldId id="307" r:id="rId10"/>
    <p:sldId id="299" r:id="rId11"/>
    <p:sldId id="301" r:id="rId12"/>
    <p:sldId id="304" r:id="rId13"/>
    <p:sldId id="290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47A3"/>
    <a:srgbClr val="02C1B6"/>
    <a:srgbClr val="24A6A2"/>
    <a:srgbClr val="44006E"/>
    <a:srgbClr val="1C5E8F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ACE8E4-EF24-4034-B9CC-AFCCD57F28B4}" v="271" dt="2024-10-22T20:19:32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LAS ARREDONDO ROSA ISABEL" userId="af3bf696-f88d-4fb0-8e8d-5aa1398be746" providerId="ADAL" clId="{4CACE8E4-EF24-4034-B9CC-AFCCD57F28B4}"/>
    <pc:docChg chg="undo redo custSel modSld">
      <pc:chgData name="ISLAS ARREDONDO ROSA ISABEL" userId="af3bf696-f88d-4fb0-8e8d-5aa1398be746" providerId="ADAL" clId="{4CACE8E4-EF24-4034-B9CC-AFCCD57F28B4}" dt="2024-10-22T20:21:42.531" v="921" actId="114"/>
      <pc:docMkLst>
        <pc:docMk/>
      </pc:docMkLst>
      <pc:sldChg chg="modSp mod">
        <pc:chgData name="ISLAS ARREDONDO ROSA ISABEL" userId="af3bf696-f88d-4fb0-8e8d-5aa1398be746" providerId="ADAL" clId="{4CACE8E4-EF24-4034-B9CC-AFCCD57F28B4}" dt="2024-10-22T18:53:59.535" v="508" actId="20577"/>
        <pc:sldMkLst>
          <pc:docMk/>
          <pc:sldMk cId="287601096" sldId="258"/>
        </pc:sldMkLst>
        <pc:spChg chg="mod">
          <ac:chgData name="ISLAS ARREDONDO ROSA ISABEL" userId="af3bf696-f88d-4fb0-8e8d-5aa1398be746" providerId="ADAL" clId="{4CACE8E4-EF24-4034-B9CC-AFCCD57F28B4}" dt="2024-10-22T18:53:59.535" v="508" actId="20577"/>
          <ac:spMkLst>
            <pc:docMk/>
            <pc:sldMk cId="287601096" sldId="258"/>
            <ac:spMk id="7" creationId="{A7FF6DBC-96A4-6C3D-4F6C-1A0E25C0E9BF}"/>
          </ac:spMkLst>
        </pc:spChg>
      </pc:sldChg>
      <pc:sldChg chg="modSp mod">
        <pc:chgData name="ISLAS ARREDONDO ROSA ISABEL" userId="af3bf696-f88d-4fb0-8e8d-5aa1398be746" providerId="ADAL" clId="{4CACE8E4-EF24-4034-B9CC-AFCCD57F28B4}" dt="2024-10-22T20:09:17.413" v="685" actId="20577"/>
        <pc:sldMkLst>
          <pc:docMk/>
          <pc:sldMk cId="3764904648" sldId="259"/>
        </pc:sldMkLst>
        <pc:spChg chg="mod">
          <ac:chgData name="ISLAS ARREDONDO ROSA ISABEL" userId="af3bf696-f88d-4fb0-8e8d-5aa1398be746" providerId="ADAL" clId="{4CACE8E4-EF24-4034-B9CC-AFCCD57F28B4}" dt="2024-10-22T20:09:17.413" v="685" actId="20577"/>
          <ac:spMkLst>
            <pc:docMk/>
            <pc:sldMk cId="3764904648" sldId="259"/>
            <ac:spMk id="2" creationId="{D3B085B3-46AE-E020-C192-AB06C1552F26}"/>
          </ac:spMkLst>
        </pc:spChg>
      </pc:sldChg>
      <pc:sldChg chg="modSp mod">
        <pc:chgData name="ISLAS ARREDONDO ROSA ISABEL" userId="af3bf696-f88d-4fb0-8e8d-5aa1398be746" providerId="ADAL" clId="{4CACE8E4-EF24-4034-B9CC-AFCCD57F28B4}" dt="2024-10-22T18:29:29.326" v="97" actId="313"/>
        <pc:sldMkLst>
          <pc:docMk/>
          <pc:sldMk cId="359317114" sldId="260"/>
        </pc:sldMkLst>
        <pc:spChg chg="mod">
          <ac:chgData name="ISLAS ARREDONDO ROSA ISABEL" userId="af3bf696-f88d-4fb0-8e8d-5aa1398be746" providerId="ADAL" clId="{4CACE8E4-EF24-4034-B9CC-AFCCD57F28B4}" dt="2024-10-22T18:29:29.326" v="97" actId="313"/>
          <ac:spMkLst>
            <pc:docMk/>
            <pc:sldMk cId="359317114" sldId="260"/>
            <ac:spMk id="2" creationId="{9DB405F5-30BC-FB17-8013-C66FC80973A0}"/>
          </ac:spMkLst>
        </pc:spChg>
      </pc:sldChg>
      <pc:sldChg chg="modSp mod">
        <pc:chgData name="ISLAS ARREDONDO ROSA ISABEL" userId="af3bf696-f88d-4fb0-8e8d-5aa1398be746" providerId="ADAL" clId="{4CACE8E4-EF24-4034-B9CC-AFCCD57F28B4}" dt="2024-10-22T18:30:52.659" v="128" actId="20577"/>
        <pc:sldMkLst>
          <pc:docMk/>
          <pc:sldMk cId="2099371864" sldId="286"/>
        </pc:sldMkLst>
        <pc:spChg chg="mod">
          <ac:chgData name="ISLAS ARREDONDO ROSA ISABEL" userId="af3bf696-f88d-4fb0-8e8d-5aa1398be746" providerId="ADAL" clId="{4CACE8E4-EF24-4034-B9CC-AFCCD57F28B4}" dt="2024-10-22T18:30:52.659" v="128" actId="20577"/>
          <ac:spMkLst>
            <pc:docMk/>
            <pc:sldMk cId="2099371864" sldId="286"/>
            <ac:spMk id="22" creationId="{52191B32-3D69-6457-93A6-4E7401E0C52A}"/>
          </ac:spMkLst>
        </pc:spChg>
      </pc:sldChg>
      <pc:sldChg chg="addSp modSp mod modAnim">
        <pc:chgData name="ISLAS ARREDONDO ROSA ISABEL" userId="af3bf696-f88d-4fb0-8e8d-5aa1398be746" providerId="ADAL" clId="{4CACE8E4-EF24-4034-B9CC-AFCCD57F28B4}" dt="2024-10-22T20:15:28.253" v="785" actId="20577"/>
        <pc:sldMkLst>
          <pc:docMk/>
          <pc:sldMk cId="2747029572" sldId="299"/>
        </pc:sldMkLst>
        <pc:spChg chg="mod">
          <ac:chgData name="ISLAS ARREDONDO ROSA ISABEL" userId="af3bf696-f88d-4fb0-8e8d-5aa1398be746" providerId="ADAL" clId="{4CACE8E4-EF24-4034-B9CC-AFCCD57F28B4}" dt="2024-10-22T20:14:23.659" v="782" actId="20577"/>
          <ac:spMkLst>
            <pc:docMk/>
            <pc:sldMk cId="2747029572" sldId="299"/>
            <ac:spMk id="8" creationId="{4C1DD4CC-871D-B9BF-9A52-3A7EAD16AC7D}"/>
          </ac:spMkLst>
        </pc:spChg>
        <pc:spChg chg="mod">
          <ac:chgData name="ISLAS ARREDONDO ROSA ISABEL" userId="af3bf696-f88d-4fb0-8e8d-5aa1398be746" providerId="ADAL" clId="{4CACE8E4-EF24-4034-B9CC-AFCCD57F28B4}" dt="2024-10-22T18:52:20.379" v="496" actId="571"/>
          <ac:spMkLst>
            <pc:docMk/>
            <pc:sldMk cId="2747029572" sldId="299"/>
            <ac:spMk id="11" creationId="{D4652ED6-6E16-1872-358D-FC71331B3B72}"/>
          </ac:spMkLst>
        </pc:spChg>
        <pc:spChg chg="mod">
          <ac:chgData name="ISLAS ARREDONDO ROSA ISABEL" userId="af3bf696-f88d-4fb0-8e8d-5aa1398be746" providerId="ADAL" clId="{4CACE8E4-EF24-4034-B9CC-AFCCD57F28B4}" dt="2024-10-22T18:52:20.379" v="496" actId="571"/>
          <ac:spMkLst>
            <pc:docMk/>
            <pc:sldMk cId="2747029572" sldId="299"/>
            <ac:spMk id="14" creationId="{9BFA18DB-4218-629C-4B08-C0683B4FBC12}"/>
          </ac:spMkLst>
        </pc:spChg>
        <pc:spChg chg="mod">
          <ac:chgData name="ISLAS ARREDONDO ROSA ISABEL" userId="af3bf696-f88d-4fb0-8e8d-5aa1398be746" providerId="ADAL" clId="{4CACE8E4-EF24-4034-B9CC-AFCCD57F28B4}" dt="2024-10-22T20:15:28.253" v="785" actId="20577"/>
          <ac:spMkLst>
            <pc:docMk/>
            <pc:sldMk cId="2747029572" sldId="299"/>
            <ac:spMk id="27" creationId="{DFA9600E-1694-B212-34E2-141279A5DF39}"/>
          </ac:spMkLst>
        </pc:spChg>
        <pc:spChg chg="mod">
          <ac:chgData name="ISLAS ARREDONDO ROSA ISABEL" userId="af3bf696-f88d-4fb0-8e8d-5aa1398be746" providerId="ADAL" clId="{4CACE8E4-EF24-4034-B9CC-AFCCD57F28B4}" dt="2024-10-22T20:13:39.452" v="763" actId="1036"/>
          <ac:spMkLst>
            <pc:docMk/>
            <pc:sldMk cId="2747029572" sldId="299"/>
            <ac:spMk id="30" creationId="{834A1150-5518-65B1-345B-D6E655A8A85F}"/>
          </ac:spMkLst>
        </pc:spChg>
        <pc:spChg chg="mod">
          <ac:chgData name="ISLAS ARREDONDO ROSA ISABEL" userId="af3bf696-f88d-4fb0-8e8d-5aa1398be746" providerId="ADAL" clId="{4CACE8E4-EF24-4034-B9CC-AFCCD57F28B4}" dt="2024-10-22T18:43:15.187" v="459" actId="1036"/>
          <ac:spMkLst>
            <pc:docMk/>
            <pc:sldMk cId="2747029572" sldId="299"/>
            <ac:spMk id="34" creationId="{9A09F9A1-83B0-F7B9-2C5B-978940351570}"/>
          </ac:spMkLst>
        </pc:spChg>
        <pc:spChg chg="mod">
          <ac:chgData name="ISLAS ARREDONDO ROSA ISABEL" userId="af3bf696-f88d-4fb0-8e8d-5aa1398be746" providerId="ADAL" clId="{4CACE8E4-EF24-4034-B9CC-AFCCD57F28B4}" dt="2024-10-22T18:52:20.379" v="496" actId="571"/>
          <ac:spMkLst>
            <pc:docMk/>
            <pc:sldMk cId="2747029572" sldId="299"/>
            <ac:spMk id="36" creationId="{B5336513-B5F0-E82D-468D-12F5E5A71E02}"/>
          </ac:spMkLst>
        </pc:spChg>
        <pc:spChg chg="mod">
          <ac:chgData name="ISLAS ARREDONDO ROSA ISABEL" userId="af3bf696-f88d-4fb0-8e8d-5aa1398be746" providerId="ADAL" clId="{4CACE8E4-EF24-4034-B9CC-AFCCD57F28B4}" dt="2024-10-22T20:14:48.044" v="783" actId="20577"/>
          <ac:spMkLst>
            <pc:docMk/>
            <pc:sldMk cId="2747029572" sldId="299"/>
            <ac:spMk id="37" creationId="{803BD731-6063-8BF3-9FBE-B009A632F0A5}"/>
          </ac:spMkLst>
        </pc:spChg>
        <pc:spChg chg="mod">
          <ac:chgData name="ISLAS ARREDONDO ROSA ISABEL" userId="af3bf696-f88d-4fb0-8e8d-5aa1398be746" providerId="ADAL" clId="{4CACE8E4-EF24-4034-B9CC-AFCCD57F28B4}" dt="2024-10-22T18:52:20.379" v="496" actId="571"/>
          <ac:spMkLst>
            <pc:docMk/>
            <pc:sldMk cId="2747029572" sldId="299"/>
            <ac:spMk id="38" creationId="{2869FD99-BC8D-51B1-851F-FB39C8AB25FB}"/>
          </ac:spMkLst>
        </pc:spChg>
        <pc:spChg chg="mod">
          <ac:chgData name="ISLAS ARREDONDO ROSA ISABEL" userId="af3bf696-f88d-4fb0-8e8d-5aa1398be746" providerId="ADAL" clId="{4CACE8E4-EF24-4034-B9CC-AFCCD57F28B4}" dt="2024-10-22T18:52:20.379" v="496" actId="571"/>
          <ac:spMkLst>
            <pc:docMk/>
            <pc:sldMk cId="2747029572" sldId="299"/>
            <ac:spMk id="39" creationId="{81CF415E-967C-9DEB-9A9A-8B70D903DFDD}"/>
          </ac:spMkLst>
        </pc:spChg>
        <pc:spChg chg="add mod">
          <ac:chgData name="ISLAS ARREDONDO ROSA ISABEL" userId="af3bf696-f88d-4fb0-8e8d-5aa1398be746" providerId="ADAL" clId="{4CACE8E4-EF24-4034-B9CC-AFCCD57F28B4}" dt="2024-10-22T18:52:20.379" v="496" actId="571"/>
          <ac:spMkLst>
            <pc:docMk/>
            <pc:sldMk cId="2747029572" sldId="299"/>
            <ac:spMk id="41" creationId="{457B284E-E7F3-6413-F078-D62EC9D16F34}"/>
          </ac:spMkLst>
        </pc:spChg>
        <pc:spChg chg="add mod">
          <ac:chgData name="ISLAS ARREDONDO ROSA ISABEL" userId="af3bf696-f88d-4fb0-8e8d-5aa1398be746" providerId="ADAL" clId="{4CACE8E4-EF24-4034-B9CC-AFCCD57F28B4}" dt="2024-10-22T18:52:20.379" v="496" actId="571"/>
          <ac:spMkLst>
            <pc:docMk/>
            <pc:sldMk cId="2747029572" sldId="299"/>
            <ac:spMk id="43" creationId="{D6A8023E-7014-C95F-D549-76093A32B98F}"/>
          </ac:spMkLst>
        </pc:spChg>
        <pc:spChg chg="add mod">
          <ac:chgData name="ISLAS ARREDONDO ROSA ISABEL" userId="af3bf696-f88d-4fb0-8e8d-5aa1398be746" providerId="ADAL" clId="{4CACE8E4-EF24-4034-B9CC-AFCCD57F28B4}" dt="2024-10-22T18:52:20.379" v="496" actId="571"/>
          <ac:spMkLst>
            <pc:docMk/>
            <pc:sldMk cId="2747029572" sldId="299"/>
            <ac:spMk id="44" creationId="{C626E9E0-8E27-DFD0-C62D-16BD1B3B9ED6}"/>
          </ac:spMkLst>
        </pc:spChg>
        <pc:grpChg chg="add mod">
          <ac:chgData name="ISLAS ARREDONDO ROSA ISABEL" userId="af3bf696-f88d-4fb0-8e8d-5aa1398be746" providerId="ADAL" clId="{4CACE8E4-EF24-4034-B9CC-AFCCD57F28B4}" dt="2024-10-22T18:52:20.379" v="496" actId="571"/>
          <ac:grpSpMkLst>
            <pc:docMk/>
            <pc:sldMk cId="2747029572" sldId="299"/>
            <ac:grpSpMk id="5" creationId="{A863D63E-F2D5-DB33-9F84-CBE0071000F1}"/>
          </ac:grpSpMkLst>
        </pc:grpChg>
        <pc:picChg chg="mod">
          <ac:chgData name="ISLAS ARREDONDO ROSA ISABEL" userId="af3bf696-f88d-4fb0-8e8d-5aa1398be746" providerId="ADAL" clId="{4CACE8E4-EF24-4034-B9CC-AFCCD57F28B4}" dt="2024-10-22T18:52:20.379" v="496" actId="571"/>
          <ac:picMkLst>
            <pc:docMk/>
            <pc:sldMk cId="2747029572" sldId="299"/>
            <ac:picMk id="40" creationId="{78DCF5F8-2E91-0542-7C95-028A3812899A}"/>
          </ac:picMkLst>
        </pc:picChg>
        <pc:picChg chg="mod">
          <ac:chgData name="ISLAS ARREDONDO ROSA ISABEL" userId="af3bf696-f88d-4fb0-8e8d-5aa1398be746" providerId="ADAL" clId="{4CACE8E4-EF24-4034-B9CC-AFCCD57F28B4}" dt="2024-10-22T18:51:41.026" v="488" actId="14100"/>
          <ac:picMkLst>
            <pc:docMk/>
            <pc:sldMk cId="2747029572" sldId="299"/>
            <ac:picMk id="231" creationId="{0ED7C6CF-C70F-DE92-19FB-2E3BB7D3AB58}"/>
          </ac:picMkLst>
        </pc:picChg>
        <pc:picChg chg="mod">
          <ac:chgData name="ISLAS ARREDONDO ROSA ISABEL" userId="af3bf696-f88d-4fb0-8e8d-5aa1398be746" providerId="ADAL" clId="{4CACE8E4-EF24-4034-B9CC-AFCCD57F28B4}" dt="2024-10-22T18:51:53.995" v="494" actId="14100"/>
          <ac:picMkLst>
            <pc:docMk/>
            <pc:sldMk cId="2747029572" sldId="299"/>
            <ac:picMk id="242" creationId="{DFDF094B-565A-EDD0-871B-D780474C8099}"/>
          </ac:picMkLst>
        </pc:picChg>
        <pc:picChg chg="mod">
          <ac:chgData name="ISLAS ARREDONDO ROSA ISABEL" userId="af3bf696-f88d-4fb0-8e8d-5aa1398be746" providerId="ADAL" clId="{4CACE8E4-EF24-4034-B9CC-AFCCD57F28B4}" dt="2024-10-22T18:51:51.463" v="493" actId="1037"/>
          <ac:picMkLst>
            <pc:docMk/>
            <pc:sldMk cId="2747029572" sldId="299"/>
            <ac:picMk id="244" creationId="{6EF962AF-E29C-1551-F0F6-0EC35550ACD0}"/>
          </ac:picMkLst>
        </pc:picChg>
        <pc:picChg chg="mod">
          <ac:chgData name="ISLAS ARREDONDO ROSA ISABEL" userId="af3bf696-f88d-4fb0-8e8d-5aa1398be746" providerId="ADAL" clId="{4CACE8E4-EF24-4034-B9CC-AFCCD57F28B4}" dt="2024-10-22T18:51:38.434" v="487" actId="14100"/>
          <ac:picMkLst>
            <pc:docMk/>
            <pc:sldMk cId="2747029572" sldId="299"/>
            <ac:picMk id="245" creationId="{850F1D55-AC97-1A28-B623-EC5E39EDA46A}"/>
          </ac:picMkLst>
        </pc:picChg>
        <pc:cxnChg chg="mod">
          <ac:chgData name="ISLAS ARREDONDO ROSA ISABEL" userId="af3bf696-f88d-4fb0-8e8d-5aa1398be746" providerId="ADAL" clId="{4CACE8E4-EF24-4034-B9CC-AFCCD57F28B4}" dt="2024-10-22T18:43:21.372" v="473" actId="1036"/>
          <ac:cxnSpMkLst>
            <pc:docMk/>
            <pc:sldMk cId="2747029572" sldId="299"/>
            <ac:cxnSpMk id="13" creationId="{06A9C161-86F9-BA97-BF37-1643D8C66B68}"/>
          </ac:cxnSpMkLst>
        </pc:cxnChg>
        <pc:cxnChg chg="add mod">
          <ac:chgData name="ISLAS ARREDONDO ROSA ISABEL" userId="af3bf696-f88d-4fb0-8e8d-5aa1398be746" providerId="ADAL" clId="{4CACE8E4-EF24-4034-B9CC-AFCCD57F28B4}" dt="2024-10-22T18:52:20.379" v="496" actId="571"/>
          <ac:cxnSpMkLst>
            <pc:docMk/>
            <pc:sldMk cId="2747029572" sldId="299"/>
            <ac:cxnSpMk id="42" creationId="{7F7740BB-C363-16FD-33DB-BE9146DF0A04}"/>
          </ac:cxnSpMkLst>
        </pc:cxnChg>
      </pc:sldChg>
      <pc:sldChg chg="addSp delSp modSp mod modAnim">
        <pc:chgData name="ISLAS ARREDONDO ROSA ISABEL" userId="af3bf696-f88d-4fb0-8e8d-5aa1398be746" providerId="ADAL" clId="{4CACE8E4-EF24-4034-B9CC-AFCCD57F28B4}" dt="2024-10-22T20:19:32.389" v="904" actId="20578"/>
        <pc:sldMkLst>
          <pc:docMk/>
          <pc:sldMk cId="2091414510" sldId="301"/>
        </pc:sldMkLst>
        <pc:spChg chg="mod">
          <ac:chgData name="ISLAS ARREDONDO ROSA ISABEL" userId="af3bf696-f88d-4fb0-8e8d-5aa1398be746" providerId="ADAL" clId="{4CACE8E4-EF24-4034-B9CC-AFCCD57F28B4}" dt="2024-10-22T20:15:33.189" v="789" actId="20577"/>
          <ac:spMkLst>
            <pc:docMk/>
            <pc:sldMk cId="2091414510" sldId="301"/>
            <ac:spMk id="2" creationId="{61A57BE6-DFD8-9419-3343-46436510CFEA}"/>
          </ac:spMkLst>
        </pc:spChg>
        <pc:spChg chg="mod">
          <ac:chgData name="ISLAS ARREDONDO ROSA ISABEL" userId="af3bf696-f88d-4fb0-8e8d-5aa1398be746" providerId="ADAL" clId="{4CACE8E4-EF24-4034-B9CC-AFCCD57F28B4}" dt="2024-10-22T20:16:44.987" v="823" actId="20577"/>
          <ac:spMkLst>
            <pc:docMk/>
            <pc:sldMk cId="2091414510" sldId="301"/>
            <ac:spMk id="5" creationId="{40021859-8790-62A3-05B1-DD12C08F53E0}"/>
          </ac:spMkLst>
        </pc:spChg>
        <pc:spChg chg="mod">
          <ac:chgData name="ISLAS ARREDONDO ROSA ISABEL" userId="af3bf696-f88d-4fb0-8e8d-5aa1398be746" providerId="ADAL" clId="{4CACE8E4-EF24-4034-B9CC-AFCCD57F28B4}" dt="2024-10-22T20:18:32.337" v="902" actId="20577"/>
          <ac:spMkLst>
            <pc:docMk/>
            <pc:sldMk cId="2091414510" sldId="301"/>
            <ac:spMk id="9" creationId="{A896AD29-C004-B16E-3FD9-B90CFC2E477A}"/>
          </ac:spMkLst>
        </pc:spChg>
        <pc:spChg chg="add mod">
          <ac:chgData name="ISLAS ARREDONDO ROSA ISABEL" userId="af3bf696-f88d-4fb0-8e8d-5aa1398be746" providerId="ADAL" clId="{4CACE8E4-EF24-4034-B9CC-AFCCD57F28B4}" dt="2024-10-22T18:59:24.496" v="637" actId="20577"/>
          <ac:spMkLst>
            <pc:docMk/>
            <pc:sldMk cId="2091414510" sldId="301"/>
            <ac:spMk id="10" creationId="{E329F907-1B82-AA0D-A438-AE45A90CAC41}"/>
          </ac:spMkLst>
        </pc:spChg>
        <pc:spChg chg="mod">
          <ac:chgData name="ISLAS ARREDONDO ROSA ISABEL" userId="af3bf696-f88d-4fb0-8e8d-5aa1398be746" providerId="ADAL" clId="{4CACE8E4-EF24-4034-B9CC-AFCCD57F28B4}" dt="2024-10-22T20:19:32.389" v="904" actId="20578"/>
          <ac:spMkLst>
            <pc:docMk/>
            <pc:sldMk cId="2091414510" sldId="301"/>
            <ac:spMk id="21" creationId="{149ABB95-197F-F4D0-F97F-5EC4A6DE49E0}"/>
          </ac:spMkLst>
        </pc:spChg>
        <pc:spChg chg="mod">
          <ac:chgData name="ISLAS ARREDONDO ROSA ISABEL" userId="af3bf696-f88d-4fb0-8e8d-5aa1398be746" providerId="ADAL" clId="{4CACE8E4-EF24-4034-B9CC-AFCCD57F28B4}" dt="2024-10-22T20:18:28.753" v="901" actId="20577"/>
          <ac:spMkLst>
            <pc:docMk/>
            <pc:sldMk cId="2091414510" sldId="301"/>
            <ac:spMk id="57" creationId="{5C5477E8-C1AD-8416-50A7-3851CAAC4F03}"/>
          </ac:spMkLst>
        </pc:spChg>
        <pc:spChg chg="mod">
          <ac:chgData name="ISLAS ARREDONDO ROSA ISABEL" userId="af3bf696-f88d-4fb0-8e8d-5aa1398be746" providerId="ADAL" clId="{4CACE8E4-EF24-4034-B9CC-AFCCD57F28B4}" dt="2024-10-22T18:39:21.022" v="248" actId="5793"/>
          <ac:spMkLst>
            <pc:docMk/>
            <pc:sldMk cId="2091414510" sldId="301"/>
            <ac:spMk id="63" creationId="{8957B1C6-E80D-F9DF-61D0-CA4147C24ACC}"/>
          </ac:spMkLst>
        </pc:spChg>
        <pc:spChg chg="mod">
          <ac:chgData name="ISLAS ARREDONDO ROSA ISABEL" userId="af3bf696-f88d-4fb0-8e8d-5aa1398be746" providerId="ADAL" clId="{4CACE8E4-EF24-4034-B9CC-AFCCD57F28B4}" dt="2024-10-22T18:39:26.402" v="261" actId="20577"/>
          <ac:spMkLst>
            <pc:docMk/>
            <pc:sldMk cId="2091414510" sldId="301"/>
            <ac:spMk id="64" creationId="{BB1A1784-5BDC-E554-48CB-B6521D996E5F}"/>
          </ac:spMkLst>
        </pc:spChg>
        <pc:spChg chg="del mod">
          <ac:chgData name="ISLAS ARREDONDO ROSA ISABEL" userId="af3bf696-f88d-4fb0-8e8d-5aa1398be746" providerId="ADAL" clId="{4CACE8E4-EF24-4034-B9CC-AFCCD57F28B4}" dt="2024-10-22T18:43:03.445" v="453"/>
          <ac:spMkLst>
            <pc:docMk/>
            <pc:sldMk cId="2091414510" sldId="301"/>
            <ac:spMk id="65" creationId="{3352E9C0-DF1E-3857-5AEC-16B51F71EAD7}"/>
          </ac:spMkLst>
        </pc:spChg>
        <pc:spChg chg="mod">
          <ac:chgData name="ISLAS ARREDONDO ROSA ISABEL" userId="af3bf696-f88d-4fb0-8e8d-5aa1398be746" providerId="ADAL" clId="{4CACE8E4-EF24-4034-B9CC-AFCCD57F28B4}" dt="2024-10-22T18:59:17.800" v="636" actId="20577"/>
          <ac:spMkLst>
            <pc:docMk/>
            <pc:sldMk cId="2091414510" sldId="301"/>
            <ac:spMk id="66" creationId="{A2B2ECA5-8EF9-91C1-C73E-322DCE4629F6}"/>
          </ac:spMkLst>
        </pc:spChg>
        <pc:picChg chg="mod">
          <ac:chgData name="ISLAS ARREDONDO ROSA ISABEL" userId="af3bf696-f88d-4fb0-8e8d-5aa1398be746" providerId="ADAL" clId="{4CACE8E4-EF24-4034-B9CC-AFCCD57F28B4}" dt="2024-10-22T18:51:28.208" v="486" actId="14100"/>
          <ac:picMkLst>
            <pc:docMk/>
            <pc:sldMk cId="2091414510" sldId="301"/>
            <ac:picMk id="59" creationId="{61A27831-8BE2-4DDE-065B-7A6DABB4A731}"/>
          </ac:picMkLst>
        </pc:picChg>
        <pc:picChg chg="mod">
          <ac:chgData name="ISLAS ARREDONDO ROSA ISABEL" userId="af3bf696-f88d-4fb0-8e8d-5aa1398be746" providerId="ADAL" clId="{4CACE8E4-EF24-4034-B9CC-AFCCD57F28B4}" dt="2024-10-22T18:51:28.208" v="486" actId="14100"/>
          <ac:picMkLst>
            <pc:docMk/>
            <pc:sldMk cId="2091414510" sldId="301"/>
            <ac:picMk id="60" creationId="{4E972FC8-E43C-A9AD-780C-8D0D4796B826}"/>
          </ac:picMkLst>
        </pc:picChg>
        <pc:picChg chg="mod">
          <ac:chgData name="ISLAS ARREDONDO ROSA ISABEL" userId="af3bf696-f88d-4fb0-8e8d-5aa1398be746" providerId="ADAL" clId="{4CACE8E4-EF24-4034-B9CC-AFCCD57F28B4}" dt="2024-10-22T18:51:28.208" v="486" actId="14100"/>
          <ac:picMkLst>
            <pc:docMk/>
            <pc:sldMk cId="2091414510" sldId="301"/>
            <ac:picMk id="61" creationId="{8F0DE22B-F813-125F-91EC-EB7E1CA9DC50}"/>
          </ac:picMkLst>
        </pc:picChg>
      </pc:sldChg>
      <pc:sldChg chg="modAnim">
        <pc:chgData name="ISLAS ARREDONDO ROSA ISABEL" userId="af3bf696-f88d-4fb0-8e8d-5aa1398be746" providerId="ADAL" clId="{4CACE8E4-EF24-4034-B9CC-AFCCD57F28B4}" dt="2024-10-22T18:50:32.878" v="479"/>
        <pc:sldMkLst>
          <pc:docMk/>
          <pc:sldMk cId="956728619" sldId="302"/>
        </pc:sldMkLst>
      </pc:sldChg>
      <pc:sldChg chg="modSp mod">
        <pc:chgData name="ISLAS ARREDONDO ROSA ISABEL" userId="af3bf696-f88d-4fb0-8e8d-5aa1398be746" providerId="ADAL" clId="{4CACE8E4-EF24-4034-B9CC-AFCCD57F28B4}" dt="2024-10-22T20:21:42.531" v="921" actId="114"/>
        <pc:sldMkLst>
          <pc:docMk/>
          <pc:sldMk cId="606510467" sldId="304"/>
        </pc:sldMkLst>
        <pc:spChg chg="mod">
          <ac:chgData name="ISLAS ARREDONDO ROSA ISABEL" userId="af3bf696-f88d-4fb0-8e8d-5aa1398be746" providerId="ADAL" clId="{4CACE8E4-EF24-4034-B9CC-AFCCD57F28B4}" dt="2024-10-22T20:21:42.531" v="921" actId="114"/>
          <ac:spMkLst>
            <pc:docMk/>
            <pc:sldMk cId="606510467" sldId="304"/>
            <ac:spMk id="68" creationId="{7E971D86-841A-C182-695E-6A269F043984}"/>
          </ac:spMkLst>
        </pc:spChg>
        <pc:spChg chg="mod">
          <ac:chgData name="ISLAS ARREDONDO ROSA ISABEL" userId="af3bf696-f88d-4fb0-8e8d-5aa1398be746" providerId="ADAL" clId="{4CACE8E4-EF24-4034-B9CC-AFCCD57F28B4}" dt="2024-10-22T20:21:14.522" v="908" actId="20577"/>
          <ac:spMkLst>
            <pc:docMk/>
            <pc:sldMk cId="606510467" sldId="304"/>
            <ac:spMk id="69" creationId="{D3706E7D-5436-B9DE-F87C-1344A7A2DA33}"/>
          </ac:spMkLst>
        </pc:spChg>
        <pc:picChg chg="mod">
          <ac:chgData name="ISLAS ARREDONDO ROSA ISABEL" userId="af3bf696-f88d-4fb0-8e8d-5aa1398be746" providerId="ADAL" clId="{4CACE8E4-EF24-4034-B9CC-AFCCD57F28B4}" dt="2024-10-22T18:53:12.620" v="500" actId="14100"/>
          <ac:picMkLst>
            <pc:docMk/>
            <pc:sldMk cId="606510467" sldId="304"/>
            <ac:picMk id="58" creationId="{7010C17A-2B75-8016-275C-3D1A12B52CEB}"/>
          </ac:picMkLst>
        </pc:picChg>
      </pc:sldChg>
      <pc:sldChg chg="modSp mod modAnim">
        <pc:chgData name="ISLAS ARREDONDO ROSA ISABEL" userId="af3bf696-f88d-4fb0-8e8d-5aa1398be746" providerId="ADAL" clId="{4CACE8E4-EF24-4034-B9CC-AFCCD57F28B4}" dt="2024-10-22T18:50:50.477" v="482"/>
        <pc:sldMkLst>
          <pc:docMk/>
          <pc:sldMk cId="2894046348" sldId="307"/>
        </pc:sldMkLst>
        <pc:spChg chg="mod">
          <ac:chgData name="ISLAS ARREDONDO ROSA ISABEL" userId="af3bf696-f88d-4fb0-8e8d-5aa1398be746" providerId="ADAL" clId="{4CACE8E4-EF24-4034-B9CC-AFCCD57F28B4}" dt="2024-10-22T18:35:04.753" v="129" actId="947"/>
          <ac:spMkLst>
            <pc:docMk/>
            <pc:sldMk cId="2894046348" sldId="307"/>
            <ac:spMk id="12" creationId="{34ECB7E5-4F12-3763-5C79-E1571BD28E0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2A213-34D2-E64D-808C-B82FA897D69D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C86A1-0163-CB4B-AC08-4161C55B62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082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C86A1-0163-CB4B-AC08-4161C55B626B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083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C86A1-0163-CB4B-AC08-4161C55B626B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91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79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22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255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055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856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885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42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926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929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521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729DE-3F28-FC48-A883-5B46F6DBEB80}" type="datetimeFigureOut">
              <a:rPr lang="es-MX" smtClean="0"/>
              <a:t>27/03/2025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96283-4026-B94F-A95E-9AE43F7811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999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18" Type="http://schemas.openxmlformats.org/officeDocument/2006/relationships/image" Target="../media/image21.png"/><Relationship Id="rId3" Type="http://schemas.openxmlformats.org/officeDocument/2006/relationships/image" Target="../media/image4.emf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image" Target="../media/image3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19" Type="http://schemas.openxmlformats.org/officeDocument/2006/relationships/image" Target="../media/image22.sv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12" Type="http://schemas.openxmlformats.org/officeDocument/2006/relationships/image" Target="../media/image2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0" Type="http://schemas.openxmlformats.org/officeDocument/2006/relationships/image" Target="../media/image18.svg"/><Relationship Id="rId4" Type="http://schemas.openxmlformats.org/officeDocument/2006/relationships/image" Target="../media/image4.emf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12" Type="http://schemas.openxmlformats.org/officeDocument/2006/relationships/image" Target="../media/image2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0" Type="http://schemas.openxmlformats.org/officeDocument/2006/relationships/image" Target="../media/image18.svg"/><Relationship Id="rId4" Type="http://schemas.openxmlformats.org/officeDocument/2006/relationships/image" Target="../media/image4.emf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4.emf"/><Relationship Id="rId7" Type="http://schemas.openxmlformats.org/officeDocument/2006/relationships/image" Target="../media/image1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14.svg"/><Relationship Id="rId5" Type="http://schemas.openxmlformats.org/officeDocument/2006/relationships/image" Target="../media/image10.sv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20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4.emf"/><Relationship Id="rId7" Type="http://schemas.openxmlformats.org/officeDocument/2006/relationships/image" Target="../media/image1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2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5CFC35-B0A6-2CBA-DCCD-D65699960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DA2CBC19-21B4-C2CC-9925-754EBAE5E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413" y="2419005"/>
            <a:ext cx="11590460" cy="2257425"/>
          </a:xfrm>
        </p:spPr>
        <p:txBody>
          <a:bodyPr rtlCol="0" anchor="ctr">
            <a:noAutofit/>
          </a:bodyPr>
          <a:lstStyle/>
          <a:p>
            <a:pPr algn="l" eaLnBrk="1" fontAlgn="auto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es-ES_tradnl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Orden en la producción de la información</a:t>
            </a:r>
            <a:br>
              <a:rPr lang="es-ES_tradnl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</a:br>
            <a:r>
              <a:rPr lang="es-ES_tradnl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¿Por qué y cómo vamos?</a:t>
            </a:r>
            <a:endParaRPr lang="es-ES_tradnl" sz="4400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75092249-362A-F283-84E4-E31C333636A7}"/>
              </a:ext>
            </a:extLst>
          </p:cNvPr>
          <p:cNvCxnSpPr>
            <a:cxnSpLocks/>
          </p:cNvCxnSpPr>
          <p:nvPr/>
        </p:nvCxnSpPr>
        <p:spPr>
          <a:xfrm>
            <a:off x="618423" y="4618120"/>
            <a:ext cx="6121400" cy="0"/>
          </a:xfrm>
          <a:prstGeom prst="line">
            <a:avLst/>
          </a:prstGeom>
          <a:ln w="25400">
            <a:solidFill>
              <a:srgbClr val="07BF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>
            <a:extLst>
              <a:ext uri="{FF2B5EF4-FFF2-40B4-BE49-F238E27FC236}">
                <a16:creationId xmlns:a16="http://schemas.microsoft.com/office/drawing/2014/main" id="{A7FF6DBC-96A4-6C3D-4F6C-1A0E25C0E9BF}"/>
              </a:ext>
            </a:extLst>
          </p:cNvPr>
          <p:cNvSpPr txBox="1">
            <a:spLocks/>
          </p:cNvSpPr>
          <p:nvPr/>
        </p:nvSpPr>
        <p:spPr bwMode="auto">
          <a:xfrm>
            <a:off x="601540" y="4581113"/>
            <a:ext cx="10858293" cy="88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 eaLnBrk="1" fontAlgn="auto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Octubre, 2024</a:t>
            </a:r>
          </a:p>
        </p:txBody>
      </p:sp>
    </p:spTree>
    <p:extLst>
      <p:ext uri="{BB962C8B-B14F-4D97-AF65-F5344CB8AC3E}">
        <p14:creationId xmlns:p14="http://schemas.microsoft.com/office/powerpoint/2010/main" val="287601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D1BEA-AA0A-6FFB-6BEC-351E2D5ED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7855078-92D4-144B-5577-171F903C1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9398" y="109184"/>
            <a:ext cx="1204362" cy="1184618"/>
          </a:xfrm>
          <a:prstGeom prst="rect">
            <a:avLst/>
          </a:prstGeom>
        </p:spPr>
      </p:pic>
      <p:sp>
        <p:nvSpPr>
          <p:cNvPr id="7" name="AutoShape 7">
            <a:extLst>
              <a:ext uri="{FF2B5EF4-FFF2-40B4-BE49-F238E27FC236}">
                <a16:creationId xmlns:a16="http://schemas.microsoft.com/office/drawing/2014/main" id="{E2B969C5-2AB5-D727-E04C-A887246073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0500" y="-2176923"/>
            <a:ext cx="103648" cy="10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" name="CuadroTexto 1">
            <a:extLst>
              <a:ext uri="{FF2B5EF4-FFF2-40B4-BE49-F238E27FC236}">
                <a16:creationId xmlns:a16="http://schemas.microsoft.com/office/drawing/2014/main" id="{F6A148A0-C3C2-9CE1-7120-35FA6E5B05A0}"/>
              </a:ext>
            </a:extLst>
          </p:cNvPr>
          <p:cNvSpPr txBox="1"/>
          <p:nvPr/>
        </p:nvSpPr>
        <p:spPr>
          <a:xfrm>
            <a:off x="459714" y="1422409"/>
            <a:ext cx="10315609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buClr>
                <a:srgbClr val="01C1B6"/>
              </a:buClr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Poner y mantener el orden es una acción continua.</a:t>
            </a: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endParaRPr lang="es-MX" b="0" i="0" dirty="0"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0000"/>
                </a:solidFill>
                <a:latin typeface="Garamond" panose="02020404030301010803" pitchFamily="18" charset="0"/>
              </a:rPr>
              <a:t>El interés por ordenar evoluciona. Cada vez puedes ordenar nuevos niveles u objetos.</a:t>
            </a:r>
          </a:p>
          <a:p>
            <a:pPr algn="just">
              <a:buClr>
                <a:srgbClr val="04BFB4"/>
              </a:buClr>
            </a:pPr>
            <a:endParaRPr lang="es-MX" b="0" i="0" dirty="0"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0000"/>
                </a:solidFill>
                <a:latin typeface="Garamond" panose="02020404030301010803" pitchFamily="18" charset="0"/>
              </a:rPr>
              <a:t>El compromiso por la mejora continua conlleva adaptarse a los cambios del contexto.</a:t>
            </a: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endParaRPr lang="es-MX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0000"/>
                </a:solidFill>
                <a:latin typeface="Garamond" panose="02020404030301010803" pitchFamily="18" charset="0"/>
              </a:rPr>
              <a:t>El orden es un elemento mínimo para aspirar a la modernización.</a:t>
            </a:r>
          </a:p>
          <a:p>
            <a:pPr marL="342900" indent="-342900" algn="just">
              <a:spcAft>
                <a:spcPts val="600"/>
              </a:spcAft>
              <a:buClr>
                <a:srgbClr val="04BFB4"/>
              </a:buClr>
              <a:buFont typeface="Arial" panose="020B0604020202020204" pitchFamily="34" charset="0"/>
              <a:buChar char="•"/>
            </a:pPr>
            <a:endParaRPr lang="es-MX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algn="just">
              <a:buClr>
                <a:srgbClr val="04BFB4"/>
              </a:buClr>
            </a:pPr>
            <a:r>
              <a:rPr lang="es-MX" b="1" dirty="0">
                <a:solidFill>
                  <a:srgbClr val="8E47A3"/>
                </a:solidFill>
                <a:latin typeface="Garamond" panose="02020404030301010803" pitchFamily="18" charset="0"/>
              </a:rPr>
              <a:t>¿Qué necesitamos hacia adelante?</a:t>
            </a: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endParaRPr lang="es-MX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0000"/>
                </a:solidFill>
                <a:latin typeface="Garamond" panose="02020404030301010803" pitchFamily="18" charset="0"/>
              </a:rPr>
              <a:t>Imprimir sentido de urgencia. Al menos para “terminar de ordenar”, para luego enfocarnos en “mejora continua”.</a:t>
            </a: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endParaRPr lang="es-MX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0000"/>
                </a:solidFill>
                <a:latin typeface="Garamond" panose="02020404030301010803" pitchFamily="18" charset="0"/>
              </a:rPr>
              <a:t>Implementar “tiros de precisión” con el mayor impacto en interoperabilidad.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3CC74F-5075-0C0E-2D05-62416178FA2B}"/>
              </a:ext>
            </a:extLst>
          </p:cNvPr>
          <p:cNvSpPr txBox="1">
            <a:spLocks/>
          </p:cNvSpPr>
          <p:nvPr/>
        </p:nvSpPr>
        <p:spPr>
          <a:xfrm>
            <a:off x="524194" y="327699"/>
            <a:ext cx="5698203" cy="706185"/>
          </a:xfrm>
          <a:prstGeom prst="rect">
            <a:avLst/>
          </a:prstGeom>
        </p:spPr>
        <p:txBody>
          <a:bodyPr lIns="91440" tIns="45720" rIns="91440" bIns="4572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MX" altLang="ko-KR" sz="30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맑은 고딕"/>
                <a:cs typeface="Arial" panose="020B0604020202020204" pitchFamily="34" charset="0"/>
              </a:rPr>
              <a:t>Conclusiones</a:t>
            </a:r>
            <a:endParaRPr lang="es-MX" altLang="ko-KR" sz="300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  <a:ea typeface="맑은 고딕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707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9B7BF0-C3BE-6381-6599-2E8898DA38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27947472-46ED-1B3E-73D6-C6DE4C711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75" y="2425787"/>
            <a:ext cx="5911762" cy="2257425"/>
          </a:xfrm>
        </p:spPr>
        <p:txBody>
          <a:bodyPr rtlCol="0" anchor="ctr">
            <a:noAutofit/>
          </a:bodyPr>
          <a:lstStyle/>
          <a:p>
            <a:pPr algn="l" eaLnBrk="1" fontAlgn="auto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es-ES_tradnl" sz="7200" b="1">
                <a:solidFill>
                  <a:srgbClr val="02C1B6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¡Gracias!</a:t>
            </a:r>
            <a:endParaRPr lang="es-ES_tradnl" sz="7200">
              <a:solidFill>
                <a:srgbClr val="02C1B6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FA22C76F-3FB0-AC9B-67AF-E8AD840765E4}"/>
              </a:ext>
            </a:extLst>
          </p:cNvPr>
          <p:cNvCxnSpPr>
            <a:cxnSpLocks/>
          </p:cNvCxnSpPr>
          <p:nvPr/>
        </p:nvCxnSpPr>
        <p:spPr>
          <a:xfrm>
            <a:off x="604775" y="4454347"/>
            <a:ext cx="6121400" cy="0"/>
          </a:xfrm>
          <a:prstGeom prst="line">
            <a:avLst/>
          </a:prstGeom>
          <a:ln w="25400">
            <a:solidFill>
              <a:srgbClr val="07BF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48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907195-008F-F0F6-11B2-09D9B5B909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B085B3-46AE-E020-C192-AB06C1552F26}"/>
              </a:ext>
            </a:extLst>
          </p:cNvPr>
          <p:cNvSpPr txBox="1"/>
          <p:nvPr/>
        </p:nvSpPr>
        <p:spPr>
          <a:xfrm>
            <a:off x="5468862" y="1673185"/>
            <a:ext cx="632036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4BFB4"/>
              </a:buClr>
              <a:buFont typeface="+mj-lt"/>
              <a:buAutoNum type="arabicPeriod"/>
            </a:pP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¿Cómo empezó esta ruta de trabajo?</a:t>
            </a:r>
          </a:p>
          <a:p>
            <a:pPr lvl="1">
              <a:buClr>
                <a:srgbClr val="01C1B6"/>
              </a:buClr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  <a:p>
            <a:pPr marL="342900" indent="-342900">
              <a:buClr>
                <a:srgbClr val="04BFB4"/>
              </a:buClr>
              <a:buFont typeface="+mj-lt"/>
              <a:buAutoNum type="arabicPeriod"/>
            </a:pP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Construcción de la estrategia de solución</a:t>
            </a:r>
          </a:p>
          <a:p>
            <a:pPr marL="342900" indent="-342900">
              <a:buClr>
                <a:srgbClr val="04BFB4"/>
              </a:buClr>
              <a:buFont typeface="+mj-lt"/>
              <a:buAutoNum type="arabicPeriod"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  <a:p>
            <a:pPr marL="342900" indent="-342900">
              <a:buClr>
                <a:srgbClr val="04BFB4"/>
              </a:buClr>
              <a:buFont typeface="+mj-lt"/>
              <a:buAutoNum type="arabicPeriod"/>
            </a:pP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Beneficios</a:t>
            </a:r>
          </a:p>
          <a:p>
            <a:pPr marL="342900" indent="-342900">
              <a:buClr>
                <a:srgbClr val="04BFB4"/>
              </a:buClr>
              <a:buFont typeface="+mj-lt"/>
              <a:buAutoNum type="arabicPeriod"/>
            </a:pP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  <a:p>
            <a:pPr marL="342900" indent="-342900">
              <a:buClr>
                <a:srgbClr val="04BFB4"/>
              </a:buClr>
              <a:buFont typeface="+mj-lt"/>
              <a:buAutoNum type="arabicPeriod"/>
            </a:pP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Balance y pasos siguientes </a:t>
            </a:r>
          </a:p>
          <a:p>
            <a:pPr marL="342900" indent="-342900">
              <a:buClr>
                <a:srgbClr val="04BFB4"/>
              </a:buClr>
              <a:buFont typeface="+mj-lt"/>
              <a:buAutoNum type="arabicPeriod"/>
            </a:pP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  <a:p>
            <a:pPr marL="342900" indent="-342900">
              <a:buClr>
                <a:srgbClr val="04BFB4"/>
              </a:buClr>
              <a:buFont typeface="+mj-lt"/>
              <a:buAutoNum type="arabicPeriod"/>
            </a:pP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Conclusiones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30897A8C-F81E-7CC0-74BD-42F0A48D93A5}"/>
              </a:ext>
            </a:extLst>
          </p:cNvPr>
          <p:cNvSpPr txBox="1">
            <a:spLocks/>
          </p:cNvSpPr>
          <p:nvPr/>
        </p:nvSpPr>
        <p:spPr>
          <a:xfrm>
            <a:off x="1555137" y="1780966"/>
            <a:ext cx="3674598" cy="1419306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  <a:defRPr/>
            </a:pPr>
            <a:r>
              <a:rPr lang="es-ES_tradnl" sz="5400" b="1">
                <a:solidFill>
                  <a:srgbClr val="02C1B6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Contenido</a:t>
            </a:r>
            <a:endParaRPr lang="es-ES_tradnl" sz="5400">
              <a:solidFill>
                <a:srgbClr val="02C1B6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90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D1BEA-AA0A-6FFB-6BEC-351E2D5ED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7855078-92D4-144B-5577-171F903C1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9398" y="109184"/>
            <a:ext cx="1204362" cy="1184618"/>
          </a:xfrm>
          <a:prstGeom prst="rect">
            <a:avLst/>
          </a:prstGeom>
        </p:spPr>
      </p:pic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798995C8-E46D-AF19-460E-0B1E59E9E84D}"/>
              </a:ext>
            </a:extLst>
          </p:cNvPr>
          <p:cNvSpPr txBox="1">
            <a:spLocks/>
          </p:cNvSpPr>
          <p:nvPr/>
        </p:nvSpPr>
        <p:spPr>
          <a:xfrm>
            <a:off x="644276" y="350207"/>
            <a:ext cx="10069579" cy="706185"/>
          </a:xfrm>
          <a:prstGeom prst="rect">
            <a:avLst/>
          </a:prstGeom>
        </p:spPr>
        <p:txBody>
          <a:bodyPr lIns="91440" tIns="45720" rIns="91440" bIns="4572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MX" altLang="ko-KR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맑은 고딕"/>
                <a:cs typeface="Arial" panose="020B0604020202020204" pitchFamily="34" charset="0"/>
              </a:rPr>
              <a:t>¿Cómo empezó esta ruta de trabajo?</a:t>
            </a:r>
            <a:endParaRPr lang="es-MX" altLang="ko-KR" sz="3000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DB405F5-30BC-FB17-8013-C66FC80973A0}"/>
              </a:ext>
            </a:extLst>
          </p:cNvPr>
          <p:cNvSpPr txBox="1"/>
          <p:nvPr/>
        </p:nvSpPr>
        <p:spPr>
          <a:xfrm>
            <a:off x="504791" y="1403091"/>
            <a:ext cx="1031560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buClr>
                <a:srgbClr val="01C1B6"/>
              </a:buClr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En 2015 se hizo evidente que </a:t>
            </a:r>
            <a:r>
              <a:rPr lang="es-MX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el Instituto requería </a:t>
            </a:r>
            <a:r>
              <a:rPr lang="es-MX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mejorar su capacidad de identificar –</a:t>
            </a:r>
            <a:r>
              <a:rPr lang="es-MX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ante cualquier eventualidad</a:t>
            </a:r>
            <a:r>
              <a:rPr lang="es-MX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– en dónde estaba el problema, para </a:t>
            </a:r>
            <a:r>
              <a:rPr lang="es-MX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responder de manera </a:t>
            </a:r>
            <a:r>
              <a:rPr lang="es-MX" b="1" dirty="0">
                <a:solidFill>
                  <a:srgbClr val="000000"/>
                </a:solidFill>
                <a:latin typeface="Garamond" panose="02020404030301010803" pitchFamily="18" charset="0"/>
              </a:rPr>
              <a:t>eficaz y </a:t>
            </a:r>
            <a:r>
              <a:rPr lang="es-MX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eficiente</a:t>
            </a:r>
            <a:r>
              <a:rPr lang="es-MX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.</a:t>
            </a:r>
            <a:r>
              <a:rPr lang="es-MX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endParaRPr lang="es-MX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buClr>
                <a:srgbClr val="04BFB4"/>
              </a:buClr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Sin embargo, no era fácil dar una </a:t>
            </a:r>
            <a:r>
              <a:rPr lang="es-MX" dirty="0">
                <a:solidFill>
                  <a:srgbClr val="000000"/>
                </a:solidFill>
                <a:latin typeface="Garamond" panose="02020404030301010803" pitchFamily="18" charset="0"/>
              </a:rPr>
              <a:t>respuesta </a:t>
            </a:r>
            <a:r>
              <a:rPr lang="es-MX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debido a la falta de: </a:t>
            </a:r>
          </a:p>
          <a:p>
            <a:pPr algn="just">
              <a:buClr>
                <a:srgbClr val="04BFB4"/>
              </a:buClr>
            </a:pPr>
            <a:endParaRPr lang="es-MX" sz="400" b="1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  <a:p>
            <a:pPr marL="800100" lvl="1" indent="-342900" algn="just">
              <a:spcBef>
                <a:spcPts val="600"/>
              </a:spcBef>
              <a:buClr>
                <a:srgbClr val="8E47A3"/>
              </a:buClr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Cultura institucional de documentar estructuradamente los procesos: </a:t>
            </a:r>
            <a:r>
              <a:rPr lang="es-MX" i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Cada área o persona involucrada tenía su “estilo” o “método”.</a:t>
            </a:r>
            <a:endParaRPr lang="es-MX" sz="2000" i="1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  <a:p>
            <a:pPr marL="800100" lvl="1" indent="-342900" algn="just">
              <a:spcBef>
                <a:spcPts val="600"/>
              </a:spcBef>
              <a:buClr>
                <a:srgbClr val="8E47A3"/>
              </a:buClr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Claridad de quiénes estaban involucrados en cada tramo del proceso.</a:t>
            </a:r>
          </a:p>
          <a:p>
            <a:pPr marL="800100" lvl="1" indent="-342900" algn="just">
              <a:spcBef>
                <a:spcPts val="600"/>
              </a:spcBef>
              <a:buClr>
                <a:srgbClr val="8E47A3"/>
              </a:buClr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Documentación de los cambios realizados durante la ejecución de los procesos: </a:t>
            </a:r>
            <a:r>
              <a:rPr lang="es-MX" i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Para identificarlos se requería ir atando cabos.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298048-DF2C-0E95-F28A-974924EC3290}"/>
              </a:ext>
            </a:extLst>
          </p:cNvPr>
          <p:cNvSpPr txBox="1"/>
          <p:nvPr/>
        </p:nvSpPr>
        <p:spPr>
          <a:xfrm>
            <a:off x="1988366" y="4783694"/>
            <a:ext cx="7295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MX" b="1" i="0">
                <a:solidFill>
                  <a:srgbClr val="8E47A3"/>
                </a:solidFill>
                <a:effectLst/>
                <a:latin typeface="Garamond" panose="02020404030301010803" pitchFamily="18" charset="0"/>
              </a:rPr>
              <a:t>La conclusión: Necesitamos poner orden en la casa.</a:t>
            </a:r>
          </a:p>
          <a:p>
            <a:pPr algn="ctr" rtl="0"/>
            <a:endParaRPr lang="es-MX" b="0" i="0"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algn="ctr" rtl="0"/>
            <a:r>
              <a:rPr lang="es-MX" b="0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La pregunta entonces fue: </a:t>
            </a:r>
            <a:r>
              <a:rPr lang="es-MX" b="1" i="0">
                <a:solidFill>
                  <a:srgbClr val="24A6A2"/>
                </a:solidFill>
                <a:effectLst/>
                <a:latin typeface="Garamond" panose="02020404030301010803" pitchFamily="18" charset="0"/>
              </a:rPr>
              <a:t>¿Por dónde comenzamos?</a:t>
            </a:r>
          </a:p>
        </p:txBody>
      </p:sp>
      <p:pic>
        <p:nvPicPr>
          <p:cNvPr id="9" name="Graphic 8" descr="Home outline">
            <a:extLst>
              <a:ext uri="{FF2B5EF4-FFF2-40B4-BE49-F238E27FC236}">
                <a16:creationId xmlns:a16="http://schemas.microsoft.com/office/drawing/2014/main" id="{378FEABF-C0D6-8758-4D86-9C59AF79D1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91194" y="4763406"/>
            <a:ext cx="312966" cy="31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D1BEA-AA0A-6FFB-6BEC-351E2D5ED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7855078-92D4-144B-5577-171F903C1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9398" y="109184"/>
            <a:ext cx="1204362" cy="1184618"/>
          </a:xfrm>
          <a:prstGeom prst="rect">
            <a:avLst/>
          </a:prstGeom>
        </p:spPr>
      </p:pic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798995C8-E46D-AF19-460E-0B1E59E9E84D}"/>
              </a:ext>
            </a:extLst>
          </p:cNvPr>
          <p:cNvSpPr txBox="1">
            <a:spLocks/>
          </p:cNvSpPr>
          <p:nvPr/>
        </p:nvSpPr>
        <p:spPr>
          <a:xfrm>
            <a:off x="645275" y="316461"/>
            <a:ext cx="7098170" cy="706185"/>
          </a:xfrm>
          <a:prstGeom prst="rect">
            <a:avLst/>
          </a:prstGeom>
        </p:spPr>
        <p:txBody>
          <a:bodyPr lIns="91440" tIns="45720" rIns="91440" bIns="4572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MX" altLang="ko-KR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맑은 고딕"/>
                <a:cs typeface="Arial" panose="020B0604020202020204" pitchFamily="34" charset="0"/>
              </a:rPr>
              <a:t>Construcción de la estrategia de solución</a:t>
            </a:r>
            <a:endParaRPr lang="es-MX" altLang="ko-KR" sz="3000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E2B969C5-2AB5-D727-E04C-A887246073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0500" y="-2176923"/>
            <a:ext cx="103648" cy="10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00BCFE46-FF60-BD06-4753-FE87C46D6FDA}"/>
              </a:ext>
            </a:extLst>
          </p:cNvPr>
          <p:cNvSpPr/>
          <p:nvPr/>
        </p:nvSpPr>
        <p:spPr>
          <a:xfrm>
            <a:off x="3266714" y="1688845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80FF1AD6-1A92-A7C7-0573-19B90CD3FFC9}"/>
              </a:ext>
            </a:extLst>
          </p:cNvPr>
          <p:cNvSpPr/>
          <p:nvPr/>
        </p:nvSpPr>
        <p:spPr>
          <a:xfrm>
            <a:off x="3604516" y="1688845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65609D0B-6C31-70FF-B736-EFFF30B7C557}"/>
              </a:ext>
            </a:extLst>
          </p:cNvPr>
          <p:cNvSpPr/>
          <p:nvPr/>
        </p:nvSpPr>
        <p:spPr>
          <a:xfrm>
            <a:off x="3942584" y="1688845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2191B32-3D69-6457-93A6-4E7401E0C52A}"/>
              </a:ext>
            </a:extLst>
          </p:cNvPr>
          <p:cNvSpPr/>
          <p:nvPr/>
        </p:nvSpPr>
        <p:spPr>
          <a:xfrm>
            <a:off x="1225021" y="1733351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500" b="1" kern="1200" dirty="0">
                <a:latin typeface="Garamond" panose="02020404030301010803" pitchFamily="18" charset="0"/>
              </a:rPr>
              <a:t>¿Con qué elemento comenzamos?</a:t>
            </a:r>
            <a:endParaRPr lang="en-US" sz="1500" b="1" kern="1200" dirty="0">
              <a:latin typeface="Garamond" panose="02020404030301010803" pitchFamily="18" charset="0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79EDAEE-653C-A380-6539-8D08FA82ED92}"/>
              </a:ext>
            </a:extLst>
          </p:cNvPr>
          <p:cNvSpPr/>
          <p:nvPr/>
        </p:nvSpPr>
        <p:spPr>
          <a:xfrm>
            <a:off x="1836319" y="2153526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89" name="Arrow: Chevron 88">
            <a:extLst>
              <a:ext uri="{FF2B5EF4-FFF2-40B4-BE49-F238E27FC236}">
                <a16:creationId xmlns:a16="http://schemas.microsoft.com/office/drawing/2014/main" id="{8DD88616-48E9-D294-CCDB-F71603A12BE7}"/>
              </a:ext>
            </a:extLst>
          </p:cNvPr>
          <p:cNvSpPr/>
          <p:nvPr/>
        </p:nvSpPr>
        <p:spPr>
          <a:xfrm>
            <a:off x="3266714" y="220118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90" name="Arrow: Chevron 89">
            <a:extLst>
              <a:ext uri="{FF2B5EF4-FFF2-40B4-BE49-F238E27FC236}">
                <a16:creationId xmlns:a16="http://schemas.microsoft.com/office/drawing/2014/main" id="{BBB5C065-9D41-07A3-B9D6-F52DC962E166}"/>
              </a:ext>
            </a:extLst>
          </p:cNvPr>
          <p:cNvSpPr/>
          <p:nvPr/>
        </p:nvSpPr>
        <p:spPr>
          <a:xfrm>
            <a:off x="3604516" y="220118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91" name="Arrow: Chevron 90">
            <a:extLst>
              <a:ext uri="{FF2B5EF4-FFF2-40B4-BE49-F238E27FC236}">
                <a16:creationId xmlns:a16="http://schemas.microsoft.com/office/drawing/2014/main" id="{D43DF97B-69F6-4134-6F66-926EE11F5617}"/>
              </a:ext>
            </a:extLst>
          </p:cNvPr>
          <p:cNvSpPr/>
          <p:nvPr/>
        </p:nvSpPr>
        <p:spPr>
          <a:xfrm>
            <a:off x="3942584" y="220118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1681DF73-65AF-E787-FBD3-E162F1AE2885}"/>
              </a:ext>
            </a:extLst>
          </p:cNvPr>
          <p:cNvSpPr/>
          <p:nvPr/>
        </p:nvSpPr>
        <p:spPr>
          <a:xfrm>
            <a:off x="1225021" y="2245694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500" b="1" kern="1200" dirty="0">
                <a:latin typeface="Garamond" panose="02020404030301010803" pitchFamily="18" charset="0"/>
              </a:rPr>
              <a:t>¿Qué tenemos y cómo es?</a:t>
            </a:r>
            <a:endParaRPr lang="en-US" sz="1500" b="1" kern="1200" dirty="0">
              <a:latin typeface="Garamond" panose="02020404030301010803" pitchFamily="18" charset="0"/>
            </a:endParaRPr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FCDC8B3B-3720-E439-5247-10CF5DCD5D4A}"/>
              </a:ext>
            </a:extLst>
          </p:cNvPr>
          <p:cNvSpPr/>
          <p:nvPr/>
        </p:nvSpPr>
        <p:spPr>
          <a:xfrm>
            <a:off x="1836319" y="2665869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3FFDB339-43F6-93B3-F97B-643DFA8166DC}"/>
              </a:ext>
            </a:extLst>
          </p:cNvPr>
          <p:cNvSpPr/>
          <p:nvPr/>
        </p:nvSpPr>
        <p:spPr>
          <a:xfrm>
            <a:off x="1836319" y="2665869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99" name="Arrow: Chevron 98">
            <a:extLst>
              <a:ext uri="{FF2B5EF4-FFF2-40B4-BE49-F238E27FC236}">
                <a16:creationId xmlns:a16="http://schemas.microsoft.com/office/drawing/2014/main" id="{8D9C32BD-DF84-BB79-A139-A16ABCCF06D1}"/>
              </a:ext>
            </a:extLst>
          </p:cNvPr>
          <p:cNvSpPr/>
          <p:nvPr/>
        </p:nvSpPr>
        <p:spPr>
          <a:xfrm>
            <a:off x="3266714" y="2713531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00" name="Arrow: Chevron 99">
            <a:extLst>
              <a:ext uri="{FF2B5EF4-FFF2-40B4-BE49-F238E27FC236}">
                <a16:creationId xmlns:a16="http://schemas.microsoft.com/office/drawing/2014/main" id="{AD3D5E80-49E5-8A8A-C2C9-1B0F5A964FBE}"/>
              </a:ext>
            </a:extLst>
          </p:cNvPr>
          <p:cNvSpPr/>
          <p:nvPr/>
        </p:nvSpPr>
        <p:spPr>
          <a:xfrm>
            <a:off x="3604516" y="2713531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01" name="Arrow: Chevron 100">
            <a:extLst>
              <a:ext uri="{FF2B5EF4-FFF2-40B4-BE49-F238E27FC236}">
                <a16:creationId xmlns:a16="http://schemas.microsoft.com/office/drawing/2014/main" id="{94623DCB-D88B-E1CC-DD4D-4353F70448A7}"/>
              </a:ext>
            </a:extLst>
          </p:cNvPr>
          <p:cNvSpPr/>
          <p:nvPr/>
        </p:nvSpPr>
        <p:spPr>
          <a:xfrm>
            <a:off x="3942584" y="2713531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8E332B31-D921-5CA0-B4A0-E2A43E29EC6F}"/>
              </a:ext>
            </a:extLst>
          </p:cNvPr>
          <p:cNvSpPr/>
          <p:nvPr/>
        </p:nvSpPr>
        <p:spPr>
          <a:xfrm>
            <a:off x="1225021" y="2758037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500" b="1" kern="1200" dirty="0">
                <a:latin typeface="Garamond" panose="02020404030301010803" pitchFamily="18" charset="0"/>
              </a:rPr>
              <a:t>¿De quién es y en dónde está?</a:t>
            </a:r>
            <a:endParaRPr lang="en-US" sz="1500" b="1" kern="1200" dirty="0">
              <a:latin typeface="Garamond" panose="02020404030301010803" pitchFamily="18" charset="0"/>
            </a:endParaRPr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2F50AEC2-61FF-9AF8-987E-CE887D8214F2}"/>
              </a:ext>
            </a:extLst>
          </p:cNvPr>
          <p:cNvSpPr/>
          <p:nvPr/>
        </p:nvSpPr>
        <p:spPr>
          <a:xfrm>
            <a:off x="1836319" y="3178212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CA5C994F-AEA0-34AF-57E3-3017096254CF}"/>
              </a:ext>
            </a:extLst>
          </p:cNvPr>
          <p:cNvSpPr/>
          <p:nvPr/>
        </p:nvSpPr>
        <p:spPr>
          <a:xfrm>
            <a:off x="1798568" y="3158591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A092D87D-9C86-4E22-A459-191BBBA340B9}"/>
              </a:ext>
            </a:extLst>
          </p:cNvPr>
          <p:cNvSpPr/>
          <p:nvPr/>
        </p:nvSpPr>
        <p:spPr>
          <a:xfrm>
            <a:off x="1798568" y="3158591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10" name="Arrow: Chevron 109">
            <a:extLst>
              <a:ext uri="{FF2B5EF4-FFF2-40B4-BE49-F238E27FC236}">
                <a16:creationId xmlns:a16="http://schemas.microsoft.com/office/drawing/2014/main" id="{943F6EAC-39D6-C414-B325-8B0C9C9BE76E}"/>
              </a:ext>
            </a:extLst>
          </p:cNvPr>
          <p:cNvSpPr/>
          <p:nvPr/>
        </p:nvSpPr>
        <p:spPr>
          <a:xfrm>
            <a:off x="3228963" y="3206253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11" name="Arrow: Chevron 110">
            <a:extLst>
              <a:ext uri="{FF2B5EF4-FFF2-40B4-BE49-F238E27FC236}">
                <a16:creationId xmlns:a16="http://schemas.microsoft.com/office/drawing/2014/main" id="{ED35E244-0ED0-FDA3-FD43-24EFBA0B4600}"/>
              </a:ext>
            </a:extLst>
          </p:cNvPr>
          <p:cNvSpPr/>
          <p:nvPr/>
        </p:nvSpPr>
        <p:spPr>
          <a:xfrm>
            <a:off x="3566765" y="3206253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12" name="Arrow: Chevron 111">
            <a:extLst>
              <a:ext uri="{FF2B5EF4-FFF2-40B4-BE49-F238E27FC236}">
                <a16:creationId xmlns:a16="http://schemas.microsoft.com/office/drawing/2014/main" id="{407EB4A2-146D-8B9A-9C3C-C471D611B963}"/>
              </a:ext>
            </a:extLst>
          </p:cNvPr>
          <p:cNvSpPr/>
          <p:nvPr/>
        </p:nvSpPr>
        <p:spPr>
          <a:xfrm>
            <a:off x="3904833" y="3206253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146D44F1-C4B8-E8D7-DEFF-3616BD7DE53E}"/>
              </a:ext>
            </a:extLst>
          </p:cNvPr>
          <p:cNvSpPr/>
          <p:nvPr/>
        </p:nvSpPr>
        <p:spPr>
          <a:xfrm>
            <a:off x="1225021" y="3250759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500" b="1" kern="1200">
                <a:latin typeface="Garamond" panose="02020404030301010803" pitchFamily="18" charset="0"/>
              </a:rPr>
              <a:t>¿Cómo se realizan a detalle?</a:t>
            </a:r>
            <a:endParaRPr lang="en-US" sz="1500" b="1" kern="1200">
              <a:latin typeface="Garamond" panose="02020404030301010803" pitchFamily="18" charset="0"/>
            </a:endParaRPr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9E16EFE6-0C3A-762A-F608-95FC7FC3E02B}"/>
              </a:ext>
            </a:extLst>
          </p:cNvPr>
          <p:cNvSpPr/>
          <p:nvPr/>
        </p:nvSpPr>
        <p:spPr>
          <a:xfrm>
            <a:off x="1798568" y="3670934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986A600A-1F43-6F9B-4CAB-ED8AD46D9555}"/>
              </a:ext>
            </a:extLst>
          </p:cNvPr>
          <p:cNvSpPr/>
          <p:nvPr/>
        </p:nvSpPr>
        <p:spPr>
          <a:xfrm>
            <a:off x="1798568" y="3646597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1B20890B-15D6-66F8-16CD-1F4DB41A1915}"/>
              </a:ext>
            </a:extLst>
          </p:cNvPr>
          <p:cNvSpPr/>
          <p:nvPr/>
        </p:nvSpPr>
        <p:spPr>
          <a:xfrm>
            <a:off x="1798568" y="3646597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21" name="Arrow: Chevron 120">
            <a:extLst>
              <a:ext uri="{FF2B5EF4-FFF2-40B4-BE49-F238E27FC236}">
                <a16:creationId xmlns:a16="http://schemas.microsoft.com/office/drawing/2014/main" id="{A93E1A2A-5A33-63A5-6A5E-7B502EA8CA24}"/>
              </a:ext>
            </a:extLst>
          </p:cNvPr>
          <p:cNvSpPr/>
          <p:nvPr/>
        </p:nvSpPr>
        <p:spPr>
          <a:xfrm>
            <a:off x="3266713" y="4193349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22" name="Arrow: Chevron 121">
            <a:extLst>
              <a:ext uri="{FF2B5EF4-FFF2-40B4-BE49-F238E27FC236}">
                <a16:creationId xmlns:a16="http://schemas.microsoft.com/office/drawing/2014/main" id="{80444FA0-E4F4-3774-5A83-1A46271EDB1E}"/>
              </a:ext>
            </a:extLst>
          </p:cNvPr>
          <p:cNvSpPr/>
          <p:nvPr/>
        </p:nvSpPr>
        <p:spPr>
          <a:xfrm>
            <a:off x="3604515" y="4193349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23" name="Arrow: Chevron 122">
            <a:extLst>
              <a:ext uri="{FF2B5EF4-FFF2-40B4-BE49-F238E27FC236}">
                <a16:creationId xmlns:a16="http://schemas.microsoft.com/office/drawing/2014/main" id="{10E8FD2D-876E-6A09-EB3C-F8AF30BAD4EB}"/>
              </a:ext>
            </a:extLst>
          </p:cNvPr>
          <p:cNvSpPr/>
          <p:nvPr/>
        </p:nvSpPr>
        <p:spPr>
          <a:xfrm>
            <a:off x="3942583" y="4193349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C0356261-018E-7AD5-760B-ADE5FC019320}"/>
              </a:ext>
            </a:extLst>
          </p:cNvPr>
          <p:cNvSpPr/>
          <p:nvPr/>
        </p:nvSpPr>
        <p:spPr>
          <a:xfrm>
            <a:off x="1225021" y="4237855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500" b="1" kern="1200">
                <a:latin typeface="Garamond" panose="02020404030301010803" pitchFamily="18" charset="0"/>
              </a:rPr>
              <a:t>¿Cómo mantenemos el orden?</a:t>
            </a:r>
            <a:endParaRPr lang="en-US" sz="1500" b="1" kern="1200">
              <a:latin typeface="Garamond" panose="02020404030301010803" pitchFamily="18" charset="0"/>
            </a:endParaRPr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03DC32BB-F844-D41C-F14F-FB9B1B046C13}"/>
              </a:ext>
            </a:extLst>
          </p:cNvPr>
          <p:cNvSpPr/>
          <p:nvPr/>
        </p:nvSpPr>
        <p:spPr>
          <a:xfrm>
            <a:off x="1836318" y="4658030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DCE049F6-4D07-7A3B-F309-179F22FFE220}"/>
              </a:ext>
            </a:extLst>
          </p:cNvPr>
          <p:cNvSpPr/>
          <p:nvPr/>
        </p:nvSpPr>
        <p:spPr>
          <a:xfrm>
            <a:off x="1836318" y="4633693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E5FCBE18-E527-D6C7-D89A-523BCEE99827}"/>
              </a:ext>
            </a:extLst>
          </p:cNvPr>
          <p:cNvSpPr/>
          <p:nvPr/>
        </p:nvSpPr>
        <p:spPr>
          <a:xfrm>
            <a:off x="1836318" y="4633693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32" name="Arrow: Chevron 131">
            <a:extLst>
              <a:ext uri="{FF2B5EF4-FFF2-40B4-BE49-F238E27FC236}">
                <a16:creationId xmlns:a16="http://schemas.microsoft.com/office/drawing/2014/main" id="{2EC7D6C3-E9A3-3BA9-2466-9BD74C272C57}"/>
              </a:ext>
            </a:extLst>
          </p:cNvPr>
          <p:cNvSpPr/>
          <p:nvPr/>
        </p:nvSpPr>
        <p:spPr>
          <a:xfrm>
            <a:off x="3266713" y="4681355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33" name="Arrow: Chevron 132">
            <a:extLst>
              <a:ext uri="{FF2B5EF4-FFF2-40B4-BE49-F238E27FC236}">
                <a16:creationId xmlns:a16="http://schemas.microsoft.com/office/drawing/2014/main" id="{C44E1EEB-110F-B049-CC9D-52D59ED50140}"/>
              </a:ext>
            </a:extLst>
          </p:cNvPr>
          <p:cNvSpPr/>
          <p:nvPr/>
        </p:nvSpPr>
        <p:spPr>
          <a:xfrm>
            <a:off x="3604515" y="4681355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34" name="Arrow: Chevron 133">
            <a:extLst>
              <a:ext uri="{FF2B5EF4-FFF2-40B4-BE49-F238E27FC236}">
                <a16:creationId xmlns:a16="http://schemas.microsoft.com/office/drawing/2014/main" id="{A1771708-A974-D3C3-49D6-5AAB625E4A6A}"/>
              </a:ext>
            </a:extLst>
          </p:cNvPr>
          <p:cNvSpPr/>
          <p:nvPr/>
        </p:nvSpPr>
        <p:spPr>
          <a:xfrm>
            <a:off x="3942583" y="4681355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CAB291A2-567B-1F54-9590-9F5AD9FC24ED}"/>
              </a:ext>
            </a:extLst>
          </p:cNvPr>
          <p:cNvSpPr/>
          <p:nvPr/>
        </p:nvSpPr>
        <p:spPr>
          <a:xfrm>
            <a:off x="1225021" y="4725861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500" b="1" kern="1200">
                <a:latin typeface="Garamond" panose="02020404030301010803" pitchFamily="18" charset="0"/>
              </a:rPr>
              <a:t>¿Cómo mejoramos constantemente?</a:t>
            </a:r>
            <a:endParaRPr lang="en-US" sz="1500" b="1" kern="1200">
              <a:latin typeface="Garamond" panose="02020404030301010803" pitchFamily="18" charset="0"/>
            </a:endParaRPr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D2B1A81F-9BB4-E937-16D2-D65D8A7ADF38}"/>
              </a:ext>
            </a:extLst>
          </p:cNvPr>
          <p:cNvSpPr/>
          <p:nvPr/>
        </p:nvSpPr>
        <p:spPr>
          <a:xfrm>
            <a:off x="1827393" y="4148623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C688EB8B-C08D-0C52-9918-922BE80D2F46}"/>
              </a:ext>
            </a:extLst>
          </p:cNvPr>
          <p:cNvSpPr/>
          <p:nvPr/>
        </p:nvSpPr>
        <p:spPr>
          <a:xfrm>
            <a:off x="1827393" y="4148665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5005D6F2-92AA-76A2-CD4A-78FB23165932}"/>
              </a:ext>
            </a:extLst>
          </p:cNvPr>
          <p:cNvSpPr/>
          <p:nvPr/>
        </p:nvSpPr>
        <p:spPr>
          <a:xfrm>
            <a:off x="1827393" y="4148665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B969CF75-1E4B-9FC4-633F-10014F1527CC}"/>
              </a:ext>
            </a:extLst>
          </p:cNvPr>
          <p:cNvSpPr/>
          <p:nvPr/>
        </p:nvSpPr>
        <p:spPr>
          <a:xfrm>
            <a:off x="1836318" y="5206364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2CB49F0D-8784-FFAC-F1D6-15F345A15708}"/>
              </a:ext>
            </a:extLst>
          </p:cNvPr>
          <p:cNvSpPr/>
          <p:nvPr/>
        </p:nvSpPr>
        <p:spPr>
          <a:xfrm>
            <a:off x="1844656" y="5154614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B15057C4-7647-5D95-EBBB-4E90D537F5A0}"/>
              </a:ext>
            </a:extLst>
          </p:cNvPr>
          <p:cNvSpPr/>
          <p:nvPr/>
        </p:nvSpPr>
        <p:spPr>
          <a:xfrm>
            <a:off x="1844656" y="5154656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194F294D-44CC-4824-40B6-C65FA4F2E188}"/>
              </a:ext>
            </a:extLst>
          </p:cNvPr>
          <p:cNvSpPr/>
          <p:nvPr/>
        </p:nvSpPr>
        <p:spPr>
          <a:xfrm>
            <a:off x="1844656" y="5154656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55" name="Arrow: Chevron 154">
            <a:extLst>
              <a:ext uri="{FF2B5EF4-FFF2-40B4-BE49-F238E27FC236}">
                <a16:creationId xmlns:a16="http://schemas.microsoft.com/office/drawing/2014/main" id="{17766DD8-F82A-B1CE-A48E-CEC105E23C2D}"/>
              </a:ext>
            </a:extLst>
          </p:cNvPr>
          <p:cNvSpPr/>
          <p:nvPr/>
        </p:nvSpPr>
        <p:spPr>
          <a:xfrm>
            <a:off x="3275051" y="520231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56" name="Arrow: Chevron 155">
            <a:extLst>
              <a:ext uri="{FF2B5EF4-FFF2-40B4-BE49-F238E27FC236}">
                <a16:creationId xmlns:a16="http://schemas.microsoft.com/office/drawing/2014/main" id="{F14FDFBD-2916-DB05-5788-4CA10D03F122}"/>
              </a:ext>
            </a:extLst>
          </p:cNvPr>
          <p:cNvSpPr/>
          <p:nvPr/>
        </p:nvSpPr>
        <p:spPr>
          <a:xfrm>
            <a:off x="3612853" y="520231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57" name="Arrow: Chevron 156">
            <a:extLst>
              <a:ext uri="{FF2B5EF4-FFF2-40B4-BE49-F238E27FC236}">
                <a16:creationId xmlns:a16="http://schemas.microsoft.com/office/drawing/2014/main" id="{1D058C82-3AF9-9E5B-E1D0-C82025DB0195}"/>
              </a:ext>
            </a:extLst>
          </p:cNvPr>
          <p:cNvSpPr/>
          <p:nvPr/>
        </p:nvSpPr>
        <p:spPr>
          <a:xfrm>
            <a:off x="3950921" y="520231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8" name="Freeform: Shape 157">
            <a:extLst>
              <a:ext uri="{FF2B5EF4-FFF2-40B4-BE49-F238E27FC236}">
                <a16:creationId xmlns:a16="http://schemas.microsoft.com/office/drawing/2014/main" id="{3E001E26-2850-FB35-4B4F-1F3D269C2A24}"/>
              </a:ext>
            </a:extLst>
          </p:cNvPr>
          <p:cNvSpPr/>
          <p:nvPr/>
        </p:nvSpPr>
        <p:spPr>
          <a:xfrm>
            <a:off x="1225021" y="5246824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500" b="1">
                <a:latin typeface="Garamond" panose="02020404030301010803" pitchFamily="18" charset="0"/>
              </a:rPr>
              <a:t>¿Cómo los aprovechamos mejor?</a:t>
            </a:r>
            <a:endParaRPr lang="en-US" sz="1500" b="1" kern="1200">
              <a:latin typeface="Garamond" panose="02020404030301010803" pitchFamily="18" charset="0"/>
            </a:endParaRPr>
          </a:p>
        </p:txBody>
      </p:sp>
      <p:sp>
        <p:nvSpPr>
          <p:cNvPr id="159" name="Freeform: Shape 158">
            <a:extLst>
              <a:ext uri="{FF2B5EF4-FFF2-40B4-BE49-F238E27FC236}">
                <a16:creationId xmlns:a16="http://schemas.microsoft.com/office/drawing/2014/main" id="{6874FEAC-175E-DAB6-3778-640B3797E787}"/>
              </a:ext>
            </a:extLst>
          </p:cNvPr>
          <p:cNvSpPr/>
          <p:nvPr/>
        </p:nvSpPr>
        <p:spPr>
          <a:xfrm>
            <a:off x="1844656" y="5141901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164" name="Arrow: Chevron 163">
            <a:extLst>
              <a:ext uri="{FF2B5EF4-FFF2-40B4-BE49-F238E27FC236}">
                <a16:creationId xmlns:a16="http://schemas.microsoft.com/office/drawing/2014/main" id="{FC7C8060-1DED-05DB-18A7-68F0D6FFB699}"/>
              </a:ext>
            </a:extLst>
          </p:cNvPr>
          <p:cNvSpPr/>
          <p:nvPr/>
        </p:nvSpPr>
        <p:spPr>
          <a:xfrm>
            <a:off x="3237301" y="3700743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65" name="Arrow: Chevron 164">
            <a:extLst>
              <a:ext uri="{FF2B5EF4-FFF2-40B4-BE49-F238E27FC236}">
                <a16:creationId xmlns:a16="http://schemas.microsoft.com/office/drawing/2014/main" id="{038D46C0-FC7F-930B-E6EA-C8CE9AEFFDC8}"/>
              </a:ext>
            </a:extLst>
          </p:cNvPr>
          <p:cNvSpPr/>
          <p:nvPr/>
        </p:nvSpPr>
        <p:spPr>
          <a:xfrm>
            <a:off x="3575103" y="3700743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66" name="Arrow: Chevron 165">
            <a:extLst>
              <a:ext uri="{FF2B5EF4-FFF2-40B4-BE49-F238E27FC236}">
                <a16:creationId xmlns:a16="http://schemas.microsoft.com/office/drawing/2014/main" id="{98325587-CAD5-A695-AB9D-E60A16A1C92E}"/>
              </a:ext>
            </a:extLst>
          </p:cNvPr>
          <p:cNvSpPr/>
          <p:nvPr/>
        </p:nvSpPr>
        <p:spPr>
          <a:xfrm>
            <a:off x="3913171" y="3700743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4BCC139F-A237-9690-1B21-3BE99A63103A}"/>
              </a:ext>
            </a:extLst>
          </p:cNvPr>
          <p:cNvSpPr/>
          <p:nvPr/>
        </p:nvSpPr>
        <p:spPr>
          <a:xfrm>
            <a:off x="1225021" y="3745249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500" b="1" kern="1200">
                <a:latin typeface="Garamond" panose="02020404030301010803" pitchFamily="18" charset="0"/>
              </a:rPr>
              <a:t>¿</a:t>
            </a:r>
            <a:r>
              <a:rPr lang="es-MX" sz="1500" b="1">
                <a:latin typeface="Garamond" panose="02020404030301010803" pitchFamily="18" charset="0"/>
              </a:rPr>
              <a:t>Cómo </a:t>
            </a:r>
            <a:r>
              <a:rPr lang="es-MX" sz="1500" b="1" kern="1200">
                <a:latin typeface="Garamond" panose="02020404030301010803" pitchFamily="18" charset="0"/>
              </a:rPr>
              <a:t>ordenamos?</a:t>
            </a:r>
            <a:endParaRPr lang="en-US" sz="1500" b="1" kern="1200">
              <a:latin typeface="Garamond" panose="02020404030301010803" pitchFamily="18" charset="0"/>
            </a:endParaRPr>
          </a:p>
        </p:txBody>
      </p:sp>
      <p:pic>
        <p:nvPicPr>
          <p:cNvPr id="223" name="Graphic 222" descr="Blockchain outline">
            <a:extLst>
              <a:ext uri="{FF2B5EF4-FFF2-40B4-BE49-F238E27FC236}">
                <a16:creationId xmlns:a16="http://schemas.microsoft.com/office/drawing/2014/main" id="{A3AFF9E7-4C9E-234C-3F89-336DF585B9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5762" y="5266393"/>
            <a:ext cx="252000" cy="252000"/>
          </a:xfrm>
          <a:prstGeom prst="rect">
            <a:avLst/>
          </a:prstGeom>
        </p:spPr>
      </p:pic>
      <p:pic>
        <p:nvPicPr>
          <p:cNvPr id="231" name="Graphic 230" descr="Folder Search outline">
            <a:extLst>
              <a:ext uri="{FF2B5EF4-FFF2-40B4-BE49-F238E27FC236}">
                <a16:creationId xmlns:a16="http://schemas.microsoft.com/office/drawing/2014/main" id="{0ED7C6CF-C70F-DE92-19FB-2E3BB7D3AB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5762" y="2257383"/>
            <a:ext cx="252000" cy="252000"/>
          </a:xfrm>
          <a:prstGeom prst="rect">
            <a:avLst/>
          </a:prstGeom>
        </p:spPr>
      </p:pic>
      <p:pic>
        <p:nvPicPr>
          <p:cNvPr id="240" name="Graphic 239" descr="Network diagram outline">
            <a:extLst>
              <a:ext uri="{FF2B5EF4-FFF2-40B4-BE49-F238E27FC236}">
                <a16:creationId xmlns:a16="http://schemas.microsoft.com/office/drawing/2014/main" id="{BAC0489C-5145-51C6-5282-BB5720FD39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5762" y="3774085"/>
            <a:ext cx="252000" cy="252000"/>
          </a:xfrm>
          <a:prstGeom prst="rect">
            <a:avLst/>
          </a:prstGeom>
        </p:spPr>
      </p:pic>
      <p:pic>
        <p:nvPicPr>
          <p:cNvPr id="242" name="Graphic 241" descr="Questions outline">
            <a:extLst>
              <a:ext uri="{FF2B5EF4-FFF2-40B4-BE49-F238E27FC236}">
                <a16:creationId xmlns:a16="http://schemas.microsoft.com/office/drawing/2014/main" id="{DFDF094B-565A-EDD0-871B-D780474C809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45762" y="2768761"/>
            <a:ext cx="252000" cy="252000"/>
          </a:xfrm>
          <a:prstGeom prst="rect">
            <a:avLst/>
          </a:prstGeom>
        </p:spPr>
      </p:pic>
      <p:pic>
        <p:nvPicPr>
          <p:cNvPr id="243" name="Graphic 242" descr="Research outline">
            <a:extLst>
              <a:ext uri="{FF2B5EF4-FFF2-40B4-BE49-F238E27FC236}">
                <a16:creationId xmlns:a16="http://schemas.microsoft.com/office/drawing/2014/main" id="{205CF8C4-96E9-3143-3F31-F1834149642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45762" y="4258957"/>
            <a:ext cx="252000" cy="252000"/>
          </a:xfrm>
          <a:prstGeom prst="rect">
            <a:avLst/>
          </a:prstGeom>
        </p:spPr>
      </p:pic>
      <p:pic>
        <p:nvPicPr>
          <p:cNvPr id="244" name="Graphic 243" descr="Search Inventory outline">
            <a:extLst>
              <a:ext uri="{FF2B5EF4-FFF2-40B4-BE49-F238E27FC236}">
                <a16:creationId xmlns:a16="http://schemas.microsoft.com/office/drawing/2014/main" id="{6EF962AF-E29C-1551-F0F6-0EC35550ACD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45762" y="3274740"/>
            <a:ext cx="252000" cy="252000"/>
          </a:xfrm>
          <a:prstGeom prst="rect">
            <a:avLst/>
          </a:prstGeom>
        </p:spPr>
      </p:pic>
      <p:pic>
        <p:nvPicPr>
          <p:cNvPr id="245" name="Graphic 244" descr="Target outline">
            <a:extLst>
              <a:ext uri="{FF2B5EF4-FFF2-40B4-BE49-F238E27FC236}">
                <a16:creationId xmlns:a16="http://schemas.microsoft.com/office/drawing/2014/main" id="{850F1D55-AC97-1A28-B623-EC5E39EDA46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45762" y="1757610"/>
            <a:ext cx="252000" cy="252000"/>
          </a:xfrm>
          <a:prstGeom prst="rect">
            <a:avLst/>
          </a:prstGeom>
        </p:spPr>
      </p:pic>
      <p:pic>
        <p:nvPicPr>
          <p:cNvPr id="247" name="Graphic 246" descr="Upstairs outline">
            <a:extLst>
              <a:ext uri="{FF2B5EF4-FFF2-40B4-BE49-F238E27FC236}">
                <a16:creationId xmlns:a16="http://schemas.microsoft.com/office/drawing/2014/main" id="{64DF412E-20FF-944B-78C4-879F51D7E70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45762" y="4749028"/>
            <a:ext cx="252000" cy="252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C99268-8612-BBA0-97C2-D736DEF8195C}"/>
              </a:ext>
            </a:extLst>
          </p:cNvPr>
          <p:cNvSpPr txBox="1"/>
          <p:nvPr/>
        </p:nvSpPr>
        <p:spPr>
          <a:xfrm>
            <a:off x="4751856" y="1740135"/>
            <a:ext cx="569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dirty="0">
                <a:latin typeface="Garamond" panose="02020404030301010803" pitchFamily="18" charset="0"/>
              </a:rPr>
              <a:t>Conceptualizar la producción de información y las fases.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956686-4F60-E7D4-C717-B792FDEC428D}"/>
              </a:ext>
            </a:extLst>
          </p:cNvPr>
          <p:cNvSpPr txBox="1"/>
          <p:nvPr/>
        </p:nvSpPr>
        <p:spPr>
          <a:xfrm>
            <a:off x="4751856" y="2245193"/>
            <a:ext cx="569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dirty="0">
                <a:latin typeface="Garamond" panose="02020404030301010803" pitchFamily="18" charset="0"/>
              </a:rPr>
              <a:t>Identificar y caracterizar la oferta de información.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D3EFF0-0E04-6D74-7EE7-40B030D7DB56}"/>
              </a:ext>
            </a:extLst>
          </p:cNvPr>
          <p:cNvSpPr txBox="1"/>
          <p:nvPr/>
        </p:nvSpPr>
        <p:spPr>
          <a:xfrm>
            <a:off x="4751856" y="2750251"/>
            <a:ext cx="569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dirty="0">
                <a:latin typeface="Garamond" panose="02020404030301010803" pitchFamily="18" charset="0"/>
              </a:rPr>
              <a:t>Identificar responsables de los procesos y las fases.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A0C0C0-7A57-3E37-1A2D-35A8A1CBF14C}"/>
              </a:ext>
            </a:extLst>
          </p:cNvPr>
          <p:cNvSpPr txBox="1"/>
          <p:nvPr/>
        </p:nvSpPr>
        <p:spPr>
          <a:xfrm>
            <a:off x="4751856" y="3255309"/>
            <a:ext cx="63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dirty="0">
                <a:latin typeface="Garamond" panose="02020404030301010803" pitchFamily="18" charset="0"/>
              </a:rPr>
              <a:t>Caracterizar las actividades y datos involucrados en los procesos.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9582EB-B43B-C352-F856-AAFC13ED8F74}"/>
              </a:ext>
            </a:extLst>
          </p:cNvPr>
          <p:cNvSpPr txBox="1"/>
          <p:nvPr/>
        </p:nvSpPr>
        <p:spPr>
          <a:xfrm>
            <a:off x="4751855" y="3760367"/>
            <a:ext cx="6167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dirty="0">
                <a:latin typeface="Garamond" panose="02020404030301010803" pitchFamily="18" charset="0"/>
              </a:rPr>
              <a:t>Elaborar criterios para estandarizar.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B4C087-7423-695A-B1B7-59417A2773BE}"/>
              </a:ext>
            </a:extLst>
          </p:cNvPr>
          <p:cNvSpPr txBox="1"/>
          <p:nvPr/>
        </p:nvSpPr>
        <p:spPr>
          <a:xfrm>
            <a:off x="4751855" y="4265425"/>
            <a:ext cx="569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dirty="0">
                <a:latin typeface="Garamond" panose="02020404030301010803" pitchFamily="18" charset="0"/>
              </a:rPr>
              <a:t>Documentar los procesos.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E11634-BD55-024A-A19F-E93CB9AA1B7E}"/>
              </a:ext>
            </a:extLst>
          </p:cNvPr>
          <p:cNvSpPr txBox="1"/>
          <p:nvPr/>
        </p:nvSpPr>
        <p:spPr>
          <a:xfrm>
            <a:off x="4750677" y="4770483"/>
            <a:ext cx="569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dirty="0">
                <a:latin typeface="Garamond" panose="02020404030301010803" pitchFamily="18" charset="0"/>
              </a:rPr>
              <a:t>Monitorear y evaluar los procesos.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AC94E3-72F3-CEE4-8E9C-FC010A4D520D}"/>
              </a:ext>
            </a:extLst>
          </p:cNvPr>
          <p:cNvSpPr txBox="1"/>
          <p:nvPr/>
        </p:nvSpPr>
        <p:spPr>
          <a:xfrm>
            <a:off x="4751855" y="5275539"/>
            <a:ext cx="569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dirty="0">
                <a:latin typeface="Garamond" panose="02020404030301010803" pitchFamily="18" charset="0"/>
              </a:rPr>
              <a:t>Impulsar la integración e interoperabilidad.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37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D1BEA-AA0A-6FFB-6BEC-351E2D5ED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798995C8-E46D-AF19-460E-0B1E59E9E84D}"/>
              </a:ext>
            </a:extLst>
          </p:cNvPr>
          <p:cNvSpPr txBox="1">
            <a:spLocks/>
          </p:cNvSpPr>
          <p:nvPr/>
        </p:nvSpPr>
        <p:spPr>
          <a:xfrm>
            <a:off x="524194" y="327699"/>
            <a:ext cx="5698203" cy="706185"/>
          </a:xfrm>
          <a:prstGeom prst="rect">
            <a:avLst/>
          </a:prstGeom>
        </p:spPr>
        <p:txBody>
          <a:bodyPr lIns="91440" tIns="45720" rIns="91440" bIns="4572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MX" altLang="ko-KR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맑은 고딕"/>
                <a:cs typeface="Arial" panose="020B0604020202020204" pitchFamily="34" charset="0"/>
              </a:rPr>
              <a:t>Beneficios</a:t>
            </a:r>
            <a:endParaRPr lang="es-MX" altLang="ko-KR" sz="3000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E2B969C5-2AB5-D727-E04C-A887246073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0500" y="-2176923"/>
            <a:ext cx="103648" cy="10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474678-8F3A-D367-6547-314798C7E535}"/>
              </a:ext>
            </a:extLst>
          </p:cNvPr>
          <p:cNvSpPr txBox="1"/>
          <p:nvPr/>
        </p:nvSpPr>
        <p:spPr>
          <a:xfrm>
            <a:off x="4128626" y="2664952"/>
            <a:ext cx="7837776" cy="6001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/>
              </a:rPr>
              <a:t>Constituye el punto de partida para la gestión de la oferta de información </a:t>
            </a:r>
            <a:r>
              <a:rPr lang="es-MX" sz="1400" i="1" dirty="0">
                <a:latin typeface="Garamond"/>
              </a:rPr>
              <a:t>(es el registro civil).</a:t>
            </a:r>
            <a:endParaRPr lang="es-MX" sz="1400" dirty="0">
              <a:latin typeface="Garamond" panose="02020404030301010803" pitchFamily="18" charset="0"/>
            </a:endParaRP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/>
              </a:rPr>
              <a:t>Genera acuerdos en torno al uso de conceptos, clasificaciones y métodos comunes entre los </a:t>
            </a:r>
            <a:r>
              <a:rPr lang="es-MX" sz="1400" cap="small" dirty="0">
                <a:latin typeface="Garamond"/>
              </a:rPr>
              <a:t>pp.</a:t>
            </a:r>
            <a:endParaRPr lang="es-MX" sz="1400" dirty="0">
              <a:latin typeface="Garamond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2F1CA6-8B78-3F5E-5FD4-D6295708689D}"/>
              </a:ext>
            </a:extLst>
          </p:cNvPr>
          <p:cNvSpPr txBox="1"/>
          <p:nvPr/>
        </p:nvSpPr>
        <p:spPr>
          <a:xfrm>
            <a:off x="4103334" y="1804864"/>
            <a:ext cx="7512980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Promueve un lenguaje común en el Instituto.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ECB7E5-4F12-3763-5C79-E1571BD28E01}"/>
              </a:ext>
            </a:extLst>
          </p:cNvPr>
          <p:cNvSpPr txBox="1"/>
          <p:nvPr/>
        </p:nvSpPr>
        <p:spPr>
          <a:xfrm>
            <a:off x="4128626" y="3731414"/>
            <a:ext cx="7508153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Facilita la interacción entre los actores involucrados en torno a diversas funciones.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92EDF7B-01B7-C0B6-EA79-FE0EDDAB7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9398" y="109184"/>
            <a:ext cx="1204362" cy="1184618"/>
          </a:xfrm>
          <a:prstGeom prst="rect">
            <a:avLst/>
          </a:prstGeom>
        </p:spPr>
      </p:pic>
      <p:sp>
        <p:nvSpPr>
          <p:cNvPr id="4" name="Arrow: Chevron 3">
            <a:extLst>
              <a:ext uri="{FF2B5EF4-FFF2-40B4-BE49-F238E27FC236}">
                <a16:creationId xmlns:a16="http://schemas.microsoft.com/office/drawing/2014/main" id="{44002474-9454-F46C-7208-13C9BEAB846D}"/>
              </a:ext>
            </a:extLst>
          </p:cNvPr>
          <p:cNvSpPr/>
          <p:nvPr/>
        </p:nvSpPr>
        <p:spPr>
          <a:xfrm>
            <a:off x="2614309" y="17918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B24A193C-F368-9A0F-D4ED-2F57E11F0C97}"/>
              </a:ext>
            </a:extLst>
          </p:cNvPr>
          <p:cNvSpPr/>
          <p:nvPr/>
        </p:nvSpPr>
        <p:spPr>
          <a:xfrm>
            <a:off x="2952111" y="17918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4" name="Arrow: Chevron 13">
            <a:extLst>
              <a:ext uri="{FF2B5EF4-FFF2-40B4-BE49-F238E27FC236}">
                <a16:creationId xmlns:a16="http://schemas.microsoft.com/office/drawing/2014/main" id="{7BA23885-46F1-72FF-D04E-7AE07D056F3C}"/>
              </a:ext>
            </a:extLst>
          </p:cNvPr>
          <p:cNvSpPr/>
          <p:nvPr/>
        </p:nvSpPr>
        <p:spPr>
          <a:xfrm>
            <a:off x="3290179" y="17918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D98EDFA-3771-0F25-AC74-BC3653B4E173}"/>
              </a:ext>
            </a:extLst>
          </p:cNvPr>
          <p:cNvSpPr/>
          <p:nvPr/>
        </p:nvSpPr>
        <p:spPr>
          <a:xfrm>
            <a:off x="572616" y="1836382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>
              <a:buClr>
                <a:srgbClr val="24A6A2"/>
              </a:buClr>
            </a:pPr>
            <a:r>
              <a:rPr lang="es-MX" sz="1200" b="1" dirty="0">
                <a:latin typeface="Garamond" panose="02020404030301010803" pitchFamily="18" charset="0"/>
              </a:rPr>
              <a:t>Conceptualizar la producción de información y las fases</a:t>
            </a:r>
            <a:endParaRPr lang="en-US" sz="1200" b="1" dirty="0">
              <a:latin typeface="Garamond" panose="02020404030301010803" pitchFamily="18" charset="0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3B1E5C0-4BB9-0DFA-AAE8-1B399D17D2DB}"/>
              </a:ext>
            </a:extLst>
          </p:cNvPr>
          <p:cNvSpPr/>
          <p:nvPr/>
        </p:nvSpPr>
        <p:spPr>
          <a:xfrm>
            <a:off x="1183914" y="2644014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BE821A11-0859-59AE-66C7-98F5DCDFEBFD}"/>
              </a:ext>
            </a:extLst>
          </p:cNvPr>
          <p:cNvSpPr/>
          <p:nvPr/>
        </p:nvSpPr>
        <p:spPr>
          <a:xfrm>
            <a:off x="2614309" y="26916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24" name="Arrow: Chevron 23">
            <a:extLst>
              <a:ext uri="{FF2B5EF4-FFF2-40B4-BE49-F238E27FC236}">
                <a16:creationId xmlns:a16="http://schemas.microsoft.com/office/drawing/2014/main" id="{B53CB4E1-5500-EC85-548F-B298860D033F}"/>
              </a:ext>
            </a:extLst>
          </p:cNvPr>
          <p:cNvSpPr/>
          <p:nvPr/>
        </p:nvSpPr>
        <p:spPr>
          <a:xfrm>
            <a:off x="2952111" y="26916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25" name="Arrow: Chevron 24">
            <a:extLst>
              <a:ext uri="{FF2B5EF4-FFF2-40B4-BE49-F238E27FC236}">
                <a16:creationId xmlns:a16="http://schemas.microsoft.com/office/drawing/2014/main" id="{0645B505-F231-2898-4122-8E2B3A36EE91}"/>
              </a:ext>
            </a:extLst>
          </p:cNvPr>
          <p:cNvSpPr/>
          <p:nvPr/>
        </p:nvSpPr>
        <p:spPr>
          <a:xfrm>
            <a:off x="3290179" y="26916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>
              <a:latin typeface="Garamond" panose="02020404030301010803" pitchFamily="18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97FAF2A-CFAD-1CF8-CF5C-D062DE4B0076}"/>
              </a:ext>
            </a:extLst>
          </p:cNvPr>
          <p:cNvSpPr/>
          <p:nvPr/>
        </p:nvSpPr>
        <p:spPr>
          <a:xfrm>
            <a:off x="572616" y="2736182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200" b="1" kern="1200" dirty="0">
                <a:latin typeface="Garamond" panose="02020404030301010803" pitchFamily="18" charset="0"/>
              </a:rPr>
              <a:t>Identificar y caracterizar la oferta de información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20C951F0-77A4-D986-286F-91ECFE69CA7C}"/>
              </a:ext>
            </a:extLst>
          </p:cNvPr>
          <p:cNvSpPr/>
          <p:nvPr/>
        </p:nvSpPr>
        <p:spPr>
          <a:xfrm>
            <a:off x="1183914" y="3605806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764EC92-FB35-FAD7-EF92-527595BB18E0}"/>
              </a:ext>
            </a:extLst>
          </p:cNvPr>
          <p:cNvSpPr/>
          <p:nvPr/>
        </p:nvSpPr>
        <p:spPr>
          <a:xfrm>
            <a:off x="1183914" y="3605806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29" name="Arrow: Chevron 28">
            <a:extLst>
              <a:ext uri="{FF2B5EF4-FFF2-40B4-BE49-F238E27FC236}">
                <a16:creationId xmlns:a16="http://schemas.microsoft.com/office/drawing/2014/main" id="{F52DB033-6331-B44E-B332-6C1AAF34F6F4}"/>
              </a:ext>
            </a:extLst>
          </p:cNvPr>
          <p:cNvSpPr/>
          <p:nvPr/>
        </p:nvSpPr>
        <p:spPr>
          <a:xfrm>
            <a:off x="2614309" y="365346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32" name="Arrow: Chevron 31">
            <a:extLst>
              <a:ext uri="{FF2B5EF4-FFF2-40B4-BE49-F238E27FC236}">
                <a16:creationId xmlns:a16="http://schemas.microsoft.com/office/drawing/2014/main" id="{99644606-9999-4EC4-23D4-C3ACDBE71294}"/>
              </a:ext>
            </a:extLst>
          </p:cNvPr>
          <p:cNvSpPr/>
          <p:nvPr/>
        </p:nvSpPr>
        <p:spPr>
          <a:xfrm>
            <a:off x="2952111" y="365346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33" name="Arrow: Chevron 32">
            <a:extLst>
              <a:ext uri="{FF2B5EF4-FFF2-40B4-BE49-F238E27FC236}">
                <a16:creationId xmlns:a16="http://schemas.microsoft.com/office/drawing/2014/main" id="{0EFE5228-D903-74FD-0732-181C3112CD51}"/>
              </a:ext>
            </a:extLst>
          </p:cNvPr>
          <p:cNvSpPr/>
          <p:nvPr/>
        </p:nvSpPr>
        <p:spPr>
          <a:xfrm>
            <a:off x="3290179" y="365346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>
              <a:latin typeface="Garamond" panose="02020404030301010803" pitchFamily="18" charset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B862564-2003-B968-8A72-398AFDD1254A}"/>
              </a:ext>
            </a:extLst>
          </p:cNvPr>
          <p:cNvSpPr/>
          <p:nvPr/>
        </p:nvSpPr>
        <p:spPr>
          <a:xfrm>
            <a:off x="572616" y="3697974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200" b="1" kern="1200" dirty="0">
                <a:latin typeface="Garamond" panose="02020404030301010803" pitchFamily="18" charset="0"/>
              </a:rPr>
              <a:t>Identificar responsables de los procesos y las fases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77ABEBE-BD52-BCA9-90C4-51E16EAAD2D4}"/>
              </a:ext>
            </a:extLst>
          </p:cNvPr>
          <p:cNvSpPr/>
          <p:nvPr/>
        </p:nvSpPr>
        <p:spPr>
          <a:xfrm>
            <a:off x="1183914" y="4583106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05EA172C-134D-76B5-4280-3B879A9F183E}"/>
              </a:ext>
            </a:extLst>
          </p:cNvPr>
          <p:cNvSpPr/>
          <p:nvPr/>
        </p:nvSpPr>
        <p:spPr>
          <a:xfrm>
            <a:off x="1146163" y="4563485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782370F-62C4-CE4D-9596-B63BCB876A23}"/>
              </a:ext>
            </a:extLst>
          </p:cNvPr>
          <p:cNvSpPr/>
          <p:nvPr/>
        </p:nvSpPr>
        <p:spPr>
          <a:xfrm>
            <a:off x="1146163" y="4563485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40" name="Arrow: Chevron 39">
            <a:extLst>
              <a:ext uri="{FF2B5EF4-FFF2-40B4-BE49-F238E27FC236}">
                <a16:creationId xmlns:a16="http://schemas.microsoft.com/office/drawing/2014/main" id="{30C6EFC2-C8AB-1A94-1AB4-76070FE6C296}"/>
              </a:ext>
            </a:extLst>
          </p:cNvPr>
          <p:cNvSpPr/>
          <p:nvPr/>
        </p:nvSpPr>
        <p:spPr>
          <a:xfrm>
            <a:off x="2576558" y="4611147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41" name="Arrow: Chevron 40">
            <a:extLst>
              <a:ext uri="{FF2B5EF4-FFF2-40B4-BE49-F238E27FC236}">
                <a16:creationId xmlns:a16="http://schemas.microsoft.com/office/drawing/2014/main" id="{64309377-2FC9-E4F3-C48E-CA0758BE7E67}"/>
              </a:ext>
            </a:extLst>
          </p:cNvPr>
          <p:cNvSpPr/>
          <p:nvPr/>
        </p:nvSpPr>
        <p:spPr>
          <a:xfrm>
            <a:off x="2914360" y="4611147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42" name="Arrow: Chevron 41">
            <a:extLst>
              <a:ext uri="{FF2B5EF4-FFF2-40B4-BE49-F238E27FC236}">
                <a16:creationId xmlns:a16="http://schemas.microsoft.com/office/drawing/2014/main" id="{5503520F-B2BA-E09D-A4F2-E70543A82CD6}"/>
              </a:ext>
            </a:extLst>
          </p:cNvPr>
          <p:cNvSpPr/>
          <p:nvPr/>
        </p:nvSpPr>
        <p:spPr>
          <a:xfrm>
            <a:off x="3252428" y="4611147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>
              <a:latin typeface="Garamond" panose="02020404030301010803" pitchFamily="18" charset="0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AC1D410F-41CF-59BB-95D6-2817C70BB858}"/>
              </a:ext>
            </a:extLst>
          </p:cNvPr>
          <p:cNvSpPr/>
          <p:nvPr/>
        </p:nvSpPr>
        <p:spPr>
          <a:xfrm>
            <a:off x="572616" y="4655653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200" b="1" kern="1200" dirty="0">
                <a:latin typeface="Garamond" panose="02020404030301010803" pitchFamily="18" charset="0"/>
              </a:rPr>
              <a:t>Caracterizar las actividades y datos involucrados en los procesos</a:t>
            </a:r>
          </a:p>
        </p:txBody>
      </p:sp>
      <p:pic>
        <p:nvPicPr>
          <p:cNvPr id="75" name="Graphic 74" descr="Folder Search outline">
            <a:extLst>
              <a:ext uri="{FF2B5EF4-FFF2-40B4-BE49-F238E27FC236}">
                <a16:creationId xmlns:a16="http://schemas.microsoft.com/office/drawing/2014/main" id="{0D737615-F148-8911-445A-C0A797167F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3357" y="2747871"/>
            <a:ext cx="252000" cy="252000"/>
          </a:xfrm>
          <a:prstGeom prst="rect">
            <a:avLst/>
          </a:prstGeom>
        </p:spPr>
      </p:pic>
      <p:pic>
        <p:nvPicPr>
          <p:cNvPr id="77" name="Graphic 76" descr="Questions outline">
            <a:extLst>
              <a:ext uri="{FF2B5EF4-FFF2-40B4-BE49-F238E27FC236}">
                <a16:creationId xmlns:a16="http://schemas.microsoft.com/office/drawing/2014/main" id="{0E289665-D2C3-29FD-CDC5-4358055C83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3357" y="3708698"/>
            <a:ext cx="252000" cy="252000"/>
          </a:xfrm>
          <a:prstGeom prst="rect">
            <a:avLst/>
          </a:prstGeom>
        </p:spPr>
      </p:pic>
      <p:pic>
        <p:nvPicPr>
          <p:cNvPr id="79" name="Graphic 78" descr="Search Inventory outline">
            <a:extLst>
              <a:ext uri="{FF2B5EF4-FFF2-40B4-BE49-F238E27FC236}">
                <a16:creationId xmlns:a16="http://schemas.microsoft.com/office/drawing/2014/main" id="{6F3F7D3E-41A9-CAAE-2B1B-FD9540B02B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3357" y="4679634"/>
            <a:ext cx="252000" cy="252000"/>
          </a:xfrm>
          <a:prstGeom prst="rect">
            <a:avLst/>
          </a:prstGeom>
        </p:spPr>
      </p:pic>
      <p:pic>
        <p:nvPicPr>
          <p:cNvPr id="80" name="Graphic 79" descr="Target outline">
            <a:extLst>
              <a:ext uri="{FF2B5EF4-FFF2-40B4-BE49-F238E27FC236}">
                <a16:creationId xmlns:a16="http://schemas.microsoft.com/office/drawing/2014/main" id="{3969A565-C633-0C65-78EF-6D3CBD0CE7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3357" y="1860641"/>
            <a:ext cx="252000" cy="2520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2357C18-FC41-00EB-E55A-333EC1267EF8}"/>
              </a:ext>
            </a:extLst>
          </p:cNvPr>
          <p:cNvSpPr txBox="1"/>
          <p:nvPr/>
        </p:nvSpPr>
        <p:spPr>
          <a:xfrm>
            <a:off x="4103333" y="4583106"/>
            <a:ext cx="694250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Permite identificar elementos comunes entre </a:t>
            </a:r>
            <a:r>
              <a:rPr lang="es-MX" sz="1400" cap="small" dirty="0" err="1">
                <a:latin typeface="Garamond" panose="02020404030301010803" pitchFamily="18" charset="0"/>
              </a:rPr>
              <a:t>pp</a:t>
            </a:r>
            <a:r>
              <a:rPr lang="es-MX" sz="1400" dirty="0">
                <a:latin typeface="Garamond" panose="02020404030301010803" pitchFamily="18" charset="0"/>
              </a:rPr>
              <a:t> a fin de optimizar su ejecución, evitar duplicidades y facilitar el aprovisionamiento de soluciones informáticas y recursos tecnológicos.</a:t>
            </a:r>
          </a:p>
        </p:txBody>
      </p:sp>
    </p:spTree>
    <p:extLst>
      <p:ext uri="{BB962C8B-B14F-4D97-AF65-F5344CB8AC3E}">
        <p14:creationId xmlns:p14="http://schemas.microsoft.com/office/powerpoint/2010/main" val="95672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7" grpId="0"/>
      <p:bldP spid="18" grpId="0" animBg="1"/>
      <p:bldP spid="24" grpId="0" animBg="1"/>
      <p:bldP spid="25" grpId="0" animBg="1"/>
      <p:bldP spid="26" grpId="0" animBg="1"/>
      <p:bldP spid="27" grpId="0"/>
      <p:bldP spid="28" grpId="0"/>
      <p:bldP spid="29" grpId="0" animBg="1"/>
      <p:bldP spid="32" grpId="0" animBg="1"/>
      <p:bldP spid="33" grpId="0" animBg="1"/>
      <p:bldP spid="36" grpId="0" animBg="1"/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D1BEA-AA0A-6FFB-6BEC-351E2D5ED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798995C8-E46D-AF19-460E-0B1E59E9E84D}"/>
              </a:ext>
            </a:extLst>
          </p:cNvPr>
          <p:cNvSpPr txBox="1">
            <a:spLocks/>
          </p:cNvSpPr>
          <p:nvPr/>
        </p:nvSpPr>
        <p:spPr>
          <a:xfrm>
            <a:off x="524194" y="327699"/>
            <a:ext cx="5698203" cy="706185"/>
          </a:xfrm>
          <a:prstGeom prst="rect">
            <a:avLst/>
          </a:prstGeom>
        </p:spPr>
        <p:txBody>
          <a:bodyPr lIns="91440" tIns="45720" rIns="91440" bIns="4572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MX" altLang="ko-KR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맑은 고딕"/>
                <a:cs typeface="Arial" panose="020B0604020202020204" pitchFamily="34" charset="0"/>
              </a:rPr>
              <a:t>Beneficios</a:t>
            </a:r>
            <a:endParaRPr lang="es-MX" altLang="ko-KR" sz="3000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E2B969C5-2AB5-D727-E04C-A887246073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0500" y="-2176923"/>
            <a:ext cx="103648" cy="10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474678-8F3A-D367-6547-314798C7E535}"/>
              </a:ext>
            </a:extLst>
          </p:cNvPr>
          <p:cNvSpPr txBox="1"/>
          <p:nvPr/>
        </p:nvSpPr>
        <p:spPr>
          <a:xfrm>
            <a:off x="4128626" y="2525470"/>
            <a:ext cx="7837776" cy="89255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Contribuye a la memoria institucional.</a:t>
            </a:r>
          </a:p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Promueve la transparencia en la gestión de los </a:t>
            </a:r>
            <a:r>
              <a:rPr lang="es-MX" sz="1400" cap="small" dirty="0">
                <a:latin typeface="Garamond" panose="02020404030301010803" pitchFamily="18" charset="0"/>
              </a:rPr>
              <a:t>pp</a:t>
            </a:r>
            <a:r>
              <a:rPr lang="es-MX" sz="1400" dirty="0">
                <a:latin typeface="Garamond" panose="02020404030301010803" pitchFamily="18" charset="0"/>
              </a:rPr>
              <a:t>.</a:t>
            </a:r>
          </a:p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Facilita la usabilidad de la información, gracias a la provisión de su contexto y significado.</a:t>
            </a:r>
            <a:endParaRPr lang="es-MX" sz="1400" dirty="0">
              <a:latin typeface="Garamond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2F1CA6-8B78-3F5E-5FD4-D6295708689D}"/>
              </a:ext>
            </a:extLst>
          </p:cNvPr>
          <p:cNvSpPr txBox="1"/>
          <p:nvPr/>
        </p:nvSpPr>
        <p:spPr>
          <a:xfrm>
            <a:off x="4128626" y="1823285"/>
            <a:ext cx="7512980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Promueve un lenguaje común en el Instituto y facilita la organización.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ECB7E5-4F12-3763-5C79-E1571BD28E01}"/>
              </a:ext>
            </a:extLst>
          </p:cNvPr>
          <p:cNvSpPr txBox="1"/>
          <p:nvPr/>
        </p:nvSpPr>
        <p:spPr>
          <a:xfrm>
            <a:off x="4128626" y="3576433"/>
            <a:ext cx="7508153" cy="6001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Enriquece la toma de decisiones con base en evidencia.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Promueve la mejora continua en la ejecución de los </a:t>
            </a:r>
            <a:r>
              <a:rPr lang="es-MX" sz="1400" cap="small" dirty="0">
                <a:latin typeface="Garamond" panose="02020404030301010803" pitchFamily="18" charset="0"/>
              </a:rPr>
              <a:t>pp</a:t>
            </a:r>
            <a:r>
              <a:rPr lang="es-MX" sz="1400" dirty="0">
                <a:latin typeface="Garamond" panose="02020404030301010803" pitchFamily="18" charset="0"/>
              </a:rPr>
              <a:t>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92EDF7B-01B7-C0B6-EA79-FE0EDDAB7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9398" y="109184"/>
            <a:ext cx="1204362" cy="1184618"/>
          </a:xfrm>
          <a:prstGeom prst="rect">
            <a:avLst/>
          </a:prstGeom>
        </p:spPr>
      </p:pic>
      <p:sp>
        <p:nvSpPr>
          <p:cNvPr id="4" name="Arrow: Chevron 3">
            <a:extLst>
              <a:ext uri="{FF2B5EF4-FFF2-40B4-BE49-F238E27FC236}">
                <a16:creationId xmlns:a16="http://schemas.microsoft.com/office/drawing/2014/main" id="{44002474-9454-F46C-7208-13C9BEAB846D}"/>
              </a:ext>
            </a:extLst>
          </p:cNvPr>
          <p:cNvSpPr/>
          <p:nvPr/>
        </p:nvSpPr>
        <p:spPr>
          <a:xfrm>
            <a:off x="2614309" y="17918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B24A193C-F368-9A0F-D4ED-2F57E11F0C97}"/>
              </a:ext>
            </a:extLst>
          </p:cNvPr>
          <p:cNvSpPr/>
          <p:nvPr/>
        </p:nvSpPr>
        <p:spPr>
          <a:xfrm>
            <a:off x="2952111" y="17918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b="1"/>
          </a:p>
        </p:txBody>
      </p:sp>
      <p:sp>
        <p:nvSpPr>
          <p:cNvPr id="14" name="Arrow: Chevron 13">
            <a:extLst>
              <a:ext uri="{FF2B5EF4-FFF2-40B4-BE49-F238E27FC236}">
                <a16:creationId xmlns:a16="http://schemas.microsoft.com/office/drawing/2014/main" id="{7BA23885-46F1-72FF-D04E-7AE07D056F3C}"/>
              </a:ext>
            </a:extLst>
          </p:cNvPr>
          <p:cNvSpPr/>
          <p:nvPr/>
        </p:nvSpPr>
        <p:spPr>
          <a:xfrm>
            <a:off x="3290179" y="17918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D98EDFA-3771-0F25-AC74-BC3653B4E173}"/>
              </a:ext>
            </a:extLst>
          </p:cNvPr>
          <p:cNvSpPr/>
          <p:nvPr/>
        </p:nvSpPr>
        <p:spPr>
          <a:xfrm>
            <a:off x="572616" y="1836382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200" b="1" kern="1200" dirty="0">
                <a:latin typeface="Garamond" panose="02020404030301010803" pitchFamily="18" charset="0"/>
              </a:rPr>
              <a:t>Elaborar criterios para estandarizar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3B1E5C0-4BB9-0DFA-AAE8-1B399D17D2DB}"/>
              </a:ext>
            </a:extLst>
          </p:cNvPr>
          <p:cNvSpPr/>
          <p:nvPr/>
        </p:nvSpPr>
        <p:spPr>
          <a:xfrm>
            <a:off x="1183914" y="2644014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BE821A11-0859-59AE-66C7-98F5DCDFEBFD}"/>
              </a:ext>
            </a:extLst>
          </p:cNvPr>
          <p:cNvSpPr/>
          <p:nvPr/>
        </p:nvSpPr>
        <p:spPr>
          <a:xfrm>
            <a:off x="2614309" y="26916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24" name="Arrow: Chevron 23">
            <a:extLst>
              <a:ext uri="{FF2B5EF4-FFF2-40B4-BE49-F238E27FC236}">
                <a16:creationId xmlns:a16="http://schemas.microsoft.com/office/drawing/2014/main" id="{B53CB4E1-5500-EC85-548F-B298860D033F}"/>
              </a:ext>
            </a:extLst>
          </p:cNvPr>
          <p:cNvSpPr/>
          <p:nvPr/>
        </p:nvSpPr>
        <p:spPr>
          <a:xfrm>
            <a:off x="2952111" y="26916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25" name="Arrow: Chevron 24">
            <a:extLst>
              <a:ext uri="{FF2B5EF4-FFF2-40B4-BE49-F238E27FC236}">
                <a16:creationId xmlns:a16="http://schemas.microsoft.com/office/drawing/2014/main" id="{0645B505-F231-2898-4122-8E2B3A36EE91}"/>
              </a:ext>
            </a:extLst>
          </p:cNvPr>
          <p:cNvSpPr/>
          <p:nvPr/>
        </p:nvSpPr>
        <p:spPr>
          <a:xfrm>
            <a:off x="3290179" y="2691676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>
              <a:latin typeface="Garamond" panose="02020404030301010803" pitchFamily="18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97FAF2A-CFAD-1CF8-CF5C-D062DE4B0076}"/>
              </a:ext>
            </a:extLst>
          </p:cNvPr>
          <p:cNvSpPr/>
          <p:nvPr/>
        </p:nvSpPr>
        <p:spPr>
          <a:xfrm>
            <a:off x="572616" y="2736182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200" b="1" kern="1200" dirty="0">
                <a:latin typeface="Garamond" panose="02020404030301010803" pitchFamily="18" charset="0"/>
              </a:rPr>
              <a:t>Documentar los procesos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20C951F0-77A4-D986-286F-91ECFE69CA7C}"/>
              </a:ext>
            </a:extLst>
          </p:cNvPr>
          <p:cNvSpPr/>
          <p:nvPr/>
        </p:nvSpPr>
        <p:spPr>
          <a:xfrm>
            <a:off x="1183914" y="3605806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764EC92-FB35-FAD7-EF92-527595BB18E0}"/>
              </a:ext>
            </a:extLst>
          </p:cNvPr>
          <p:cNvSpPr/>
          <p:nvPr/>
        </p:nvSpPr>
        <p:spPr>
          <a:xfrm>
            <a:off x="1183914" y="3605806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29" name="Arrow: Chevron 28">
            <a:extLst>
              <a:ext uri="{FF2B5EF4-FFF2-40B4-BE49-F238E27FC236}">
                <a16:creationId xmlns:a16="http://schemas.microsoft.com/office/drawing/2014/main" id="{F52DB033-6331-B44E-B332-6C1AAF34F6F4}"/>
              </a:ext>
            </a:extLst>
          </p:cNvPr>
          <p:cNvSpPr/>
          <p:nvPr/>
        </p:nvSpPr>
        <p:spPr>
          <a:xfrm>
            <a:off x="2614309" y="365346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32" name="Arrow: Chevron 31">
            <a:extLst>
              <a:ext uri="{FF2B5EF4-FFF2-40B4-BE49-F238E27FC236}">
                <a16:creationId xmlns:a16="http://schemas.microsoft.com/office/drawing/2014/main" id="{99644606-9999-4EC4-23D4-C3ACDBE71294}"/>
              </a:ext>
            </a:extLst>
          </p:cNvPr>
          <p:cNvSpPr/>
          <p:nvPr/>
        </p:nvSpPr>
        <p:spPr>
          <a:xfrm>
            <a:off x="2952111" y="365346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33" name="Arrow: Chevron 32">
            <a:extLst>
              <a:ext uri="{FF2B5EF4-FFF2-40B4-BE49-F238E27FC236}">
                <a16:creationId xmlns:a16="http://schemas.microsoft.com/office/drawing/2014/main" id="{0EFE5228-D903-74FD-0732-181C3112CD51}"/>
              </a:ext>
            </a:extLst>
          </p:cNvPr>
          <p:cNvSpPr/>
          <p:nvPr/>
        </p:nvSpPr>
        <p:spPr>
          <a:xfrm>
            <a:off x="3290179" y="3653468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>
              <a:latin typeface="Garamond" panose="02020404030301010803" pitchFamily="18" charset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B862564-2003-B968-8A72-398AFDD1254A}"/>
              </a:ext>
            </a:extLst>
          </p:cNvPr>
          <p:cNvSpPr/>
          <p:nvPr/>
        </p:nvSpPr>
        <p:spPr>
          <a:xfrm>
            <a:off x="572616" y="3697974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200" b="1" kern="1200" dirty="0">
                <a:latin typeface="Garamond" panose="02020404030301010803" pitchFamily="18" charset="0"/>
              </a:rPr>
              <a:t>Monitorear y evaluar los procesos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77ABEBE-BD52-BCA9-90C4-51E16EAAD2D4}"/>
              </a:ext>
            </a:extLst>
          </p:cNvPr>
          <p:cNvSpPr/>
          <p:nvPr/>
        </p:nvSpPr>
        <p:spPr>
          <a:xfrm>
            <a:off x="1183914" y="4583106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>
              <a:latin typeface="Garamond" panose="02020404030301010803" pitchFamily="18" charset="0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05EA172C-134D-76B5-4280-3B879A9F183E}"/>
              </a:ext>
            </a:extLst>
          </p:cNvPr>
          <p:cNvSpPr/>
          <p:nvPr/>
        </p:nvSpPr>
        <p:spPr>
          <a:xfrm>
            <a:off x="1146163" y="4563485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782370F-62C4-CE4D-9596-B63BCB876A23}"/>
              </a:ext>
            </a:extLst>
          </p:cNvPr>
          <p:cNvSpPr/>
          <p:nvPr/>
        </p:nvSpPr>
        <p:spPr>
          <a:xfrm>
            <a:off x="1146163" y="4563485"/>
            <a:ext cx="2403329" cy="218484"/>
          </a:xfrm>
          <a:custGeom>
            <a:avLst/>
            <a:gdLst>
              <a:gd name="connsiteX0" fmla="*/ 0 w 2403329"/>
              <a:gd name="connsiteY0" fmla="*/ 0 h 218484"/>
              <a:gd name="connsiteX1" fmla="*/ 2403329 w 2403329"/>
              <a:gd name="connsiteY1" fmla="*/ 0 h 218484"/>
              <a:gd name="connsiteX2" fmla="*/ 2403329 w 2403329"/>
              <a:gd name="connsiteY2" fmla="*/ 218484 h 218484"/>
              <a:gd name="connsiteX3" fmla="*/ 0 w 2403329"/>
              <a:gd name="connsiteY3" fmla="*/ 218484 h 218484"/>
              <a:gd name="connsiteX4" fmla="*/ 0 w 2403329"/>
              <a:gd name="connsiteY4" fmla="*/ 0 h 2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329" h="218484">
                <a:moveTo>
                  <a:pt x="0" y="0"/>
                </a:moveTo>
                <a:lnTo>
                  <a:pt x="2403329" y="0"/>
                </a:lnTo>
                <a:lnTo>
                  <a:pt x="2403329" y="218484"/>
                </a:lnTo>
                <a:lnTo>
                  <a:pt x="0" y="2184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b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>
              <a:latin typeface="Garamond" panose="02020404030301010803" pitchFamily="18" charset="0"/>
            </a:endParaRPr>
          </a:p>
        </p:txBody>
      </p:sp>
      <p:sp>
        <p:nvSpPr>
          <p:cNvPr id="40" name="Arrow: Chevron 39">
            <a:extLst>
              <a:ext uri="{FF2B5EF4-FFF2-40B4-BE49-F238E27FC236}">
                <a16:creationId xmlns:a16="http://schemas.microsoft.com/office/drawing/2014/main" id="{30C6EFC2-C8AB-1A94-1AB4-76070FE6C296}"/>
              </a:ext>
            </a:extLst>
          </p:cNvPr>
          <p:cNvSpPr/>
          <p:nvPr/>
        </p:nvSpPr>
        <p:spPr>
          <a:xfrm>
            <a:off x="2576558" y="4611147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41" name="Arrow: Chevron 40">
            <a:extLst>
              <a:ext uri="{FF2B5EF4-FFF2-40B4-BE49-F238E27FC236}">
                <a16:creationId xmlns:a16="http://schemas.microsoft.com/office/drawing/2014/main" id="{64309377-2FC9-E4F3-C48E-CA0758BE7E67}"/>
              </a:ext>
            </a:extLst>
          </p:cNvPr>
          <p:cNvSpPr/>
          <p:nvPr/>
        </p:nvSpPr>
        <p:spPr>
          <a:xfrm>
            <a:off x="2914360" y="4611147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b="1">
              <a:latin typeface="Garamond" panose="02020404030301010803" pitchFamily="18" charset="0"/>
            </a:endParaRPr>
          </a:p>
        </p:txBody>
      </p:sp>
      <p:sp>
        <p:nvSpPr>
          <p:cNvPr id="42" name="Arrow: Chevron 41">
            <a:extLst>
              <a:ext uri="{FF2B5EF4-FFF2-40B4-BE49-F238E27FC236}">
                <a16:creationId xmlns:a16="http://schemas.microsoft.com/office/drawing/2014/main" id="{5503520F-B2BA-E09D-A4F2-E70543A82CD6}"/>
              </a:ext>
            </a:extLst>
          </p:cNvPr>
          <p:cNvSpPr/>
          <p:nvPr/>
        </p:nvSpPr>
        <p:spPr>
          <a:xfrm>
            <a:off x="3252428" y="4611147"/>
            <a:ext cx="562379" cy="445060"/>
          </a:xfrm>
          <a:prstGeom prst="chevron">
            <a:avLst>
              <a:gd name="adj" fmla="val 70610"/>
            </a:avLst>
          </a:prstGeom>
          <a:solidFill>
            <a:srgbClr val="8E47A3"/>
          </a:solidFill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>
              <a:latin typeface="Garamond" panose="02020404030301010803" pitchFamily="18" charset="0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AC1D410F-41CF-59BB-95D6-2817C70BB858}"/>
              </a:ext>
            </a:extLst>
          </p:cNvPr>
          <p:cNvSpPr/>
          <p:nvPr/>
        </p:nvSpPr>
        <p:spPr>
          <a:xfrm>
            <a:off x="572616" y="4655653"/>
            <a:ext cx="3024000" cy="356048"/>
          </a:xfrm>
          <a:custGeom>
            <a:avLst/>
            <a:gdLst>
              <a:gd name="connsiteX0" fmla="*/ 0 w 2434572"/>
              <a:gd name="connsiteY0" fmla="*/ 0 h 356048"/>
              <a:gd name="connsiteX1" fmla="*/ 2434572 w 2434572"/>
              <a:gd name="connsiteY1" fmla="*/ 0 h 356048"/>
              <a:gd name="connsiteX2" fmla="*/ 2434572 w 2434572"/>
              <a:gd name="connsiteY2" fmla="*/ 356048 h 356048"/>
              <a:gd name="connsiteX3" fmla="*/ 0 w 2434572"/>
              <a:gd name="connsiteY3" fmla="*/ 356048 h 356048"/>
              <a:gd name="connsiteX4" fmla="*/ 0 w 2434572"/>
              <a:gd name="connsiteY4" fmla="*/ 0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4572" h="356048">
                <a:moveTo>
                  <a:pt x="0" y="0"/>
                </a:moveTo>
                <a:lnTo>
                  <a:pt x="2434572" y="0"/>
                </a:lnTo>
                <a:lnTo>
                  <a:pt x="2434572" y="356048"/>
                </a:lnTo>
                <a:lnTo>
                  <a:pt x="0" y="35604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2C1B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MX" sz="1200" b="1" dirty="0">
                <a:latin typeface="Garamond" panose="02020404030301010803" pitchFamily="18" charset="0"/>
              </a:rPr>
              <a:t>Impulsar la integración e interoperabilidad</a:t>
            </a:r>
          </a:p>
        </p:txBody>
      </p:sp>
      <p:pic>
        <p:nvPicPr>
          <p:cNvPr id="75" name="Graphic 74" descr="Folder Search outline">
            <a:extLst>
              <a:ext uri="{FF2B5EF4-FFF2-40B4-BE49-F238E27FC236}">
                <a16:creationId xmlns:a16="http://schemas.microsoft.com/office/drawing/2014/main" id="{0D737615-F148-8911-445A-C0A797167F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3357" y="2747871"/>
            <a:ext cx="252000" cy="252000"/>
          </a:xfrm>
          <a:prstGeom prst="rect">
            <a:avLst/>
          </a:prstGeom>
        </p:spPr>
      </p:pic>
      <p:pic>
        <p:nvPicPr>
          <p:cNvPr id="77" name="Graphic 76" descr="Questions outline">
            <a:extLst>
              <a:ext uri="{FF2B5EF4-FFF2-40B4-BE49-F238E27FC236}">
                <a16:creationId xmlns:a16="http://schemas.microsoft.com/office/drawing/2014/main" id="{0E289665-D2C3-29FD-CDC5-4358055C83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3357" y="3708698"/>
            <a:ext cx="252000" cy="252000"/>
          </a:xfrm>
          <a:prstGeom prst="rect">
            <a:avLst/>
          </a:prstGeom>
        </p:spPr>
      </p:pic>
      <p:pic>
        <p:nvPicPr>
          <p:cNvPr id="79" name="Graphic 78" descr="Search Inventory outline">
            <a:extLst>
              <a:ext uri="{FF2B5EF4-FFF2-40B4-BE49-F238E27FC236}">
                <a16:creationId xmlns:a16="http://schemas.microsoft.com/office/drawing/2014/main" id="{6F3F7D3E-41A9-CAAE-2B1B-FD9540B02B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3357" y="4679634"/>
            <a:ext cx="252000" cy="252000"/>
          </a:xfrm>
          <a:prstGeom prst="rect">
            <a:avLst/>
          </a:prstGeom>
        </p:spPr>
      </p:pic>
      <p:pic>
        <p:nvPicPr>
          <p:cNvPr id="80" name="Graphic 79" descr="Target outline">
            <a:extLst>
              <a:ext uri="{FF2B5EF4-FFF2-40B4-BE49-F238E27FC236}">
                <a16:creationId xmlns:a16="http://schemas.microsoft.com/office/drawing/2014/main" id="{3969A565-C633-0C65-78EF-6D3CBD0CE7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3357" y="1860641"/>
            <a:ext cx="252000" cy="2520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2357C18-FC41-00EB-E55A-333EC1267EF8}"/>
              </a:ext>
            </a:extLst>
          </p:cNvPr>
          <p:cNvSpPr txBox="1"/>
          <p:nvPr/>
        </p:nvSpPr>
        <p:spPr>
          <a:xfrm>
            <a:off x="4103333" y="4567608"/>
            <a:ext cx="694250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Permite conocer el grado de interoperabilidad de los </a:t>
            </a:r>
            <a:r>
              <a:rPr lang="es-MX" sz="1400" cap="small" dirty="0">
                <a:latin typeface="Garamond" panose="02020404030301010803" pitchFamily="18" charset="0"/>
              </a:rPr>
              <a:t>pp</a:t>
            </a:r>
            <a:r>
              <a:rPr lang="es-MX" sz="1400" dirty="0">
                <a:latin typeface="Garamond" panose="02020404030301010803" pitchFamily="18" charset="0"/>
              </a:rPr>
              <a:t>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Fortalece el uso intensivo y extensivo de la información. </a:t>
            </a:r>
          </a:p>
        </p:txBody>
      </p:sp>
    </p:spTree>
    <p:extLst>
      <p:ext uri="{BB962C8B-B14F-4D97-AF65-F5344CB8AC3E}">
        <p14:creationId xmlns:p14="http://schemas.microsoft.com/office/powerpoint/2010/main" val="289404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7" grpId="0"/>
      <p:bldP spid="18" grpId="0" animBg="1"/>
      <p:bldP spid="24" grpId="0" animBg="1"/>
      <p:bldP spid="25" grpId="0" animBg="1"/>
      <p:bldP spid="26" grpId="0" animBg="1"/>
      <p:bldP spid="27" grpId="0"/>
      <p:bldP spid="28" grpId="0"/>
      <p:bldP spid="29" grpId="0" animBg="1"/>
      <p:bldP spid="32" grpId="0" animBg="1"/>
      <p:bldP spid="33" grpId="0" animBg="1"/>
      <p:bldP spid="36" grpId="0" animBg="1"/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D1BEA-AA0A-6FFB-6BEC-351E2D5ED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7855078-92D4-144B-5577-171F903C1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9398" y="109184"/>
            <a:ext cx="1204362" cy="1184618"/>
          </a:xfrm>
          <a:prstGeom prst="rect">
            <a:avLst/>
          </a:prstGeom>
        </p:spPr>
      </p:pic>
      <p:sp>
        <p:nvSpPr>
          <p:cNvPr id="7" name="AutoShape 7">
            <a:extLst>
              <a:ext uri="{FF2B5EF4-FFF2-40B4-BE49-F238E27FC236}">
                <a16:creationId xmlns:a16="http://schemas.microsoft.com/office/drawing/2014/main" id="{E2B969C5-2AB5-D727-E04C-A887246073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0500" y="-2176923"/>
            <a:ext cx="103648" cy="10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2E39A3AE-1312-BD1C-9DEF-FF9505D2AD99}"/>
              </a:ext>
            </a:extLst>
          </p:cNvPr>
          <p:cNvGrpSpPr/>
          <p:nvPr/>
        </p:nvGrpSpPr>
        <p:grpSpPr>
          <a:xfrm>
            <a:off x="186572" y="3114802"/>
            <a:ext cx="2396672" cy="492722"/>
            <a:chOff x="144238" y="2830859"/>
            <a:chExt cx="3659201" cy="492722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9EDAEE-653C-A380-6539-8D08FA82ED92}"/>
                </a:ext>
              </a:extLst>
            </p:cNvPr>
            <p:cNvSpPr/>
            <p:nvPr/>
          </p:nvSpPr>
          <p:spPr>
            <a:xfrm>
              <a:off x="1134795" y="2830859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kern="1200">
                <a:latin typeface="Garamond"/>
              </a:endParaRPr>
            </a:p>
          </p:txBody>
        </p:sp>
        <p:sp>
          <p:nvSpPr>
            <p:cNvPr id="89" name="Arrow: Chevron 88">
              <a:extLst>
                <a:ext uri="{FF2B5EF4-FFF2-40B4-BE49-F238E27FC236}">
                  <a16:creationId xmlns:a16="http://schemas.microsoft.com/office/drawing/2014/main" id="{8DD88616-48E9-D294-CCDB-F71603A12BE7}"/>
                </a:ext>
              </a:extLst>
            </p:cNvPr>
            <p:cNvSpPr/>
            <p:nvPr/>
          </p:nvSpPr>
          <p:spPr>
            <a:xfrm>
              <a:off x="2565190" y="287852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90" name="Arrow: Chevron 89">
              <a:extLst>
                <a:ext uri="{FF2B5EF4-FFF2-40B4-BE49-F238E27FC236}">
                  <a16:creationId xmlns:a16="http://schemas.microsoft.com/office/drawing/2014/main" id="{BBB5C065-9D41-07A3-B9D6-F52DC962E166}"/>
                </a:ext>
              </a:extLst>
            </p:cNvPr>
            <p:cNvSpPr/>
            <p:nvPr/>
          </p:nvSpPr>
          <p:spPr>
            <a:xfrm>
              <a:off x="2902992" y="287852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91" name="Arrow: Chevron 90">
              <a:extLst>
                <a:ext uri="{FF2B5EF4-FFF2-40B4-BE49-F238E27FC236}">
                  <a16:creationId xmlns:a16="http://schemas.microsoft.com/office/drawing/2014/main" id="{D43DF97B-69F6-4134-6F66-926EE11F5617}"/>
                </a:ext>
              </a:extLst>
            </p:cNvPr>
            <p:cNvSpPr/>
            <p:nvPr/>
          </p:nvSpPr>
          <p:spPr>
            <a:xfrm>
              <a:off x="3241060" y="287852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>
                <a:latin typeface="Garamond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1681DF73-65AF-E787-FBD3-E162F1AE2885}"/>
                </a:ext>
              </a:extLst>
            </p:cNvPr>
            <p:cNvSpPr/>
            <p:nvPr/>
          </p:nvSpPr>
          <p:spPr>
            <a:xfrm>
              <a:off x="523497" y="2923027"/>
              <a:ext cx="3024000" cy="356048"/>
            </a:xfrm>
            <a:custGeom>
              <a:avLst/>
              <a:gdLst>
                <a:gd name="connsiteX0" fmla="*/ 0 w 2434572"/>
                <a:gd name="connsiteY0" fmla="*/ 0 h 356048"/>
                <a:gd name="connsiteX1" fmla="*/ 2434572 w 2434572"/>
                <a:gd name="connsiteY1" fmla="*/ 0 h 356048"/>
                <a:gd name="connsiteX2" fmla="*/ 2434572 w 2434572"/>
                <a:gd name="connsiteY2" fmla="*/ 356048 h 356048"/>
                <a:gd name="connsiteX3" fmla="*/ 0 w 2434572"/>
                <a:gd name="connsiteY3" fmla="*/ 356048 h 356048"/>
                <a:gd name="connsiteX4" fmla="*/ 0 w 2434572"/>
                <a:gd name="connsiteY4" fmla="*/ 0 h 35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4572" h="356048">
                  <a:moveTo>
                    <a:pt x="0" y="0"/>
                  </a:moveTo>
                  <a:lnTo>
                    <a:pt x="2434572" y="0"/>
                  </a:lnTo>
                  <a:lnTo>
                    <a:pt x="2434572" y="356048"/>
                  </a:lnTo>
                  <a:lnTo>
                    <a:pt x="0" y="35604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defTabSz="488950"/>
              <a:r>
                <a:rPr lang="es-MX" sz="1200" b="1">
                  <a:latin typeface="Garamond"/>
                </a:rPr>
                <a:t>Identificar </a:t>
              </a:r>
              <a:r>
                <a:rPr lang="es-MX" sz="1200" b="1" kern="1200">
                  <a:latin typeface="Garamond"/>
                </a:rPr>
                <a:t>y </a:t>
              </a:r>
              <a:r>
                <a:rPr lang="es-MX" sz="1200" b="1">
                  <a:latin typeface="Garamond"/>
                </a:rPr>
                <a:t>caracterizar la oferta de información</a:t>
              </a:r>
              <a:endParaRPr lang="en-US" sz="1200" b="1">
                <a:latin typeface="Garamond"/>
              </a:endParaRPr>
            </a:p>
          </p:txBody>
        </p:sp>
        <p:pic>
          <p:nvPicPr>
            <p:cNvPr id="231" name="Graphic 230" descr="Folder Search outline">
              <a:extLst>
                <a:ext uri="{FF2B5EF4-FFF2-40B4-BE49-F238E27FC236}">
                  <a16:creationId xmlns:a16="http://schemas.microsoft.com/office/drawing/2014/main" id="{0ED7C6CF-C70F-DE92-19FB-2E3BB7D3A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4238" y="2934716"/>
              <a:ext cx="327698" cy="252000"/>
            </a:xfrm>
            <a:prstGeom prst="rect">
              <a:avLst/>
            </a:prstGeom>
          </p:spPr>
        </p:pic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A347685-5EB9-C8B4-F13B-59C9D174D927}"/>
              </a:ext>
            </a:extLst>
          </p:cNvPr>
          <p:cNvGrpSpPr/>
          <p:nvPr/>
        </p:nvGrpSpPr>
        <p:grpSpPr>
          <a:xfrm>
            <a:off x="180431" y="5099907"/>
            <a:ext cx="2391263" cy="625485"/>
            <a:chOff x="163126" y="3364494"/>
            <a:chExt cx="3650943" cy="625485"/>
          </a:xfrm>
        </p:grpSpPr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2F50AEC2-61FF-9AF8-987E-CE887D8214F2}"/>
                </a:ext>
              </a:extLst>
            </p:cNvPr>
            <p:cNvSpPr/>
            <p:nvPr/>
          </p:nvSpPr>
          <p:spPr>
            <a:xfrm>
              <a:off x="1183176" y="3516878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kern="1200">
                <a:latin typeface="Garamond"/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CA5C994F-AEA0-34AF-57E3-3017096254CF}"/>
                </a:ext>
              </a:extLst>
            </p:cNvPr>
            <p:cNvSpPr/>
            <p:nvPr/>
          </p:nvSpPr>
          <p:spPr>
            <a:xfrm>
              <a:off x="1145425" y="3497257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b="1" kern="1200">
                <a:latin typeface="Garamond"/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092D87D-9C86-4E22-A459-191BBBA340B9}"/>
                </a:ext>
              </a:extLst>
            </p:cNvPr>
            <p:cNvSpPr/>
            <p:nvPr/>
          </p:nvSpPr>
          <p:spPr>
            <a:xfrm>
              <a:off x="1145425" y="3497257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b="1" kern="1200">
                <a:latin typeface="Garamond"/>
              </a:endParaRPr>
            </a:p>
          </p:txBody>
        </p:sp>
        <p:sp>
          <p:nvSpPr>
            <p:cNvPr id="110" name="Arrow: Chevron 109">
              <a:extLst>
                <a:ext uri="{FF2B5EF4-FFF2-40B4-BE49-F238E27FC236}">
                  <a16:creationId xmlns:a16="http://schemas.microsoft.com/office/drawing/2014/main" id="{943F6EAC-39D6-C414-B325-8B0C9C9BE76E}"/>
                </a:ext>
              </a:extLst>
            </p:cNvPr>
            <p:cNvSpPr/>
            <p:nvPr/>
          </p:nvSpPr>
          <p:spPr>
            <a:xfrm>
              <a:off x="2575819" y="3373596"/>
              <a:ext cx="562379" cy="616383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111" name="Arrow: Chevron 110">
              <a:extLst>
                <a:ext uri="{FF2B5EF4-FFF2-40B4-BE49-F238E27FC236}">
                  <a16:creationId xmlns:a16="http://schemas.microsoft.com/office/drawing/2014/main" id="{ED35E244-0ED0-FDA3-FD43-24EFBA0B4600}"/>
                </a:ext>
              </a:extLst>
            </p:cNvPr>
            <p:cNvSpPr/>
            <p:nvPr/>
          </p:nvSpPr>
          <p:spPr>
            <a:xfrm>
              <a:off x="2913622" y="3364494"/>
              <a:ext cx="562379" cy="625485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112" name="Arrow: Chevron 111">
              <a:extLst>
                <a:ext uri="{FF2B5EF4-FFF2-40B4-BE49-F238E27FC236}">
                  <a16:creationId xmlns:a16="http://schemas.microsoft.com/office/drawing/2014/main" id="{407EB4A2-146D-8B9A-9C3C-C471D611B963}"/>
                </a:ext>
              </a:extLst>
            </p:cNvPr>
            <p:cNvSpPr/>
            <p:nvPr/>
          </p:nvSpPr>
          <p:spPr>
            <a:xfrm>
              <a:off x="3251690" y="3373596"/>
              <a:ext cx="562379" cy="616383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>
                <a:latin typeface="Garamond"/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146D44F1-C4B8-E8D7-DEFF-3616BD7DE53E}"/>
                </a:ext>
              </a:extLst>
            </p:cNvPr>
            <p:cNvSpPr/>
            <p:nvPr/>
          </p:nvSpPr>
          <p:spPr>
            <a:xfrm>
              <a:off x="571878" y="3412347"/>
              <a:ext cx="3023999" cy="533126"/>
            </a:xfrm>
            <a:custGeom>
              <a:avLst/>
              <a:gdLst>
                <a:gd name="connsiteX0" fmla="*/ 0 w 2434572"/>
                <a:gd name="connsiteY0" fmla="*/ 0 h 356048"/>
                <a:gd name="connsiteX1" fmla="*/ 2434572 w 2434572"/>
                <a:gd name="connsiteY1" fmla="*/ 0 h 356048"/>
                <a:gd name="connsiteX2" fmla="*/ 2434572 w 2434572"/>
                <a:gd name="connsiteY2" fmla="*/ 356048 h 356048"/>
                <a:gd name="connsiteX3" fmla="*/ 0 w 2434572"/>
                <a:gd name="connsiteY3" fmla="*/ 356048 h 356048"/>
                <a:gd name="connsiteX4" fmla="*/ 0 w 2434572"/>
                <a:gd name="connsiteY4" fmla="*/ 0 h 35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4572" h="356048">
                  <a:moveTo>
                    <a:pt x="0" y="0"/>
                  </a:moveTo>
                  <a:lnTo>
                    <a:pt x="2434572" y="0"/>
                  </a:lnTo>
                  <a:lnTo>
                    <a:pt x="2434572" y="356048"/>
                  </a:lnTo>
                  <a:lnTo>
                    <a:pt x="0" y="35604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defTabSz="488950"/>
              <a:r>
                <a:rPr lang="es-MX" sz="1200" b="1" dirty="0">
                  <a:latin typeface="Garamond"/>
                </a:rPr>
                <a:t>Caracterizar las actividades y datos involucrados en los procesos</a:t>
              </a:r>
              <a:endParaRPr lang="en-US" sz="1200" b="1" dirty="0">
                <a:latin typeface="Garamond"/>
              </a:endParaRPr>
            </a:p>
          </p:txBody>
        </p:sp>
        <p:pic>
          <p:nvPicPr>
            <p:cNvPr id="244" name="Graphic 243" descr="Search Inventory outline">
              <a:extLst>
                <a:ext uri="{FF2B5EF4-FFF2-40B4-BE49-F238E27FC236}">
                  <a16:creationId xmlns:a16="http://schemas.microsoft.com/office/drawing/2014/main" id="{6EF962AF-E29C-1551-F0F6-0EC35550AC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63126" y="3613406"/>
              <a:ext cx="375670" cy="252000"/>
            </a:xfrm>
            <a:prstGeom prst="rect">
              <a:avLst/>
            </a:prstGeom>
          </p:spPr>
        </p:pic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A22068D6-B0B4-3372-492F-6A612BA2C785}"/>
              </a:ext>
            </a:extLst>
          </p:cNvPr>
          <p:cNvGrpSpPr/>
          <p:nvPr/>
        </p:nvGrpSpPr>
        <p:grpSpPr>
          <a:xfrm>
            <a:off x="192620" y="2081829"/>
            <a:ext cx="2396672" cy="445060"/>
            <a:chOff x="192619" y="2027511"/>
            <a:chExt cx="3659201" cy="445060"/>
          </a:xfrm>
        </p:grpSpPr>
        <p:sp>
          <p:nvSpPr>
            <p:cNvPr id="19" name="Arrow: Chevron 18">
              <a:extLst>
                <a:ext uri="{FF2B5EF4-FFF2-40B4-BE49-F238E27FC236}">
                  <a16:creationId xmlns:a16="http://schemas.microsoft.com/office/drawing/2014/main" id="{00BCFE46-FF60-BD06-4753-FE87C46D6FDA}"/>
                </a:ext>
              </a:extLst>
            </p:cNvPr>
            <p:cNvSpPr/>
            <p:nvPr/>
          </p:nvSpPr>
          <p:spPr>
            <a:xfrm>
              <a:off x="2613571" y="202751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20" name="Arrow: Chevron 19">
              <a:extLst>
                <a:ext uri="{FF2B5EF4-FFF2-40B4-BE49-F238E27FC236}">
                  <a16:creationId xmlns:a16="http://schemas.microsoft.com/office/drawing/2014/main" id="{80FF1AD6-1A92-A7C7-0573-19B90CD3FFC9}"/>
                </a:ext>
              </a:extLst>
            </p:cNvPr>
            <p:cNvSpPr/>
            <p:nvPr/>
          </p:nvSpPr>
          <p:spPr>
            <a:xfrm>
              <a:off x="2951373" y="202751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21" name="Arrow: Chevron 20">
              <a:extLst>
                <a:ext uri="{FF2B5EF4-FFF2-40B4-BE49-F238E27FC236}">
                  <a16:creationId xmlns:a16="http://schemas.microsoft.com/office/drawing/2014/main" id="{65609D0B-6C31-70FF-B736-EFFF30B7C557}"/>
                </a:ext>
              </a:extLst>
            </p:cNvPr>
            <p:cNvSpPr/>
            <p:nvPr/>
          </p:nvSpPr>
          <p:spPr>
            <a:xfrm>
              <a:off x="3289441" y="202751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>
                <a:latin typeface="Garamond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191B32-3D69-6457-93A6-4E7401E0C52A}"/>
                </a:ext>
              </a:extLst>
            </p:cNvPr>
            <p:cNvSpPr/>
            <p:nvPr/>
          </p:nvSpPr>
          <p:spPr>
            <a:xfrm>
              <a:off x="571879" y="2072017"/>
              <a:ext cx="3023999" cy="356048"/>
            </a:xfrm>
            <a:custGeom>
              <a:avLst/>
              <a:gdLst>
                <a:gd name="connsiteX0" fmla="*/ 0 w 2434572"/>
                <a:gd name="connsiteY0" fmla="*/ 0 h 356048"/>
                <a:gd name="connsiteX1" fmla="*/ 2434572 w 2434572"/>
                <a:gd name="connsiteY1" fmla="*/ 0 h 356048"/>
                <a:gd name="connsiteX2" fmla="*/ 2434572 w 2434572"/>
                <a:gd name="connsiteY2" fmla="*/ 356048 h 356048"/>
                <a:gd name="connsiteX3" fmla="*/ 0 w 2434572"/>
                <a:gd name="connsiteY3" fmla="*/ 356048 h 356048"/>
                <a:gd name="connsiteX4" fmla="*/ 0 w 2434572"/>
                <a:gd name="connsiteY4" fmla="*/ 0 h 35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4572" h="356048">
                  <a:moveTo>
                    <a:pt x="0" y="0"/>
                  </a:moveTo>
                  <a:lnTo>
                    <a:pt x="2434572" y="0"/>
                  </a:lnTo>
                  <a:lnTo>
                    <a:pt x="2434572" y="356048"/>
                  </a:lnTo>
                  <a:lnTo>
                    <a:pt x="0" y="35604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defTabSz="488950"/>
              <a:r>
                <a:rPr lang="es-MX" sz="1200" b="1" dirty="0">
                  <a:latin typeface="Garamond"/>
                </a:rPr>
                <a:t>Conceptualizar la producción </a:t>
              </a:r>
              <a:r>
                <a:rPr lang="es-MX" sz="1200" b="1" kern="1200" dirty="0">
                  <a:latin typeface="Garamond"/>
                </a:rPr>
                <a:t>de </a:t>
              </a:r>
              <a:r>
                <a:rPr lang="es-MX" sz="1200" b="1" dirty="0">
                  <a:latin typeface="Garamond"/>
                </a:rPr>
                <a:t>información y las fases</a:t>
              </a:r>
              <a:endParaRPr lang="en-US" sz="1200" b="1" dirty="0">
                <a:latin typeface="Garamond"/>
              </a:endParaRPr>
            </a:p>
          </p:txBody>
        </p:sp>
        <p:pic>
          <p:nvPicPr>
            <p:cNvPr id="245" name="Graphic 244" descr="Target outline">
              <a:extLst>
                <a:ext uri="{FF2B5EF4-FFF2-40B4-BE49-F238E27FC236}">
                  <a16:creationId xmlns:a16="http://schemas.microsoft.com/office/drawing/2014/main" id="{850F1D55-AC97-1A28-B623-EC5E39EDA46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92619" y="2096276"/>
              <a:ext cx="351229" cy="252000"/>
            </a:xfrm>
            <a:prstGeom prst="rect">
              <a:avLst/>
            </a:prstGeom>
          </p:spPr>
        </p:pic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7AAC41C5-EF0E-7BF0-0685-BD8AA4F75E96}"/>
              </a:ext>
            </a:extLst>
          </p:cNvPr>
          <p:cNvGrpSpPr/>
          <p:nvPr/>
        </p:nvGrpSpPr>
        <p:grpSpPr>
          <a:xfrm>
            <a:off x="180432" y="4147166"/>
            <a:ext cx="2427002" cy="492722"/>
            <a:chOff x="146312" y="3004535"/>
            <a:chExt cx="3705508" cy="492722"/>
          </a:xfrm>
        </p:grpSpPr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FCDC8B3B-3720-E439-5247-10CF5DCD5D4A}"/>
                </a:ext>
              </a:extLst>
            </p:cNvPr>
            <p:cNvSpPr/>
            <p:nvPr/>
          </p:nvSpPr>
          <p:spPr>
            <a:xfrm>
              <a:off x="1183176" y="3004535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kern="1200">
                <a:latin typeface="Garamond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3FFDB339-43F6-93B3-F97B-643DFA8166DC}"/>
                </a:ext>
              </a:extLst>
            </p:cNvPr>
            <p:cNvSpPr/>
            <p:nvPr/>
          </p:nvSpPr>
          <p:spPr>
            <a:xfrm>
              <a:off x="1183176" y="3004535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kern="1200">
                <a:latin typeface="Garamond"/>
              </a:endParaRPr>
            </a:p>
          </p:txBody>
        </p:sp>
        <p:sp>
          <p:nvSpPr>
            <p:cNvPr id="99" name="Arrow: Chevron 98">
              <a:extLst>
                <a:ext uri="{FF2B5EF4-FFF2-40B4-BE49-F238E27FC236}">
                  <a16:creationId xmlns:a16="http://schemas.microsoft.com/office/drawing/2014/main" id="{8D9C32BD-DF84-BB79-A139-A16ABCCF06D1}"/>
                </a:ext>
              </a:extLst>
            </p:cNvPr>
            <p:cNvSpPr/>
            <p:nvPr/>
          </p:nvSpPr>
          <p:spPr>
            <a:xfrm>
              <a:off x="2613571" y="3052197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100" name="Arrow: Chevron 99">
              <a:extLst>
                <a:ext uri="{FF2B5EF4-FFF2-40B4-BE49-F238E27FC236}">
                  <a16:creationId xmlns:a16="http://schemas.microsoft.com/office/drawing/2014/main" id="{AD3D5E80-49E5-8A8A-C2C9-1B0F5A964FBE}"/>
                </a:ext>
              </a:extLst>
            </p:cNvPr>
            <p:cNvSpPr/>
            <p:nvPr/>
          </p:nvSpPr>
          <p:spPr>
            <a:xfrm>
              <a:off x="2951373" y="3052197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101" name="Arrow: Chevron 100">
              <a:extLst>
                <a:ext uri="{FF2B5EF4-FFF2-40B4-BE49-F238E27FC236}">
                  <a16:creationId xmlns:a16="http://schemas.microsoft.com/office/drawing/2014/main" id="{94623DCB-D88B-E1CC-DD4D-4353F70448A7}"/>
                </a:ext>
              </a:extLst>
            </p:cNvPr>
            <p:cNvSpPr/>
            <p:nvPr/>
          </p:nvSpPr>
          <p:spPr>
            <a:xfrm>
              <a:off x="3289441" y="3052197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>
                <a:latin typeface="Garamond"/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8E332B31-D921-5CA0-B4A0-E2A43E29EC6F}"/>
                </a:ext>
              </a:extLst>
            </p:cNvPr>
            <p:cNvSpPr/>
            <p:nvPr/>
          </p:nvSpPr>
          <p:spPr>
            <a:xfrm>
              <a:off x="571878" y="3096703"/>
              <a:ext cx="3024000" cy="356048"/>
            </a:xfrm>
            <a:custGeom>
              <a:avLst/>
              <a:gdLst>
                <a:gd name="connsiteX0" fmla="*/ 0 w 2434572"/>
                <a:gd name="connsiteY0" fmla="*/ 0 h 356048"/>
                <a:gd name="connsiteX1" fmla="*/ 2434572 w 2434572"/>
                <a:gd name="connsiteY1" fmla="*/ 0 h 356048"/>
                <a:gd name="connsiteX2" fmla="*/ 2434572 w 2434572"/>
                <a:gd name="connsiteY2" fmla="*/ 356048 h 356048"/>
                <a:gd name="connsiteX3" fmla="*/ 0 w 2434572"/>
                <a:gd name="connsiteY3" fmla="*/ 356048 h 356048"/>
                <a:gd name="connsiteX4" fmla="*/ 0 w 2434572"/>
                <a:gd name="connsiteY4" fmla="*/ 0 h 35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4572" h="356048">
                  <a:moveTo>
                    <a:pt x="0" y="0"/>
                  </a:moveTo>
                  <a:lnTo>
                    <a:pt x="2434572" y="0"/>
                  </a:lnTo>
                  <a:lnTo>
                    <a:pt x="2434572" y="356048"/>
                  </a:lnTo>
                  <a:lnTo>
                    <a:pt x="0" y="35604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defTabSz="488950"/>
              <a:r>
                <a:rPr lang="es-MX" sz="1200" b="1" dirty="0">
                  <a:latin typeface="Garamond"/>
                </a:rPr>
                <a:t>Identificar responsables de los procesos </a:t>
              </a:r>
              <a:r>
                <a:rPr lang="es-MX" sz="1200" b="1" kern="1200" dirty="0">
                  <a:latin typeface="Garamond"/>
                </a:rPr>
                <a:t>y </a:t>
              </a:r>
              <a:r>
                <a:rPr lang="es-MX" sz="1200" b="1" dirty="0">
                  <a:latin typeface="Garamond"/>
                </a:rPr>
                <a:t>las fases</a:t>
              </a:r>
              <a:endParaRPr lang="en-US" sz="1200" b="1" dirty="0">
                <a:latin typeface="Garamond"/>
              </a:endParaRPr>
            </a:p>
          </p:txBody>
        </p:sp>
        <p:pic>
          <p:nvPicPr>
            <p:cNvPr id="242" name="Graphic 241" descr="Questions outline">
              <a:extLst>
                <a:ext uri="{FF2B5EF4-FFF2-40B4-BE49-F238E27FC236}">
                  <a16:creationId xmlns:a16="http://schemas.microsoft.com/office/drawing/2014/main" id="{DFDF094B-565A-EDD0-871B-D780474C8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46312" y="3107427"/>
              <a:ext cx="337074" cy="252000"/>
            </a:xfrm>
            <a:prstGeom prst="rect">
              <a:avLst/>
            </a:prstGeom>
          </p:spPr>
        </p:pic>
      </p:grpSp>
      <p:sp>
        <p:nvSpPr>
          <p:cNvPr id="31" name="TextBox 8">
            <a:extLst>
              <a:ext uri="{FF2B5EF4-FFF2-40B4-BE49-F238E27FC236}">
                <a16:creationId xmlns:a16="http://schemas.microsoft.com/office/drawing/2014/main" id="{57A57205-E1F9-A40F-C7E7-F1354B7CFE3A}"/>
              </a:ext>
            </a:extLst>
          </p:cNvPr>
          <p:cNvSpPr txBox="1"/>
          <p:nvPr/>
        </p:nvSpPr>
        <p:spPr>
          <a:xfrm>
            <a:off x="5850572" y="1415395"/>
            <a:ext cx="2388490" cy="338554"/>
          </a:xfrm>
          <a:prstGeom prst="rect">
            <a:avLst/>
          </a:prstGeom>
          <a:noFill/>
          <a:ln>
            <a:solidFill>
              <a:srgbClr val="8E47A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Clr>
                <a:srgbClr val="24A6A2"/>
              </a:buClr>
            </a:pPr>
            <a:r>
              <a:rPr lang="es-MX" sz="1600" b="1">
                <a:latin typeface="Garamond"/>
              </a:rPr>
              <a:t>¿Qué se está haciendo?</a:t>
            </a:r>
            <a:endParaRPr lang="en-US" sz="1600" b="1">
              <a:latin typeface="Garamond"/>
            </a:endParaRPr>
          </a:p>
        </p:txBody>
      </p:sp>
      <p:sp>
        <p:nvSpPr>
          <p:cNvPr id="33" name="TextBox 9">
            <a:extLst>
              <a:ext uri="{FF2B5EF4-FFF2-40B4-BE49-F238E27FC236}">
                <a16:creationId xmlns:a16="http://schemas.microsoft.com/office/drawing/2014/main" id="{CE1B1174-49A5-0B2C-4C59-F4B6922E0A47}"/>
              </a:ext>
            </a:extLst>
          </p:cNvPr>
          <p:cNvSpPr txBox="1"/>
          <p:nvPr/>
        </p:nvSpPr>
        <p:spPr>
          <a:xfrm>
            <a:off x="9250891" y="1409110"/>
            <a:ext cx="2240148" cy="338554"/>
          </a:xfrm>
          <a:prstGeom prst="rect">
            <a:avLst/>
          </a:prstGeom>
          <a:noFill/>
          <a:ln>
            <a:solidFill>
              <a:srgbClr val="8E47A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Clr>
                <a:srgbClr val="24A6A2"/>
              </a:buClr>
            </a:pPr>
            <a:r>
              <a:rPr lang="es-MX" sz="1600" b="1" dirty="0">
                <a:latin typeface="Garamond"/>
              </a:rPr>
              <a:t>¿Qué queremos hacer?</a:t>
            </a:r>
            <a:endParaRPr lang="en-US" sz="1600" b="1" dirty="0">
              <a:latin typeface="Garamond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4C1DD4CC-871D-B9BF-9A52-3A7EAD16AC7D}"/>
              </a:ext>
            </a:extLst>
          </p:cNvPr>
          <p:cNvSpPr txBox="1"/>
          <p:nvPr/>
        </p:nvSpPr>
        <p:spPr>
          <a:xfrm>
            <a:off x="8566149" y="2934675"/>
            <a:ext cx="3553035" cy="12464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/>
              </a:rPr>
              <a:t>Registrar en </a:t>
            </a:r>
            <a:r>
              <a:rPr lang="es-MX" sz="1400" dirty="0" err="1">
                <a:latin typeface="Garamond"/>
              </a:rPr>
              <a:t>PTracking</a:t>
            </a:r>
            <a:r>
              <a:rPr lang="es-MX" sz="1400" dirty="0">
                <a:latin typeface="Garamond"/>
              </a:rPr>
              <a:t> las </a:t>
            </a:r>
            <a:r>
              <a:rPr lang="es-MX" sz="1400" b="1" dirty="0">
                <a:latin typeface="Garamond"/>
              </a:rPr>
              <a:t>fechas de ejecución </a:t>
            </a:r>
            <a:r>
              <a:rPr lang="es-MX" sz="1400" dirty="0">
                <a:latin typeface="Garamond"/>
              </a:rPr>
              <a:t>de las fases: </a:t>
            </a:r>
            <a:r>
              <a:rPr lang="es-MX" sz="1400" i="1" dirty="0">
                <a:latin typeface="Garamond"/>
              </a:rPr>
              <a:t>Habilitar la gestión de un calendario de ejecución de </a:t>
            </a:r>
            <a:r>
              <a:rPr lang="es-MX" sz="1400" i="1" cap="small" dirty="0">
                <a:latin typeface="Garamond"/>
              </a:rPr>
              <a:t>pp.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/>
              </a:rPr>
              <a:t>Registro en el </a:t>
            </a:r>
            <a:r>
              <a:rPr lang="es-MX" sz="1400" cap="small" dirty="0" err="1">
                <a:latin typeface="Garamond"/>
              </a:rPr>
              <a:t>ipi</a:t>
            </a:r>
            <a:r>
              <a:rPr lang="es-MX" sz="1400" dirty="0">
                <a:latin typeface="Garamond"/>
              </a:rPr>
              <a:t> los </a:t>
            </a:r>
            <a:r>
              <a:rPr lang="es-MX" sz="1400" b="1" dirty="0">
                <a:latin typeface="Garamond"/>
              </a:rPr>
              <a:t>indicadores-objetivo </a:t>
            </a:r>
            <a:r>
              <a:rPr lang="es-MX" sz="1400" dirty="0">
                <a:latin typeface="Garamond"/>
              </a:rPr>
              <a:t>de los </a:t>
            </a:r>
            <a:r>
              <a:rPr lang="es-MX" sz="1400" cap="small" dirty="0">
                <a:latin typeface="Garamond"/>
              </a:rPr>
              <a:t>pp.</a:t>
            </a:r>
            <a:endParaRPr lang="en-US" sz="1400" dirty="0">
              <a:latin typeface="Garamond" panose="02020404030301010803" pitchFamily="18" charset="0"/>
            </a:endParaRPr>
          </a:p>
        </p:txBody>
      </p:sp>
      <p:cxnSp>
        <p:nvCxnSpPr>
          <p:cNvPr id="12" name="Straight Connector 28">
            <a:extLst>
              <a:ext uri="{FF2B5EF4-FFF2-40B4-BE49-F238E27FC236}">
                <a16:creationId xmlns:a16="http://schemas.microsoft.com/office/drawing/2014/main" id="{60E51069-07A9-CE7E-9906-6484A3C72190}"/>
              </a:ext>
            </a:extLst>
          </p:cNvPr>
          <p:cNvCxnSpPr>
            <a:cxnSpLocks/>
          </p:cNvCxnSpPr>
          <p:nvPr/>
        </p:nvCxnSpPr>
        <p:spPr>
          <a:xfrm>
            <a:off x="186115" y="2839539"/>
            <a:ext cx="11608166" cy="536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8">
            <a:extLst>
              <a:ext uri="{FF2B5EF4-FFF2-40B4-BE49-F238E27FC236}">
                <a16:creationId xmlns:a16="http://schemas.microsoft.com/office/drawing/2014/main" id="{06A9C161-86F9-BA97-BF37-1643D8C66B68}"/>
              </a:ext>
            </a:extLst>
          </p:cNvPr>
          <p:cNvCxnSpPr>
            <a:cxnSpLocks/>
          </p:cNvCxnSpPr>
          <p:nvPr/>
        </p:nvCxnSpPr>
        <p:spPr>
          <a:xfrm>
            <a:off x="210762" y="4107874"/>
            <a:ext cx="11608166" cy="536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28">
            <a:extLst>
              <a:ext uri="{FF2B5EF4-FFF2-40B4-BE49-F238E27FC236}">
                <a16:creationId xmlns:a16="http://schemas.microsoft.com/office/drawing/2014/main" id="{A9E504E3-95C1-20DA-942C-61A8B208DD5C}"/>
              </a:ext>
            </a:extLst>
          </p:cNvPr>
          <p:cNvCxnSpPr>
            <a:cxnSpLocks/>
          </p:cNvCxnSpPr>
          <p:nvPr/>
        </p:nvCxnSpPr>
        <p:spPr>
          <a:xfrm>
            <a:off x="137732" y="4925966"/>
            <a:ext cx="11608166" cy="536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9">
            <a:extLst>
              <a:ext uri="{FF2B5EF4-FFF2-40B4-BE49-F238E27FC236}">
                <a16:creationId xmlns:a16="http://schemas.microsoft.com/office/drawing/2014/main" id="{1DDCAB29-F5D6-12FD-D145-CB0665849CC5}"/>
              </a:ext>
            </a:extLst>
          </p:cNvPr>
          <p:cNvCxnSpPr>
            <a:cxnSpLocks/>
          </p:cNvCxnSpPr>
          <p:nvPr/>
        </p:nvCxnSpPr>
        <p:spPr>
          <a:xfrm>
            <a:off x="8481851" y="1507713"/>
            <a:ext cx="0" cy="4497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1">
            <a:extLst>
              <a:ext uri="{FF2B5EF4-FFF2-40B4-BE49-F238E27FC236}">
                <a16:creationId xmlns:a16="http://schemas.microsoft.com/office/drawing/2014/main" id="{834A1150-5518-65B1-345B-D6E655A8A85F}"/>
              </a:ext>
            </a:extLst>
          </p:cNvPr>
          <p:cNvSpPr txBox="1"/>
          <p:nvPr/>
        </p:nvSpPr>
        <p:spPr>
          <a:xfrm>
            <a:off x="5554012" y="2984709"/>
            <a:ext cx="2945045" cy="10310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/>
              </a:rPr>
              <a:t>Validación de caracterización de los </a:t>
            </a:r>
            <a:r>
              <a:rPr lang="es-MX" sz="1400" cap="small" dirty="0">
                <a:latin typeface="Garamond"/>
              </a:rPr>
              <a:t>pi</a:t>
            </a:r>
            <a:r>
              <a:rPr lang="es-MX" sz="1400" dirty="0">
                <a:latin typeface="Garamond"/>
              </a:rPr>
              <a:t> y “empaquetado" de </a:t>
            </a:r>
            <a:r>
              <a:rPr lang="es-MX" sz="1400" cap="small" dirty="0">
                <a:latin typeface="Garamond"/>
              </a:rPr>
              <a:t>pp.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Identificación y revisión de indicadores-objetivo.</a:t>
            </a:r>
            <a:endParaRPr lang="en-US" sz="1400" dirty="0">
              <a:latin typeface="Garamond" panose="02020404030301010803" pitchFamily="18" charset="0"/>
            </a:endParaRP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23C765CA-2FEF-7C9A-F9FA-7A784AFC6292}"/>
              </a:ext>
            </a:extLst>
          </p:cNvPr>
          <p:cNvSpPr txBox="1"/>
          <p:nvPr/>
        </p:nvSpPr>
        <p:spPr>
          <a:xfrm>
            <a:off x="8575745" y="1896517"/>
            <a:ext cx="3443967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/>
              </a:rPr>
              <a:t>En el marco del </a:t>
            </a:r>
            <a:r>
              <a:rPr lang="es-MX" sz="1400" cap="small" dirty="0" err="1">
                <a:latin typeface="Garamond"/>
              </a:rPr>
              <a:t>pat</a:t>
            </a:r>
            <a:r>
              <a:rPr lang="es-MX" sz="1400" dirty="0">
                <a:latin typeface="Garamond"/>
              </a:rPr>
              <a:t>, se requiere revisar los elementos que hoy conforman las “</a:t>
            </a:r>
            <a:r>
              <a:rPr lang="es-MX" sz="1400" b="1" dirty="0">
                <a:latin typeface="Garamond"/>
              </a:rPr>
              <a:t>Actividades de Apoyo a la Producción de Información</a:t>
            </a:r>
            <a:r>
              <a:rPr lang="es-MX" sz="1400" dirty="0">
                <a:latin typeface="Garamond"/>
              </a:rPr>
              <a:t>”.</a:t>
            </a:r>
            <a:endParaRPr lang="en-US" sz="1400" cap="small" dirty="0">
              <a:latin typeface="Garamond" panose="02020404030301010803" pitchFamily="18" charset="0"/>
            </a:endParaRPr>
          </a:p>
        </p:txBody>
      </p:sp>
      <p:cxnSp>
        <p:nvCxnSpPr>
          <p:cNvPr id="6" name="Straight Connector 29">
            <a:extLst>
              <a:ext uri="{FF2B5EF4-FFF2-40B4-BE49-F238E27FC236}">
                <a16:creationId xmlns:a16="http://schemas.microsoft.com/office/drawing/2014/main" id="{C220D3EF-7FFF-AD29-D4CA-D05499EBCB8C}"/>
              </a:ext>
            </a:extLst>
          </p:cNvPr>
          <p:cNvCxnSpPr>
            <a:cxnSpLocks/>
          </p:cNvCxnSpPr>
          <p:nvPr/>
        </p:nvCxnSpPr>
        <p:spPr>
          <a:xfrm>
            <a:off x="2733916" y="1410627"/>
            <a:ext cx="0" cy="4497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96A3E3B-7A22-1E82-9586-9DE91DF7325E}"/>
              </a:ext>
            </a:extLst>
          </p:cNvPr>
          <p:cNvSpPr txBox="1"/>
          <p:nvPr/>
        </p:nvSpPr>
        <p:spPr>
          <a:xfrm>
            <a:off x="5544392" y="1939518"/>
            <a:ext cx="2936273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Glosario institucional.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Conceptualización de cambio metodológico y consultas públicas.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E5B01DD1-DF5C-405E-EFFC-A0124D8D05C8}"/>
              </a:ext>
            </a:extLst>
          </p:cNvPr>
          <p:cNvSpPr txBox="1"/>
          <p:nvPr/>
        </p:nvSpPr>
        <p:spPr>
          <a:xfrm>
            <a:off x="8566150" y="5029022"/>
            <a:ext cx="2983938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/>
              </a:rPr>
              <a:t>Promover el </a:t>
            </a:r>
            <a:r>
              <a:rPr lang="es-MX" sz="1400" b="1" dirty="0">
                <a:latin typeface="Garamond"/>
              </a:rPr>
              <a:t>uso del </a:t>
            </a:r>
            <a:r>
              <a:rPr lang="es-MX" sz="1400" b="1" cap="small" dirty="0" err="1">
                <a:latin typeface="Garamond"/>
              </a:rPr>
              <a:t>mpp</a:t>
            </a:r>
            <a:r>
              <a:rPr lang="es-MX" sz="1400" b="1" dirty="0">
                <a:latin typeface="Garamond"/>
              </a:rPr>
              <a:t> </a:t>
            </a:r>
            <a:r>
              <a:rPr lang="es-MX" sz="1400" dirty="0">
                <a:latin typeface="Garamond"/>
              </a:rPr>
              <a:t>para el diseño de plataformas informáticas transversales.</a:t>
            </a:r>
            <a:endParaRPr lang="en-US" sz="1400" dirty="0">
              <a:latin typeface="Garamond" panose="02020404030301010803" pitchFamily="18" charset="0"/>
            </a:endParaRPr>
          </a:p>
        </p:txBody>
      </p:sp>
      <p:sp>
        <p:nvSpPr>
          <p:cNvPr id="27" name="Text Placeholder 1">
            <a:extLst>
              <a:ext uri="{FF2B5EF4-FFF2-40B4-BE49-F238E27FC236}">
                <a16:creationId xmlns:a16="http://schemas.microsoft.com/office/drawing/2014/main" id="{DFA9600E-1694-B212-34E2-141279A5DF39}"/>
              </a:ext>
            </a:extLst>
          </p:cNvPr>
          <p:cNvSpPr txBox="1">
            <a:spLocks/>
          </p:cNvSpPr>
          <p:nvPr/>
        </p:nvSpPr>
        <p:spPr>
          <a:xfrm>
            <a:off x="524194" y="327699"/>
            <a:ext cx="5698203" cy="706185"/>
          </a:xfrm>
          <a:prstGeom prst="rect">
            <a:avLst/>
          </a:prstGeom>
        </p:spPr>
        <p:txBody>
          <a:bodyPr lIns="91440" tIns="45720" rIns="91440" bIns="4572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MX" altLang="ko-KR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맑은 고딕"/>
                <a:cs typeface="Arial" panose="020B0604020202020204" pitchFamily="34" charset="0"/>
              </a:rPr>
              <a:t>Balance y pasos siguientes (1 de 3)</a:t>
            </a:r>
            <a:endParaRPr lang="es-MX" altLang="ko-KR" sz="3000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DF48D61-5030-A5AA-0645-10A010799CB9}"/>
              </a:ext>
            </a:extLst>
          </p:cNvPr>
          <p:cNvSpPr txBox="1"/>
          <p:nvPr/>
        </p:nvSpPr>
        <p:spPr>
          <a:xfrm>
            <a:off x="5530069" y="5017341"/>
            <a:ext cx="287282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/>
              </a:rPr>
              <a:t>Socializar con los enlaces informáticos y la </a:t>
            </a:r>
            <a:r>
              <a:rPr lang="es-MX" sz="1400" cap="small" dirty="0" err="1">
                <a:latin typeface="Garamond"/>
              </a:rPr>
              <a:t>cgi</a:t>
            </a:r>
            <a:r>
              <a:rPr lang="es-MX" sz="1400" dirty="0">
                <a:latin typeface="Garamond"/>
              </a:rPr>
              <a:t> </a:t>
            </a:r>
            <a:r>
              <a:rPr lang="es-MX" sz="1400" b="1" dirty="0">
                <a:latin typeface="Garamond"/>
              </a:rPr>
              <a:t>el </a:t>
            </a:r>
            <a:r>
              <a:rPr lang="es-MX" sz="1400" b="1" cap="small" dirty="0" err="1">
                <a:latin typeface="Garamond"/>
              </a:rPr>
              <a:t>mpp</a:t>
            </a:r>
            <a:r>
              <a:rPr lang="es-MX" sz="1400" cap="small" dirty="0">
                <a:latin typeface="Garamond"/>
              </a:rPr>
              <a:t>.</a:t>
            </a:r>
            <a:endParaRPr lang="en-US" sz="1400" dirty="0">
              <a:latin typeface="Garamond" panose="02020404030301010803" pitchFamily="18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58A84C7-A59F-3D5B-33E0-414F51C259AD}"/>
              </a:ext>
            </a:extLst>
          </p:cNvPr>
          <p:cNvSpPr/>
          <p:nvPr/>
        </p:nvSpPr>
        <p:spPr>
          <a:xfrm>
            <a:off x="6020927" y="4257025"/>
            <a:ext cx="4350038" cy="59666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Garamond" panose="02020404030301010803" pitchFamily="18" charset="0"/>
              </a:rPr>
              <a:t>Mantenimiento  </a:t>
            </a:r>
            <a:endParaRPr lang="en-US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cxnSp>
        <p:nvCxnSpPr>
          <p:cNvPr id="18" name="Straight Connector 29">
            <a:extLst>
              <a:ext uri="{FF2B5EF4-FFF2-40B4-BE49-F238E27FC236}">
                <a16:creationId xmlns:a16="http://schemas.microsoft.com/office/drawing/2014/main" id="{5EF03529-ACB4-90F0-5998-4C1FF72E02C2}"/>
              </a:ext>
            </a:extLst>
          </p:cNvPr>
          <p:cNvCxnSpPr>
            <a:cxnSpLocks/>
          </p:cNvCxnSpPr>
          <p:nvPr/>
        </p:nvCxnSpPr>
        <p:spPr>
          <a:xfrm>
            <a:off x="5542040" y="1485604"/>
            <a:ext cx="0" cy="4497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">
            <a:extLst>
              <a:ext uri="{FF2B5EF4-FFF2-40B4-BE49-F238E27FC236}">
                <a16:creationId xmlns:a16="http://schemas.microsoft.com/office/drawing/2014/main" id="{E7F23E05-4384-AC60-F7B9-25BE4646662E}"/>
              </a:ext>
            </a:extLst>
          </p:cNvPr>
          <p:cNvSpPr txBox="1"/>
          <p:nvPr/>
        </p:nvSpPr>
        <p:spPr>
          <a:xfrm>
            <a:off x="2741294" y="1877346"/>
            <a:ext cx="2357750" cy="10310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/>
              </a:rPr>
              <a:t>Definición de Programa de Información y Procesos de Producción.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/>
              </a:rPr>
              <a:t>Adopción del MPEG.</a:t>
            </a:r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94CA5C54-75E5-C67E-15B6-C5CACC52DC5D}"/>
              </a:ext>
            </a:extLst>
          </p:cNvPr>
          <p:cNvSpPr txBox="1"/>
          <p:nvPr/>
        </p:nvSpPr>
        <p:spPr>
          <a:xfrm>
            <a:off x="2752276" y="4136178"/>
            <a:ext cx="2616853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Registro de responsables por proceso y fase de los ámbitos central y territorial.</a:t>
            </a:r>
            <a:endParaRPr lang="en-US" sz="1400" dirty="0">
              <a:latin typeface="Garamond" panose="02020404030301010803" pitchFamily="18" charset="0"/>
            </a:endParaRPr>
          </a:p>
        </p:txBody>
      </p:sp>
      <p:sp>
        <p:nvSpPr>
          <p:cNvPr id="34" name="TextBox 15">
            <a:extLst>
              <a:ext uri="{FF2B5EF4-FFF2-40B4-BE49-F238E27FC236}">
                <a16:creationId xmlns:a16="http://schemas.microsoft.com/office/drawing/2014/main" id="{9A09F9A1-83B0-F7B9-2C5B-978940351570}"/>
              </a:ext>
            </a:extLst>
          </p:cNvPr>
          <p:cNvSpPr txBox="1"/>
          <p:nvPr/>
        </p:nvSpPr>
        <p:spPr>
          <a:xfrm>
            <a:off x="2740527" y="2964881"/>
            <a:ext cx="2587764" cy="10310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Inventario de los Programas de Información (IPI).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Listado de Infraestructura de Información.</a:t>
            </a:r>
          </a:p>
        </p:txBody>
      </p:sp>
      <p:sp>
        <p:nvSpPr>
          <p:cNvPr id="35" name="TextBox 8">
            <a:extLst>
              <a:ext uri="{FF2B5EF4-FFF2-40B4-BE49-F238E27FC236}">
                <a16:creationId xmlns:a16="http://schemas.microsoft.com/office/drawing/2014/main" id="{10C7E150-AE68-281C-1DCE-A338E6914A14}"/>
              </a:ext>
            </a:extLst>
          </p:cNvPr>
          <p:cNvSpPr txBox="1"/>
          <p:nvPr/>
        </p:nvSpPr>
        <p:spPr>
          <a:xfrm>
            <a:off x="3168071" y="1411650"/>
            <a:ext cx="1989450" cy="338554"/>
          </a:xfrm>
          <a:prstGeom prst="rect">
            <a:avLst/>
          </a:prstGeom>
          <a:noFill/>
          <a:ln>
            <a:solidFill>
              <a:srgbClr val="8E47A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24A6A2"/>
              </a:buClr>
            </a:pPr>
            <a:r>
              <a:rPr lang="es-MX" sz="1600" b="1" dirty="0">
                <a:latin typeface="Garamond" panose="02020404030301010803" pitchFamily="18" charset="0"/>
              </a:rPr>
              <a:t>¿Qué se ha hecho?</a:t>
            </a:r>
            <a:endParaRPr lang="en-US" sz="1600" b="1" dirty="0">
              <a:latin typeface="Garamond" panose="02020404030301010803" pitchFamily="18" charset="0"/>
            </a:endParaRPr>
          </a:p>
        </p:txBody>
      </p:sp>
      <p:sp>
        <p:nvSpPr>
          <p:cNvPr id="37" name="TextBox 1">
            <a:extLst>
              <a:ext uri="{FF2B5EF4-FFF2-40B4-BE49-F238E27FC236}">
                <a16:creationId xmlns:a16="http://schemas.microsoft.com/office/drawing/2014/main" id="{803BD731-6063-8BF3-9FBE-B009A632F0A5}"/>
              </a:ext>
            </a:extLst>
          </p:cNvPr>
          <p:cNvSpPr txBox="1"/>
          <p:nvPr/>
        </p:nvSpPr>
        <p:spPr>
          <a:xfrm>
            <a:off x="2740527" y="5051849"/>
            <a:ext cx="25690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Propuesta de Modelado de los Procesos de Producción (</a:t>
            </a:r>
            <a:r>
              <a:rPr lang="es-MX" sz="1400" cap="small" dirty="0" err="1">
                <a:latin typeface="Garamond" panose="02020404030301010803" pitchFamily="18" charset="0"/>
              </a:rPr>
              <a:t>mpp</a:t>
            </a:r>
            <a:r>
              <a:rPr lang="es-MX" sz="1400" dirty="0">
                <a:latin typeface="Garamond" panose="02020404030301010803" pitchFamily="18" charset="0"/>
              </a:rPr>
              <a:t>) – </a:t>
            </a:r>
            <a:r>
              <a:rPr lang="es-MX" sz="1400" i="1" dirty="0">
                <a:latin typeface="Garamond" panose="02020404030301010803" pitchFamily="18" charset="0"/>
              </a:rPr>
              <a:t>planos estructurales de los </a:t>
            </a:r>
            <a:r>
              <a:rPr lang="es-MX" sz="1400" i="1" cap="small" dirty="0">
                <a:latin typeface="Garamond" panose="02020404030301010803" pitchFamily="18" charset="0"/>
              </a:rPr>
              <a:t>pp.</a:t>
            </a:r>
          </a:p>
        </p:txBody>
      </p:sp>
    </p:spTree>
    <p:extLst>
      <p:ext uri="{BB962C8B-B14F-4D97-AF65-F5344CB8AC3E}">
        <p14:creationId xmlns:p14="http://schemas.microsoft.com/office/powerpoint/2010/main" val="274702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/>
      <p:bldP spid="17" grpId="0"/>
      <p:bldP spid="28" grpId="0"/>
      <p:bldP spid="25" grpId="0" animBg="1"/>
      <p:bldP spid="29" grpId="0"/>
      <p:bldP spid="34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D1BEA-AA0A-6FFB-6BEC-351E2D5ED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7855078-92D4-144B-5577-171F903C1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9398" y="109184"/>
            <a:ext cx="1204362" cy="1184618"/>
          </a:xfrm>
          <a:prstGeom prst="rect">
            <a:avLst/>
          </a:prstGeom>
        </p:spPr>
      </p:pic>
      <p:sp>
        <p:nvSpPr>
          <p:cNvPr id="7" name="AutoShape 7">
            <a:extLst>
              <a:ext uri="{FF2B5EF4-FFF2-40B4-BE49-F238E27FC236}">
                <a16:creationId xmlns:a16="http://schemas.microsoft.com/office/drawing/2014/main" id="{E2B969C5-2AB5-D727-E04C-A887246073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0500" y="-2176923"/>
            <a:ext cx="103648" cy="10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pSp>
        <p:nvGrpSpPr>
          <p:cNvPr id="6" name="Grupo 8">
            <a:extLst>
              <a:ext uri="{FF2B5EF4-FFF2-40B4-BE49-F238E27FC236}">
                <a16:creationId xmlns:a16="http://schemas.microsoft.com/office/drawing/2014/main" id="{6CFB751B-E4A1-2C9D-C355-D8C029D09997}"/>
              </a:ext>
            </a:extLst>
          </p:cNvPr>
          <p:cNvGrpSpPr/>
          <p:nvPr/>
        </p:nvGrpSpPr>
        <p:grpSpPr>
          <a:xfrm>
            <a:off x="586187" y="3162378"/>
            <a:ext cx="1688483" cy="492722"/>
            <a:chOff x="523497" y="2830859"/>
            <a:chExt cx="3279942" cy="492722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22BE25F-6494-5FE0-8641-6830D7509B02}"/>
                </a:ext>
              </a:extLst>
            </p:cNvPr>
            <p:cNvSpPr/>
            <p:nvPr/>
          </p:nvSpPr>
          <p:spPr>
            <a:xfrm>
              <a:off x="1134795" y="2830859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kern="1200">
                <a:latin typeface="Garamond"/>
              </a:endParaRPr>
            </a:p>
          </p:txBody>
        </p:sp>
        <p:sp>
          <p:nvSpPr>
            <p:cNvPr id="16" name="Arrow: Chevron 15">
              <a:extLst>
                <a:ext uri="{FF2B5EF4-FFF2-40B4-BE49-F238E27FC236}">
                  <a16:creationId xmlns:a16="http://schemas.microsoft.com/office/drawing/2014/main" id="{CA29A167-E9A2-8D64-97E1-37BDD50FF82E}"/>
                </a:ext>
              </a:extLst>
            </p:cNvPr>
            <p:cNvSpPr/>
            <p:nvPr/>
          </p:nvSpPr>
          <p:spPr>
            <a:xfrm>
              <a:off x="2565190" y="287852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17" name="Arrow: Chevron 16">
              <a:extLst>
                <a:ext uri="{FF2B5EF4-FFF2-40B4-BE49-F238E27FC236}">
                  <a16:creationId xmlns:a16="http://schemas.microsoft.com/office/drawing/2014/main" id="{FF7608C1-7A83-0A19-2D69-AAB1DCC60E8B}"/>
                </a:ext>
              </a:extLst>
            </p:cNvPr>
            <p:cNvSpPr/>
            <p:nvPr/>
          </p:nvSpPr>
          <p:spPr>
            <a:xfrm>
              <a:off x="2902992" y="287852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18" name="Arrow: Chevron 17">
              <a:extLst>
                <a:ext uri="{FF2B5EF4-FFF2-40B4-BE49-F238E27FC236}">
                  <a16:creationId xmlns:a16="http://schemas.microsoft.com/office/drawing/2014/main" id="{85214BD7-C4EB-559D-C4A7-A645092BCC0E}"/>
                </a:ext>
              </a:extLst>
            </p:cNvPr>
            <p:cNvSpPr/>
            <p:nvPr/>
          </p:nvSpPr>
          <p:spPr>
            <a:xfrm>
              <a:off x="3241060" y="287852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>
                <a:latin typeface="Garamond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D3AC3D8-6B9B-97F1-B18F-0EB8159162BA}"/>
                </a:ext>
              </a:extLst>
            </p:cNvPr>
            <p:cNvSpPr/>
            <p:nvPr/>
          </p:nvSpPr>
          <p:spPr>
            <a:xfrm>
              <a:off x="523497" y="2923027"/>
              <a:ext cx="3024000" cy="356048"/>
            </a:xfrm>
            <a:custGeom>
              <a:avLst/>
              <a:gdLst>
                <a:gd name="connsiteX0" fmla="*/ 0 w 2434572"/>
                <a:gd name="connsiteY0" fmla="*/ 0 h 356048"/>
                <a:gd name="connsiteX1" fmla="*/ 2434572 w 2434572"/>
                <a:gd name="connsiteY1" fmla="*/ 0 h 356048"/>
                <a:gd name="connsiteX2" fmla="*/ 2434572 w 2434572"/>
                <a:gd name="connsiteY2" fmla="*/ 356048 h 356048"/>
                <a:gd name="connsiteX3" fmla="*/ 0 w 2434572"/>
                <a:gd name="connsiteY3" fmla="*/ 356048 h 356048"/>
                <a:gd name="connsiteX4" fmla="*/ 0 w 2434572"/>
                <a:gd name="connsiteY4" fmla="*/ 0 h 35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4572" h="356048">
                  <a:moveTo>
                    <a:pt x="0" y="0"/>
                  </a:moveTo>
                  <a:lnTo>
                    <a:pt x="2434572" y="0"/>
                  </a:lnTo>
                  <a:lnTo>
                    <a:pt x="2434572" y="356048"/>
                  </a:lnTo>
                  <a:lnTo>
                    <a:pt x="0" y="35604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>
                <a:buClr>
                  <a:srgbClr val="24A6A2"/>
                </a:buClr>
              </a:pPr>
              <a:r>
                <a:rPr lang="es-MX" sz="1200" b="1" dirty="0">
                  <a:latin typeface="Garamond" panose="02020404030301010803" pitchFamily="18" charset="0"/>
                </a:rPr>
                <a:t>Documentar los procesos</a:t>
              </a:r>
            </a:p>
          </p:txBody>
        </p:sp>
      </p:grpSp>
      <p:grpSp>
        <p:nvGrpSpPr>
          <p:cNvPr id="38" name="Grupo 9">
            <a:extLst>
              <a:ext uri="{FF2B5EF4-FFF2-40B4-BE49-F238E27FC236}">
                <a16:creationId xmlns:a16="http://schemas.microsoft.com/office/drawing/2014/main" id="{F2153FE6-53C3-83B5-9E02-4FEA1948B32E}"/>
              </a:ext>
            </a:extLst>
          </p:cNvPr>
          <p:cNvGrpSpPr/>
          <p:nvPr/>
        </p:nvGrpSpPr>
        <p:grpSpPr>
          <a:xfrm>
            <a:off x="571878" y="2034710"/>
            <a:ext cx="1688483" cy="445060"/>
            <a:chOff x="571878" y="2027511"/>
            <a:chExt cx="3279942" cy="445060"/>
          </a:xfrm>
        </p:grpSpPr>
        <p:sp>
          <p:nvSpPr>
            <p:cNvPr id="39" name="Arrow: Chevron 38">
              <a:extLst>
                <a:ext uri="{FF2B5EF4-FFF2-40B4-BE49-F238E27FC236}">
                  <a16:creationId xmlns:a16="http://schemas.microsoft.com/office/drawing/2014/main" id="{3E39A1CF-70BF-20F0-0C88-45DB95E32713}"/>
                </a:ext>
              </a:extLst>
            </p:cNvPr>
            <p:cNvSpPr/>
            <p:nvPr/>
          </p:nvSpPr>
          <p:spPr>
            <a:xfrm>
              <a:off x="2613571" y="202751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40" name="Arrow: Chevron 39">
              <a:extLst>
                <a:ext uri="{FF2B5EF4-FFF2-40B4-BE49-F238E27FC236}">
                  <a16:creationId xmlns:a16="http://schemas.microsoft.com/office/drawing/2014/main" id="{9BCD5B12-C4F6-700A-3096-F708F640A63A}"/>
                </a:ext>
              </a:extLst>
            </p:cNvPr>
            <p:cNvSpPr/>
            <p:nvPr/>
          </p:nvSpPr>
          <p:spPr>
            <a:xfrm>
              <a:off x="2951373" y="202751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41" name="Arrow: Chevron 40">
              <a:extLst>
                <a:ext uri="{FF2B5EF4-FFF2-40B4-BE49-F238E27FC236}">
                  <a16:creationId xmlns:a16="http://schemas.microsoft.com/office/drawing/2014/main" id="{178BF77F-979C-535C-3703-F8890F9A221F}"/>
                </a:ext>
              </a:extLst>
            </p:cNvPr>
            <p:cNvSpPr/>
            <p:nvPr/>
          </p:nvSpPr>
          <p:spPr>
            <a:xfrm>
              <a:off x="3289441" y="2027511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>
                <a:latin typeface="Garamond"/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B8CC2B7-C748-AB61-A099-049EDEF28F4F}"/>
                </a:ext>
              </a:extLst>
            </p:cNvPr>
            <p:cNvSpPr/>
            <p:nvPr/>
          </p:nvSpPr>
          <p:spPr>
            <a:xfrm>
              <a:off x="571878" y="2072017"/>
              <a:ext cx="3024000" cy="356048"/>
            </a:xfrm>
            <a:custGeom>
              <a:avLst/>
              <a:gdLst>
                <a:gd name="connsiteX0" fmla="*/ 0 w 2434572"/>
                <a:gd name="connsiteY0" fmla="*/ 0 h 356048"/>
                <a:gd name="connsiteX1" fmla="*/ 2434572 w 2434572"/>
                <a:gd name="connsiteY1" fmla="*/ 0 h 356048"/>
                <a:gd name="connsiteX2" fmla="*/ 2434572 w 2434572"/>
                <a:gd name="connsiteY2" fmla="*/ 356048 h 356048"/>
                <a:gd name="connsiteX3" fmla="*/ 0 w 2434572"/>
                <a:gd name="connsiteY3" fmla="*/ 356048 h 356048"/>
                <a:gd name="connsiteX4" fmla="*/ 0 w 2434572"/>
                <a:gd name="connsiteY4" fmla="*/ 0 h 35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4572" h="356048">
                  <a:moveTo>
                    <a:pt x="0" y="0"/>
                  </a:moveTo>
                  <a:lnTo>
                    <a:pt x="2434572" y="0"/>
                  </a:lnTo>
                  <a:lnTo>
                    <a:pt x="2434572" y="356048"/>
                  </a:lnTo>
                  <a:lnTo>
                    <a:pt x="0" y="35604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>
                <a:buClr>
                  <a:srgbClr val="24A6A2"/>
                </a:buClr>
              </a:pPr>
              <a:r>
                <a:rPr lang="es-MX" sz="1200" b="1">
                  <a:latin typeface="Garamond" panose="02020404030301010803" pitchFamily="18" charset="0"/>
                </a:rPr>
                <a:t>Elaborar criterios para estandarizar</a:t>
              </a:r>
              <a:endParaRPr lang="en-US" sz="1200" b="1">
                <a:latin typeface="Garamond" panose="02020404030301010803" pitchFamily="18" charset="0"/>
              </a:endParaRPr>
            </a:p>
          </p:txBody>
        </p:sp>
      </p:grpSp>
      <p:grpSp>
        <p:nvGrpSpPr>
          <p:cNvPr id="43" name="Grupo 2">
            <a:extLst>
              <a:ext uri="{FF2B5EF4-FFF2-40B4-BE49-F238E27FC236}">
                <a16:creationId xmlns:a16="http://schemas.microsoft.com/office/drawing/2014/main" id="{89BF6F49-C4EE-B220-0902-ABAA0AD4D71D}"/>
              </a:ext>
            </a:extLst>
          </p:cNvPr>
          <p:cNvGrpSpPr/>
          <p:nvPr/>
        </p:nvGrpSpPr>
        <p:grpSpPr>
          <a:xfrm>
            <a:off x="553343" y="4287777"/>
            <a:ext cx="1688483" cy="492722"/>
            <a:chOff x="571878" y="3004535"/>
            <a:chExt cx="3279942" cy="492722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5231021-8527-2865-23B9-DA7D5B6DC22F}"/>
                </a:ext>
              </a:extLst>
            </p:cNvPr>
            <p:cNvSpPr/>
            <p:nvPr/>
          </p:nvSpPr>
          <p:spPr>
            <a:xfrm>
              <a:off x="1183176" y="3004535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kern="1200">
                <a:latin typeface="Garamond"/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AE313C0-94FF-9A88-AAF9-56627512AB89}"/>
                </a:ext>
              </a:extLst>
            </p:cNvPr>
            <p:cNvSpPr/>
            <p:nvPr/>
          </p:nvSpPr>
          <p:spPr>
            <a:xfrm>
              <a:off x="1183176" y="3004535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kern="1200">
                <a:latin typeface="Garamond"/>
              </a:endParaRPr>
            </a:p>
          </p:txBody>
        </p:sp>
        <p:sp>
          <p:nvSpPr>
            <p:cNvPr id="46" name="Arrow: Chevron 45">
              <a:extLst>
                <a:ext uri="{FF2B5EF4-FFF2-40B4-BE49-F238E27FC236}">
                  <a16:creationId xmlns:a16="http://schemas.microsoft.com/office/drawing/2014/main" id="{8729C674-0730-A1F7-1DDB-62C5CA5D3A6F}"/>
                </a:ext>
              </a:extLst>
            </p:cNvPr>
            <p:cNvSpPr/>
            <p:nvPr/>
          </p:nvSpPr>
          <p:spPr>
            <a:xfrm>
              <a:off x="2613571" y="3052197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47" name="Arrow: Chevron 46">
              <a:extLst>
                <a:ext uri="{FF2B5EF4-FFF2-40B4-BE49-F238E27FC236}">
                  <a16:creationId xmlns:a16="http://schemas.microsoft.com/office/drawing/2014/main" id="{E64F66A5-6A7B-5ABB-7F3C-21072147B22D}"/>
                </a:ext>
              </a:extLst>
            </p:cNvPr>
            <p:cNvSpPr/>
            <p:nvPr/>
          </p:nvSpPr>
          <p:spPr>
            <a:xfrm>
              <a:off x="2951373" y="3052197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48" name="Arrow: Chevron 47">
              <a:extLst>
                <a:ext uri="{FF2B5EF4-FFF2-40B4-BE49-F238E27FC236}">
                  <a16:creationId xmlns:a16="http://schemas.microsoft.com/office/drawing/2014/main" id="{73951F1D-5DCE-9873-3BDF-CCBF7BE13FF0}"/>
                </a:ext>
              </a:extLst>
            </p:cNvPr>
            <p:cNvSpPr/>
            <p:nvPr/>
          </p:nvSpPr>
          <p:spPr>
            <a:xfrm>
              <a:off x="3289441" y="3052197"/>
              <a:ext cx="562379" cy="445060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>
                <a:latin typeface="Garamond"/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235A9064-61BD-0B00-505F-CE9244457413}"/>
                </a:ext>
              </a:extLst>
            </p:cNvPr>
            <p:cNvSpPr/>
            <p:nvPr/>
          </p:nvSpPr>
          <p:spPr>
            <a:xfrm>
              <a:off x="571878" y="3096703"/>
              <a:ext cx="3023999" cy="356048"/>
            </a:xfrm>
            <a:custGeom>
              <a:avLst/>
              <a:gdLst>
                <a:gd name="connsiteX0" fmla="*/ 0 w 2434572"/>
                <a:gd name="connsiteY0" fmla="*/ 0 h 356048"/>
                <a:gd name="connsiteX1" fmla="*/ 2434572 w 2434572"/>
                <a:gd name="connsiteY1" fmla="*/ 0 h 356048"/>
                <a:gd name="connsiteX2" fmla="*/ 2434572 w 2434572"/>
                <a:gd name="connsiteY2" fmla="*/ 356048 h 356048"/>
                <a:gd name="connsiteX3" fmla="*/ 0 w 2434572"/>
                <a:gd name="connsiteY3" fmla="*/ 356048 h 356048"/>
                <a:gd name="connsiteX4" fmla="*/ 0 w 2434572"/>
                <a:gd name="connsiteY4" fmla="*/ 0 h 35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4572" h="356048">
                  <a:moveTo>
                    <a:pt x="0" y="0"/>
                  </a:moveTo>
                  <a:lnTo>
                    <a:pt x="2434572" y="0"/>
                  </a:lnTo>
                  <a:lnTo>
                    <a:pt x="2434572" y="356048"/>
                  </a:lnTo>
                  <a:lnTo>
                    <a:pt x="0" y="35604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>
                <a:buClr>
                  <a:srgbClr val="24A6A2"/>
                </a:buClr>
              </a:pPr>
              <a:r>
                <a:rPr lang="es-MX" sz="1200" b="1" dirty="0">
                  <a:latin typeface="Garamond" panose="02020404030301010803" pitchFamily="18" charset="0"/>
                </a:rPr>
                <a:t>Monitorear y evaluar los procesos</a:t>
              </a:r>
            </a:p>
          </p:txBody>
        </p:sp>
      </p:grpSp>
      <p:sp>
        <p:nvSpPr>
          <p:cNvPr id="50" name="TextBox 8">
            <a:extLst>
              <a:ext uri="{FF2B5EF4-FFF2-40B4-BE49-F238E27FC236}">
                <a16:creationId xmlns:a16="http://schemas.microsoft.com/office/drawing/2014/main" id="{3FCB7A93-4B33-AD7E-4192-735C1D0D8BF4}"/>
              </a:ext>
            </a:extLst>
          </p:cNvPr>
          <p:cNvSpPr txBox="1"/>
          <p:nvPr/>
        </p:nvSpPr>
        <p:spPr>
          <a:xfrm>
            <a:off x="5755418" y="1408942"/>
            <a:ext cx="2365313" cy="338554"/>
          </a:xfrm>
          <a:prstGeom prst="rect">
            <a:avLst/>
          </a:prstGeom>
          <a:noFill/>
          <a:ln>
            <a:solidFill>
              <a:srgbClr val="8E47A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Clr>
                <a:srgbClr val="24A6A2"/>
              </a:buClr>
            </a:pPr>
            <a:r>
              <a:rPr lang="es-MX" sz="1600" b="1">
                <a:latin typeface="Garamond"/>
              </a:rPr>
              <a:t>¿Qué se está haciendo?</a:t>
            </a:r>
            <a:endParaRPr lang="en-US" sz="1600" b="1">
              <a:latin typeface="Garamond"/>
            </a:endParaRPr>
          </a:p>
        </p:txBody>
      </p:sp>
      <p:sp>
        <p:nvSpPr>
          <p:cNvPr id="51" name="TextBox 9">
            <a:extLst>
              <a:ext uri="{FF2B5EF4-FFF2-40B4-BE49-F238E27FC236}">
                <a16:creationId xmlns:a16="http://schemas.microsoft.com/office/drawing/2014/main" id="{3BA8E0B4-F255-A4F6-65F9-192306A5F18D}"/>
              </a:ext>
            </a:extLst>
          </p:cNvPr>
          <p:cNvSpPr txBox="1"/>
          <p:nvPr/>
        </p:nvSpPr>
        <p:spPr>
          <a:xfrm>
            <a:off x="9018367" y="1408942"/>
            <a:ext cx="2365313" cy="338554"/>
          </a:xfrm>
          <a:prstGeom prst="rect">
            <a:avLst/>
          </a:prstGeom>
          <a:noFill/>
          <a:ln>
            <a:solidFill>
              <a:srgbClr val="8E47A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Clr>
                <a:srgbClr val="24A6A2"/>
              </a:buClr>
            </a:pPr>
            <a:r>
              <a:rPr lang="es-MX" sz="1600" b="1">
                <a:latin typeface="Garamond"/>
              </a:rPr>
              <a:t>¿Qué queremos hacer?</a:t>
            </a:r>
            <a:endParaRPr lang="en-US" sz="1600" b="1">
              <a:latin typeface="Garamond"/>
            </a:endParaRPr>
          </a:p>
        </p:txBody>
      </p:sp>
      <p:cxnSp>
        <p:nvCxnSpPr>
          <p:cNvPr id="52" name="Straight Connector 28">
            <a:extLst>
              <a:ext uri="{FF2B5EF4-FFF2-40B4-BE49-F238E27FC236}">
                <a16:creationId xmlns:a16="http://schemas.microsoft.com/office/drawing/2014/main" id="{4613E787-CC9D-B992-AE49-5F0405BDDF31}"/>
              </a:ext>
            </a:extLst>
          </p:cNvPr>
          <p:cNvCxnSpPr>
            <a:cxnSpLocks/>
          </p:cNvCxnSpPr>
          <p:nvPr/>
        </p:nvCxnSpPr>
        <p:spPr>
          <a:xfrm>
            <a:off x="158089" y="2986983"/>
            <a:ext cx="11608166" cy="536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28">
            <a:extLst>
              <a:ext uri="{FF2B5EF4-FFF2-40B4-BE49-F238E27FC236}">
                <a16:creationId xmlns:a16="http://schemas.microsoft.com/office/drawing/2014/main" id="{5B8E1625-080E-DB3F-9BA3-F3089F1924C6}"/>
              </a:ext>
            </a:extLst>
          </p:cNvPr>
          <p:cNvCxnSpPr>
            <a:cxnSpLocks/>
          </p:cNvCxnSpPr>
          <p:nvPr/>
        </p:nvCxnSpPr>
        <p:spPr>
          <a:xfrm>
            <a:off x="209913" y="4082158"/>
            <a:ext cx="11608166" cy="536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29">
            <a:extLst>
              <a:ext uri="{FF2B5EF4-FFF2-40B4-BE49-F238E27FC236}">
                <a16:creationId xmlns:a16="http://schemas.microsoft.com/office/drawing/2014/main" id="{37BADA2F-12F6-DCF8-2387-9502F665E9A6}"/>
              </a:ext>
            </a:extLst>
          </p:cNvPr>
          <p:cNvCxnSpPr>
            <a:cxnSpLocks/>
          </p:cNvCxnSpPr>
          <p:nvPr/>
        </p:nvCxnSpPr>
        <p:spPr>
          <a:xfrm>
            <a:off x="8673160" y="1486873"/>
            <a:ext cx="0" cy="4497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1">
            <a:extLst>
              <a:ext uri="{FF2B5EF4-FFF2-40B4-BE49-F238E27FC236}">
                <a16:creationId xmlns:a16="http://schemas.microsoft.com/office/drawing/2014/main" id="{5C5477E8-C1AD-8416-50A7-3851CAAC4F03}"/>
              </a:ext>
            </a:extLst>
          </p:cNvPr>
          <p:cNvSpPr txBox="1"/>
          <p:nvPr/>
        </p:nvSpPr>
        <p:spPr>
          <a:xfrm>
            <a:off x="5445358" y="1826352"/>
            <a:ext cx="3207707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NT de Metadatos de los </a:t>
            </a:r>
            <a:r>
              <a:rPr lang="es-MX" sz="1400" cap="small" dirty="0" err="1">
                <a:latin typeface="Garamond" panose="02020404030301010803" pitchFamily="18" charset="0"/>
              </a:rPr>
              <a:t>pp</a:t>
            </a:r>
            <a:endParaRPr lang="es-MX" sz="1400" cap="small" dirty="0">
              <a:latin typeface="Garamond" panose="02020404030301010803" pitchFamily="18" charset="0"/>
            </a:endParaRPr>
          </a:p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Documento técnico-metodológico para el aprovechamiento de </a:t>
            </a:r>
            <a:r>
              <a:rPr lang="es-MX" sz="1400" cap="small" dirty="0">
                <a:latin typeface="Garamond" panose="02020404030301010803" pitchFamily="18" charset="0"/>
              </a:rPr>
              <a:t>RRAA</a:t>
            </a:r>
            <a:r>
              <a:rPr lang="es-MX" sz="1400" dirty="0">
                <a:latin typeface="Garamond" panose="02020404030301010803" pitchFamily="18" charset="0"/>
              </a:rPr>
              <a:t>.</a:t>
            </a:r>
          </a:p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NT de marco geoestadístico.</a:t>
            </a:r>
            <a:endParaRPr lang="en-US" sz="1400" dirty="0">
              <a:latin typeface="Garamond" panose="02020404030301010803" pitchFamily="18" charset="0"/>
            </a:endParaRPr>
          </a:p>
        </p:txBody>
      </p:sp>
      <p:pic>
        <p:nvPicPr>
          <p:cNvPr id="59" name="Graphic 58" descr="Network diagram outline">
            <a:extLst>
              <a:ext uri="{FF2B5EF4-FFF2-40B4-BE49-F238E27FC236}">
                <a16:creationId xmlns:a16="http://schemas.microsoft.com/office/drawing/2014/main" id="{61A27831-8BE2-4DDE-065B-7A6DABB4A7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521" y="2131240"/>
            <a:ext cx="258672" cy="252000"/>
          </a:xfrm>
          <a:prstGeom prst="rect">
            <a:avLst/>
          </a:prstGeom>
        </p:spPr>
      </p:pic>
      <p:pic>
        <p:nvPicPr>
          <p:cNvPr id="60" name="Graphic 59" descr="Research outline">
            <a:extLst>
              <a:ext uri="{FF2B5EF4-FFF2-40B4-BE49-F238E27FC236}">
                <a16:creationId xmlns:a16="http://schemas.microsoft.com/office/drawing/2014/main" id="{4E972FC8-E43C-A9AD-780C-8D0D4796B8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9822" y="3326137"/>
            <a:ext cx="258672" cy="252000"/>
          </a:xfrm>
          <a:prstGeom prst="rect">
            <a:avLst/>
          </a:prstGeom>
        </p:spPr>
      </p:pic>
      <p:pic>
        <p:nvPicPr>
          <p:cNvPr id="61" name="Graphic 60" descr="Upstairs outline">
            <a:extLst>
              <a:ext uri="{FF2B5EF4-FFF2-40B4-BE49-F238E27FC236}">
                <a16:creationId xmlns:a16="http://schemas.microsoft.com/office/drawing/2014/main" id="{8F0DE22B-F813-125F-91EC-EB7E1CA9DC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8089" y="4430377"/>
            <a:ext cx="258672" cy="25200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8957B1C6-E80D-F9DF-61D0-CA4147C24ACC}"/>
              </a:ext>
            </a:extLst>
          </p:cNvPr>
          <p:cNvSpPr txBox="1"/>
          <p:nvPr/>
        </p:nvSpPr>
        <p:spPr>
          <a:xfrm>
            <a:off x="5394297" y="3152306"/>
            <a:ext cx="2880126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Desarrollo del Sistema Integrador de Metadatos </a:t>
            </a:r>
            <a:r>
              <a:rPr lang="es-MX" sz="1400" i="1" dirty="0">
                <a:latin typeface="Garamond" panose="02020404030301010803" pitchFamily="18" charset="0"/>
              </a:rPr>
              <a:t>(</a:t>
            </a:r>
            <a:r>
              <a:rPr lang="es-MX" sz="1400" i="1" cap="small" dirty="0">
                <a:latin typeface="Garamond" panose="02020404030301010803" pitchFamily="18" charset="0"/>
              </a:rPr>
              <a:t>sim</a:t>
            </a:r>
            <a:r>
              <a:rPr lang="es-MX" sz="1400" i="1" dirty="0">
                <a:latin typeface="Garamond" panose="02020404030301010803" pitchFamily="18" charset="0"/>
              </a:rPr>
              <a:t>)</a:t>
            </a:r>
            <a:r>
              <a:rPr lang="es-MX" sz="1400" dirty="0">
                <a:latin typeface="Garamond" panose="02020404030301010803" pitchFamily="18" charset="0"/>
              </a:rPr>
              <a:t> (</a:t>
            </a:r>
            <a:r>
              <a:rPr lang="es-MX" sz="1400" cap="small" dirty="0">
                <a:latin typeface="Garamond" panose="02020404030301010803" pitchFamily="18" charset="0"/>
              </a:rPr>
              <a:t>snieg</a:t>
            </a:r>
            <a:r>
              <a:rPr lang="es-MX" sz="1400" dirty="0">
                <a:latin typeface="Garamond" panose="02020404030301010803" pitchFamily="18" charset="0"/>
              </a:rPr>
              <a:t>).</a:t>
            </a:r>
          </a:p>
          <a:p>
            <a:pPr>
              <a:spcBef>
                <a:spcPts val="600"/>
              </a:spcBef>
              <a:buClr>
                <a:srgbClr val="24A6A2"/>
              </a:buClr>
            </a:pPr>
            <a:endParaRPr lang="es-MX" sz="1400" dirty="0">
              <a:latin typeface="Garamond" panose="02020404030301010803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B1A1784-5BDC-E554-48CB-B6521D996E5F}"/>
              </a:ext>
            </a:extLst>
          </p:cNvPr>
          <p:cNvSpPr txBox="1"/>
          <p:nvPr/>
        </p:nvSpPr>
        <p:spPr>
          <a:xfrm>
            <a:off x="8726093" y="3137032"/>
            <a:ext cx="31647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Ajustar y mejorar el P-Tracking y </a:t>
            </a:r>
            <a:r>
              <a:rPr lang="es-MX" sz="1400" cap="small" dirty="0" err="1">
                <a:latin typeface="Garamond" panose="02020404030301010803" pitchFamily="18" charset="0"/>
              </a:rPr>
              <a:t>ssc</a:t>
            </a:r>
            <a:r>
              <a:rPr lang="es-MX" sz="1400" cap="small" dirty="0">
                <a:latin typeface="Garamond" panose="02020404030301010803" pitchFamily="18" charset="0"/>
              </a:rPr>
              <a:t> </a:t>
            </a:r>
            <a:r>
              <a:rPr lang="es-MX" sz="1400" i="1" dirty="0">
                <a:latin typeface="Garamond" panose="02020404030301010803" pitchFamily="18" charset="0"/>
              </a:rPr>
              <a:t>(Qué cambios queremos registrar)</a:t>
            </a:r>
            <a:r>
              <a:rPr lang="es-MX" sz="1400" dirty="0">
                <a:latin typeface="Garamond" panose="02020404030301010803" pitchFamily="18" charset="0"/>
              </a:rPr>
              <a:t>.</a:t>
            </a:r>
            <a:endParaRPr lang="es-MX" sz="1400" i="1" dirty="0">
              <a:latin typeface="Garamond" panose="02020404030301010803" pitchFamily="18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2B2ECA5-8EF9-91C1-C73E-322DCE4629F6}"/>
              </a:ext>
            </a:extLst>
          </p:cNvPr>
          <p:cNvSpPr txBox="1"/>
          <p:nvPr/>
        </p:nvSpPr>
        <p:spPr>
          <a:xfrm>
            <a:off x="8771995" y="4135687"/>
            <a:ext cx="2973904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Revisión y actualización de los indicadores de calidad vigentes. </a:t>
            </a:r>
          </a:p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Impulsar el uso sistemático de los indicadores y evaluaciones en la mejora continua de los </a:t>
            </a:r>
            <a:r>
              <a:rPr lang="es-MX" sz="1400" cap="small" dirty="0">
                <a:latin typeface="Garamond" panose="02020404030301010803" pitchFamily="18" charset="0"/>
              </a:rPr>
              <a:t>pp</a:t>
            </a:r>
            <a:r>
              <a:rPr lang="es-MX" sz="1400" dirty="0"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1A57BE6-DFD8-9419-3343-46436510CFEA}"/>
              </a:ext>
            </a:extLst>
          </p:cNvPr>
          <p:cNvSpPr txBox="1">
            <a:spLocks/>
          </p:cNvSpPr>
          <p:nvPr/>
        </p:nvSpPr>
        <p:spPr>
          <a:xfrm>
            <a:off x="524194" y="327699"/>
            <a:ext cx="5698203" cy="706185"/>
          </a:xfrm>
          <a:prstGeom prst="rect">
            <a:avLst/>
          </a:prstGeom>
        </p:spPr>
        <p:txBody>
          <a:bodyPr lIns="91440" tIns="45720" rIns="91440" bIns="4572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MX" altLang="ko-KR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맑은 고딕"/>
                <a:cs typeface="Arial" panose="020B0604020202020204" pitchFamily="34" charset="0"/>
              </a:rPr>
              <a:t>Balance y pasos siguientes (2 de 3)</a:t>
            </a:r>
            <a:endParaRPr lang="es-MX" altLang="ko-KR" sz="3000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3" name="Straight Connector 29">
            <a:extLst>
              <a:ext uri="{FF2B5EF4-FFF2-40B4-BE49-F238E27FC236}">
                <a16:creationId xmlns:a16="http://schemas.microsoft.com/office/drawing/2014/main" id="{AFA91B43-4278-E73F-B32B-A3520832E8BA}"/>
              </a:ext>
            </a:extLst>
          </p:cNvPr>
          <p:cNvCxnSpPr>
            <a:cxnSpLocks/>
          </p:cNvCxnSpPr>
          <p:nvPr/>
        </p:nvCxnSpPr>
        <p:spPr>
          <a:xfrm>
            <a:off x="2420301" y="1486873"/>
            <a:ext cx="0" cy="4497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63">
            <a:extLst>
              <a:ext uri="{FF2B5EF4-FFF2-40B4-BE49-F238E27FC236}">
                <a16:creationId xmlns:a16="http://schemas.microsoft.com/office/drawing/2014/main" id="{A896AD29-C004-B16E-3FD9-B90CFC2E477A}"/>
              </a:ext>
            </a:extLst>
          </p:cNvPr>
          <p:cNvSpPr txBox="1"/>
          <p:nvPr/>
        </p:nvSpPr>
        <p:spPr>
          <a:xfrm>
            <a:off x="8704125" y="1860411"/>
            <a:ext cx="31647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Guías para mejorar la documentación de las fases.</a:t>
            </a:r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D860BC86-EAE6-1F19-98C1-B45C74242A10}"/>
              </a:ext>
            </a:extLst>
          </p:cNvPr>
          <p:cNvSpPr txBox="1"/>
          <p:nvPr/>
        </p:nvSpPr>
        <p:spPr>
          <a:xfrm>
            <a:off x="2887413" y="1403463"/>
            <a:ext cx="1989450" cy="338554"/>
          </a:xfrm>
          <a:prstGeom prst="rect">
            <a:avLst/>
          </a:prstGeom>
          <a:noFill/>
          <a:ln>
            <a:solidFill>
              <a:srgbClr val="8E47A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24A6A2"/>
              </a:buClr>
            </a:pPr>
            <a:r>
              <a:rPr lang="es-MX" sz="1600" b="1" dirty="0">
                <a:latin typeface="Garamond" panose="02020404030301010803" pitchFamily="18" charset="0"/>
              </a:rPr>
              <a:t>¿Qué se ha hecho?</a:t>
            </a:r>
            <a:endParaRPr lang="en-US" sz="1600" b="1" dirty="0">
              <a:latin typeface="Garamond" panose="02020404030301010803" pitchFamily="18" charset="0"/>
            </a:endParaRPr>
          </a:p>
        </p:txBody>
      </p:sp>
      <p:sp>
        <p:nvSpPr>
          <p:cNvPr id="19" name="TextBox 15">
            <a:extLst>
              <a:ext uri="{FF2B5EF4-FFF2-40B4-BE49-F238E27FC236}">
                <a16:creationId xmlns:a16="http://schemas.microsoft.com/office/drawing/2014/main" id="{500E9C76-C996-1562-DD83-3F20C27178DD}"/>
              </a:ext>
            </a:extLst>
          </p:cNvPr>
          <p:cNvSpPr txBox="1"/>
          <p:nvPr/>
        </p:nvSpPr>
        <p:spPr>
          <a:xfrm>
            <a:off x="2494503" y="3079274"/>
            <a:ext cx="272689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 err="1">
                <a:latin typeface="Garamond" panose="02020404030301010803" pitchFamily="18" charset="0"/>
              </a:rPr>
              <a:t>PTracking</a:t>
            </a:r>
            <a:endParaRPr lang="es-MX" sz="1400" dirty="0">
              <a:latin typeface="Garamond" panose="02020404030301010803" pitchFamily="18" charset="0"/>
            </a:endParaRP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Sistema de Seguimiento de Cambios.</a:t>
            </a:r>
          </a:p>
        </p:txBody>
      </p:sp>
      <p:sp>
        <p:nvSpPr>
          <p:cNvPr id="21" name="TextBox 24">
            <a:extLst>
              <a:ext uri="{FF2B5EF4-FFF2-40B4-BE49-F238E27FC236}">
                <a16:creationId xmlns:a16="http://schemas.microsoft.com/office/drawing/2014/main" id="{149ABB95-197F-F4D0-F97F-5EC4A6DE49E0}"/>
              </a:ext>
            </a:extLst>
          </p:cNvPr>
          <p:cNvSpPr txBox="1"/>
          <p:nvPr/>
        </p:nvSpPr>
        <p:spPr>
          <a:xfrm>
            <a:off x="2453735" y="4162004"/>
            <a:ext cx="276208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Indicadores de calidad.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cap="small" dirty="0" err="1">
                <a:latin typeface="Garamond" panose="02020404030301010803" pitchFamily="18" charset="0"/>
              </a:rPr>
              <a:t>hecra</a:t>
            </a:r>
            <a:endParaRPr lang="en-US" sz="1400" cap="small" dirty="0">
              <a:latin typeface="Garamond" panose="02020404030301010803" pitchFamily="18" charset="0"/>
            </a:endParaRP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Marco genérico de evaluaciones.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Mecanismos de evaluación de seguridad y confidencialidad estadística. 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Informes de calidad.</a:t>
            </a:r>
          </a:p>
        </p:txBody>
      </p:sp>
      <p:cxnSp>
        <p:nvCxnSpPr>
          <p:cNvPr id="22" name="Straight Connector 29">
            <a:extLst>
              <a:ext uri="{FF2B5EF4-FFF2-40B4-BE49-F238E27FC236}">
                <a16:creationId xmlns:a16="http://schemas.microsoft.com/office/drawing/2014/main" id="{853EB715-E865-C4BA-92FC-DEEB2B79487A}"/>
              </a:ext>
            </a:extLst>
          </p:cNvPr>
          <p:cNvCxnSpPr>
            <a:cxnSpLocks/>
          </p:cNvCxnSpPr>
          <p:nvPr/>
        </p:nvCxnSpPr>
        <p:spPr>
          <a:xfrm>
            <a:off x="5394297" y="1486873"/>
            <a:ext cx="0" cy="4497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">
            <a:extLst>
              <a:ext uri="{FF2B5EF4-FFF2-40B4-BE49-F238E27FC236}">
                <a16:creationId xmlns:a16="http://schemas.microsoft.com/office/drawing/2014/main" id="{40021859-8790-62A3-05B1-DD12C08F53E0}"/>
              </a:ext>
            </a:extLst>
          </p:cNvPr>
          <p:cNvSpPr txBox="1"/>
          <p:nvPr/>
        </p:nvSpPr>
        <p:spPr>
          <a:xfrm>
            <a:off x="2502532" y="1954020"/>
            <a:ext cx="2985631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NTPPIEG</a:t>
            </a:r>
          </a:p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NT Metadatos, datos abiertos, etc.</a:t>
            </a:r>
          </a:p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N. de Aseguramiento de la Calidad</a:t>
            </a:r>
          </a:p>
          <a:p>
            <a:pPr marL="285750" indent="-285750"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Marco Geoestadístico…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29F907-1B82-AA0D-A438-AE45A90CAC41}"/>
              </a:ext>
            </a:extLst>
          </p:cNvPr>
          <p:cNvSpPr txBox="1"/>
          <p:nvPr/>
        </p:nvSpPr>
        <p:spPr>
          <a:xfrm>
            <a:off x="5394297" y="4147780"/>
            <a:ext cx="3152421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Acciones de fomento.</a:t>
            </a:r>
          </a:p>
          <a:p>
            <a:pPr marL="285750" indent="-285750" algn="just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Análisis de parámetros de oportunidad.</a:t>
            </a:r>
            <a:endParaRPr lang="en-US" sz="1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41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6" grpId="0"/>
      <p:bldP spid="19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D1BEA-AA0A-6FFB-6BEC-351E2D5ED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7855078-92D4-144B-5577-171F903C1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9398" y="109184"/>
            <a:ext cx="1204362" cy="1184618"/>
          </a:xfrm>
          <a:prstGeom prst="rect">
            <a:avLst/>
          </a:prstGeom>
        </p:spPr>
      </p:pic>
      <p:sp>
        <p:nvSpPr>
          <p:cNvPr id="7" name="AutoShape 7">
            <a:extLst>
              <a:ext uri="{FF2B5EF4-FFF2-40B4-BE49-F238E27FC236}">
                <a16:creationId xmlns:a16="http://schemas.microsoft.com/office/drawing/2014/main" id="{E2B969C5-2AB5-D727-E04C-A887246073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0500" y="-2176923"/>
            <a:ext cx="103648" cy="10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pSp>
        <p:nvGrpSpPr>
          <p:cNvPr id="26" name="Grupo 1">
            <a:extLst>
              <a:ext uri="{FF2B5EF4-FFF2-40B4-BE49-F238E27FC236}">
                <a16:creationId xmlns:a16="http://schemas.microsoft.com/office/drawing/2014/main" id="{83D2930A-FA6E-3F7E-D2A8-3591A6C95167}"/>
              </a:ext>
            </a:extLst>
          </p:cNvPr>
          <p:cNvGrpSpPr/>
          <p:nvPr/>
        </p:nvGrpSpPr>
        <p:grpSpPr>
          <a:xfrm>
            <a:off x="594214" y="2206654"/>
            <a:ext cx="1669050" cy="753846"/>
            <a:chOff x="571878" y="3497257"/>
            <a:chExt cx="3242193" cy="753846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11810D5-5656-9ACC-75E4-2FD4392D005F}"/>
                </a:ext>
              </a:extLst>
            </p:cNvPr>
            <p:cNvSpPr/>
            <p:nvPr/>
          </p:nvSpPr>
          <p:spPr>
            <a:xfrm>
              <a:off x="1183176" y="3516878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kern="1200">
                <a:latin typeface="Garamond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D7B0756-A0E6-4752-02BB-A52F45A1C673}"/>
                </a:ext>
              </a:extLst>
            </p:cNvPr>
            <p:cNvSpPr/>
            <p:nvPr/>
          </p:nvSpPr>
          <p:spPr>
            <a:xfrm>
              <a:off x="1145425" y="3497257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b="1" kern="1200">
                <a:latin typeface="Garamond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C840497-58D2-4425-C249-54BDE7F2871D}"/>
                </a:ext>
              </a:extLst>
            </p:cNvPr>
            <p:cNvSpPr/>
            <p:nvPr/>
          </p:nvSpPr>
          <p:spPr>
            <a:xfrm>
              <a:off x="1145425" y="3497257"/>
              <a:ext cx="2403329" cy="218484"/>
            </a:xfrm>
            <a:custGeom>
              <a:avLst/>
              <a:gdLst>
                <a:gd name="connsiteX0" fmla="*/ 0 w 2403329"/>
                <a:gd name="connsiteY0" fmla="*/ 0 h 218484"/>
                <a:gd name="connsiteX1" fmla="*/ 2403329 w 2403329"/>
                <a:gd name="connsiteY1" fmla="*/ 0 h 218484"/>
                <a:gd name="connsiteX2" fmla="*/ 2403329 w 2403329"/>
                <a:gd name="connsiteY2" fmla="*/ 218484 h 218484"/>
                <a:gd name="connsiteX3" fmla="*/ 0 w 2403329"/>
                <a:gd name="connsiteY3" fmla="*/ 218484 h 218484"/>
                <a:gd name="connsiteX4" fmla="*/ 0 w 2403329"/>
                <a:gd name="connsiteY4" fmla="*/ 0 h 21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3329" h="218484">
                  <a:moveTo>
                    <a:pt x="0" y="0"/>
                  </a:moveTo>
                  <a:lnTo>
                    <a:pt x="2403329" y="0"/>
                  </a:lnTo>
                  <a:lnTo>
                    <a:pt x="2403329" y="218484"/>
                  </a:lnTo>
                  <a:lnTo>
                    <a:pt x="0" y="2184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200" b="1" kern="1200">
                <a:latin typeface="Garamond"/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5CA21662-5615-2F41-B176-0C189EFB40A5}"/>
                </a:ext>
              </a:extLst>
            </p:cNvPr>
            <p:cNvSpPr/>
            <p:nvPr/>
          </p:nvSpPr>
          <p:spPr>
            <a:xfrm>
              <a:off x="2470165" y="3544918"/>
              <a:ext cx="668035" cy="706185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35" name="Arrow: Chevron 34">
              <a:extLst>
                <a:ext uri="{FF2B5EF4-FFF2-40B4-BE49-F238E27FC236}">
                  <a16:creationId xmlns:a16="http://schemas.microsoft.com/office/drawing/2014/main" id="{99669CB5-2DE6-5AD3-65F2-0C3443CD11DC}"/>
                </a:ext>
              </a:extLst>
            </p:cNvPr>
            <p:cNvSpPr/>
            <p:nvPr/>
          </p:nvSpPr>
          <p:spPr>
            <a:xfrm>
              <a:off x="2807966" y="3544918"/>
              <a:ext cx="668035" cy="706185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 b="1">
                <a:latin typeface="Garamond"/>
              </a:endParaRPr>
            </a:p>
          </p:txBody>
        </p:sp>
        <p:sp>
          <p:nvSpPr>
            <p:cNvPr id="36" name="Arrow: Chevron 35">
              <a:extLst>
                <a:ext uri="{FF2B5EF4-FFF2-40B4-BE49-F238E27FC236}">
                  <a16:creationId xmlns:a16="http://schemas.microsoft.com/office/drawing/2014/main" id="{16D6C464-1C61-3E35-6510-CEC1A60EEF5F}"/>
                </a:ext>
              </a:extLst>
            </p:cNvPr>
            <p:cNvSpPr/>
            <p:nvPr/>
          </p:nvSpPr>
          <p:spPr>
            <a:xfrm>
              <a:off x="3146036" y="3544918"/>
              <a:ext cx="668035" cy="706185"/>
            </a:xfrm>
            <a:prstGeom prst="chevron">
              <a:avLst>
                <a:gd name="adj" fmla="val 70610"/>
              </a:avLst>
            </a:prstGeom>
            <a:solidFill>
              <a:srgbClr val="8E47A3"/>
            </a:solidFill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200">
                <a:latin typeface="Garamond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1CF8128-D56E-6DB4-80B9-CED410719A43}"/>
                </a:ext>
              </a:extLst>
            </p:cNvPr>
            <p:cNvSpPr/>
            <p:nvPr/>
          </p:nvSpPr>
          <p:spPr>
            <a:xfrm>
              <a:off x="571878" y="3589424"/>
              <a:ext cx="3023999" cy="608757"/>
            </a:xfrm>
            <a:custGeom>
              <a:avLst/>
              <a:gdLst>
                <a:gd name="connsiteX0" fmla="*/ 0 w 2434572"/>
                <a:gd name="connsiteY0" fmla="*/ 0 h 356048"/>
                <a:gd name="connsiteX1" fmla="*/ 2434572 w 2434572"/>
                <a:gd name="connsiteY1" fmla="*/ 0 h 356048"/>
                <a:gd name="connsiteX2" fmla="*/ 2434572 w 2434572"/>
                <a:gd name="connsiteY2" fmla="*/ 356048 h 356048"/>
                <a:gd name="connsiteX3" fmla="*/ 0 w 2434572"/>
                <a:gd name="connsiteY3" fmla="*/ 356048 h 356048"/>
                <a:gd name="connsiteX4" fmla="*/ 0 w 2434572"/>
                <a:gd name="connsiteY4" fmla="*/ 0 h 35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4572" h="356048">
                  <a:moveTo>
                    <a:pt x="0" y="0"/>
                  </a:moveTo>
                  <a:lnTo>
                    <a:pt x="2434572" y="0"/>
                  </a:lnTo>
                  <a:lnTo>
                    <a:pt x="2434572" y="356048"/>
                  </a:lnTo>
                  <a:lnTo>
                    <a:pt x="0" y="35604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2C1B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>
                <a:buClr>
                  <a:srgbClr val="24A6A2"/>
                </a:buClr>
              </a:pPr>
              <a:r>
                <a:rPr lang="es-MX" sz="1200" b="1" dirty="0">
                  <a:latin typeface="Garamond" panose="02020404030301010803" pitchFamily="18" charset="0"/>
                </a:rPr>
                <a:t>Impulsar la integración e interoperabilidad</a:t>
              </a:r>
              <a:endParaRPr lang="en-US" sz="1200" b="1" dirty="0">
                <a:latin typeface="Garamond" panose="02020404030301010803" pitchFamily="18" charset="0"/>
              </a:endParaRPr>
            </a:p>
          </p:txBody>
        </p:sp>
      </p:grpSp>
      <p:sp>
        <p:nvSpPr>
          <p:cNvPr id="50" name="TextBox 8">
            <a:extLst>
              <a:ext uri="{FF2B5EF4-FFF2-40B4-BE49-F238E27FC236}">
                <a16:creationId xmlns:a16="http://schemas.microsoft.com/office/drawing/2014/main" id="{3FCB7A93-4B33-AD7E-4192-735C1D0D8BF4}"/>
              </a:ext>
            </a:extLst>
          </p:cNvPr>
          <p:cNvSpPr txBox="1"/>
          <p:nvPr/>
        </p:nvSpPr>
        <p:spPr>
          <a:xfrm>
            <a:off x="5755418" y="1580951"/>
            <a:ext cx="2365313" cy="338554"/>
          </a:xfrm>
          <a:prstGeom prst="rect">
            <a:avLst/>
          </a:prstGeom>
          <a:noFill/>
          <a:ln>
            <a:solidFill>
              <a:srgbClr val="8E47A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Clr>
                <a:srgbClr val="24A6A2"/>
              </a:buClr>
            </a:pPr>
            <a:r>
              <a:rPr lang="es-MX" sz="1600" b="1">
                <a:latin typeface="Garamond"/>
              </a:rPr>
              <a:t>¿Qué se está haciendo?</a:t>
            </a:r>
            <a:endParaRPr lang="en-US" sz="1600" b="1">
              <a:latin typeface="Garamond"/>
            </a:endParaRPr>
          </a:p>
        </p:txBody>
      </p:sp>
      <p:sp>
        <p:nvSpPr>
          <p:cNvPr id="51" name="TextBox 9">
            <a:extLst>
              <a:ext uri="{FF2B5EF4-FFF2-40B4-BE49-F238E27FC236}">
                <a16:creationId xmlns:a16="http://schemas.microsoft.com/office/drawing/2014/main" id="{3BA8E0B4-F255-A4F6-65F9-192306A5F18D}"/>
              </a:ext>
            </a:extLst>
          </p:cNvPr>
          <p:cNvSpPr txBox="1"/>
          <p:nvPr/>
        </p:nvSpPr>
        <p:spPr>
          <a:xfrm>
            <a:off x="9018367" y="1580951"/>
            <a:ext cx="2365313" cy="338554"/>
          </a:xfrm>
          <a:prstGeom prst="rect">
            <a:avLst/>
          </a:prstGeom>
          <a:noFill/>
          <a:ln>
            <a:solidFill>
              <a:srgbClr val="8E47A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Clr>
                <a:srgbClr val="24A6A2"/>
              </a:buClr>
            </a:pPr>
            <a:r>
              <a:rPr lang="es-MX" sz="1600" b="1">
                <a:latin typeface="Garamond"/>
              </a:rPr>
              <a:t>¿Qué queremos hacer?</a:t>
            </a:r>
            <a:endParaRPr lang="en-US" sz="1600" b="1">
              <a:latin typeface="Garamond"/>
            </a:endParaRPr>
          </a:p>
        </p:txBody>
      </p:sp>
      <p:cxnSp>
        <p:nvCxnSpPr>
          <p:cNvPr id="55" name="Straight Connector 29">
            <a:extLst>
              <a:ext uri="{FF2B5EF4-FFF2-40B4-BE49-F238E27FC236}">
                <a16:creationId xmlns:a16="http://schemas.microsoft.com/office/drawing/2014/main" id="{37BADA2F-12F6-DCF8-2387-9502F665E9A6}"/>
              </a:ext>
            </a:extLst>
          </p:cNvPr>
          <p:cNvCxnSpPr>
            <a:cxnSpLocks/>
          </p:cNvCxnSpPr>
          <p:nvPr/>
        </p:nvCxnSpPr>
        <p:spPr>
          <a:xfrm>
            <a:off x="8636948" y="1486873"/>
            <a:ext cx="0" cy="4497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Graphic 57" descr="Blockchain outline">
            <a:extLst>
              <a:ext uri="{FF2B5EF4-FFF2-40B4-BE49-F238E27FC236}">
                <a16:creationId xmlns:a16="http://schemas.microsoft.com/office/drawing/2014/main" id="{7010C17A-2B75-8016-275C-3D1A12B52C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2796" y="2327015"/>
            <a:ext cx="211079" cy="252000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7E971D86-841A-C182-695E-6A269F043984}"/>
              </a:ext>
            </a:extLst>
          </p:cNvPr>
          <p:cNvSpPr txBox="1"/>
          <p:nvPr/>
        </p:nvSpPr>
        <p:spPr>
          <a:xfrm>
            <a:off x="5589011" y="2325224"/>
            <a:ext cx="2889435" cy="146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Impulsar el uso del Marco geoestadístico en la construcción de la </a:t>
            </a:r>
            <a:r>
              <a:rPr lang="es-MX" sz="1400" cap="small" dirty="0" err="1">
                <a:latin typeface="Garamond" panose="02020404030301010803" pitchFamily="18" charset="0"/>
              </a:rPr>
              <a:t>cvegeo</a:t>
            </a:r>
            <a:r>
              <a:rPr lang="es-MX" sz="1400" dirty="0">
                <a:latin typeface="Garamond" panose="02020404030301010803" pitchFamily="18" charset="0"/>
              </a:rPr>
              <a:t> en los </a:t>
            </a:r>
            <a:r>
              <a:rPr lang="es-MX" sz="1400" cap="small" dirty="0" err="1">
                <a:latin typeface="Garamond" panose="02020404030301010803" pitchFamily="18" charset="0"/>
              </a:rPr>
              <a:t>pp</a:t>
            </a:r>
            <a:r>
              <a:rPr lang="es-MX" sz="1400" cap="small" dirty="0">
                <a:latin typeface="Garamond" panose="02020404030301010803" pitchFamily="18" charset="0"/>
              </a:rPr>
              <a:t> (</a:t>
            </a:r>
            <a:r>
              <a:rPr lang="es-MX" sz="1400" i="1" dirty="0">
                <a:latin typeface="Garamond" panose="02020404030301010803" pitchFamily="18" charset="0"/>
              </a:rPr>
              <a:t>Circular</a:t>
            </a:r>
            <a:r>
              <a:rPr lang="es-MX" sz="1400" cap="small" dirty="0">
                <a:latin typeface="Garamond" panose="02020404030301010803" pitchFamily="18" charset="0"/>
              </a:rPr>
              <a:t>).  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Iniciar la implementación del Modelo de interoperabilidad (</a:t>
            </a:r>
            <a:r>
              <a:rPr lang="es-MX" sz="1400" cap="small" dirty="0" err="1">
                <a:latin typeface="Garamond" panose="02020404030301010803" pitchFamily="18" charset="0"/>
              </a:rPr>
              <a:t>snieg</a:t>
            </a:r>
            <a:r>
              <a:rPr lang="es-MX" sz="1400" dirty="0">
                <a:latin typeface="Garamond" panose="02020404030301010803" pitchFamily="18" charset="0"/>
              </a:rPr>
              <a:t>)</a:t>
            </a:r>
            <a:endParaRPr lang="es-MX" sz="1400" i="1" dirty="0">
              <a:latin typeface="Garamond" panose="02020404030301010803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3706E7D-5436-B9DE-F87C-1344A7A2DA33}"/>
              </a:ext>
            </a:extLst>
          </p:cNvPr>
          <p:cNvSpPr txBox="1"/>
          <p:nvPr/>
        </p:nvSpPr>
        <p:spPr>
          <a:xfrm>
            <a:off x="8673159" y="2206654"/>
            <a:ext cx="3564761" cy="2046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Uso del Marco geoestadístico en todas las variables geográficas de los </a:t>
            </a:r>
            <a:r>
              <a:rPr lang="es-MX" sz="1400" cap="small" dirty="0">
                <a:latin typeface="Garamond" panose="02020404030301010803" pitchFamily="18" charset="0"/>
              </a:rPr>
              <a:t>pp.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Armar tablas de equivalencia para los </a:t>
            </a:r>
            <a:r>
              <a:rPr lang="es-MX" sz="1400" cap="small" dirty="0" err="1">
                <a:latin typeface="Garamond" panose="02020404030301010803" pitchFamily="18" charset="0"/>
              </a:rPr>
              <a:t>pp</a:t>
            </a:r>
            <a:r>
              <a:rPr lang="es-MX" sz="1400" dirty="0">
                <a:latin typeface="Garamond" panose="02020404030301010803" pitchFamily="18" charset="0"/>
              </a:rPr>
              <a:t> ya publicados. 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Continuar apoyando la implementación del Lago de Datos.</a:t>
            </a:r>
          </a:p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Diseño conceptual de la </a:t>
            </a:r>
            <a:r>
              <a:rPr lang="es-MX" sz="1400" i="1" dirty="0">
                <a:latin typeface="Garamond" panose="02020404030301010803" pitchFamily="18" charset="0"/>
              </a:rPr>
              <a:t>p</a:t>
            </a:r>
            <a:r>
              <a:rPr lang="es-MX" sz="1400" i="1" dirty="0">
                <a:latin typeface="Garamond"/>
              </a:rPr>
              <a:t>lataforma para la gestión del </a:t>
            </a:r>
            <a:r>
              <a:rPr lang="es-MX" sz="1400" i="1" cap="small" dirty="0" err="1">
                <a:latin typeface="Garamond"/>
              </a:rPr>
              <a:t>mpeg</a:t>
            </a:r>
            <a:r>
              <a:rPr lang="es-MX" sz="1400" i="1" dirty="0">
                <a:latin typeface="Garamond"/>
              </a:rPr>
              <a:t>.</a:t>
            </a:r>
            <a:endParaRPr lang="es-MX" sz="1400" cap="small" dirty="0">
              <a:latin typeface="Garamond" panose="02020404030301010803" pitchFamily="18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1A57BE6-DFD8-9419-3343-46436510CFEA}"/>
              </a:ext>
            </a:extLst>
          </p:cNvPr>
          <p:cNvSpPr txBox="1">
            <a:spLocks/>
          </p:cNvSpPr>
          <p:nvPr/>
        </p:nvSpPr>
        <p:spPr>
          <a:xfrm>
            <a:off x="524194" y="327699"/>
            <a:ext cx="5698203" cy="706185"/>
          </a:xfrm>
          <a:prstGeom prst="rect">
            <a:avLst/>
          </a:prstGeom>
        </p:spPr>
        <p:txBody>
          <a:bodyPr lIns="91440" tIns="45720" rIns="91440" bIns="4572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MX" altLang="ko-KR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맑은 고딕"/>
                <a:cs typeface="Arial" panose="020B0604020202020204" pitchFamily="34" charset="0"/>
              </a:rPr>
              <a:t>Siguientes pasos (3 de 3) </a:t>
            </a:r>
            <a:endParaRPr lang="es-MX" altLang="ko-KR" sz="3000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3" name="Straight Connector 29">
            <a:extLst>
              <a:ext uri="{FF2B5EF4-FFF2-40B4-BE49-F238E27FC236}">
                <a16:creationId xmlns:a16="http://schemas.microsoft.com/office/drawing/2014/main" id="{AFA91B43-4278-E73F-B32B-A3520832E8BA}"/>
              </a:ext>
            </a:extLst>
          </p:cNvPr>
          <p:cNvCxnSpPr>
            <a:cxnSpLocks/>
          </p:cNvCxnSpPr>
          <p:nvPr/>
        </p:nvCxnSpPr>
        <p:spPr>
          <a:xfrm>
            <a:off x="2420301" y="1486873"/>
            <a:ext cx="0" cy="4497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8">
            <a:extLst>
              <a:ext uri="{FF2B5EF4-FFF2-40B4-BE49-F238E27FC236}">
                <a16:creationId xmlns:a16="http://schemas.microsoft.com/office/drawing/2014/main" id="{D860BC86-EAE6-1F19-98C1-B45C74242A10}"/>
              </a:ext>
            </a:extLst>
          </p:cNvPr>
          <p:cNvSpPr txBox="1"/>
          <p:nvPr/>
        </p:nvSpPr>
        <p:spPr>
          <a:xfrm>
            <a:off x="2887413" y="1575472"/>
            <a:ext cx="1989450" cy="338554"/>
          </a:xfrm>
          <a:prstGeom prst="rect">
            <a:avLst/>
          </a:prstGeom>
          <a:noFill/>
          <a:ln>
            <a:solidFill>
              <a:srgbClr val="8E47A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24A6A2"/>
              </a:buClr>
            </a:pPr>
            <a:r>
              <a:rPr lang="es-MX" sz="1600" b="1" dirty="0">
                <a:latin typeface="Garamond" panose="02020404030301010803" pitchFamily="18" charset="0"/>
              </a:rPr>
              <a:t>¿Qué se ha hecho?</a:t>
            </a:r>
            <a:endParaRPr lang="en-US" sz="1600" b="1" dirty="0">
              <a:latin typeface="Garamond" panose="02020404030301010803" pitchFamily="18" charset="0"/>
            </a:endParaRP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47A1EA2A-5B90-4B3B-5E4F-C0E52E5868EC}"/>
              </a:ext>
            </a:extLst>
          </p:cNvPr>
          <p:cNvSpPr txBox="1"/>
          <p:nvPr/>
        </p:nvSpPr>
        <p:spPr>
          <a:xfrm>
            <a:off x="2594198" y="2298821"/>
            <a:ext cx="25442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4A6A2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Garamond" panose="02020404030301010803" pitchFamily="18" charset="0"/>
              </a:rPr>
              <a:t>Modelo de interoperabilidad (marco de referencia y cuestionario).</a:t>
            </a:r>
          </a:p>
        </p:txBody>
      </p:sp>
      <p:cxnSp>
        <p:nvCxnSpPr>
          <p:cNvPr id="22" name="Straight Connector 29">
            <a:extLst>
              <a:ext uri="{FF2B5EF4-FFF2-40B4-BE49-F238E27FC236}">
                <a16:creationId xmlns:a16="http://schemas.microsoft.com/office/drawing/2014/main" id="{853EB715-E865-C4BA-92FC-DEEB2B79487A}"/>
              </a:ext>
            </a:extLst>
          </p:cNvPr>
          <p:cNvCxnSpPr>
            <a:cxnSpLocks/>
          </p:cNvCxnSpPr>
          <p:nvPr/>
        </p:nvCxnSpPr>
        <p:spPr>
          <a:xfrm>
            <a:off x="5394297" y="1486873"/>
            <a:ext cx="0" cy="4497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510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3A9D8E8-8331-DF46-9F86-06CB94868372}">
  <we:reference id="f12c312d-282a-4734-8843-05915fdfef0b" version="4.3.3.0" store="EXCatalog" storeType="EXCatalog"/>
  <we:alternateReferences>
    <we:reference id="WA104178141" version="4.3.3.0" store="es-MX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55013D4F5B7841B82A9094EA6E91B7" ma:contentTypeVersion="18" ma:contentTypeDescription="Crear nuevo documento." ma:contentTypeScope="" ma:versionID="8e4266015260d1abb5fb3433fe103e25">
  <xsd:schema xmlns:xsd="http://www.w3.org/2001/XMLSchema" xmlns:xs="http://www.w3.org/2001/XMLSchema" xmlns:p="http://schemas.microsoft.com/office/2006/metadata/properties" xmlns:ns2="2cf6ad0d-2af8-40e6-b30a-97e8352d3afd" xmlns:ns3="bcc1e82b-ca09-43ad-88a8-c1c64ce950e8" targetNamespace="http://schemas.microsoft.com/office/2006/metadata/properties" ma:root="true" ma:fieldsID="78fcbe7e1834377fa8f18958fefe34a0" ns2:_="" ns3:_="">
    <xsd:import namespace="2cf6ad0d-2af8-40e6-b30a-97e8352d3afd"/>
    <xsd:import namespace="bcc1e82b-ca09-43ad-88a8-c1c64ce950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f6ad0d-2af8-40e6-b30a-97e8352d3a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63da1ee4-79ed-44ce-b71c-8702bcfbfa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5" nillable="true" ma:displayName="Estado de aprobación" ma:internalName="_x0024_Resources_x003a_core_x002c_Signoff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1e82b-ca09-43ad-88a8-c1c64ce950e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d888bc4-699d-4448-8ea2-d7a4b7fda0d3}" ma:internalName="TaxCatchAll" ma:showField="CatchAllData" ma:web="bcc1e82b-ca09-43ad-88a8-c1c64ce950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2cf6ad0d-2af8-40e6-b30a-97e8352d3afd" xsi:nil="true"/>
    <lcf76f155ced4ddcb4097134ff3c332f xmlns="2cf6ad0d-2af8-40e6-b30a-97e8352d3afd">
      <Terms xmlns="http://schemas.microsoft.com/office/infopath/2007/PartnerControls"/>
    </lcf76f155ced4ddcb4097134ff3c332f>
    <TaxCatchAll xmlns="bcc1e82b-ca09-43ad-88a8-c1c64ce950e8" xsi:nil="true"/>
  </documentManagement>
</p:properties>
</file>

<file path=customXml/itemProps1.xml><?xml version="1.0" encoding="utf-8"?>
<ds:datastoreItem xmlns:ds="http://schemas.openxmlformats.org/officeDocument/2006/customXml" ds:itemID="{5C75C74B-87AA-49FD-9FA4-4F7F764600BB}"/>
</file>

<file path=customXml/itemProps2.xml><?xml version="1.0" encoding="utf-8"?>
<ds:datastoreItem xmlns:ds="http://schemas.openxmlformats.org/officeDocument/2006/customXml" ds:itemID="{794D82EE-D667-46AF-84F0-4C7F952385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A8AF15-09BA-4F5A-82F3-E3B4E81CAE69}">
  <ds:schemaRefs>
    <ds:schemaRef ds:uri="7fcb5fc9-cb37-475f-88e5-2bd6a1b38d73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f3717aad-502a-42ef-9521-0a698912c08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8809</TotalTime>
  <Words>1116</Words>
  <Application>Microsoft Office PowerPoint</Application>
  <PresentationFormat>Panorámica</PresentationFormat>
  <Paragraphs>146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Wingdings</vt:lpstr>
      <vt:lpstr>Tema de Office</vt:lpstr>
      <vt:lpstr>Orden en la producción de la información ¿Por qué y cómo vamos?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¡Gracias!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continua de vinculación</dc:title>
  <dc:creator>GONZALEZ ZAVALA PENELOPE YULIANA</dc:creator>
  <cp:lastModifiedBy>CUELLAR RIO MANUEL</cp:lastModifiedBy>
  <cp:revision>7</cp:revision>
  <dcterms:created xsi:type="dcterms:W3CDTF">2024-01-23T21:42:02Z</dcterms:created>
  <dcterms:modified xsi:type="dcterms:W3CDTF">2025-03-28T02:49:42Z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0x0101006355013D4F5B7841B82A9094EA6E91B7</vt:lpwstr>
  </property>
  <property fmtid="{D5CDD505-2E9C-101B-9397-08002B2CF9AE}" pid="3" name="MediaServiceImageTags">
    <vt:lpwstr/>
  </property>
</Properties>
</file>