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5" r:id="rId6"/>
    <p:sldId id="274" r:id="rId7"/>
    <p:sldId id="267" r:id="rId8"/>
    <p:sldId id="265" r:id="rId9"/>
    <p:sldId id="272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8"/>
    <p:restoredTop sz="94680"/>
  </p:normalViewPr>
  <p:slideViewPr>
    <p:cSldViewPr snapToGrid="0" snapToObjects="1">
      <p:cViewPr varScale="1">
        <p:scale>
          <a:sx n="31" d="100"/>
          <a:sy n="31" d="100"/>
        </p:scale>
        <p:origin x="114" y="22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691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860636" y="5414985"/>
            <a:ext cx="9842378" cy="2286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770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12185650" y="6023140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2570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1649140" y="5096933"/>
            <a:ext cx="12366560" cy="2286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4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9070" y="3459401"/>
            <a:ext cx="9594570" cy="5583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598417"/>
            <a:ext cx="24384001" cy="1109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598702" y="1565803"/>
            <a:ext cx="23186595" cy="1035899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2900"/>
              </a:spcBef>
              <a:buClr>
                <a:srgbClr val="0174C8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2900"/>
              </a:spcBef>
              <a:buClr>
                <a:srgbClr val="0174C8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2900"/>
              </a:spcBef>
              <a:buClr>
                <a:srgbClr val="0174C8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2900"/>
              </a:spcBef>
              <a:buClr>
                <a:srgbClr val="0174C8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2900"/>
              </a:spcBef>
              <a:buClr>
                <a:srgbClr val="0174C8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1139"/>
            <a:ext cx="24384001" cy="11094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12199954"/>
            <a:ext cx="24384000" cy="1524513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479900" y="12543495"/>
            <a:ext cx="4329262" cy="92502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5050762" y="12432266"/>
            <a:ext cx="38647" cy="1147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31157" y="12426524"/>
            <a:ext cx="18631154" cy="11475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/>
          </p:cNvSpPr>
          <p:nvPr userDrawn="1"/>
        </p:nvSpPr>
        <p:spPr>
          <a:xfrm>
            <a:off x="598702" y="2445488"/>
            <a:ext cx="23186595" cy="9479308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s-ES_tradnl" dirty="0" err="1">
                <a:solidFill>
                  <a:schemeClr val="tx1"/>
                </a:solidFill>
              </a:rPr>
              <a:t>Body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Level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One</a:t>
            </a:r>
            <a:endParaRPr lang="es-ES_tradnl" dirty="0">
              <a:solidFill>
                <a:schemeClr val="tx1"/>
              </a:solidFill>
            </a:endParaRPr>
          </a:p>
          <a:p>
            <a:pPr lvl="1" hangingPunct="1"/>
            <a:r>
              <a:rPr lang="es-ES_tradnl" dirty="0" err="1">
                <a:solidFill>
                  <a:schemeClr val="tx1"/>
                </a:solidFill>
              </a:rPr>
              <a:t>Body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Level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Two</a:t>
            </a:r>
            <a:endParaRPr lang="es-ES_tradnl" dirty="0">
              <a:solidFill>
                <a:schemeClr val="tx1"/>
              </a:solidFill>
            </a:endParaRPr>
          </a:p>
          <a:p>
            <a:pPr lvl="2" hangingPunct="1"/>
            <a:r>
              <a:rPr lang="es-ES_tradnl" dirty="0" err="1">
                <a:solidFill>
                  <a:schemeClr val="tx1"/>
                </a:solidFill>
              </a:rPr>
              <a:t>Body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Level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Three</a:t>
            </a:r>
            <a:endParaRPr lang="es-ES_tradnl" dirty="0">
              <a:solidFill>
                <a:schemeClr val="tx1"/>
              </a:solidFill>
            </a:endParaRPr>
          </a:p>
          <a:p>
            <a:pPr lvl="3" hangingPunct="1"/>
            <a:r>
              <a:rPr lang="es-ES_tradnl" dirty="0" err="1">
                <a:solidFill>
                  <a:schemeClr val="tx1"/>
                </a:solidFill>
              </a:rPr>
              <a:t>Body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Level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Four</a:t>
            </a:r>
            <a:endParaRPr lang="es-ES_tradnl" dirty="0">
              <a:solidFill>
                <a:schemeClr val="tx1"/>
              </a:solidFill>
            </a:endParaRPr>
          </a:p>
          <a:p>
            <a:pPr lvl="4" hangingPunct="1"/>
            <a:r>
              <a:rPr lang="es-ES_tradnl" dirty="0" err="1">
                <a:solidFill>
                  <a:schemeClr val="tx1"/>
                </a:solidFill>
              </a:rPr>
              <a:t>Body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Level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Five</a:t>
            </a:r>
            <a:endParaRPr lang="es-ES_tradnl" dirty="0">
              <a:solidFill>
                <a:schemeClr val="tx1"/>
              </a:solidFill>
            </a:endParaRPr>
          </a:p>
        </p:txBody>
      </p:sp>
      <p:grpSp>
        <p:nvGrpSpPr>
          <p:cNvPr id="4" name="Group"/>
          <p:cNvGrpSpPr/>
          <p:nvPr userDrawn="1"/>
        </p:nvGrpSpPr>
        <p:grpSpPr>
          <a:xfrm>
            <a:off x="0" y="12199954"/>
            <a:ext cx="24384000" cy="1524513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6">
            <a:extLst/>
          </a:blip>
          <a:srcRect t="31617" b="31617"/>
          <a:stretch>
            <a:fillRect/>
          </a:stretch>
        </p:blipFill>
        <p:spPr>
          <a:xfrm>
            <a:off x="479900" y="12543495"/>
            <a:ext cx="4329262" cy="9250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5050762" y="12432266"/>
            <a:ext cx="38647" cy="1147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5331157" y="12426524"/>
            <a:ext cx="18631154" cy="11475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/>
              <a:t>Title Text</a:t>
            </a:r>
          </a:p>
        </p:txBody>
      </p:sp>
      <p:sp>
        <p:nvSpPr>
          <p:cNvPr id="11" name="Title Text"/>
          <p:cNvSpPr txBox="1">
            <a:spLocks/>
          </p:cNvSpPr>
          <p:nvPr userDrawn="1"/>
        </p:nvSpPr>
        <p:spPr>
          <a:xfrm>
            <a:off x="552893" y="170121"/>
            <a:ext cx="23412893" cy="18288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 dirty="0" err="1"/>
              <a:t>Title</a:t>
            </a:r>
            <a:r>
              <a:rPr lang="es-ES_tradnl" dirty="0"/>
              <a:t>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12690515" y="5819021"/>
            <a:ext cx="9842378" cy="2286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9600" dirty="0"/>
              <a:t>Indicador de </a:t>
            </a:r>
            <a:br>
              <a:rPr lang="es-MX" sz="9600" dirty="0"/>
            </a:br>
            <a:r>
              <a:rPr lang="es-MX" sz="9600" dirty="0"/>
              <a:t>Precisión Posicional Planimétrica</a:t>
            </a:r>
            <a:br>
              <a:rPr lang="es-MX" sz="9600" dirty="0"/>
            </a:br>
            <a:endParaRPr sz="4800" b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4374B-88F2-4D50-837F-BAD27D64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2" y="1754644"/>
            <a:ext cx="21220386" cy="2069211"/>
          </a:xfrm>
        </p:spPr>
        <p:txBody>
          <a:bodyPr>
            <a:normAutofit fontScale="90000"/>
          </a:bodyPr>
          <a:lstStyle/>
          <a:p>
            <a:r>
              <a:rPr lang="es-MX" dirty="0"/>
              <a:t>Presentación</a:t>
            </a:r>
            <a:b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CA4374B-88F2-4D50-837F-BAD27D64D869}"/>
              </a:ext>
            </a:extLst>
          </p:cNvPr>
          <p:cNvSpPr txBox="1">
            <a:spLocks/>
          </p:cNvSpPr>
          <p:nvPr/>
        </p:nvSpPr>
        <p:spPr>
          <a:xfrm>
            <a:off x="2641154" y="4314964"/>
            <a:ext cx="18755806" cy="805437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600" dirty="0">
                <a:latin typeface="Arial" panose="020B0604020202020204" pitchFamily="34" charset="0"/>
                <a:cs typeface="Arial" panose="020B0604020202020204" pitchFamily="34" charset="0"/>
              </a:rPr>
              <a:t>Línea estratégica.- Regresar a lo básico y mejorar	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600" dirty="0">
                <a:latin typeface="Arial" panose="020B0604020202020204" pitchFamily="34" charset="0"/>
                <a:cs typeface="Arial" panose="020B0604020202020204" pitchFamily="34" charset="0"/>
              </a:rPr>
              <a:t>Precisión Posicional (ASPRS,2015) 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600" dirty="0">
                <a:latin typeface="Arial" panose="020B0604020202020204" pitchFamily="34" charset="0"/>
                <a:cs typeface="Arial" panose="020B0604020202020204" pitchFamily="34" charset="0"/>
              </a:rPr>
              <a:t>Alineados con las áreas estadísticas</a:t>
            </a:r>
            <a:br>
              <a:rPr lang="es-MX" sz="7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76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endParaRPr lang="es-MX" sz="7600" dirty="0"/>
          </a:p>
        </p:txBody>
      </p:sp>
    </p:spTree>
    <p:extLst>
      <p:ext uri="{BB962C8B-B14F-4D97-AF65-F5344CB8AC3E}">
        <p14:creationId xmlns:p14="http://schemas.microsoft.com/office/powerpoint/2010/main" val="17468016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11649140" y="5330849"/>
            <a:ext cx="12366560" cy="2286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9600" dirty="0">
                <a:latin typeface="Arial" charset="0"/>
                <a:ea typeface="Arial" charset="0"/>
                <a:cs typeface="Arial" charset="0"/>
              </a:rPr>
              <a:t>Revisión de la prueba piloto de 2017-2018</a:t>
            </a:r>
            <a:endParaRPr sz="9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11049000" y="5481273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9860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o"/>
          <p:cNvSpPr txBox="1">
            <a:spLocks noGrp="1"/>
          </p:cNvSpPr>
          <p:nvPr>
            <p:ph type="body" idx="1"/>
          </p:nvPr>
        </p:nvSpPr>
        <p:spPr>
          <a:xfrm>
            <a:off x="1005841" y="1565803"/>
            <a:ext cx="12730942" cy="10358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 dirty="0"/>
              <a:t>Antecedentes</a:t>
            </a:r>
          </a:p>
          <a:p>
            <a:pPr lvl="0"/>
            <a:r>
              <a:rPr lang="es-MX" dirty="0"/>
              <a:t>Propósito</a:t>
            </a:r>
          </a:p>
          <a:p>
            <a:pPr lvl="0"/>
            <a:r>
              <a:rPr lang="es-MX" dirty="0"/>
              <a:t>Condiciones y supuestos</a:t>
            </a:r>
          </a:p>
          <a:p>
            <a:pPr lvl="0"/>
            <a:r>
              <a:rPr lang="es-MX" dirty="0"/>
              <a:t>Algoritmo </a:t>
            </a:r>
          </a:p>
          <a:p>
            <a:r>
              <a:rPr lang="es-MX" dirty="0"/>
              <a:t>Resultados</a:t>
            </a:r>
            <a:endParaRPr lang="es-MX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0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>
                <a:latin typeface="Arial" charset="0"/>
                <a:ea typeface="Arial" charset="0"/>
                <a:cs typeface="Arial" charset="0"/>
              </a:rPr>
              <a:t>Revisión de la prueba piloto de 2017</a:t>
            </a:r>
            <a:endParaRPr lang="es-MX" sz="3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179B06-6065-4F1A-9887-E529EAEE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573" y="1413076"/>
            <a:ext cx="6638925" cy="6467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2CEFDF-1E77-4039-B041-5E1ADE73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539" y="7404301"/>
            <a:ext cx="5038725" cy="2324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C16E02-B8A6-4A2A-8096-29AF5686C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290" y="1413076"/>
            <a:ext cx="5991225" cy="5991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E35E1D-B198-4A5A-ACF8-2DC0855BF5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02"/>
          <a:stretch/>
        </p:blipFill>
        <p:spPr>
          <a:xfrm>
            <a:off x="9881234" y="9081655"/>
            <a:ext cx="13496925" cy="29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64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11649140" y="5330849"/>
            <a:ext cx="12366560" cy="228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9600" dirty="0">
                <a:latin typeface="Arial" charset="0"/>
                <a:ea typeface="Arial" charset="0"/>
                <a:cs typeface="Arial" charset="0"/>
              </a:rPr>
              <a:t>Conclusiones</a:t>
            </a:r>
            <a:endParaRPr sz="9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11049000" y="5481273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7773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ES" sz="3800" dirty="0">
                <a:latin typeface="Arial" charset="0"/>
                <a:ea typeface="Arial" charset="0"/>
                <a:cs typeface="Arial" charset="0"/>
              </a:rPr>
              <a:t>Conclusiones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E9B7F13-829B-48DA-885E-766AF7F0B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65366"/>
              </p:ext>
            </p:extLst>
          </p:nvPr>
        </p:nvGraphicFramePr>
        <p:xfrm>
          <a:off x="598702" y="1357982"/>
          <a:ext cx="23186595" cy="10765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6934">
                  <a:extLst>
                    <a:ext uri="{9D8B030D-6E8A-4147-A177-3AD203B41FA5}">
                      <a16:colId xmlns:a16="http://schemas.microsoft.com/office/drawing/2014/main" val="3558097591"/>
                    </a:ext>
                  </a:extLst>
                </a:gridCol>
                <a:gridCol w="727364">
                  <a:extLst>
                    <a:ext uri="{9D8B030D-6E8A-4147-A177-3AD203B41FA5}">
                      <a16:colId xmlns:a16="http://schemas.microsoft.com/office/drawing/2014/main" val="3350750472"/>
                    </a:ext>
                  </a:extLst>
                </a:gridCol>
                <a:gridCol w="11212297">
                  <a:extLst>
                    <a:ext uri="{9D8B030D-6E8A-4147-A177-3AD203B41FA5}">
                      <a16:colId xmlns:a16="http://schemas.microsoft.com/office/drawing/2014/main" val="328924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sym typeface="Helvetica Neue"/>
                        </a:rPr>
                        <a:t>Diseño inicial: No se hicieron explícitas las condiciones y los supuestos.</a:t>
                      </a:r>
                      <a:endParaRPr lang="es-MX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endParaRPr kumimoji="0" lang="es-MX" sz="3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Al hacerlo, fue evidente que esta prueba no es adecuada para evaluar ortoimágenes. Con esto se apunta a mejoras en el diseño de pruebas de este tipo.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22729"/>
                  </a:ext>
                </a:extLst>
              </a:tr>
              <a:tr h="2960478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sym typeface="Helvetica Neue"/>
                        </a:rPr>
                        <a:t>Resultado: Evaluó la propagación del error de posición derivada del método fotogramétrico, encontrando que: Cumple con el estándar de precisión posicional establecida por la DGGMA. Esta reflexión marca el alcance del indicador propuesto.</a:t>
                      </a:r>
                      <a:endParaRPr lang="es-MX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endParaRPr kumimoji="0" lang="es-MX" sz="3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En la siguiente etapa deberá de diseñarse una o más pruebas piloto para sustentar el alcance del indicador de precisión posicional a los conjuntos de datos de la carta topográfica.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30041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Hipótesis: Para evaluar los productos de información geoespacial se requiere de diferentes indicadores de precisión posicional.</a:t>
                      </a:r>
                      <a:endParaRPr kumimoji="0" lang="es-MX" sz="3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3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Se analizará el concepto de calidad de los productos de información geoespacial desde distintas perspectivas conceptuales (incluye la precisión posicional pero también otros elementos como la oportunidad y la precisión relativa).</a:t>
                      </a:r>
                      <a:endParaRPr kumimoji="0" lang="es-MX" sz="3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2900"/>
                        </a:spcBef>
                        <a:spcAft>
                          <a:spcPts val="0"/>
                        </a:spcAft>
                        <a:buClr>
                          <a:srgbClr val="0174C8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Se requiere continuar con la revisión de literatura en aseguramiento de calidad en información geoespacial a nivel nacional e internacional.</a:t>
                      </a:r>
                    </a:p>
                    <a:p>
                      <a:pPr algn="l"/>
                      <a:endParaRPr kumimoji="0" lang="es-MX" sz="3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  <a:sym typeface="Helvetica Neue"/>
                        </a:rPr>
                        <a:t>Se plantea la necesidad de conformar grupos de trabajo técnicos que permitan avanzar en el tema.</a:t>
                      </a:r>
                      <a:endParaRPr kumimoji="0" lang="es-MX" sz="3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10902"/>
                  </a:ext>
                </a:extLst>
              </a:tr>
            </a:tbl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FEB5874-4EFD-44F9-B67D-52074A41B3FA}"/>
              </a:ext>
            </a:extLst>
          </p:cNvPr>
          <p:cNvSpPr/>
          <p:nvPr/>
        </p:nvSpPr>
        <p:spPr>
          <a:xfrm>
            <a:off x="11991109" y="1787236"/>
            <a:ext cx="457200" cy="35329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B55E5EA-EB36-4BC7-8136-BB6FBB7E91DA}"/>
              </a:ext>
            </a:extLst>
          </p:cNvPr>
          <p:cNvSpPr/>
          <p:nvPr/>
        </p:nvSpPr>
        <p:spPr>
          <a:xfrm>
            <a:off x="11991109" y="3622963"/>
            <a:ext cx="457200" cy="35329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BD42934-6120-402E-94F6-6F5F6AF13AA5}"/>
              </a:ext>
            </a:extLst>
          </p:cNvPr>
          <p:cNvSpPr/>
          <p:nvPr/>
        </p:nvSpPr>
        <p:spPr>
          <a:xfrm>
            <a:off x="11991109" y="8226135"/>
            <a:ext cx="457200" cy="35329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E3F8ABBF-0F7C-4811-87DB-4AC5CBCBB366}"/>
              </a:ext>
            </a:extLst>
          </p:cNvPr>
          <p:cNvSpPr/>
          <p:nvPr/>
        </p:nvSpPr>
        <p:spPr>
          <a:xfrm rot="5400000">
            <a:off x="17593541" y="8395852"/>
            <a:ext cx="465859" cy="299604"/>
          </a:xfrm>
          <a:prstGeom prst="left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Flecha: a la izquierda y derecha 11">
            <a:extLst>
              <a:ext uri="{FF2B5EF4-FFF2-40B4-BE49-F238E27FC236}">
                <a16:creationId xmlns:a16="http://schemas.microsoft.com/office/drawing/2014/main" id="{DB60A3E7-81D4-489E-A428-E75A45E94C11}"/>
              </a:ext>
            </a:extLst>
          </p:cNvPr>
          <p:cNvSpPr/>
          <p:nvPr/>
        </p:nvSpPr>
        <p:spPr>
          <a:xfrm rot="5400000">
            <a:off x="17596138" y="10647217"/>
            <a:ext cx="465859" cy="299604"/>
          </a:xfrm>
          <a:prstGeom prst="left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661707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FD9215-B67F-4F98-A405-38DC63D6B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03D3D-E0A6-4998-859E-81E27133F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5D2940-EB8C-4AE5-8034-266E72CDA152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PlantillaINEGI_Manual2019_azul[4]</Template>
  <TotalTime>1275</TotalTime>
  <Words>236</Words>
  <Application>Microsoft Office PowerPoint</Application>
  <PresentationFormat>Personalizado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Helvetica Neue Thin</vt:lpstr>
      <vt:lpstr>White</vt:lpstr>
      <vt:lpstr>Indicador de  Precisión Posicional Planimétrica </vt:lpstr>
      <vt:lpstr>Presentación  </vt:lpstr>
      <vt:lpstr>Revisión de la prueba piloto de 2017-2018</vt:lpstr>
      <vt:lpstr>Revisión de la prueba piloto de 2017</vt:lpstr>
      <vt:lpstr>Conclusiones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DELGADO BARBA JOSE RICARDO</dc:creator>
  <cp:lastModifiedBy>REYES GUERRERO MARIA DEL CARMEN</cp:lastModifiedBy>
  <cp:revision>81</cp:revision>
  <dcterms:created xsi:type="dcterms:W3CDTF">2019-01-23T15:49:59Z</dcterms:created>
  <dcterms:modified xsi:type="dcterms:W3CDTF">2019-03-21T18:47:40Z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