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8" r:id="rId2"/>
    <p:sldId id="412" r:id="rId3"/>
    <p:sldId id="378" r:id="rId4"/>
    <p:sldId id="473" r:id="rId5"/>
    <p:sldId id="424" r:id="rId6"/>
    <p:sldId id="425" r:id="rId7"/>
    <p:sldId id="426" r:id="rId8"/>
    <p:sldId id="472" r:id="rId9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FFD9D9"/>
    <a:srgbClr val="FF9F9F"/>
    <a:srgbClr val="009EE0"/>
    <a:srgbClr val="8E0000"/>
    <a:srgbClr val="7E0000"/>
    <a:srgbClr val="FFCC00"/>
    <a:srgbClr val="CCFF33"/>
    <a:srgbClr val="0000FF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374" autoAdjust="0"/>
  </p:normalViewPr>
  <p:slideViewPr>
    <p:cSldViewPr snapToGrid="0">
      <p:cViewPr varScale="1">
        <p:scale>
          <a:sx n="65" d="100"/>
          <a:sy n="65" d="100"/>
        </p:scale>
        <p:origin x="88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C9A7-1CB4-47DE-959A-4070DC0C56B0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9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C9A7-1CB4-47DE-959A-4070DC0C56B0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3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21/03/2019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86264" y="3573188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6000" b="0" dirty="0">
                <a:latin typeface="+mj-lt"/>
              </a:rPr>
              <a:t>Proceso de modificaciones metodológicas</a:t>
            </a:r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9881418" y="0"/>
            <a:ext cx="2310581" cy="233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83443" y="4630142"/>
            <a:ext cx="1402080" cy="1439444"/>
          </a:xfrm>
          <a:prstGeom prst="rect">
            <a:avLst/>
          </a:prstGeom>
        </p:spPr>
      </p:pic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624560" y="-69794"/>
            <a:ext cx="442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Antecedentes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/>
          <p:cNvSpPr txBox="1"/>
          <p:nvPr/>
        </p:nvSpPr>
        <p:spPr>
          <a:xfrm>
            <a:off x="801539" y="966424"/>
            <a:ext cx="95370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Desde 2016 el CAC ha estado interesado por definir los cambios metodológicos </a:t>
            </a:r>
            <a:r>
              <a:rPr lang="es-MX" sz="1600" dirty="0"/>
              <a:t>(CAC-003/02/2016).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En el PAACI 2018 se le asignó a la DGES definir un protocolo de cambios.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En Agosto de 2018 se publica la Norma del MPEG, donde se establece el siguiente transitorio: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1076325">
              <a:tabLst>
                <a:tab pos="9690100" algn="l"/>
              </a:tabLst>
            </a:pPr>
            <a:r>
              <a:rPr lang="es-MX" i="1" dirty="0"/>
              <a:t>“QUINTO.- La Junta de Gobierno expedirá, en un plazo no mayor a 180 días hábiles contados a partir de la entrada en vigor de la presente Norma, las disposiciones normativas asociadas a la </a:t>
            </a:r>
            <a:r>
              <a:rPr lang="es-MX" i="1" dirty="0">
                <a:solidFill>
                  <a:srgbClr val="7A0000"/>
                </a:solidFill>
              </a:rPr>
              <a:t>gestión de cambios </a:t>
            </a:r>
            <a:r>
              <a:rPr lang="es-MX" i="1" dirty="0"/>
              <a:t>y las relativas a la detección y aprobación de necesidades.”</a:t>
            </a:r>
            <a:endParaRPr lang="es-MX" b="1" i="1" dirty="0"/>
          </a:p>
          <a:p>
            <a:pPr marL="1076325">
              <a:tabLst>
                <a:tab pos="9690100" algn="l"/>
              </a:tabLst>
            </a:pPr>
            <a:endParaRPr lang="es-MX" i="1" dirty="0"/>
          </a:p>
          <a:p>
            <a:pPr marL="1076325">
              <a:tabLst>
                <a:tab pos="9690100" algn="l"/>
              </a:tabLst>
            </a:pPr>
            <a:endParaRPr lang="es-MX" i="1" dirty="0"/>
          </a:p>
          <a:p>
            <a:pPr>
              <a:tabLst>
                <a:tab pos="9690100" algn="l"/>
              </a:tabLst>
            </a:pPr>
            <a:r>
              <a:rPr lang="es-MX" dirty="0">
                <a:solidFill>
                  <a:srgbClr val="8E0000"/>
                </a:solidFill>
              </a:rPr>
              <a:t>Se busca un proceso genérico para los cambios en la </a:t>
            </a:r>
            <a:br>
              <a:rPr lang="es-MX" dirty="0">
                <a:solidFill>
                  <a:srgbClr val="8E0000"/>
                </a:solidFill>
              </a:rPr>
            </a:br>
            <a:r>
              <a:rPr lang="es-MX" dirty="0">
                <a:solidFill>
                  <a:srgbClr val="8E0000"/>
                </a:solidFill>
              </a:rPr>
              <a:t>producción de información estadística y geográfica.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6901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7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624560" y="-69794"/>
            <a:ext cx="442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Participación de las áreas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/>
          <p:cNvSpPr txBox="1"/>
          <p:nvPr/>
        </p:nvSpPr>
        <p:spPr>
          <a:xfrm>
            <a:off x="1619092" y="800388"/>
            <a:ext cx="3112073" cy="65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8E0000"/>
                </a:solidFill>
              </a:rPr>
              <a:t>Propuesta original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90773" y="2056008"/>
            <a:ext cx="2141057" cy="65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8E0000"/>
                </a:solidFill>
              </a:rPr>
              <a:t>Grupo metodologías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07367" y="2060009"/>
            <a:ext cx="1995519" cy="65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8E0000"/>
                </a:solidFill>
              </a:rPr>
              <a:t>Grupo procesos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622827" y="823227"/>
            <a:ext cx="1995519" cy="114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8E0000"/>
                </a:solidFill>
              </a:rPr>
              <a:t>Contrapropuesta de la DGEE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 rot="5400000">
            <a:off x="5194722" y="3522351"/>
            <a:ext cx="50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4386647" y="2624660"/>
            <a:ext cx="1995519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8E0000"/>
                </a:solidFill>
              </a:rPr>
              <a:t>No ha habido acuerdo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 rot="19585609">
            <a:off x="1969979" y="1415477"/>
            <a:ext cx="612000" cy="382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echa derecha 19"/>
          <p:cNvSpPr/>
          <p:nvPr/>
        </p:nvSpPr>
        <p:spPr>
          <a:xfrm rot="12788008">
            <a:off x="3854233" y="1455123"/>
            <a:ext cx="630064" cy="348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echa derecha 20"/>
          <p:cNvSpPr/>
          <p:nvPr/>
        </p:nvSpPr>
        <p:spPr>
          <a:xfrm rot="10800000">
            <a:off x="5455301" y="876867"/>
            <a:ext cx="612000" cy="382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adroTexto 21"/>
          <p:cNvSpPr txBox="1"/>
          <p:nvPr/>
        </p:nvSpPr>
        <p:spPr>
          <a:xfrm>
            <a:off x="6288844" y="3415201"/>
            <a:ext cx="199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Secretaría Técnica del CAC</a:t>
            </a:r>
            <a:endParaRPr lang="en-U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403567" y="4167172"/>
            <a:ext cx="1995519" cy="2031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 borrador sobre el cual trabajar que incorpora las opiniones y comentarios de todas las áreas involucradas</a:t>
            </a:r>
            <a:endParaRPr lang="en-US" dirty="0"/>
          </a:p>
        </p:txBody>
      </p:sp>
      <p:sp>
        <p:nvSpPr>
          <p:cNvPr id="24" name="Flecha derecha 23"/>
          <p:cNvSpPr/>
          <p:nvPr/>
        </p:nvSpPr>
        <p:spPr>
          <a:xfrm rot="10800000">
            <a:off x="6833386" y="4896822"/>
            <a:ext cx="612000" cy="382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adroTexto 24"/>
          <p:cNvSpPr txBox="1"/>
          <p:nvPr/>
        </p:nvSpPr>
        <p:spPr>
          <a:xfrm>
            <a:off x="7556683" y="4884018"/>
            <a:ext cx="199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Grupo de trabajo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5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624560" y="-69794"/>
            <a:ext cx="442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Otro enfoque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uadroTexto 12"/>
          <p:cNvSpPr txBox="1"/>
          <p:nvPr/>
        </p:nvSpPr>
        <p:spPr>
          <a:xfrm>
            <a:off x="761071" y="1640959"/>
            <a:ext cx="3642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Contar con un proceso genérico para los cambios metodológicos que pueda aplicarse extensivamente, sin que la gestión de estos cambios se convierta en algo muy restrictivo o teórico.</a:t>
            </a:r>
            <a:endParaRPr lang="es-MX" sz="2000" dirty="0"/>
          </a:p>
        </p:txBody>
      </p:sp>
      <p:grpSp>
        <p:nvGrpSpPr>
          <p:cNvPr id="43" name="Grupo 42"/>
          <p:cNvGrpSpPr/>
          <p:nvPr/>
        </p:nvGrpSpPr>
        <p:grpSpPr>
          <a:xfrm>
            <a:off x="5544766" y="733163"/>
            <a:ext cx="5068727" cy="5296980"/>
            <a:chOff x="3124685" y="322155"/>
            <a:chExt cx="5925305" cy="6291429"/>
          </a:xfrm>
        </p:grpSpPr>
        <p:sp>
          <p:nvSpPr>
            <p:cNvPr id="44" name="Elipse 43"/>
            <p:cNvSpPr/>
            <p:nvPr/>
          </p:nvSpPr>
          <p:spPr>
            <a:xfrm>
              <a:off x="3719119" y="756579"/>
              <a:ext cx="5178135" cy="555675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lipse 44"/>
            <p:cNvSpPr/>
            <p:nvPr/>
          </p:nvSpPr>
          <p:spPr>
            <a:xfrm>
              <a:off x="4575631" y="2730434"/>
              <a:ext cx="3512249" cy="3597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iángulo isósceles 45"/>
            <p:cNvSpPr/>
            <p:nvPr/>
          </p:nvSpPr>
          <p:spPr>
            <a:xfrm rot="8989864">
              <a:off x="8338195" y="2056473"/>
              <a:ext cx="600501" cy="54590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iángulo isósceles 46"/>
            <p:cNvSpPr/>
            <p:nvPr/>
          </p:nvSpPr>
          <p:spPr>
            <a:xfrm rot="1356091">
              <a:off x="3728394" y="1966946"/>
              <a:ext cx="600501" cy="54590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adroTexto 47"/>
            <p:cNvSpPr txBox="1"/>
            <p:nvPr/>
          </p:nvSpPr>
          <p:spPr>
            <a:xfrm rot="4649349">
              <a:off x="2404124" y="4147757"/>
              <a:ext cx="2196678" cy="755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Especificación de necesidades</a:t>
              </a:r>
              <a:endParaRPr lang="en-US" dirty="0"/>
            </a:p>
          </p:txBody>
        </p:sp>
        <p:sp>
          <p:nvSpPr>
            <p:cNvPr id="49" name="CuadroTexto 48"/>
            <p:cNvSpPr txBox="1"/>
            <p:nvPr/>
          </p:nvSpPr>
          <p:spPr>
            <a:xfrm>
              <a:off x="5428990" y="322155"/>
              <a:ext cx="1758395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Diseño</a:t>
              </a:r>
              <a:endParaRPr lang="en-US" dirty="0"/>
            </a:p>
          </p:txBody>
        </p:sp>
        <p:sp>
          <p:nvSpPr>
            <p:cNvPr id="50" name="CuadroTexto 49"/>
            <p:cNvSpPr txBox="1"/>
            <p:nvPr/>
          </p:nvSpPr>
          <p:spPr>
            <a:xfrm rot="17864120">
              <a:off x="7954919" y="4676062"/>
              <a:ext cx="1758395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Construcción</a:t>
              </a:r>
              <a:endParaRPr lang="en-US" dirty="0"/>
            </a:p>
          </p:txBody>
        </p:sp>
        <p:sp>
          <p:nvSpPr>
            <p:cNvPr id="51" name="Triángulo isósceles 50"/>
            <p:cNvSpPr/>
            <p:nvPr/>
          </p:nvSpPr>
          <p:spPr>
            <a:xfrm rot="16577045">
              <a:off x="6007937" y="6040379"/>
              <a:ext cx="600501" cy="545909"/>
            </a:xfrm>
            <a:prstGeom prst="triangle">
              <a:avLst/>
            </a:prstGeom>
            <a:pattFill prst="dkVert">
              <a:fgClr>
                <a:schemeClr val="tx2"/>
              </a:fgClr>
              <a:bgClr>
                <a:schemeClr val="bg1">
                  <a:lumMod val="65000"/>
                </a:schemeClr>
              </a:bgClr>
            </a:patt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iángulo isósceles 51"/>
            <p:cNvSpPr/>
            <p:nvPr/>
          </p:nvSpPr>
          <p:spPr>
            <a:xfrm rot="468374">
              <a:off x="4396715" y="4095688"/>
              <a:ext cx="458020" cy="43181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iángulo isósceles 52"/>
            <p:cNvSpPr/>
            <p:nvPr/>
          </p:nvSpPr>
          <p:spPr>
            <a:xfrm rot="6271178">
              <a:off x="6288970" y="2553802"/>
              <a:ext cx="458020" cy="353263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iángulo isósceles 53"/>
            <p:cNvSpPr/>
            <p:nvPr/>
          </p:nvSpPr>
          <p:spPr>
            <a:xfrm rot="10235324">
              <a:off x="7839788" y="4162212"/>
              <a:ext cx="458020" cy="43181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adroTexto 55"/>
            <p:cNvSpPr txBox="1"/>
            <p:nvPr/>
          </p:nvSpPr>
          <p:spPr>
            <a:xfrm rot="14316028">
              <a:off x="4342459" y="5118259"/>
              <a:ext cx="1338086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Captación</a:t>
              </a:r>
              <a:endParaRPr lang="en-US" dirty="0"/>
            </a:p>
          </p:txBody>
        </p:sp>
        <p:sp>
          <p:nvSpPr>
            <p:cNvPr id="57" name="CuadroTexto 56"/>
            <p:cNvSpPr txBox="1"/>
            <p:nvPr/>
          </p:nvSpPr>
          <p:spPr>
            <a:xfrm rot="18920303">
              <a:off x="4440736" y="3300171"/>
              <a:ext cx="1946013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Procesamiento</a:t>
              </a:r>
              <a:endParaRPr lang="en-US" dirty="0"/>
            </a:p>
          </p:txBody>
        </p:sp>
        <p:sp>
          <p:nvSpPr>
            <p:cNvPr id="58" name="CuadroTexto 57"/>
            <p:cNvSpPr txBox="1"/>
            <p:nvPr/>
          </p:nvSpPr>
          <p:spPr>
            <a:xfrm rot="3049679">
              <a:off x="6466827" y="3195172"/>
              <a:ext cx="1758395" cy="755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Análisis de la producción</a:t>
              </a:r>
              <a:endParaRPr lang="en-US" dirty="0"/>
            </a:p>
          </p:txBody>
        </p:sp>
        <p:sp>
          <p:nvSpPr>
            <p:cNvPr id="59" name="CuadroTexto 58"/>
            <p:cNvSpPr txBox="1"/>
            <p:nvPr/>
          </p:nvSpPr>
          <p:spPr>
            <a:xfrm rot="7387226">
              <a:off x="6675205" y="5249949"/>
              <a:ext cx="1758395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Difusión</a:t>
              </a:r>
              <a:endParaRPr lang="en-US" dirty="0"/>
            </a:p>
          </p:txBody>
        </p:sp>
        <p:sp>
          <p:nvSpPr>
            <p:cNvPr id="60" name="CuadroTexto 59"/>
            <p:cNvSpPr txBox="1"/>
            <p:nvPr/>
          </p:nvSpPr>
          <p:spPr>
            <a:xfrm>
              <a:off x="5452557" y="1809347"/>
              <a:ext cx="1758395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solidFill>
                    <a:schemeClr val="tx2"/>
                  </a:solidFill>
                </a:rPr>
                <a:t>Evaluación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61" name="CuadroTexto 60"/>
            <p:cNvSpPr txBox="1"/>
            <p:nvPr/>
          </p:nvSpPr>
          <p:spPr>
            <a:xfrm>
              <a:off x="5423547" y="4153424"/>
              <a:ext cx="1669688" cy="84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chemeClr val="bg1">
                      <a:lumMod val="50000"/>
                    </a:schemeClr>
                  </a:solidFill>
                </a:rPr>
                <a:t>Fases de ejecución</a:t>
              </a:r>
              <a:endParaRPr lang="en-US" sz="2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2" name="CuadroTexto 61"/>
            <p:cNvSpPr txBox="1"/>
            <p:nvPr/>
          </p:nvSpPr>
          <p:spPr>
            <a:xfrm>
              <a:off x="5104303" y="1166484"/>
              <a:ext cx="2481942" cy="47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chemeClr val="bg1"/>
                  </a:solidFill>
                </a:rPr>
                <a:t>Fases de cambio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615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Fases de cambio y de ejecución en el MPEG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Grupo 17"/>
          <p:cNvGrpSpPr/>
          <p:nvPr/>
        </p:nvGrpSpPr>
        <p:grpSpPr>
          <a:xfrm>
            <a:off x="6911040" y="730493"/>
            <a:ext cx="5068727" cy="5296980"/>
            <a:chOff x="3124685" y="322155"/>
            <a:chExt cx="5925305" cy="6291429"/>
          </a:xfrm>
        </p:grpSpPr>
        <p:sp>
          <p:nvSpPr>
            <p:cNvPr id="19" name="Elipse 18"/>
            <p:cNvSpPr/>
            <p:nvPr/>
          </p:nvSpPr>
          <p:spPr>
            <a:xfrm>
              <a:off x="3719119" y="756579"/>
              <a:ext cx="5178135" cy="555675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ipse 19"/>
            <p:cNvSpPr/>
            <p:nvPr/>
          </p:nvSpPr>
          <p:spPr>
            <a:xfrm>
              <a:off x="4575631" y="2730434"/>
              <a:ext cx="3512249" cy="3597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iángulo isósceles 20"/>
            <p:cNvSpPr/>
            <p:nvPr/>
          </p:nvSpPr>
          <p:spPr>
            <a:xfrm rot="8989864">
              <a:off x="8338195" y="2056473"/>
              <a:ext cx="600501" cy="54590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iángulo isósceles 21"/>
            <p:cNvSpPr/>
            <p:nvPr/>
          </p:nvSpPr>
          <p:spPr>
            <a:xfrm rot="1356091">
              <a:off x="3728394" y="1966946"/>
              <a:ext cx="600501" cy="54590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adroTexto 22"/>
            <p:cNvSpPr txBox="1"/>
            <p:nvPr/>
          </p:nvSpPr>
          <p:spPr>
            <a:xfrm rot="4649349">
              <a:off x="2404124" y="4147757"/>
              <a:ext cx="2196678" cy="755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Especificación de necesidades</a:t>
              </a:r>
              <a:endParaRPr lang="en-US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5428990" y="322155"/>
              <a:ext cx="1758395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Diseño</a:t>
              </a:r>
              <a:endParaRPr lang="en-US" dirty="0"/>
            </a:p>
          </p:txBody>
        </p:sp>
        <p:sp>
          <p:nvSpPr>
            <p:cNvPr id="25" name="CuadroTexto 24"/>
            <p:cNvSpPr txBox="1"/>
            <p:nvPr/>
          </p:nvSpPr>
          <p:spPr>
            <a:xfrm rot="17864120">
              <a:off x="7954919" y="4676062"/>
              <a:ext cx="1758395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Construcción</a:t>
              </a:r>
              <a:endParaRPr lang="en-US" dirty="0"/>
            </a:p>
          </p:txBody>
        </p:sp>
        <p:sp>
          <p:nvSpPr>
            <p:cNvPr id="26" name="Triángulo isósceles 25"/>
            <p:cNvSpPr/>
            <p:nvPr/>
          </p:nvSpPr>
          <p:spPr>
            <a:xfrm rot="16577045">
              <a:off x="6007937" y="6040379"/>
              <a:ext cx="600501" cy="545909"/>
            </a:xfrm>
            <a:prstGeom prst="triangle">
              <a:avLst/>
            </a:prstGeom>
            <a:pattFill prst="dkVert">
              <a:fgClr>
                <a:schemeClr val="tx2"/>
              </a:fgClr>
              <a:bgClr>
                <a:schemeClr val="bg1">
                  <a:lumMod val="65000"/>
                </a:schemeClr>
              </a:bgClr>
            </a:patt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iángulo isósceles 26"/>
            <p:cNvSpPr/>
            <p:nvPr/>
          </p:nvSpPr>
          <p:spPr>
            <a:xfrm rot="468374">
              <a:off x="4396715" y="4095688"/>
              <a:ext cx="458020" cy="43181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iángulo isósceles 27"/>
            <p:cNvSpPr/>
            <p:nvPr/>
          </p:nvSpPr>
          <p:spPr>
            <a:xfrm rot="6271178">
              <a:off x="6288970" y="2553802"/>
              <a:ext cx="458020" cy="353263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iángulo isósceles 28"/>
            <p:cNvSpPr/>
            <p:nvPr/>
          </p:nvSpPr>
          <p:spPr>
            <a:xfrm rot="10235324">
              <a:off x="7839788" y="4162212"/>
              <a:ext cx="458020" cy="43181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adroTexto 29"/>
            <p:cNvSpPr txBox="1"/>
            <p:nvPr/>
          </p:nvSpPr>
          <p:spPr>
            <a:xfrm rot="14316028">
              <a:off x="4342459" y="5118259"/>
              <a:ext cx="1338086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Captación</a:t>
              </a:r>
              <a:endParaRPr lang="en-US" dirty="0"/>
            </a:p>
          </p:txBody>
        </p:sp>
        <p:sp>
          <p:nvSpPr>
            <p:cNvPr id="31" name="CuadroTexto 30"/>
            <p:cNvSpPr txBox="1"/>
            <p:nvPr/>
          </p:nvSpPr>
          <p:spPr>
            <a:xfrm rot="18920303">
              <a:off x="4440736" y="3300171"/>
              <a:ext cx="1946013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Procesamiento</a:t>
              </a:r>
              <a:endParaRPr lang="en-US" dirty="0"/>
            </a:p>
          </p:txBody>
        </p:sp>
        <p:sp>
          <p:nvSpPr>
            <p:cNvPr id="32" name="CuadroTexto 31"/>
            <p:cNvSpPr txBox="1"/>
            <p:nvPr/>
          </p:nvSpPr>
          <p:spPr>
            <a:xfrm rot="3049679">
              <a:off x="6466827" y="3195172"/>
              <a:ext cx="1758395" cy="755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Análisis de la producción</a:t>
              </a:r>
              <a:endParaRPr lang="en-US" dirty="0"/>
            </a:p>
          </p:txBody>
        </p:sp>
        <p:sp>
          <p:nvSpPr>
            <p:cNvPr id="33" name="CuadroTexto 32"/>
            <p:cNvSpPr txBox="1"/>
            <p:nvPr/>
          </p:nvSpPr>
          <p:spPr>
            <a:xfrm rot="7387226">
              <a:off x="6675205" y="5249949"/>
              <a:ext cx="1758395" cy="43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Difusión</a:t>
              </a:r>
              <a:endParaRPr lang="en-US" dirty="0"/>
            </a:p>
          </p:txBody>
        </p:sp>
        <p:sp>
          <p:nvSpPr>
            <p:cNvPr id="34" name="CuadroTexto 33"/>
            <p:cNvSpPr txBox="1"/>
            <p:nvPr/>
          </p:nvSpPr>
          <p:spPr>
            <a:xfrm>
              <a:off x="5452557" y="1809347"/>
              <a:ext cx="1758395" cy="438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solidFill>
                    <a:schemeClr val="tx2"/>
                  </a:solidFill>
                </a:rPr>
                <a:t>Evaluación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5423547" y="4153424"/>
              <a:ext cx="1669688" cy="84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chemeClr val="bg1">
                      <a:lumMod val="50000"/>
                    </a:schemeClr>
                  </a:solidFill>
                </a:rPr>
                <a:t>Fases de ejecución</a:t>
              </a:r>
              <a:endParaRPr lang="en-US" sz="2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5104303" y="1166484"/>
              <a:ext cx="2481942" cy="47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schemeClr val="bg1"/>
                  </a:solidFill>
                </a:rPr>
                <a:t>Fases de cambio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116101" y="748662"/>
            <a:ext cx="6366720" cy="226215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b="1" dirty="0">
                <a:solidFill>
                  <a:schemeClr val="bg1"/>
                </a:solidFill>
              </a:rPr>
              <a:t>Proceso tradicional de cambios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Fuentes del cambio: necesidades, </a:t>
            </a:r>
            <a:r>
              <a:rPr lang="es-MX" dirty="0" smtClean="0">
                <a:solidFill>
                  <a:schemeClr val="bg1"/>
                </a:solidFill>
              </a:rPr>
              <a:t>recomendaciones y estándares </a:t>
            </a:r>
            <a:r>
              <a:rPr lang="es-MX" dirty="0">
                <a:solidFill>
                  <a:schemeClr val="bg1"/>
                </a:solidFill>
              </a:rPr>
              <a:t>internacionales, </a:t>
            </a:r>
            <a:r>
              <a:rPr lang="es-MX" dirty="0" smtClean="0">
                <a:solidFill>
                  <a:schemeClr val="bg1"/>
                </a:solidFill>
              </a:rPr>
              <a:t>actualizaciones.</a:t>
            </a:r>
            <a:endParaRPr lang="es-MX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Al final del proceso se evalúa y se retroalimentan los cambios en la siguiente fase de diseño.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Los cambios se pueden calendarizar </a:t>
            </a:r>
            <a:r>
              <a:rPr lang="es-MX" dirty="0" smtClean="0">
                <a:solidFill>
                  <a:schemeClr val="bg1"/>
                </a:solidFill>
              </a:rPr>
              <a:t>y </a:t>
            </a:r>
            <a:r>
              <a:rPr lang="es-MX" dirty="0">
                <a:solidFill>
                  <a:schemeClr val="bg1"/>
                </a:solidFill>
              </a:rPr>
              <a:t>se pueden definir las pruebas.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116101" y="3241430"/>
            <a:ext cx="6366720" cy="29700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b="1" dirty="0"/>
              <a:t>Cambio durante la ejecución (urgente)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/>
              <a:t>Fuentes del cambio: fases de captación, procesamiento y análisis.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/>
              <a:t>Deberían ser sólo los que no pueden esperar al siguiente ciclo.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/>
              <a:t>Es indispensable que se documenten.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/>
              <a:t>Tal vez se puedan generar mecanismos en el diseño original para medir este efecto (por ejemplo: tener siempre un grupo de control previsto).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dirty="0"/>
              <a:t>Se deberán buscar pruebas rápidas.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8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-21706" y="-70046"/>
            <a:ext cx="766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Verificar el impacto de los cambios </a:t>
            </a:r>
            <a:r>
              <a:rPr lang="es-MX" sz="2400" b="1" dirty="0" smtClean="0">
                <a:solidFill>
                  <a:schemeClr val="bg1"/>
                </a:solidFill>
              </a:rPr>
              <a:t>en </a:t>
            </a:r>
            <a:r>
              <a:rPr lang="es-MX" sz="2400" b="1" dirty="0">
                <a:solidFill>
                  <a:schemeClr val="bg1"/>
                </a:solidFill>
              </a:rPr>
              <a:t>el diseño original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upo 30"/>
          <p:cNvGrpSpPr/>
          <p:nvPr/>
        </p:nvGrpSpPr>
        <p:grpSpPr>
          <a:xfrm>
            <a:off x="346164" y="1477108"/>
            <a:ext cx="5776240" cy="401475"/>
            <a:chOff x="1686504" y="677015"/>
            <a:chExt cx="1323253" cy="615553"/>
          </a:xfrm>
        </p:grpSpPr>
        <p:sp>
          <p:nvSpPr>
            <p:cNvPr id="51" name="Rectángulo redondeado 50"/>
            <p:cNvSpPr/>
            <p:nvPr/>
          </p:nvSpPr>
          <p:spPr>
            <a:xfrm>
              <a:off x="1686504" y="677015"/>
              <a:ext cx="1323253" cy="615553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uadroTexto 51"/>
            <p:cNvSpPr txBox="1"/>
            <p:nvPr/>
          </p:nvSpPr>
          <p:spPr>
            <a:xfrm>
              <a:off x="1704533" y="695044"/>
              <a:ext cx="1287195" cy="5794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kern="1200" dirty="0">
                  <a:solidFill>
                    <a:schemeClr val="bg1"/>
                  </a:solidFill>
                  <a:latin typeface="Calibri" panose="020F0502020204030204"/>
                  <a:ea typeface="+mn-ea"/>
                  <a:cs typeface="+mn-cs"/>
                </a:rPr>
                <a:t>Fase de Diseño del MPEG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346164" y="1959332"/>
            <a:ext cx="5776240" cy="401475"/>
            <a:chOff x="1686504" y="1353589"/>
            <a:chExt cx="1323253" cy="615553"/>
          </a:xfrm>
          <a:solidFill>
            <a:srgbClr val="FFD9D9"/>
          </a:solidFill>
        </p:grpSpPr>
        <p:sp>
          <p:nvSpPr>
            <p:cNvPr id="49" name="Rectángulo redondeado 48"/>
            <p:cNvSpPr/>
            <p:nvPr/>
          </p:nvSpPr>
          <p:spPr>
            <a:xfrm>
              <a:off x="1686504" y="1353589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CuadroTexto 49"/>
            <p:cNvSpPr txBox="1"/>
            <p:nvPr/>
          </p:nvSpPr>
          <p:spPr>
            <a:xfrm>
              <a:off x="1704533" y="1371618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2.1 Diseño Conceptual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46164" y="2441556"/>
            <a:ext cx="5776240" cy="401475"/>
            <a:chOff x="1686504" y="2030162"/>
            <a:chExt cx="1323253" cy="615553"/>
          </a:xfrm>
          <a:solidFill>
            <a:srgbClr val="FFD9D9"/>
          </a:solidFill>
        </p:grpSpPr>
        <p:sp>
          <p:nvSpPr>
            <p:cNvPr id="47" name="Rectángulo redondeado 46"/>
            <p:cNvSpPr/>
            <p:nvPr/>
          </p:nvSpPr>
          <p:spPr>
            <a:xfrm>
              <a:off x="1686504" y="2030162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uadroTexto 47"/>
            <p:cNvSpPr txBox="1"/>
            <p:nvPr/>
          </p:nvSpPr>
          <p:spPr>
            <a:xfrm>
              <a:off x="1704533" y="2048191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2.2 Diseño de los sistemas de producción y de los flujos de trabajo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346163" y="2923780"/>
            <a:ext cx="5776240" cy="401475"/>
            <a:chOff x="1686504" y="2706736"/>
            <a:chExt cx="1323253" cy="615553"/>
          </a:xfrm>
          <a:solidFill>
            <a:srgbClr val="FFD9D9"/>
          </a:solidFill>
        </p:grpSpPr>
        <p:sp>
          <p:nvSpPr>
            <p:cNvPr id="45" name="Rectángulo redondeado 44"/>
            <p:cNvSpPr/>
            <p:nvPr/>
          </p:nvSpPr>
          <p:spPr>
            <a:xfrm>
              <a:off x="1686504" y="2706736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uadroTexto 45"/>
            <p:cNvSpPr txBox="1"/>
            <p:nvPr/>
          </p:nvSpPr>
          <p:spPr>
            <a:xfrm>
              <a:off x="1704533" y="2724765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2.3 Diseño de la captación</a:t>
              </a: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346163" y="3406004"/>
            <a:ext cx="5776240" cy="401475"/>
            <a:chOff x="1686504" y="3383310"/>
            <a:chExt cx="1323253" cy="615553"/>
          </a:xfrm>
          <a:solidFill>
            <a:srgbClr val="FFD9D9"/>
          </a:solidFill>
        </p:grpSpPr>
        <p:sp>
          <p:nvSpPr>
            <p:cNvPr id="43" name="Rectángulo redondeado 42"/>
            <p:cNvSpPr/>
            <p:nvPr/>
          </p:nvSpPr>
          <p:spPr>
            <a:xfrm>
              <a:off x="1686504" y="3383310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CuadroTexto 43"/>
            <p:cNvSpPr txBox="1"/>
            <p:nvPr/>
          </p:nvSpPr>
          <p:spPr>
            <a:xfrm>
              <a:off x="1704533" y="3401339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2.4 Diseño del marco </a:t>
              </a:r>
              <a:r>
                <a:rPr lang="es-ES" sz="1600" kern="1200" dirty="0" err="1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muestral</a:t>
              </a: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 y tipo de muestreo</a:t>
              </a: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346162" y="3888228"/>
            <a:ext cx="5776240" cy="401475"/>
            <a:chOff x="1686504" y="4059884"/>
            <a:chExt cx="1323253" cy="615553"/>
          </a:xfrm>
          <a:solidFill>
            <a:srgbClr val="FFD9D9"/>
          </a:solidFill>
        </p:grpSpPr>
        <p:sp>
          <p:nvSpPr>
            <p:cNvPr id="41" name="Rectángulo redondeado 40"/>
            <p:cNvSpPr/>
            <p:nvPr/>
          </p:nvSpPr>
          <p:spPr>
            <a:xfrm>
              <a:off x="1686504" y="4059884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uadroTexto 41"/>
            <p:cNvSpPr txBox="1"/>
            <p:nvPr/>
          </p:nvSpPr>
          <p:spPr>
            <a:xfrm>
              <a:off x="1704533" y="4077913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2.5 Diseño del procesamiento y análisis de la producción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46162" y="4370450"/>
            <a:ext cx="5776240" cy="401475"/>
            <a:chOff x="1686504" y="4736457"/>
            <a:chExt cx="1323253" cy="615553"/>
          </a:xfrm>
          <a:solidFill>
            <a:srgbClr val="FFD9D9"/>
          </a:solidFill>
        </p:grpSpPr>
        <p:sp>
          <p:nvSpPr>
            <p:cNvPr id="39" name="Rectángulo redondeado 38"/>
            <p:cNvSpPr/>
            <p:nvPr/>
          </p:nvSpPr>
          <p:spPr>
            <a:xfrm>
              <a:off x="1686504" y="4736457"/>
              <a:ext cx="1323253" cy="6155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uadroTexto 39"/>
            <p:cNvSpPr txBox="1"/>
            <p:nvPr/>
          </p:nvSpPr>
          <p:spPr>
            <a:xfrm>
              <a:off x="1704533" y="4754486"/>
              <a:ext cx="1287195" cy="579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>
                  <a:solidFill>
                    <a:schemeClr val="tx2"/>
                  </a:solidFill>
                  <a:latin typeface="Calibri" panose="020F0502020204030204"/>
                  <a:ea typeface="+mn-ea"/>
                  <a:cs typeface="+mn-cs"/>
                </a:rPr>
                <a:t>2.6 Diseño del esquema de difusión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6754759" y="1971091"/>
            <a:ext cx="4970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Es necesario estar conscientes de que los cambios </a:t>
            </a:r>
            <a:r>
              <a:rPr lang="es-MX" dirty="0" smtClean="0"/>
              <a:t>en las fases de ejecución pueden </a:t>
            </a:r>
            <a:r>
              <a:rPr lang="es-MX" dirty="0"/>
              <a:t>impactar en el diseño.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Es </a:t>
            </a:r>
            <a:r>
              <a:rPr lang="es-MX" dirty="0"/>
              <a:t>importante documentar los cambios al diseño original.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El responsable de la fase de diseño (experto) podría decidir el tratamiento que debe darse a los cambios </a:t>
            </a:r>
            <a:r>
              <a:rPr lang="es-MX" dirty="0" smtClean="0"/>
              <a:t>que se van requiriendo en las fases de ejecución (si </a:t>
            </a:r>
            <a:r>
              <a:rPr lang="es-MX" dirty="0"/>
              <a:t>es urgente, si requiere pruebas,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2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-21706" y="-70046"/>
            <a:ext cx="6511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>
                <a:solidFill>
                  <a:schemeClr val="bg1"/>
                </a:solidFill>
              </a:rPr>
              <a:t>Se sugiere</a:t>
            </a:r>
            <a:r>
              <a:rPr lang="es-MX" sz="2400" b="1" dirty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706" y="6371434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/>
          <p:cNvSpPr txBox="1"/>
          <p:nvPr/>
        </p:nvSpPr>
        <p:spPr>
          <a:xfrm>
            <a:off x="1224112" y="1145182"/>
            <a:ext cx="94684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000" dirty="0"/>
              <a:t>Que el Grupo de Trabajo, se enfoque en una disposición normativa genérica para la gestión de cambios dentro del MPEG, como lo solicita la Norma.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/>
              <a:t>Haciendo énfasis en establecer responsables, más que en los mecanismos de evaluación</a:t>
            </a:r>
          </a:p>
          <a:p>
            <a:pPr marL="342900" indent="-342900">
              <a:buFont typeface="+mj-lt"/>
              <a:buAutoNum type="arabicPeriod"/>
            </a:pPr>
            <a:endParaRPr lang="es-MX" sz="2000" dirty="0"/>
          </a:p>
          <a:p>
            <a:pPr marL="342900" indent="-342900">
              <a:buFont typeface="+mj-lt"/>
              <a:buAutoNum type="arabicPeriod"/>
            </a:pPr>
            <a:r>
              <a:rPr lang="es-MX" sz="2000" dirty="0"/>
              <a:t>Trabajar en dos  procesos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/>
              <a:t>Tradicional (ciclo completo)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/>
              <a:t>Durante las fases de ejecución (cambios urgentes)</a:t>
            </a:r>
          </a:p>
          <a:p>
            <a:pPr marL="342900" indent="-342900">
              <a:buFont typeface="+mj-lt"/>
              <a:buAutoNum type="arabicPeriod"/>
            </a:pPr>
            <a:endParaRPr lang="es-MX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52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7886" y="4007859"/>
            <a:ext cx="2134114" cy="2224910"/>
          </a:xfrm>
          <a:prstGeom prst="rect">
            <a:avLst/>
          </a:prstGeom>
        </p:spPr>
      </p:pic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/>
          <p:cNvSpPr txBox="1"/>
          <p:nvPr/>
        </p:nvSpPr>
        <p:spPr>
          <a:xfrm>
            <a:off x="2256503" y="1000313"/>
            <a:ext cx="7069394" cy="95410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9. Presentación de avances del proceso de modificaciones metodológicas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56503" y="2132524"/>
            <a:ext cx="7069395" cy="28315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MX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Acuerdo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MX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conformará </a:t>
            </a:r>
            <a:r>
              <a:rPr lang="es-MX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grupo de trabajo para integrar un Proceso Genérico para la Gestión de Cambios.  La Secretaría Técnica del Comité será responsable de este grupo, con la asistencia de la DGES.</a:t>
            </a:r>
            <a:endParaRPr lang="es-MX" sz="28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17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8633</TotalTime>
  <Words>590</Words>
  <Application>Microsoft Office PowerPoint</Application>
  <PresentationFormat>Panorámica</PresentationFormat>
  <Paragraphs>81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 Medium</vt:lpstr>
      <vt:lpstr>Tema de Office</vt:lpstr>
      <vt:lpstr>Proceso de modificaciones metodológicas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TORROJA MATEU NURIA</cp:lastModifiedBy>
  <cp:revision>706</cp:revision>
  <cp:lastPrinted>2019-03-19T22:47:23Z</cp:lastPrinted>
  <dcterms:created xsi:type="dcterms:W3CDTF">2017-08-22T14:19:52Z</dcterms:created>
  <dcterms:modified xsi:type="dcterms:W3CDTF">2019-03-21T22:01:03Z</dcterms:modified>
</cp:coreProperties>
</file>