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9" r:id="rId5"/>
    <p:sldId id="261" r:id="rId6"/>
    <p:sldId id="288" r:id="rId7"/>
    <p:sldId id="295" r:id="rId8"/>
    <p:sldId id="294" r:id="rId9"/>
    <p:sldId id="260" r:id="rId10"/>
    <p:sldId id="266" r:id="rId11"/>
    <p:sldId id="267" r:id="rId12"/>
    <p:sldId id="269" r:id="rId13"/>
    <p:sldId id="272" r:id="rId14"/>
    <p:sldId id="289" r:id="rId15"/>
    <p:sldId id="278" r:id="rId16"/>
    <p:sldId id="282" r:id="rId17"/>
    <p:sldId id="290" r:id="rId18"/>
    <p:sldId id="291" r:id="rId19"/>
    <p:sldId id="292" r:id="rId20"/>
    <p:sldId id="293" r:id="rId21"/>
    <p:sldId id="298" r:id="rId22"/>
    <p:sldId id="299" r:id="rId23"/>
    <p:sldId id="287" r:id="rId24"/>
    <p:sldId id="274" r:id="rId25"/>
    <p:sldId id="258" r:id="rId26"/>
  </p:sldIdLst>
  <p:sldSz cx="6858000" cy="5143500"/>
  <p:notesSz cx="7010400" cy="9296400"/>
  <p:custDataLst>
    <p:tags r:id="rId29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298" autoAdjust="0"/>
    <p:restoredTop sz="86347" autoAdjust="0"/>
  </p:normalViewPr>
  <p:slideViewPr>
    <p:cSldViewPr showGuides="1">
      <p:cViewPr varScale="1">
        <p:scale>
          <a:sx n="132" d="100"/>
          <a:sy n="132" d="100"/>
        </p:scale>
        <p:origin x="180" y="12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AEE\Colaboraciones\DAEE\Programa%20de%20aseguramiento%20de%20la%20calidad\Propuesta%20de%20indicador\Matriz%20de%20par&#225;metros%20de%20oportunidad%20(AGOSTO17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AEE\Colaboraciones\DAEE\Programa%20de%20aseguramiento%20de%20la%20calidad\Propuesta%20de%20indicador\Matriz%20de%20par&#225;metros%20de%20oportunidad%20(AGOSTO17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AEE\Colaboraciones\DAEE\Programa%20de%20aseguramiento%20de%20la%20calidad\Propuesta%20de%20indicador\Matriz%20de%20par&#225;metros%20de%20oportunidad%20(AGOSTO17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AEE\Colaboraciones\DAEE\Programa%20de%20aseguramiento%20de%20la%20calidad\Propuesta%20de%20indicador\Matriz%20de%20par&#225;metros%20de%20oportunidad%20(AGOSTO17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Pt>
            <c:idx val="28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990-4E8E-952A-87BC36BE8749}"/>
              </c:ext>
            </c:extLst>
          </c:dPt>
          <c:dPt>
            <c:idx val="45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990-4E8E-952A-87BC36BE8749}"/>
              </c:ext>
            </c:extLst>
          </c:dPt>
          <c:dPt>
            <c:idx val="63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990-4E8E-952A-87BC36BE8749}"/>
              </c:ext>
            </c:extLst>
          </c:dPt>
          <c:val>
            <c:numRef>
              <c:f>'2016 revisada'!$G$3:$G$67</c:f>
              <c:numCache>
                <c:formatCode>0.00</c:formatCode>
                <c:ptCount val="65"/>
                <c:pt idx="0">
                  <c:v>0.26333333333333331</c:v>
                </c:pt>
                <c:pt idx="1">
                  <c:v>0.12549019607843137</c:v>
                </c:pt>
                <c:pt idx="2">
                  <c:v>5.8823529411764705E-2</c:v>
                </c:pt>
                <c:pt idx="3">
                  <c:v>2.7450980392156862E-2</c:v>
                </c:pt>
                <c:pt idx="4">
                  <c:v>2.7777777777777776E-2</c:v>
                </c:pt>
                <c:pt idx="5">
                  <c:v>1.8518518518518517E-2</c:v>
                </c:pt>
                <c:pt idx="6">
                  <c:v>0.22191780821917809</c:v>
                </c:pt>
                <c:pt idx="7">
                  <c:v>0.15</c:v>
                </c:pt>
                <c:pt idx="8">
                  <c:v>0.1</c:v>
                </c:pt>
                <c:pt idx="9">
                  <c:v>0.3125</c:v>
                </c:pt>
                <c:pt idx="10">
                  <c:v>9.0909090909090912E-2</c:v>
                </c:pt>
                <c:pt idx="11">
                  <c:v>0.25777777777777777</c:v>
                </c:pt>
                <c:pt idx="12">
                  <c:v>7.575757575757576E-2</c:v>
                </c:pt>
                <c:pt idx="13">
                  <c:v>0.53424657534246578</c:v>
                </c:pt>
                <c:pt idx="14">
                  <c:v>0.32745098039215687</c:v>
                </c:pt>
                <c:pt idx="15">
                  <c:v>0</c:v>
                </c:pt>
                <c:pt idx="16">
                  <c:v>0</c:v>
                </c:pt>
                <c:pt idx="17">
                  <c:v>0.20359281437125748</c:v>
                </c:pt>
                <c:pt idx="18">
                  <c:v>0.41111111111111109</c:v>
                </c:pt>
                <c:pt idx="19">
                  <c:v>0.41111111111111109</c:v>
                </c:pt>
                <c:pt idx="20">
                  <c:v>0.1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0.1111111111111111</c:v>
                </c:pt>
                <c:pt idx="25">
                  <c:v>0.44444444444444442</c:v>
                </c:pt>
                <c:pt idx="26">
                  <c:v>-0.1111111111111111</c:v>
                </c:pt>
                <c:pt idx="27">
                  <c:v>-0.15555555555555556</c:v>
                </c:pt>
                <c:pt idx="28">
                  <c:v>-1.5</c:v>
                </c:pt>
                <c:pt idx="29">
                  <c:v>-0.2</c:v>
                </c:pt>
                <c:pt idx="30">
                  <c:v>0</c:v>
                </c:pt>
                <c:pt idx="31">
                  <c:v>0.5</c:v>
                </c:pt>
                <c:pt idx="32">
                  <c:v>-0.5</c:v>
                </c:pt>
                <c:pt idx="33">
                  <c:v>0.16666666666666666</c:v>
                </c:pt>
                <c:pt idx="34">
                  <c:v>0.36014625228519198</c:v>
                </c:pt>
                <c:pt idx="35">
                  <c:v>0.36014625228519198</c:v>
                </c:pt>
                <c:pt idx="36">
                  <c:v>-0.16666666666666666</c:v>
                </c:pt>
                <c:pt idx="37">
                  <c:v>0.36014625228519198</c:v>
                </c:pt>
                <c:pt idx="38">
                  <c:v>-0.33333333333333331</c:v>
                </c:pt>
                <c:pt idx="39">
                  <c:v>0.36014625228519198</c:v>
                </c:pt>
                <c:pt idx="40">
                  <c:v>0.36014625228519198</c:v>
                </c:pt>
                <c:pt idx="41">
                  <c:v>-0.25</c:v>
                </c:pt>
                <c:pt idx="42">
                  <c:v>-0.33333333333333331</c:v>
                </c:pt>
                <c:pt idx="43">
                  <c:v>0.37777777777777777</c:v>
                </c:pt>
                <c:pt idx="44">
                  <c:v>-0.2</c:v>
                </c:pt>
                <c:pt idx="45">
                  <c:v>-1.8611111111111112</c:v>
                </c:pt>
                <c:pt idx="46">
                  <c:v>-0.24444444444444444</c:v>
                </c:pt>
                <c:pt idx="47">
                  <c:v>-6.6666666666666666E-2</c:v>
                </c:pt>
                <c:pt idx="48">
                  <c:v>0.61904761904761907</c:v>
                </c:pt>
                <c:pt idx="49">
                  <c:v>-0.33333333333333331</c:v>
                </c:pt>
                <c:pt idx="50">
                  <c:v>-0.46666666666666667</c:v>
                </c:pt>
                <c:pt idx="51">
                  <c:v>0.58866544789762343</c:v>
                </c:pt>
                <c:pt idx="52">
                  <c:v>0.17808219178082191</c:v>
                </c:pt>
                <c:pt idx="53">
                  <c:v>0.17808219178082191</c:v>
                </c:pt>
                <c:pt idx="54">
                  <c:v>0.17808219178082191</c:v>
                </c:pt>
                <c:pt idx="55">
                  <c:v>0.17808219178082191</c:v>
                </c:pt>
                <c:pt idx="56">
                  <c:v>0.17808219178082191</c:v>
                </c:pt>
                <c:pt idx="57">
                  <c:v>-0.33333333333333331</c:v>
                </c:pt>
                <c:pt idx="58">
                  <c:v>-0.13389121338912133</c:v>
                </c:pt>
                <c:pt idx="59">
                  <c:v>0.7142857142857143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-1.9159663865546219</c:v>
                </c:pt>
                <c:pt idx="64">
                  <c:v>0.13544668587896252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90-4E8E-952A-87BC36BE8749}"/>
            </c:ext>
          </c:extLst>
        </c:ser>
        <c:ser>
          <c:idx val="1"/>
          <c:order val="1"/>
          <c:spPr>
            <a:ln w="3810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'2016 revisada'!$H$3:$H$67</c:f>
              <c:numCache>
                <c:formatCode>0.00</c:formatCode>
                <c:ptCount val="65"/>
                <c:pt idx="0">
                  <c:v>1.4783749422221498E-2</c:v>
                </c:pt>
                <c:pt idx="1">
                  <c:v>1.4783749422221498E-2</c:v>
                </c:pt>
                <c:pt idx="2">
                  <c:v>1.4783749422221498E-2</c:v>
                </c:pt>
                <c:pt idx="3">
                  <c:v>1.4783749422221498E-2</c:v>
                </c:pt>
                <c:pt idx="4">
                  <c:v>1.4783749422221498E-2</c:v>
                </c:pt>
                <c:pt idx="5">
                  <c:v>1.4783749422221498E-2</c:v>
                </c:pt>
                <c:pt idx="6">
                  <c:v>1.4783749422221498E-2</c:v>
                </c:pt>
                <c:pt idx="7">
                  <c:v>1.4783749422221498E-2</c:v>
                </c:pt>
                <c:pt idx="8">
                  <c:v>1.4783749422221498E-2</c:v>
                </c:pt>
                <c:pt idx="9">
                  <c:v>1.4783749422221498E-2</c:v>
                </c:pt>
                <c:pt idx="10">
                  <c:v>1.4783749422221498E-2</c:v>
                </c:pt>
                <c:pt idx="11">
                  <c:v>1.4783749422221498E-2</c:v>
                </c:pt>
                <c:pt idx="12">
                  <c:v>1.4783749422221498E-2</c:v>
                </c:pt>
                <c:pt idx="13">
                  <c:v>1.4783749422221498E-2</c:v>
                </c:pt>
                <c:pt idx="14">
                  <c:v>1.4783749422221498E-2</c:v>
                </c:pt>
                <c:pt idx="15">
                  <c:v>1.4783749422221498E-2</c:v>
                </c:pt>
                <c:pt idx="16">
                  <c:v>1.4783749422221498E-2</c:v>
                </c:pt>
                <c:pt idx="17">
                  <c:v>1.4783749422221498E-2</c:v>
                </c:pt>
                <c:pt idx="18">
                  <c:v>1.4783749422221498E-2</c:v>
                </c:pt>
                <c:pt idx="19">
                  <c:v>1.4783749422221498E-2</c:v>
                </c:pt>
                <c:pt idx="20">
                  <c:v>1.4783749422221498E-2</c:v>
                </c:pt>
                <c:pt idx="21">
                  <c:v>1.4783749422221498E-2</c:v>
                </c:pt>
                <c:pt idx="22">
                  <c:v>1.4783749422221498E-2</c:v>
                </c:pt>
                <c:pt idx="23">
                  <c:v>1.4783749422221498E-2</c:v>
                </c:pt>
                <c:pt idx="24">
                  <c:v>1.4783749422221498E-2</c:v>
                </c:pt>
                <c:pt idx="25">
                  <c:v>1.4783749422221498E-2</c:v>
                </c:pt>
                <c:pt idx="26">
                  <c:v>1.4783749422221498E-2</c:v>
                </c:pt>
                <c:pt idx="27">
                  <c:v>1.4783749422221498E-2</c:v>
                </c:pt>
                <c:pt idx="28">
                  <c:v>1.4783749422221498E-2</c:v>
                </c:pt>
                <c:pt idx="29">
                  <c:v>1.4783749422221498E-2</c:v>
                </c:pt>
                <c:pt idx="30">
                  <c:v>1.4783749422221498E-2</c:v>
                </c:pt>
                <c:pt idx="31">
                  <c:v>1.4783749422221498E-2</c:v>
                </c:pt>
                <c:pt idx="32">
                  <c:v>1.4783749422221498E-2</c:v>
                </c:pt>
                <c:pt idx="33">
                  <c:v>1.4783749422221498E-2</c:v>
                </c:pt>
                <c:pt idx="34">
                  <c:v>1.4783749422221498E-2</c:v>
                </c:pt>
                <c:pt idx="35">
                  <c:v>1.4783749422221498E-2</c:v>
                </c:pt>
                <c:pt idx="36">
                  <c:v>1.4783749422221498E-2</c:v>
                </c:pt>
                <c:pt idx="37">
                  <c:v>1.4783749422221498E-2</c:v>
                </c:pt>
                <c:pt idx="38">
                  <c:v>1.4783749422221498E-2</c:v>
                </c:pt>
                <c:pt idx="39">
                  <c:v>1.4783749422221498E-2</c:v>
                </c:pt>
                <c:pt idx="40">
                  <c:v>1.4783749422221498E-2</c:v>
                </c:pt>
                <c:pt idx="41">
                  <c:v>1.4783749422221498E-2</c:v>
                </c:pt>
                <c:pt idx="42">
                  <c:v>1.4783749422221498E-2</c:v>
                </c:pt>
                <c:pt idx="43">
                  <c:v>1.4783749422221498E-2</c:v>
                </c:pt>
                <c:pt idx="44">
                  <c:v>1.4783749422221498E-2</c:v>
                </c:pt>
                <c:pt idx="45">
                  <c:v>1.4783749422221498E-2</c:v>
                </c:pt>
                <c:pt idx="46">
                  <c:v>1.4783749422221498E-2</c:v>
                </c:pt>
                <c:pt idx="47">
                  <c:v>1.4783749422221498E-2</c:v>
                </c:pt>
                <c:pt idx="48">
                  <c:v>1.4783749422221498E-2</c:v>
                </c:pt>
                <c:pt idx="49">
                  <c:v>1.4783749422221498E-2</c:v>
                </c:pt>
                <c:pt idx="50">
                  <c:v>1.4783749422221498E-2</c:v>
                </c:pt>
                <c:pt idx="51">
                  <c:v>1.4783749422221498E-2</c:v>
                </c:pt>
                <c:pt idx="52">
                  <c:v>1.4783749422221498E-2</c:v>
                </c:pt>
                <c:pt idx="53">
                  <c:v>1.4783749422221498E-2</c:v>
                </c:pt>
                <c:pt idx="54">
                  <c:v>1.4783749422221498E-2</c:v>
                </c:pt>
                <c:pt idx="55">
                  <c:v>1.4783749422221498E-2</c:v>
                </c:pt>
                <c:pt idx="56">
                  <c:v>1.4783749422221498E-2</c:v>
                </c:pt>
                <c:pt idx="57">
                  <c:v>1.4783749422221498E-2</c:v>
                </c:pt>
                <c:pt idx="58">
                  <c:v>1.4783749422221498E-2</c:v>
                </c:pt>
                <c:pt idx="59">
                  <c:v>1.4783749422221498E-2</c:v>
                </c:pt>
                <c:pt idx="60">
                  <c:v>1.4783749422221498E-2</c:v>
                </c:pt>
                <c:pt idx="61">
                  <c:v>1.4783749422221498E-2</c:v>
                </c:pt>
                <c:pt idx="62">
                  <c:v>1.4783749422221498E-2</c:v>
                </c:pt>
                <c:pt idx="63">
                  <c:v>1.4783749422221498E-2</c:v>
                </c:pt>
                <c:pt idx="64">
                  <c:v>1.4783749422221498E-2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990-4E8E-952A-87BC36BE8749}"/>
            </c:ext>
          </c:extLst>
        </c:ser>
        <c:ser>
          <c:idx val="2"/>
          <c:order val="2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'2016 revisada'!$I$3:$I$67</c:f>
              <c:numCache>
                <c:formatCode>0.000</c:formatCode>
                <c:ptCount val="65"/>
                <c:pt idx="0">
                  <c:v>0.48912175540856162</c:v>
                </c:pt>
                <c:pt idx="1">
                  <c:v>0.48912175540856162</c:v>
                </c:pt>
                <c:pt idx="2">
                  <c:v>0.48912175540856162</c:v>
                </c:pt>
                <c:pt idx="3">
                  <c:v>0.48912175540856162</c:v>
                </c:pt>
                <c:pt idx="4">
                  <c:v>0.48912175540856162</c:v>
                </c:pt>
                <c:pt idx="5">
                  <c:v>0.48912175540856162</c:v>
                </c:pt>
                <c:pt idx="6">
                  <c:v>0.48912175540856162</c:v>
                </c:pt>
                <c:pt idx="7">
                  <c:v>0.48912175540856162</c:v>
                </c:pt>
                <c:pt idx="8">
                  <c:v>0.48912175540856162</c:v>
                </c:pt>
                <c:pt idx="9">
                  <c:v>0.48912175540856162</c:v>
                </c:pt>
                <c:pt idx="10">
                  <c:v>0.48912175540856162</c:v>
                </c:pt>
                <c:pt idx="11">
                  <c:v>0.48912175540856162</c:v>
                </c:pt>
                <c:pt idx="12">
                  <c:v>0.48912175540856162</c:v>
                </c:pt>
                <c:pt idx="13">
                  <c:v>0.48912175540856162</c:v>
                </c:pt>
                <c:pt idx="14">
                  <c:v>0.48912175540856162</c:v>
                </c:pt>
                <c:pt idx="15">
                  <c:v>0.48912175540856162</c:v>
                </c:pt>
                <c:pt idx="16">
                  <c:v>0.48912175540856162</c:v>
                </c:pt>
                <c:pt idx="17">
                  <c:v>0.48912175540856162</c:v>
                </c:pt>
                <c:pt idx="18">
                  <c:v>0.48912175540856162</c:v>
                </c:pt>
                <c:pt idx="19">
                  <c:v>0.48912175540856162</c:v>
                </c:pt>
                <c:pt idx="20">
                  <c:v>0.48912175540856162</c:v>
                </c:pt>
                <c:pt idx="21">
                  <c:v>0.48912175540856162</c:v>
                </c:pt>
                <c:pt idx="22">
                  <c:v>0.48912175540856162</c:v>
                </c:pt>
                <c:pt idx="23">
                  <c:v>0.48912175540856162</c:v>
                </c:pt>
                <c:pt idx="24">
                  <c:v>0.48912175540856162</c:v>
                </c:pt>
                <c:pt idx="25">
                  <c:v>0.48912175540856162</c:v>
                </c:pt>
                <c:pt idx="26">
                  <c:v>0.48912175540856162</c:v>
                </c:pt>
                <c:pt idx="27">
                  <c:v>0.48912175540856162</c:v>
                </c:pt>
                <c:pt idx="28">
                  <c:v>0.48912175540856162</c:v>
                </c:pt>
                <c:pt idx="29">
                  <c:v>0.48912175540856162</c:v>
                </c:pt>
                <c:pt idx="30">
                  <c:v>0.48912175540856162</c:v>
                </c:pt>
                <c:pt idx="31">
                  <c:v>0.48912175540856162</c:v>
                </c:pt>
                <c:pt idx="32">
                  <c:v>0.48912175540856162</c:v>
                </c:pt>
                <c:pt idx="33">
                  <c:v>0.48912175540856162</c:v>
                </c:pt>
                <c:pt idx="34">
                  <c:v>0.48912175540856162</c:v>
                </c:pt>
                <c:pt idx="35">
                  <c:v>0.48912175540856162</c:v>
                </c:pt>
                <c:pt idx="36">
                  <c:v>0.48912175540856162</c:v>
                </c:pt>
                <c:pt idx="37">
                  <c:v>0.48912175540856162</c:v>
                </c:pt>
                <c:pt idx="38">
                  <c:v>0.48912175540856162</c:v>
                </c:pt>
                <c:pt idx="39">
                  <c:v>0.48912175540856162</c:v>
                </c:pt>
                <c:pt idx="40">
                  <c:v>0.48912175540856162</c:v>
                </c:pt>
                <c:pt idx="41">
                  <c:v>0.48912175540856162</c:v>
                </c:pt>
                <c:pt idx="42">
                  <c:v>0.48912175540856162</c:v>
                </c:pt>
                <c:pt idx="43">
                  <c:v>0.48912175540856162</c:v>
                </c:pt>
                <c:pt idx="44">
                  <c:v>0.48912175540856162</c:v>
                </c:pt>
                <c:pt idx="45">
                  <c:v>0.48912175540856162</c:v>
                </c:pt>
                <c:pt idx="46">
                  <c:v>0.48912175540856162</c:v>
                </c:pt>
                <c:pt idx="47">
                  <c:v>0.48912175540856162</c:v>
                </c:pt>
                <c:pt idx="48">
                  <c:v>0.48912175540856162</c:v>
                </c:pt>
                <c:pt idx="49">
                  <c:v>0.48912175540856162</c:v>
                </c:pt>
                <c:pt idx="50">
                  <c:v>0.48912175540856162</c:v>
                </c:pt>
                <c:pt idx="51">
                  <c:v>0.48912175540856162</c:v>
                </c:pt>
                <c:pt idx="52">
                  <c:v>0.48912175540856162</c:v>
                </c:pt>
                <c:pt idx="53">
                  <c:v>0.48912175540856162</c:v>
                </c:pt>
                <c:pt idx="54">
                  <c:v>0.48912175540856162</c:v>
                </c:pt>
                <c:pt idx="55">
                  <c:v>0.48912175540856162</c:v>
                </c:pt>
                <c:pt idx="56">
                  <c:v>0.48912175540856162</c:v>
                </c:pt>
                <c:pt idx="57">
                  <c:v>0.48912175540856162</c:v>
                </c:pt>
                <c:pt idx="58">
                  <c:v>0.48912175540856162</c:v>
                </c:pt>
                <c:pt idx="59">
                  <c:v>0.48912175540856162</c:v>
                </c:pt>
                <c:pt idx="60">
                  <c:v>0.48912175540856162</c:v>
                </c:pt>
                <c:pt idx="61">
                  <c:v>0.48912175540856162</c:v>
                </c:pt>
                <c:pt idx="62">
                  <c:v>0.48912175540856162</c:v>
                </c:pt>
                <c:pt idx="63">
                  <c:v>0.48912175540856162</c:v>
                </c:pt>
                <c:pt idx="64">
                  <c:v>0.48912175540856162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990-4E8E-952A-87BC36BE8749}"/>
            </c:ext>
          </c:extLst>
        </c:ser>
        <c:ser>
          <c:idx val="3"/>
          <c:order val="3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'2016 revisada'!$J$3:$J$67</c:f>
              <c:numCache>
                <c:formatCode>0.000</c:formatCode>
                <c:ptCount val="65"/>
                <c:pt idx="0">
                  <c:v>-0.45955425656411863</c:v>
                </c:pt>
                <c:pt idx="1">
                  <c:v>-0.45955425656411863</c:v>
                </c:pt>
                <c:pt idx="2">
                  <c:v>-0.45955425656411863</c:v>
                </c:pt>
                <c:pt idx="3">
                  <c:v>-0.45955425656411863</c:v>
                </c:pt>
                <c:pt idx="4">
                  <c:v>-0.45955425656411863</c:v>
                </c:pt>
                <c:pt idx="5">
                  <c:v>-0.45955425656411863</c:v>
                </c:pt>
                <c:pt idx="6">
                  <c:v>-0.45955425656411863</c:v>
                </c:pt>
                <c:pt idx="7">
                  <c:v>-0.45955425656411863</c:v>
                </c:pt>
                <c:pt idx="8">
                  <c:v>-0.45955425656411863</c:v>
                </c:pt>
                <c:pt idx="9">
                  <c:v>-0.45955425656411863</c:v>
                </c:pt>
                <c:pt idx="10">
                  <c:v>-0.45955425656411863</c:v>
                </c:pt>
                <c:pt idx="11">
                  <c:v>-0.45955425656411863</c:v>
                </c:pt>
                <c:pt idx="12">
                  <c:v>-0.45955425656411863</c:v>
                </c:pt>
                <c:pt idx="13">
                  <c:v>-0.45955425656411863</c:v>
                </c:pt>
                <c:pt idx="14">
                  <c:v>-0.45955425656411863</c:v>
                </c:pt>
                <c:pt idx="15">
                  <c:v>-0.45955425656411863</c:v>
                </c:pt>
                <c:pt idx="16">
                  <c:v>-0.45955425656411863</c:v>
                </c:pt>
                <c:pt idx="17">
                  <c:v>-0.45955425656411863</c:v>
                </c:pt>
                <c:pt idx="18">
                  <c:v>-0.45955425656411863</c:v>
                </c:pt>
                <c:pt idx="19">
                  <c:v>-0.45955425656411863</c:v>
                </c:pt>
                <c:pt idx="20">
                  <c:v>-0.45955425656411863</c:v>
                </c:pt>
                <c:pt idx="21">
                  <c:v>-0.45955425656411863</c:v>
                </c:pt>
                <c:pt idx="22">
                  <c:v>-0.45955425656411863</c:v>
                </c:pt>
                <c:pt idx="23">
                  <c:v>-0.45955425656411863</c:v>
                </c:pt>
                <c:pt idx="24">
                  <c:v>-0.45955425656411863</c:v>
                </c:pt>
                <c:pt idx="25">
                  <c:v>-0.45955425656411863</c:v>
                </c:pt>
                <c:pt idx="26">
                  <c:v>-0.45955425656411863</c:v>
                </c:pt>
                <c:pt idx="27">
                  <c:v>-0.45955425656411863</c:v>
                </c:pt>
                <c:pt idx="28">
                  <c:v>-0.45955425656411863</c:v>
                </c:pt>
                <c:pt idx="29">
                  <c:v>-0.45955425656411863</c:v>
                </c:pt>
                <c:pt idx="30">
                  <c:v>-0.45955425656411863</c:v>
                </c:pt>
                <c:pt idx="31">
                  <c:v>-0.45955425656411863</c:v>
                </c:pt>
                <c:pt idx="32">
                  <c:v>-0.45955425656411863</c:v>
                </c:pt>
                <c:pt idx="33">
                  <c:v>-0.45955425656411863</c:v>
                </c:pt>
                <c:pt idx="34">
                  <c:v>-0.45955425656411863</c:v>
                </c:pt>
                <c:pt idx="35">
                  <c:v>-0.45955425656411863</c:v>
                </c:pt>
                <c:pt idx="36">
                  <c:v>-0.45955425656411863</c:v>
                </c:pt>
                <c:pt idx="37">
                  <c:v>-0.45955425656411863</c:v>
                </c:pt>
                <c:pt idx="38">
                  <c:v>-0.45955425656411863</c:v>
                </c:pt>
                <c:pt idx="39">
                  <c:v>-0.45955425656411863</c:v>
                </c:pt>
                <c:pt idx="40">
                  <c:v>-0.45955425656411863</c:v>
                </c:pt>
                <c:pt idx="41">
                  <c:v>-0.45955425656411863</c:v>
                </c:pt>
                <c:pt idx="42">
                  <c:v>-0.45955425656411863</c:v>
                </c:pt>
                <c:pt idx="43">
                  <c:v>-0.45955425656411863</c:v>
                </c:pt>
                <c:pt idx="44">
                  <c:v>-0.45955425656411863</c:v>
                </c:pt>
                <c:pt idx="45">
                  <c:v>-0.45955425656411863</c:v>
                </c:pt>
                <c:pt idx="46">
                  <c:v>-0.45955425656411863</c:v>
                </c:pt>
                <c:pt idx="47">
                  <c:v>-0.45955425656411863</c:v>
                </c:pt>
                <c:pt idx="48">
                  <c:v>-0.45955425656411863</c:v>
                </c:pt>
                <c:pt idx="49">
                  <c:v>-0.45955425656411863</c:v>
                </c:pt>
                <c:pt idx="50">
                  <c:v>-0.45955425656411863</c:v>
                </c:pt>
                <c:pt idx="51">
                  <c:v>-0.45955425656411863</c:v>
                </c:pt>
                <c:pt idx="52">
                  <c:v>-0.45955425656411863</c:v>
                </c:pt>
                <c:pt idx="53">
                  <c:v>-0.45955425656411863</c:v>
                </c:pt>
                <c:pt idx="54">
                  <c:v>-0.45955425656411863</c:v>
                </c:pt>
                <c:pt idx="55">
                  <c:v>-0.45955425656411863</c:v>
                </c:pt>
                <c:pt idx="56">
                  <c:v>-0.45955425656411863</c:v>
                </c:pt>
                <c:pt idx="57">
                  <c:v>-0.45955425656411863</c:v>
                </c:pt>
                <c:pt idx="58">
                  <c:v>-0.45955425656411863</c:v>
                </c:pt>
                <c:pt idx="59">
                  <c:v>-0.45955425656411863</c:v>
                </c:pt>
                <c:pt idx="60">
                  <c:v>-0.45955425656411863</c:v>
                </c:pt>
                <c:pt idx="61">
                  <c:v>-0.45955425656411863</c:v>
                </c:pt>
                <c:pt idx="62">
                  <c:v>-0.45955425656411863</c:v>
                </c:pt>
                <c:pt idx="63">
                  <c:v>-0.45955425656411863</c:v>
                </c:pt>
                <c:pt idx="64">
                  <c:v>-0.45955425656411863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990-4E8E-952A-87BC36BE8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252080"/>
        <c:axId val="306801840"/>
      </c:lineChart>
      <c:catAx>
        <c:axId val="3032520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6801840"/>
        <c:crosses val="autoZero"/>
        <c:auto val="1"/>
        <c:lblAlgn val="ctr"/>
        <c:lblOffset val="100"/>
        <c:noMultiLvlLbl val="0"/>
      </c:catAx>
      <c:valAx>
        <c:axId val="30680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325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Pt>
            <c:idx val="32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AB1-47F3-9127-B722041D2120}"/>
              </c:ext>
            </c:extLst>
          </c:dPt>
          <c:dPt>
            <c:idx val="49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AB1-47F3-9127-B722041D2120}"/>
              </c:ext>
            </c:extLst>
          </c:dPt>
          <c:dPt>
            <c:idx val="51"/>
            <c:marker>
              <c:symbol val="circle"/>
              <c:size val="7"/>
              <c:spPr>
                <a:solidFill>
                  <a:schemeClr val="accent1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AB1-47F3-9127-B722041D2120}"/>
              </c:ext>
            </c:extLst>
          </c:dPt>
          <c:val>
            <c:numRef>
              <c:f>'2017'!$G$3:$G$73</c:f>
              <c:numCache>
                <c:formatCode>0.00</c:formatCode>
                <c:ptCount val="71"/>
                <c:pt idx="0">
                  <c:v>0.26333333333333331</c:v>
                </c:pt>
                <c:pt idx="1">
                  <c:v>0.12549019607843137</c:v>
                </c:pt>
                <c:pt idx="2">
                  <c:v>5.8823529411764705E-2</c:v>
                </c:pt>
                <c:pt idx="3">
                  <c:v>2.7450980392156862E-2</c:v>
                </c:pt>
                <c:pt idx="4">
                  <c:v>2.7777777777777776E-2</c:v>
                </c:pt>
                <c:pt idx="5">
                  <c:v>3.125E-2</c:v>
                </c:pt>
                <c:pt idx="6">
                  <c:v>1.8518518518518517E-2</c:v>
                </c:pt>
                <c:pt idx="7">
                  <c:v>0.22191780821917809</c:v>
                </c:pt>
                <c:pt idx="8">
                  <c:v>0.15</c:v>
                </c:pt>
                <c:pt idx="9">
                  <c:v>0.1</c:v>
                </c:pt>
                <c:pt idx="10">
                  <c:v>0.3125</c:v>
                </c:pt>
                <c:pt idx="11">
                  <c:v>9.0909090909090912E-2</c:v>
                </c:pt>
                <c:pt idx="12">
                  <c:v>0.25777777777777777</c:v>
                </c:pt>
                <c:pt idx="13">
                  <c:v>7.575757575757576E-2</c:v>
                </c:pt>
                <c:pt idx="14">
                  <c:v>0.53424657534246578</c:v>
                </c:pt>
                <c:pt idx="15">
                  <c:v>0.32745098039215687</c:v>
                </c:pt>
                <c:pt idx="16">
                  <c:v>0.23287671232876711</c:v>
                </c:pt>
                <c:pt idx="17">
                  <c:v>0.23287671232876711</c:v>
                </c:pt>
                <c:pt idx="18">
                  <c:v>0.23287671232876711</c:v>
                </c:pt>
                <c:pt idx="19">
                  <c:v>0</c:v>
                </c:pt>
                <c:pt idx="20">
                  <c:v>0</c:v>
                </c:pt>
                <c:pt idx="21">
                  <c:v>0.20359281437125748</c:v>
                </c:pt>
                <c:pt idx="22">
                  <c:v>0.41111111111111109</c:v>
                </c:pt>
                <c:pt idx="23">
                  <c:v>0.41111111111111109</c:v>
                </c:pt>
                <c:pt idx="24">
                  <c:v>0.1</c:v>
                </c:pt>
                <c:pt idx="25">
                  <c:v>-0.42857142857142855</c:v>
                </c:pt>
                <c:pt idx="26">
                  <c:v>0</c:v>
                </c:pt>
                <c:pt idx="27">
                  <c:v>0</c:v>
                </c:pt>
                <c:pt idx="28">
                  <c:v>0.44444444444444442</c:v>
                </c:pt>
                <c:pt idx="29">
                  <c:v>0.1111111111111111</c:v>
                </c:pt>
                <c:pt idx="30">
                  <c:v>-0.1111111111111111</c:v>
                </c:pt>
                <c:pt idx="31">
                  <c:v>-0.15555555555555556</c:v>
                </c:pt>
                <c:pt idx="32">
                  <c:v>-1.5</c:v>
                </c:pt>
                <c:pt idx="33">
                  <c:v>-0.2</c:v>
                </c:pt>
                <c:pt idx="34">
                  <c:v>-0.5</c:v>
                </c:pt>
                <c:pt idx="35">
                  <c:v>0.16666666666666666</c:v>
                </c:pt>
                <c:pt idx="36">
                  <c:v>0.36014625228519198</c:v>
                </c:pt>
                <c:pt idx="37">
                  <c:v>0.36014625228519198</c:v>
                </c:pt>
                <c:pt idx="38">
                  <c:v>-0.16666666666666666</c:v>
                </c:pt>
                <c:pt idx="39">
                  <c:v>0.36014625228519198</c:v>
                </c:pt>
                <c:pt idx="40">
                  <c:v>-0.33333333333333331</c:v>
                </c:pt>
                <c:pt idx="41">
                  <c:v>0.36014625228519198</c:v>
                </c:pt>
                <c:pt idx="42">
                  <c:v>0.36014625228519198</c:v>
                </c:pt>
                <c:pt idx="43">
                  <c:v>-0.25</c:v>
                </c:pt>
                <c:pt idx="44">
                  <c:v>-0.33333333333333331</c:v>
                </c:pt>
                <c:pt idx="45">
                  <c:v>0.37777777777777777</c:v>
                </c:pt>
                <c:pt idx="46">
                  <c:v>-0.2</c:v>
                </c:pt>
                <c:pt idx="47">
                  <c:v>0</c:v>
                </c:pt>
                <c:pt idx="48">
                  <c:v>0.5</c:v>
                </c:pt>
                <c:pt idx="49">
                  <c:v>-1.8611111111111112</c:v>
                </c:pt>
                <c:pt idx="50">
                  <c:v>-0.24444444444444444</c:v>
                </c:pt>
                <c:pt idx="51">
                  <c:v>0.14285714285714285</c:v>
                </c:pt>
                <c:pt idx="52">
                  <c:v>0.4</c:v>
                </c:pt>
                <c:pt idx="53">
                  <c:v>-6.6666666666666666E-2</c:v>
                </c:pt>
                <c:pt idx="54">
                  <c:v>0.61904761904761907</c:v>
                </c:pt>
                <c:pt idx="55">
                  <c:v>-0.33333333333333331</c:v>
                </c:pt>
                <c:pt idx="56">
                  <c:v>-0.46666666666666667</c:v>
                </c:pt>
                <c:pt idx="57">
                  <c:v>0.58866544789762343</c:v>
                </c:pt>
                <c:pt idx="58">
                  <c:v>0.17808219178082191</c:v>
                </c:pt>
                <c:pt idx="59">
                  <c:v>0.17808219178082191</c:v>
                </c:pt>
                <c:pt idx="60">
                  <c:v>0.17808219178082191</c:v>
                </c:pt>
                <c:pt idx="61">
                  <c:v>0.17808219178082191</c:v>
                </c:pt>
                <c:pt idx="62">
                  <c:v>0.17808219178082191</c:v>
                </c:pt>
                <c:pt idx="63">
                  <c:v>-0.33333333333333331</c:v>
                </c:pt>
                <c:pt idx="64">
                  <c:v>-0.13389121338912133</c:v>
                </c:pt>
                <c:pt idx="65">
                  <c:v>0.7142857142857143</c:v>
                </c:pt>
                <c:pt idx="66">
                  <c:v>0.55866900175131351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0.13544668587896252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1-47F3-9127-B722041D2120}"/>
            </c:ext>
          </c:extLst>
        </c:ser>
        <c:ser>
          <c:idx val="1"/>
          <c:order val="1"/>
          <c:spPr>
            <a:ln w="3492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'2017'!$H$3:$H$73</c:f>
              <c:numCache>
                <c:formatCode>0.000</c:formatCode>
                <c:ptCount val="71"/>
                <c:pt idx="0">
                  <c:v>6.0278097915807696E-2</c:v>
                </c:pt>
                <c:pt idx="1">
                  <c:v>6.0278097915807696E-2</c:v>
                </c:pt>
                <c:pt idx="2">
                  <c:v>6.0278097915807696E-2</c:v>
                </c:pt>
                <c:pt idx="3">
                  <c:v>6.0278097915807696E-2</c:v>
                </c:pt>
                <c:pt idx="4">
                  <c:v>6.0278097915807696E-2</c:v>
                </c:pt>
                <c:pt idx="5">
                  <c:v>6.0278097915807696E-2</c:v>
                </c:pt>
                <c:pt idx="6">
                  <c:v>6.0278097915807696E-2</c:v>
                </c:pt>
                <c:pt idx="7">
                  <c:v>6.0278097915807696E-2</c:v>
                </c:pt>
                <c:pt idx="8">
                  <c:v>6.0278097915807696E-2</c:v>
                </c:pt>
                <c:pt idx="9">
                  <c:v>6.0278097915807696E-2</c:v>
                </c:pt>
                <c:pt idx="10">
                  <c:v>6.0278097915807696E-2</c:v>
                </c:pt>
                <c:pt idx="11">
                  <c:v>6.0278097915807696E-2</c:v>
                </c:pt>
                <c:pt idx="12">
                  <c:v>6.0278097915807696E-2</c:v>
                </c:pt>
                <c:pt idx="13">
                  <c:v>6.0278097915807696E-2</c:v>
                </c:pt>
                <c:pt idx="14">
                  <c:v>6.0278097915807696E-2</c:v>
                </c:pt>
                <c:pt idx="15">
                  <c:v>6.0278097915807696E-2</c:v>
                </c:pt>
                <c:pt idx="16">
                  <c:v>6.0278097915807696E-2</c:v>
                </c:pt>
                <c:pt idx="17">
                  <c:v>6.0278097915807696E-2</c:v>
                </c:pt>
                <c:pt idx="18">
                  <c:v>6.0278097915807696E-2</c:v>
                </c:pt>
                <c:pt idx="19">
                  <c:v>6.0278097915807696E-2</c:v>
                </c:pt>
                <c:pt idx="20">
                  <c:v>6.0278097915807696E-2</c:v>
                </c:pt>
                <c:pt idx="21">
                  <c:v>6.0278097915807696E-2</c:v>
                </c:pt>
                <c:pt idx="22">
                  <c:v>6.0278097915807696E-2</c:v>
                </c:pt>
                <c:pt idx="23">
                  <c:v>6.0278097915807696E-2</c:v>
                </c:pt>
                <c:pt idx="24">
                  <c:v>6.0278097915807696E-2</c:v>
                </c:pt>
                <c:pt idx="25">
                  <c:v>6.0278097915807696E-2</c:v>
                </c:pt>
                <c:pt idx="26">
                  <c:v>6.0278097915807696E-2</c:v>
                </c:pt>
                <c:pt idx="27">
                  <c:v>6.0278097915807696E-2</c:v>
                </c:pt>
                <c:pt idx="28">
                  <c:v>6.0278097915807696E-2</c:v>
                </c:pt>
                <c:pt idx="29">
                  <c:v>6.0278097915807696E-2</c:v>
                </c:pt>
                <c:pt idx="30">
                  <c:v>6.0278097915807696E-2</c:v>
                </c:pt>
                <c:pt idx="31">
                  <c:v>6.0278097915807696E-2</c:v>
                </c:pt>
                <c:pt idx="32">
                  <c:v>6.0278097915807696E-2</c:v>
                </c:pt>
                <c:pt idx="33">
                  <c:v>6.0278097915807696E-2</c:v>
                </c:pt>
                <c:pt idx="34">
                  <c:v>6.0278097915807696E-2</c:v>
                </c:pt>
                <c:pt idx="35">
                  <c:v>6.0278097915807696E-2</c:v>
                </c:pt>
                <c:pt idx="36">
                  <c:v>6.0278097915807696E-2</c:v>
                </c:pt>
                <c:pt idx="37">
                  <c:v>6.0278097915807696E-2</c:v>
                </c:pt>
                <c:pt idx="38">
                  <c:v>6.0278097915807696E-2</c:v>
                </c:pt>
                <c:pt idx="39">
                  <c:v>6.0278097915807696E-2</c:v>
                </c:pt>
                <c:pt idx="40">
                  <c:v>6.0278097915807696E-2</c:v>
                </c:pt>
                <c:pt idx="41">
                  <c:v>6.0278097915807696E-2</c:v>
                </c:pt>
                <c:pt idx="42">
                  <c:v>6.0278097915807696E-2</c:v>
                </c:pt>
                <c:pt idx="43">
                  <c:v>6.0278097915807696E-2</c:v>
                </c:pt>
                <c:pt idx="44">
                  <c:v>6.0278097915807696E-2</c:v>
                </c:pt>
                <c:pt idx="45">
                  <c:v>6.0278097915807696E-2</c:v>
                </c:pt>
                <c:pt idx="46">
                  <c:v>6.0278097915807696E-2</c:v>
                </c:pt>
                <c:pt idx="47">
                  <c:v>6.0278097915807696E-2</c:v>
                </c:pt>
                <c:pt idx="48">
                  <c:v>6.0278097915807696E-2</c:v>
                </c:pt>
                <c:pt idx="49">
                  <c:v>6.0278097915807696E-2</c:v>
                </c:pt>
                <c:pt idx="50">
                  <c:v>6.0278097915807696E-2</c:v>
                </c:pt>
                <c:pt idx="51">
                  <c:v>6.0278097915807696E-2</c:v>
                </c:pt>
                <c:pt idx="52">
                  <c:v>6.0278097915807696E-2</c:v>
                </c:pt>
                <c:pt idx="53">
                  <c:v>6.0278097915807696E-2</c:v>
                </c:pt>
                <c:pt idx="54">
                  <c:v>6.0278097915807696E-2</c:v>
                </c:pt>
                <c:pt idx="55">
                  <c:v>6.0278097915807696E-2</c:v>
                </c:pt>
                <c:pt idx="56">
                  <c:v>6.0278097915807696E-2</c:v>
                </c:pt>
                <c:pt idx="57">
                  <c:v>6.0278097915807696E-2</c:v>
                </c:pt>
                <c:pt idx="58">
                  <c:v>6.0278097915807696E-2</c:v>
                </c:pt>
                <c:pt idx="59">
                  <c:v>6.0278097915807696E-2</c:v>
                </c:pt>
                <c:pt idx="60">
                  <c:v>6.0278097915807696E-2</c:v>
                </c:pt>
                <c:pt idx="61">
                  <c:v>6.0278097915807696E-2</c:v>
                </c:pt>
                <c:pt idx="62">
                  <c:v>6.0278097915807696E-2</c:v>
                </c:pt>
                <c:pt idx="63">
                  <c:v>6.0278097915807696E-2</c:v>
                </c:pt>
                <c:pt idx="64">
                  <c:v>6.0278097915807696E-2</c:v>
                </c:pt>
                <c:pt idx="65">
                  <c:v>6.0278097915807696E-2</c:v>
                </c:pt>
                <c:pt idx="66">
                  <c:v>6.0278097915807696E-2</c:v>
                </c:pt>
                <c:pt idx="67">
                  <c:v>6.0278097915807696E-2</c:v>
                </c:pt>
                <c:pt idx="68">
                  <c:v>6.0278097915807696E-2</c:v>
                </c:pt>
                <c:pt idx="69">
                  <c:v>6.0278097915807696E-2</c:v>
                </c:pt>
                <c:pt idx="70">
                  <c:v>6.0278097915807696E-2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AB1-47F3-9127-B722041D2120}"/>
            </c:ext>
          </c:extLst>
        </c:ser>
        <c:ser>
          <c:idx val="2"/>
          <c:order val="2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'2017'!$I$3:$I$73</c:f>
              <c:numCache>
                <c:formatCode>0.000</c:formatCode>
                <c:ptCount val="71"/>
                <c:pt idx="0">
                  <c:v>0.4625031063831373</c:v>
                </c:pt>
                <c:pt idx="1">
                  <c:v>0.4625031063831373</c:v>
                </c:pt>
                <c:pt idx="2">
                  <c:v>0.4625031063831373</c:v>
                </c:pt>
                <c:pt idx="3">
                  <c:v>0.4625031063831373</c:v>
                </c:pt>
                <c:pt idx="4">
                  <c:v>0.4625031063831373</c:v>
                </c:pt>
                <c:pt idx="5">
                  <c:v>0.4625031063831373</c:v>
                </c:pt>
                <c:pt idx="6">
                  <c:v>0.4625031063831373</c:v>
                </c:pt>
                <c:pt idx="7">
                  <c:v>0.4625031063831373</c:v>
                </c:pt>
                <c:pt idx="8">
                  <c:v>0.4625031063831373</c:v>
                </c:pt>
                <c:pt idx="9">
                  <c:v>0.4625031063831373</c:v>
                </c:pt>
                <c:pt idx="10">
                  <c:v>0.4625031063831373</c:v>
                </c:pt>
                <c:pt idx="11">
                  <c:v>0.4625031063831373</c:v>
                </c:pt>
                <c:pt idx="12">
                  <c:v>0.4625031063831373</c:v>
                </c:pt>
                <c:pt idx="13">
                  <c:v>0.4625031063831373</c:v>
                </c:pt>
                <c:pt idx="14">
                  <c:v>0.4625031063831373</c:v>
                </c:pt>
                <c:pt idx="15">
                  <c:v>0.4625031063831373</c:v>
                </c:pt>
                <c:pt idx="16">
                  <c:v>0.4625031063831373</c:v>
                </c:pt>
                <c:pt idx="17">
                  <c:v>0.4625031063831373</c:v>
                </c:pt>
                <c:pt idx="18">
                  <c:v>0.4625031063831373</c:v>
                </c:pt>
                <c:pt idx="19">
                  <c:v>0.4625031063831373</c:v>
                </c:pt>
                <c:pt idx="20">
                  <c:v>0.4625031063831373</c:v>
                </c:pt>
                <c:pt idx="21">
                  <c:v>0.4625031063831373</c:v>
                </c:pt>
                <c:pt idx="22">
                  <c:v>0.4625031063831373</c:v>
                </c:pt>
                <c:pt idx="23">
                  <c:v>0.4625031063831373</c:v>
                </c:pt>
                <c:pt idx="24">
                  <c:v>0.4625031063831373</c:v>
                </c:pt>
                <c:pt idx="25">
                  <c:v>0.4625031063831373</c:v>
                </c:pt>
                <c:pt idx="26">
                  <c:v>0.4625031063831373</c:v>
                </c:pt>
                <c:pt idx="27">
                  <c:v>0.4625031063831373</c:v>
                </c:pt>
                <c:pt idx="28">
                  <c:v>0.4625031063831373</c:v>
                </c:pt>
                <c:pt idx="29">
                  <c:v>0.4625031063831373</c:v>
                </c:pt>
                <c:pt idx="30">
                  <c:v>0.4625031063831373</c:v>
                </c:pt>
                <c:pt idx="31">
                  <c:v>0.4625031063831373</c:v>
                </c:pt>
                <c:pt idx="32">
                  <c:v>0.4625031063831373</c:v>
                </c:pt>
                <c:pt idx="33">
                  <c:v>0.4625031063831373</c:v>
                </c:pt>
                <c:pt idx="34">
                  <c:v>0.4625031063831373</c:v>
                </c:pt>
                <c:pt idx="35">
                  <c:v>0.4625031063831373</c:v>
                </c:pt>
                <c:pt idx="36">
                  <c:v>0.4625031063831373</c:v>
                </c:pt>
                <c:pt idx="37">
                  <c:v>0.4625031063831373</c:v>
                </c:pt>
                <c:pt idx="38">
                  <c:v>0.4625031063831373</c:v>
                </c:pt>
                <c:pt idx="39">
                  <c:v>0.4625031063831373</c:v>
                </c:pt>
                <c:pt idx="40">
                  <c:v>0.4625031063831373</c:v>
                </c:pt>
                <c:pt idx="41">
                  <c:v>0.4625031063831373</c:v>
                </c:pt>
                <c:pt idx="42">
                  <c:v>0.4625031063831373</c:v>
                </c:pt>
                <c:pt idx="43">
                  <c:v>0.4625031063831373</c:v>
                </c:pt>
                <c:pt idx="44">
                  <c:v>0.4625031063831373</c:v>
                </c:pt>
                <c:pt idx="45">
                  <c:v>0.4625031063831373</c:v>
                </c:pt>
                <c:pt idx="46">
                  <c:v>0.4625031063831373</c:v>
                </c:pt>
                <c:pt idx="47">
                  <c:v>0.4625031063831373</c:v>
                </c:pt>
                <c:pt idx="48">
                  <c:v>0.4625031063831373</c:v>
                </c:pt>
                <c:pt idx="49">
                  <c:v>0.4625031063831373</c:v>
                </c:pt>
                <c:pt idx="50">
                  <c:v>0.4625031063831373</c:v>
                </c:pt>
                <c:pt idx="51">
                  <c:v>0.4625031063831373</c:v>
                </c:pt>
                <c:pt idx="52">
                  <c:v>0.4625031063831373</c:v>
                </c:pt>
                <c:pt idx="53">
                  <c:v>0.4625031063831373</c:v>
                </c:pt>
                <c:pt idx="54">
                  <c:v>0.4625031063831373</c:v>
                </c:pt>
                <c:pt idx="55">
                  <c:v>0.4625031063831373</c:v>
                </c:pt>
                <c:pt idx="56">
                  <c:v>0.4625031063831373</c:v>
                </c:pt>
                <c:pt idx="57">
                  <c:v>0.4625031063831373</c:v>
                </c:pt>
                <c:pt idx="58">
                  <c:v>0.4625031063831373</c:v>
                </c:pt>
                <c:pt idx="59">
                  <c:v>0.4625031063831373</c:v>
                </c:pt>
                <c:pt idx="60">
                  <c:v>0.4625031063831373</c:v>
                </c:pt>
                <c:pt idx="61">
                  <c:v>0.4625031063831373</c:v>
                </c:pt>
                <c:pt idx="62">
                  <c:v>0.4625031063831373</c:v>
                </c:pt>
                <c:pt idx="63">
                  <c:v>0.4625031063831373</c:v>
                </c:pt>
                <c:pt idx="64">
                  <c:v>0.4625031063831373</c:v>
                </c:pt>
                <c:pt idx="65">
                  <c:v>0.4625031063831373</c:v>
                </c:pt>
                <c:pt idx="66">
                  <c:v>0.4625031063831373</c:v>
                </c:pt>
                <c:pt idx="67">
                  <c:v>0.4625031063831373</c:v>
                </c:pt>
                <c:pt idx="68">
                  <c:v>0.4625031063831373</c:v>
                </c:pt>
                <c:pt idx="69">
                  <c:v>0.4625031063831373</c:v>
                </c:pt>
                <c:pt idx="70">
                  <c:v>0.4625031063831373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AB1-47F3-9127-B722041D2120}"/>
            </c:ext>
          </c:extLst>
        </c:ser>
        <c:ser>
          <c:idx val="3"/>
          <c:order val="3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'2017'!$J$3:$J$73</c:f>
              <c:numCache>
                <c:formatCode>0.000</c:formatCode>
                <c:ptCount val="71"/>
                <c:pt idx="0">
                  <c:v>-0.34194691055152193</c:v>
                </c:pt>
                <c:pt idx="1">
                  <c:v>-0.34194691055152193</c:v>
                </c:pt>
                <c:pt idx="2">
                  <c:v>-0.34194691055152193</c:v>
                </c:pt>
                <c:pt idx="3">
                  <c:v>-0.34194691055152193</c:v>
                </c:pt>
                <c:pt idx="4">
                  <c:v>-0.34194691055152193</c:v>
                </c:pt>
                <c:pt idx="5">
                  <c:v>-0.34194691055152193</c:v>
                </c:pt>
                <c:pt idx="6">
                  <c:v>-0.34194691055152193</c:v>
                </c:pt>
                <c:pt idx="7">
                  <c:v>-0.34194691055152193</c:v>
                </c:pt>
                <c:pt idx="8">
                  <c:v>-0.34194691055152193</c:v>
                </c:pt>
                <c:pt idx="9">
                  <c:v>-0.34194691055152193</c:v>
                </c:pt>
                <c:pt idx="10">
                  <c:v>-0.34194691055152193</c:v>
                </c:pt>
                <c:pt idx="11">
                  <c:v>-0.34194691055152193</c:v>
                </c:pt>
                <c:pt idx="12">
                  <c:v>-0.34194691055152193</c:v>
                </c:pt>
                <c:pt idx="13">
                  <c:v>-0.34194691055152193</c:v>
                </c:pt>
                <c:pt idx="14">
                  <c:v>-0.34194691055152193</c:v>
                </c:pt>
                <c:pt idx="15">
                  <c:v>-0.34194691055152193</c:v>
                </c:pt>
                <c:pt idx="16">
                  <c:v>-0.34194691055152193</c:v>
                </c:pt>
                <c:pt idx="17">
                  <c:v>-0.34194691055152193</c:v>
                </c:pt>
                <c:pt idx="18">
                  <c:v>-0.34194691055152193</c:v>
                </c:pt>
                <c:pt idx="19">
                  <c:v>-0.34194691055152193</c:v>
                </c:pt>
                <c:pt idx="20">
                  <c:v>-0.34194691055152193</c:v>
                </c:pt>
                <c:pt idx="21">
                  <c:v>-0.34194691055152193</c:v>
                </c:pt>
                <c:pt idx="22">
                  <c:v>-0.34194691055152193</c:v>
                </c:pt>
                <c:pt idx="23">
                  <c:v>-0.34194691055152193</c:v>
                </c:pt>
                <c:pt idx="24">
                  <c:v>-0.34194691055152193</c:v>
                </c:pt>
                <c:pt idx="25">
                  <c:v>-0.34194691055152193</c:v>
                </c:pt>
                <c:pt idx="26">
                  <c:v>-0.34194691055152193</c:v>
                </c:pt>
                <c:pt idx="27">
                  <c:v>-0.34194691055152193</c:v>
                </c:pt>
                <c:pt idx="28">
                  <c:v>-0.34194691055152193</c:v>
                </c:pt>
                <c:pt idx="29">
                  <c:v>-0.34194691055152193</c:v>
                </c:pt>
                <c:pt idx="30">
                  <c:v>-0.34194691055152193</c:v>
                </c:pt>
                <c:pt idx="31">
                  <c:v>-0.34194691055152193</c:v>
                </c:pt>
                <c:pt idx="32">
                  <c:v>-0.34194691055152193</c:v>
                </c:pt>
                <c:pt idx="33">
                  <c:v>-0.34194691055152193</c:v>
                </c:pt>
                <c:pt idx="34">
                  <c:v>-0.34194691055152193</c:v>
                </c:pt>
                <c:pt idx="35">
                  <c:v>-0.34194691055152193</c:v>
                </c:pt>
                <c:pt idx="36">
                  <c:v>-0.34194691055152193</c:v>
                </c:pt>
                <c:pt idx="37">
                  <c:v>-0.34194691055152193</c:v>
                </c:pt>
                <c:pt idx="38">
                  <c:v>-0.34194691055152193</c:v>
                </c:pt>
                <c:pt idx="39">
                  <c:v>-0.34194691055152193</c:v>
                </c:pt>
                <c:pt idx="40">
                  <c:v>-0.34194691055152193</c:v>
                </c:pt>
                <c:pt idx="41">
                  <c:v>-0.34194691055152193</c:v>
                </c:pt>
                <c:pt idx="42">
                  <c:v>-0.34194691055152193</c:v>
                </c:pt>
                <c:pt idx="43">
                  <c:v>-0.34194691055152193</c:v>
                </c:pt>
                <c:pt idx="44">
                  <c:v>-0.34194691055152193</c:v>
                </c:pt>
                <c:pt idx="45">
                  <c:v>-0.34194691055152193</c:v>
                </c:pt>
                <c:pt idx="46">
                  <c:v>-0.34194691055152193</c:v>
                </c:pt>
                <c:pt idx="47">
                  <c:v>-0.34194691055152193</c:v>
                </c:pt>
                <c:pt idx="48">
                  <c:v>-0.34194691055152193</c:v>
                </c:pt>
                <c:pt idx="49">
                  <c:v>-0.34194691055152193</c:v>
                </c:pt>
                <c:pt idx="50">
                  <c:v>-0.34194691055152193</c:v>
                </c:pt>
                <c:pt idx="51">
                  <c:v>-0.34194691055152193</c:v>
                </c:pt>
                <c:pt idx="52">
                  <c:v>-0.34194691055152193</c:v>
                </c:pt>
                <c:pt idx="53">
                  <c:v>-0.34194691055152193</c:v>
                </c:pt>
                <c:pt idx="54">
                  <c:v>-0.34194691055152193</c:v>
                </c:pt>
                <c:pt idx="55">
                  <c:v>-0.34194691055152193</c:v>
                </c:pt>
                <c:pt idx="56">
                  <c:v>-0.34194691055152193</c:v>
                </c:pt>
                <c:pt idx="57">
                  <c:v>-0.34194691055152193</c:v>
                </c:pt>
                <c:pt idx="58">
                  <c:v>-0.34194691055152193</c:v>
                </c:pt>
                <c:pt idx="59">
                  <c:v>-0.34194691055152193</c:v>
                </c:pt>
                <c:pt idx="60">
                  <c:v>-0.34194691055152193</c:v>
                </c:pt>
                <c:pt idx="61">
                  <c:v>-0.34194691055152193</c:v>
                </c:pt>
                <c:pt idx="62">
                  <c:v>-0.34194691055152193</c:v>
                </c:pt>
                <c:pt idx="63">
                  <c:v>-0.34194691055152193</c:v>
                </c:pt>
                <c:pt idx="64">
                  <c:v>-0.34194691055152193</c:v>
                </c:pt>
                <c:pt idx="65">
                  <c:v>-0.34194691055152193</c:v>
                </c:pt>
                <c:pt idx="66">
                  <c:v>-0.34194691055152193</c:v>
                </c:pt>
                <c:pt idx="67">
                  <c:v>-0.34194691055152193</c:v>
                </c:pt>
                <c:pt idx="68">
                  <c:v>-0.34194691055152193</c:v>
                </c:pt>
                <c:pt idx="69">
                  <c:v>-0.34194691055152193</c:v>
                </c:pt>
                <c:pt idx="70">
                  <c:v>-0.34194691055152193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AB1-47F3-9127-B722041D2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796352"/>
        <c:axId val="306799488"/>
      </c:lineChart>
      <c:catAx>
        <c:axId val="30679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6799488"/>
        <c:crosses val="autoZero"/>
        <c:auto val="1"/>
        <c:lblAlgn val="ctr"/>
        <c:lblOffset val="100"/>
        <c:noMultiLvlLbl val="0"/>
      </c:catAx>
      <c:valAx>
        <c:axId val="30679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679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Pt>
            <c:idx val="29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4BE-4350-98E3-5446F63BA19B}"/>
              </c:ext>
            </c:extLst>
          </c:dPt>
          <c:dPt>
            <c:idx val="46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4BE-4350-98E3-5446F63BA19B}"/>
              </c:ext>
            </c:extLst>
          </c:dPt>
          <c:dPt>
            <c:idx val="50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4BE-4350-98E3-5446F63BA19B}"/>
              </c:ext>
            </c:extLst>
          </c:dPt>
          <c:dPt>
            <c:idx val="69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4BE-4350-98E3-5446F63BA19B}"/>
              </c:ext>
            </c:extLst>
          </c:dPt>
          <c:dPt>
            <c:idx val="70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4BE-4350-98E3-5446F63BA19B}"/>
              </c:ext>
            </c:extLst>
          </c:dPt>
          <c:val>
            <c:numRef>
              <c:f>'2018'!$G$3:$G$75</c:f>
              <c:numCache>
                <c:formatCode>0.00</c:formatCode>
                <c:ptCount val="73"/>
                <c:pt idx="0">
                  <c:v>0.26333333333333331</c:v>
                </c:pt>
                <c:pt idx="1">
                  <c:v>0.12549019607843137</c:v>
                </c:pt>
                <c:pt idx="2">
                  <c:v>5.8823529411764705E-2</c:v>
                </c:pt>
                <c:pt idx="3">
                  <c:v>2.7450980392156862E-2</c:v>
                </c:pt>
                <c:pt idx="4">
                  <c:v>2.7777777777777776E-2</c:v>
                </c:pt>
                <c:pt idx="5">
                  <c:v>3.125E-2</c:v>
                </c:pt>
                <c:pt idx="6">
                  <c:v>1.8518518518518517E-2</c:v>
                </c:pt>
                <c:pt idx="7">
                  <c:v>0.22191780821917809</c:v>
                </c:pt>
                <c:pt idx="8">
                  <c:v>0.15</c:v>
                </c:pt>
                <c:pt idx="9">
                  <c:v>0.1</c:v>
                </c:pt>
                <c:pt idx="10">
                  <c:v>0.3125</c:v>
                </c:pt>
                <c:pt idx="11">
                  <c:v>9.0909090909090912E-2</c:v>
                </c:pt>
                <c:pt idx="12">
                  <c:v>0.25777777777777777</c:v>
                </c:pt>
                <c:pt idx="13">
                  <c:v>7.575757575757576E-2</c:v>
                </c:pt>
                <c:pt idx="14">
                  <c:v>0.53424657534246578</c:v>
                </c:pt>
                <c:pt idx="15">
                  <c:v>0.32745098039215687</c:v>
                </c:pt>
                <c:pt idx="16">
                  <c:v>0</c:v>
                </c:pt>
                <c:pt idx="17">
                  <c:v>0</c:v>
                </c:pt>
                <c:pt idx="18">
                  <c:v>0.20359281437125748</c:v>
                </c:pt>
                <c:pt idx="19">
                  <c:v>0.41111111111111109</c:v>
                </c:pt>
                <c:pt idx="20">
                  <c:v>0.41111111111111109</c:v>
                </c:pt>
                <c:pt idx="21">
                  <c:v>0.1</c:v>
                </c:pt>
                <c:pt idx="22">
                  <c:v>-0.42857142857142855</c:v>
                </c:pt>
                <c:pt idx="23">
                  <c:v>0</c:v>
                </c:pt>
                <c:pt idx="24">
                  <c:v>0</c:v>
                </c:pt>
                <c:pt idx="25">
                  <c:v>0.44444444444444442</c:v>
                </c:pt>
                <c:pt idx="26">
                  <c:v>0.1111111111111111</c:v>
                </c:pt>
                <c:pt idx="27">
                  <c:v>-0.1111111111111111</c:v>
                </c:pt>
                <c:pt idx="28">
                  <c:v>-0.15555555555555556</c:v>
                </c:pt>
                <c:pt idx="29">
                  <c:v>-1.5</c:v>
                </c:pt>
                <c:pt idx="30">
                  <c:v>-0.2</c:v>
                </c:pt>
                <c:pt idx="31">
                  <c:v>-0.5</c:v>
                </c:pt>
                <c:pt idx="32">
                  <c:v>0.16666666666666666</c:v>
                </c:pt>
                <c:pt idx="33">
                  <c:v>0.36014625228519198</c:v>
                </c:pt>
                <c:pt idx="34">
                  <c:v>0.36014625228519198</c:v>
                </c:pt>
                <c:pt idx="35">
                  <c:v>-0.16666666666666666</c:v>
                </c:pt>
                <c:pt idx="36">
                  <c:v>0.36014625228519198</c:v>
                </c:pt>
                <c:pt idx="37">
                  <c:v>-0.33333333333333331</c:v>
                </c:pt>
                <c:pt idx="38">
                  <c:v>0.36014625228519198</c:v>
                </c:pt>
                <c:pt idx="39">
                  <c:v>0.36014625228519198</c:v>
                </c:pt>
                <c:pt idx="40">
                  <c:v>-0.25</c:v>
                </c:pt>
                <c:pt idx="41">
                  <c:v>-0.33333333333333331</c:v>
                </c:pt>
                <c:pt idx="42">
                  <c:v>0.37777777777777777</c:v>
                </c:pt>
                <c:pt idx="43">
                  <c:v>-0.2</c:v>
                </c:pt>
                <c:pt idx="44">
                  <c:v>0</c:v>
                </c:pt>
                <c:pt idx="45">
                  <c:v>0.5</c:v>
                </c:pt>
                <c:pt idx="46">
                  <c:v>-1.8611111111111112</c:v>
                </c:pt>
                <c:pt idx="47">
                  <c:v>-0.24444444444444444</c:v>
                </c:pt>
                <c:pt idx="48">
                  <c:v>0.44444444444444442</c:v>
                </c:pt>
                <c:pt idx="49">
                  <c:v>0.1</c:v>
                </c:pt>
                <c:pt idx="50">
                  <c:v>0.14285714285714285</c:v>
                </c:pt>
                <c:pt idx="51">
                  <c:v>0.4</c:v>
                </c:pt>
                <c:pt idx="52">
                  <c:v>-6.6666666666666666E-2</c:v>
                </c:pt>
                <c:pt idx="53">
                  <c:v>0.61904761904761907</c:v>
                </c:pt>
                <c:pt idx="54">
                  <c:v>-0.33333333333333331</c:v>
                </c:pt>
                <c:pt idx="55">
                  <c:v>-0.46666666666666667</c:v>
                </c:pt>
                <c:pt idx="56">
                  <c:v>0.58866544789762343</c:v>
                </c:pt>
                <c:pt idx="57">
                  <c:v>0.17808219178082191</c:v>
                </c:pt>
                <c:pt idx="58">
                  <c:v>0.17808219178082191</c:v>
                </c:pt>
                <c:pt idx="59">
                  <c:v>0.17808219178082191</c:v>
                </c:pt>
                <c:pt idx="60">
                  <c:v>0.17808219178082191</c:v>
                </c:pt>
                <c:pt idx="61">
                  <c:v>0.17808219178082191</c:v>
                </c:pt>
                <c:pt idx="62">
                  <c:v>-0.33333333333333331</c:v>
                </c:pt>
                <c:pt idx="63">
                  <c:v>-0.13389121338912133</c:v>
                </c:pt>
                <c:pt idx="64">
                  <c:v>0.7142857142857143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0.13544668587896252</c:v>
                </c:pt>
                <c:pt idx="69">
                  <c:v>-1.9159663865546219</c:v>
                </c:pt>
                <c:pt idx="70">
                  <c:v>-3.2857142857142856</c:v>
                </c:pt>
                <c:pt idx="71" formatCode="0.00_ ;[Red]\-0.00\ ">
                  <c:v>0.45454545454545453</c:v>
                </c:pt>
                <c:pt idx="72" formatCode="0.00_ ;[Red]\-0.00\ ">
                  <c:v>0.68421052631578949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BE-4350-98E3-5446F63BA19B}"/>
            </c:ext>
          </c:extLst>
        </c:ser>
        <c:ser>
          <c:idx val="1"/>
          <c:order val="1"/>
          <c:spPr>
            <a:ln w="3810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'2018'!$H$3:$H$75</c:f>
              <c:numCache>
                <c:formatCode>0.00</c:formatCode>
                <c:ptCount val="73"/>
                <c:pt idx="0">
                  <c:v>-6.7949922421710468E-3</c:v>
                </c:pt>
                <c:pt idx="1">
                  <c:v>-6.7949922421710468E-3</c:v>
                </c:pt>
                <c:pt idx="2">
                  <c:v>-6.7949922421710468E-3</c:v>
                </c:pt>
                <c:pt idx="3">
                  <c:v>-6.7949922421710468E-3</c:v>
                </c:pt>
                <c:pt idx="4">
                  <c:v>-6.7949922421710468E-3</c:v>
                </c:pt>
                <c:pt idx="5">
                  <c:v>-6.7949922421710468E-3</c:v>
                </c:pt>
                <c:pt idx="6">
                  <c:v>-6.7949922421710468E-3</c:v>
                </c:pt>
                <c:pt idx="7">
                  <c:v>-6.7949922421710468E-3</c:v>
                </c:pt>
                <c:pt idx="8">
                  <c:v>-6.7949922421710468E-3</c:v>
                </c:pt>
                <c:pt idx="9">
                  <c:v>-6.7949922421710468E-3</c:v>
                </c:pt>
                <c:pt idx="10">
                  <c:v>-6.7949922421710468E-3</c:v>
                </c:pt>
                <c:pt idx="11">
                  <c:v>-6.7949922421710468E-3</c:v>
                </c:pt>
                <c:pt idx="12">
                  <c:v>-6.7949922421710468E-3</c:v>
                </c:pt>
                <c:pt idx="13">
                  <c:v>-6.7949922421710468E-3</c:v>
                </c:pt>
                <c:pt idx="14">
                  <c:v>-6.7949922421710468E-3</c:v>
                </c:pt>
                <c:pt idx="15">
                  <c:v>-6.7949922421710468E-3</c:v>
                </c:pt>
                <c:pt idx="16">
                  <c:v>-6.7949922421710468E-3</c:v>
                </c:pt>
                <c:pt idx="17">
                  <c:v>-6.7949922421710468E-3</c:v>
                </c:pt>
                <c:pt idx="18">
                  <c:v>-6.7949922421710468E-3</c:v>
                </c:pt>
                <c:pt idx="19">
                  <c:v>-6.7949922421710468E-3</c:v>
                </c:pt>
                <c:pt idx="20">
                  <c:v>-6.7949922421710468E-3</c:v>
                </c:pt>
                <c:pt idx="21">
                  <c:v>-6.7949922421710468E-3</c:v>
                </c:pt>
                <c:pt idx="22">
                  <c:v>-6.7949922421710468E-3</c:v>
                </c:pt>
                <c:pt idx="23">
                  <c:v>-6.7949922421710468E-3</c:v>
                </c:pt>
                <c:pt idx="24">
                  <c:v>-6.7949922421710468E-3</c:v>
                </c:pt>
                <c:pt idx="25">
                  <c:v>-6.7949922421710468E-3</c:v>
                </c:pt>
                <c:pt idx="26">
                  <c:v>-6.7949922421710468E-3</c:v>
                </c:pt>
                <c:pt idx="27">
                  <c:v>-6.7949922421710468E-3</c:v>
                </c:pt>
                <c:pt idx="28">
                  <c:v>-6.7949922421710468E-3</c:v>
                </c:pt>
                <c:pt idx="29">
                  <c:v>-6.7949922421710468E-3</c:v>
                </c:pt>
                <c:pt idx="30">
                  <c:v>-6.7949922421710468E-3</c:v>
                </c:pt>
                <c:pt idx="31">
                  <c:v>-6.7949922421710468E-3</c:v>
                </c:pt>
                <c:pt idx="32">
                  <c:v>-6.7949922421710468E-3</c:v>
                </c:pt>
                <c:pt idx="33">
                  <c:v>-6.7949922421710468E-3</c:v>
                </c:pt>
                <c:pt idx="34">
                  <c:v>-6.7949922421710468E-3</c:v>
                </c:pt>
                <c:pt idx="35">
                  <c:v>-6.7949922421710468E-3</c:v>
                </c:pt>
                <c:pt idx="36">
                  <c:v>-6.7949922421710468E-3</c:v>
                </c:pt>
                <c:pt idx="37">
                  <c:v>-6.7949922421710468E-3</c:v>
                </c:pt>
                <c:pt idx="38">
                  <c:v>-6.7949922421710468E-3</c:v>
                </c:pt>
                <c:pt idx="39">
                  <c:v>-6.7949922421710468E-3</c:v>
                </c:pt>
                <c:pt idx="40">
                  <c:v>-6.7949922421710468E-3</c:v>
                </c:pt>
                <c:pt idx="41">
                  <c:v>-6.7949922421710468E-3</c:v>
                </c:pt>
                <c:pt idx="42">
                  <c:v>-6.7949922421710468E-3</c:v>
                </c:pt>
                <c:pt idx="43">
                  <c:v>-6.7949922421710468E-3</c:v>
                </c:pt>
                <c:pt idx="44">
                  <c:v>-6.7949922421710468E-3</c:v>
                </c:pt>
                <c:pt idx="45">
                  <c:v>-6.7949922421710468E-3</c:v>
                </c:pt>
                <c:pt idx="46">
                  <c:v>-6.7949922421710468E-3</c:v>
                </c:pt>
                <c:pt idx="47">
                  <c:v>-6.7949922421710468E-3</c:v>
                </c:pt>
                <c:pt idx="48">
                  <c:v>-6.7949922421710468E-3</c:v>
                </c:pt>
                <c:pt idx="49">
                  <c:v>-6.7949922421710468E-3</c:v>
                </c:pt>
                <c:pt idx="50">
                  <c:v>-6.7949922421710468E-3</c:v>
                </c:pt>
                <c:pt idx="51">
                  <c:v>-6.7949922421710468E-3</c:v>
                </c:pt>
                <c:pt idx="52">
                  <c:v>-6.7949922421710468E-3</c:v>
                </c:pt>
                <c:pt idx="53">
                  <c:v>-6.7949922421710468E-3</c:v>
                </c:pt>
                <c:pt idx="54">
                  <c:v>-6.7949922421710468E-3</c:v>
                </c:pt>
                <c:pt idx="55">
                  <c:v>-6.7949922421710468E-3</c:v>
                </c:pt>
                <c:pt idx="56">
                  <c:v>-6.7949922421710468E-3</c:v>
                </c:pt>
                <c:pt idx="57">
                  <c:v>-6.7949922421710468E-3</c:v>
                </c:pt>
                <c:pt idx="58">
                  <c:v>-6.7949922421710468E-3</c:v>
                </c:pt>
                <c:pt idx="59">
                  <c:v>-6.7949922421710468E-3</c:v>
                </c:pt>
                <c:pt idx="60">
                  <c:v>-6.7949922421710468E-3</c:v>
                </c:pt>
                <c:pt idx="61">
                  <c:v>-6.7949922421710468E-3</c:v>
                </c:pt>
                <c:pt idx="62">
                  <c:v>-6.7949922421710468E-3</c:v>
                </c:pt>
                <c:pt idx="63">
                  <c:v>-6.7949922421710468E-3</c:v>
                </c:pt>
                <c:pt idx="64">
                  <c:v>-6.7949922421710468E-3</c:v>
                </c:pt>
                <c:pt idx="65">
                  <c:v>-6.7949922421710468E-3</c:v>
                </c:pt>
                <c:pt idx="66">
                  <c:v>-6.7949922421710468E-3</c:v>
                </c:pt>
                <c:pt idx="67">
                  <c:v>-6.7949922421710468E-3</c:v>
                </c:pt>
                <c:pt idx="68">
                  <c:v>-6.7949922421710468E-3</c:v>
                </c:pt>
                <c:pt idx="69">
                  <c:v>-6.7949922421710468E-3</c:v>
                </c:pt>
                <c:pt idx="70">
                  <c:v>-6.7949922421710468E-3</c:v>
                </c:pt>
                <c:pt idx="71">
                  <c:v>-6.7949922421710468E-3</c:v>
                </c:pt>
                <c:pt idx="72">
                  <c:v>-6.7949922421710468E-3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4BE-4350-98E3-5446F63BA19B}"/>
            </c:ext>
          </c:extLst>
        </c:ser>
        <c:ser>
          <c:idx val="2"/>
          <c:order val="2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'2018'!$I$3:$I$75</c:f>
              <c:numCache>
                <c:formatCode>0.00</c:formatCode>
                <c:ptCount val="73"/>
                <c:pt idx="0">
                  <c:v>0.46586312578662215</c:v>
                </c:pt>
                <c:pt idx="1">
                  <c:v>0.46586312578662215</c:v>
                </c:pt>
                <c:pt idx="2">
                  <c:v>0.46586312578662215</c:v>
                </c:pt>
                <c:pt idx="3">
                  <c:v>0.46586312578662215</c:v>
                </c:pt>
                <c:pt idx="4">
                  <c:v>0.46586312578662215</c:v>
                </c:pt>
                <c:pt idx="5">
                  <c:v>0.46586312578662215</c:v>
                </c:pt>
                <c:pt idx="6">
                  <c:v>0.46586312578662215</c:v>
                </c:pt>
                <c:pt idx="7">
                  <c:v>0.46586312578662215</c:v>
                </c:pt>
                <c:pt idx="8">
                  <c:v>0.46586312578662215</c:v>
                </c:pt>
                <c:pt idx="9">
                  <c:v>0.46586312578662215</c:v>
                </c:pt>
                <c:pt idx="10">
                  <c:v>0.46586312578662215</c:v>
                </c:pt>
                <c:pt idx="11">
                  <c:v>0.46586312578662215</c:v>
                </c:pt>
                <c:pt idx="12">
                  <c:v>0.46586312578662215</c:v>
                </c:pt>
                <c:pt idx="13">
                  <c:v>0.46586312578662215</c:v>
                </c:pt>
                <c:pt idx="14">
                  <c:v>0.46586312578662215</c:v>
                </c:pt>
                <c:pt idx="15">
                  <c:v>0.46586312578662215</c:v>
                </c:pt>
                <c:pt idx="16">
                  <c:v>0.46586312578662215</c:v>
                </c:pt>
                <c:pt idx="17">
                  <c:v>0.46586312578662215</c:v>
                </c:pt>
                <c:pt idx="18">
                  <c:v>0.46586312578662215</c:v>
                </c:pt>
                <c:pt idx="19">
                  <c:v>0.46586312578662215</c:v>
                </c:pt>
                <c:pt idx="20">
                  <c:v>0.46586312578662215</c:v>
                </c:pt>
                <c:pt idx="21">
                  <c:v>0.46586312578662215</c:v>
                </c:pt>
                <c:pt idx="22">
                  <c:v>0.46586312578662215</c:v>
                </c:pt>
                <c:pt idx="23">
                  <c:v>0.46586312578662215</c:v>
                </c:pt>
                <c:pt idx="24">
                  <c:v>0.46586312578662215</c:v>
                </c:pt>
                <c:pt idx="25">
                  <c:v>0.46586312578662215</c:v>
                </c:pt>
                <c:pt idx="26">
                  <c:v>0.46586312578662215</c:v>
                </c:pt>
                <c:pt idx="27">
                  <c:v>0.46586312578662215</c:v>
                </c:pt>
                <c:pt idx="28">
                  <c:v>0.46586312578662215</c:v>
                </c:pt>
                <c:pt idx="29">
                  <c:v>0.46586312578662215</c:v>
                </c:pt>
                <c:pt idx="30">
                  <c:v>0.46586312578662215</c:v>
                </c:pt>
                <c:pt idx="31">
                  <c:v>0.46586312578662215</c:v>
                </c:pt>
                <c:pt idx="32">
                  <c:v>0.46586312578662215</c:v>
                </c:pt>
                <c:pt idx="33">
                  <c:v>0.46586312578662215</c:v>
                </c:pt>
                <c:pt idx="34">
                  <c:v>0.46586312578662215</c:v>
                </c:pt>
                <c:pt idx="35">
                  <c:v>0.46586312578662215</c:v>
                </c:pt>
                <c:pt idx="36">
                  <c:v>0.46586312578662215</c:v>
                </c:pt>
                <c:pt idx="37">
                  <c:v>0.46586312578662215</c:v>
                </c:pt>
                <c:pt idx="38">
                  <c:v>0.46586312578662215</c:v>
                </c:pt>
                <c:pt idx="39">
                  <c:v>0.46586312578662215</c:v>
                </c:pt>
                <c:pt idx="40">
                  <c:v>0.46586312578662215</c:v>
                </c:pt>
                <c:pt idx="41">
                  <c:v>0.46586312578662215</c:v>
                </c:pt>
                <c:pt idx="42">
                  <c:v>0.46586312578662215</c:v>
                </c:pt>
                <c:pt idx="43">
                  <c:v>0.46586312578662215</c:v>
                </c:pt>
                <c:pt idx="44">
                  <c:v>0.46586312578662215</c:v>
                </c:pt>
                <c:pt idx="45">
                  <c:v>0.46586312578662215</c:v>
                </c:pt>
                <c:pt idx="46">
                  <c:v>0.46586312578662215</c:v>
                </c:pt>
                <c:pt idx="47">
                  <c:v>0.46586312578662215</c:v>
                </c:pt>
                <c:pt idx="48">
                  <c:v>0.46586312578662215</c:v>
                </c:pt>
                <c:pt idx="49">
                  <c:v>0.46586312578662215</c:v>
                </c:pt>
                <c:pt idx="50">
                  <c:v>0.46586312578662215</c:v>
                </c:pt>
                <c:pt idx="51">
                  <c:v>0.46586312578662215</c:v>
                </c:pt>
                <c:pt idx="52">
                  <c:v>0.46586312578662215</c:v>
                </c:pt>
                <c:pt idx="53">
                  <c:v>0.46586312578662215</c:v>
                </c:pt>
                <c:pt idx="54">
                  <c:v>0.46586312578662215</c:v>
                </c:pt>
                <c:pt idx="55">
                  <c:v>0.46586312578662215</c:v>
                </c:pt>
                <c:pt idx="56">
                  <c:v>0.46586312578662215</c:v>
                </c:pt>
                <c:pt idx="57">
                  <c:v>0.46586312578662215</c:v>
                </c:pt>
                <c:pt idx="58">
                  <c:v>0.46586312578662215</c:v>
                </c:pt>
                <c:pt idx="59">
                  <c:v>0.46586312578662215</c:v>
                </c:pt>
                <c:pt idx="60">
                  <c:v>0.46586312578662215</c:v>
                </c:pt>
                <c:pt idx="61">
                  <c:v>0.46586312578662215</c:v>
                </c:pt>
                <c:pt idx="62">
                  <c:v>0.46586312578662215</c:v>
                </c:pt>
                <c:pt idx="63">
                  <c:v>0.46586312578662215</c:v>
                </c:pt>
                <c:pt idx="64">
                  <c:v>0.46586312578662215</c:v>
                </c:pt>
                <c:pt idx="65">
                  <c:v>0.46586312578662215</c:v>
                </c:pt>
                <c:pt idx="66">
                  <c:v>0.46586312578662215</c:v>
                </c:pt>
                <c:pt idx="67">
                  <c:v>0.46586312578662215</c:v>
                </c:pt>
                <c:pt idx="68">
                  <c:v>0.46586312578662215</c:v>
                </c:pt>
                <c:pt idx="69">
                  <c:v>0.46586312578662215</c:v>
                </c:pt>
                <c:pt idx="70">
                  <c:v>0.46586312578662215</c:v>
                </c:pt>
                <c:pt idx="71">
                  <c:v>0.46586312578662215</c:v>
                </c:pt>
                <c:pt idx="72">
                  <c:v>0.46586312578662215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4BE-4350-98E3-5446F63BA19B}"/>
            </c:ext>
          </c:extLst>
        </c:ser>
        <c:ser>
          <c:idx val="3"/>
          <c:order val="3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'2018'!$J$3:$J$75</c:f>
              <c:numCache>
                <c:formatCode>0.00</c:formatCode>
                <c:ptCount val="73"/>
                <c:pt idx="0">
                  <c:v>-0.47945311027096427</c:v>
                </c:pt>
                <c:pt idx="1">
                  <c:v>-0.47945311027096427</c:v>
                </c:pt>
                <c:pt idx="2">
                  <c:v>-0.47945311027096427</c:v>
                </c:pt>
                <c:pt idx="3">
                  <c:v>-0.47945311027096427</c:v>
                </c:pt>
                <c:pt idx="4">
                  <c:v>-0.47945311027096427</c:v>
                </c:pt>
                <c:pt idx="5">
                  <c:v>-0.47945311027096427</c:v>
                </c:pt>
                <c:pt idx="6">
                  <c:v>-0.47945311027096427</c:v>
                </c:pt>
                <c:pt idx="7">
                  <c:v>-0.47945311027096427</c:v>
                </c:pt>
                <c:pt idx="8">
                  <c:v>-0.47945311027096427</c:v>
                </c:pt>
                <c:pt idx="9">
                  <c:v>-0.47945311027096427</c:v>
                </c:pt>
                <c:pt idx="10">
                  <c:v>-0.47945311027096427</c:v>
                </c:pt>
                <c:pt idx="11">
                  <c:v>-0.47945311027096427</c:v>
                </c:pt>
                <c:pt idx="12">
                  <c:v>-0.47945311027096427</c:v>
                </c:pt>
                <c:pt idx="13">
                  <c:v>-0.47945311027096427</c:v>
                </c:pt>
                <c:pt idx="14">
                  <c:v>-0.47945311027096427</c:v>
                </c:pt>
                <c:pt idx="15">
                  <c:v>-0.47945311027096427</c:v>
                </c:pt>
                <c:pt idx="16">
                  <c:v>-0.47945311027096427</c:v>
                </c:pt>
                <c:pt idx="17">
                  <c:v>-0.47945311027096427</c:v>
                </c:pt>
                <c:pt idx="18">
                  <c:v>-0.47945311027096427</c:v>
                </c:pt>
                <c:pt idx="19">
                  <c:v>-0.47945311027096427</c:v>
                </c:pt>
                <c:pt idx="20">
                  <c:v>-0.47945311027096427</c:v>
                </c:pt>
                <c:pt idx="21">
                  <c:v>-0.47945311027096427</c:v>
                </c:pt>
                <c:pt idx="22">
                  <c:v>-0.47945311027096427</c:v>
                </c:pt>
                <c:pt idx="23">
                  <c:v>-0.47945311027096427</c:v>
                </c:pt>
                <c:pt idx="24">
                  <c:v>-0.47945311027096427</c:v>
                </c:pt>
                <c:pt idx="25">
                  <c:v>-0.47945311027096427</c:v>
                </c:pt>
                <c:pt idx="26">
                  <c:v>-0.47945311027096427</c:v>
                </c:pt>
                <c:pt idx="27">
                  <c:v>-0.47945311027096427</c:v>
                </c:pt>
                <c:pt idx="28">
                  <c:v>-0.47945311027096427</c:v>
                </c:pt>
                <c:pt idx="29">
                  <c:v>-0.47945311027096427</c:v>
                </c:pt>
                <c:pt idx="30">
                  <c:v>-0.47945311027096427</c:v>
                </c:pt>
                <c:pt idx="31">
                  <c:v>-0.47945311027096427</c:v>
                </c:pt>
                <c:pt idx="32">
                  <c:v>-0.47945311027096427</c:v>
                </c:pt>
                <c:pt idx="33">
                  <c:v>-0.47945311027096427</c:v>
                </c:pt>
                <c:pt idx="34">
                  <c:v>-0.47945311027096427</c:v>
                </c:pt>
                <c:pt idx="35">
                  <c:v>-0.47945311027096427</c:v>
                </c:pt>
                <c:pt idx="36">
                  <c:v>-0.47945311027096427</c:v>
                </c:pt>
                <c:pt idx="37">
                  <c:v>-0.47945311027096427</c:v>
                </c:pt>
                <c:pt idx="38">
                  <c:v>-0.47945311027096427</c:v>
                </c:pt>
                <c:pt idx="39">
                  <c:v>-0.47945311027096427</c:v>
                </c:pt>
                <c:pt idx="40">
                  <c:v>-0.47945311027096427</c:v>
                </c:pt>
                <c:pt idx="41">
                  <c:v>-0.47945311027096427</c:v>
                </c:pt>
                <c:pt idx="42">
                  <c:v>-0.47945311027096427</c:v>
                </c:pt>
                <c:pt idx="43">
                  <c:v>-0.47945311027096427</c:v>
                </c:pt>
                <c:pt idx="44">
                  <c:v>-0.47945311027096427</c:v>
                </c:pt>
                <c:pt idx="45">
                  <c:v>-0.47945311027096427</c:v>
                </c:pt>
                <c:pt idx="46">
                  <c:v>-0.47945311027096427</c:v>
                </c:pt>
                <c:pt idx="47">
                  <c:v>-0.47945311027096427</c:v>
                </c:pt>
                <c:pt idx="48">
                  <c:v>-0.47945311027096427</c:v>
                </c:pt>
                <c:pt idx="49">
                  <c:v>-0.47945311027096427</c:v>
                </c:pt>
                <c:pt idx="50">
                  <c:v>-0.47945311027096427</c:v>
                </c:pt>
                <c:pt idx="51">
                  <c:v>-0.47945311027096427</c:v>
                </c:pt>
                <c:pt idx="52">
                  <c:v>-0.47945311027096427</c:v>
                </c:pt>
                <c:pt idx="53">
                  <c:v>-0.47945311027096427</c:v>
                </c:pt>
                <c:pt idx="54">
                  <c:v>-0.47945311027096427</c:v>
                </c:pt>
                <c:pt idx="55">
                  <c:v>-0.47945311027096427</c:v>
                </c:pt>
                <c:pt idx="56">
                  <c:v>-0.47945311027096427</c:v>
                </c:pt>
                <c:pt idx="57">
                  <c:v>-0.47945311027096427</c:v>
                </c:pt>
                <c:pt idx="58">
                  <c:v>-0.47945311027096427</c:v>
                </c:pt>
                <c:pt idx="59">
                  <c:v>-0.47945311027096427</c:v>
                </c:pt>
                <c:pt idx="60">
                  <c:v>-0.47945311027096427</c:v>
                </c:pt>
                <c:pt idx="61">
                  <c:v>-0.47945311027096427</c:v>
                </c:pt>
                <c:pt idx="62">
                  <c:v>-0.47945311027096427</c:v>
                </c:pt>
                <c:pt idx="63">
                  <c:v>-0.47945311027096427</c:v>
                </c:pt>
                <c:pt idx="64">
                  <c:v>-0.47945311027096427</c:v>
                </c:pt>
                <c:pt idx="65">
                  <c:v>-0.47945311027096427</c:v>
                </c:pt>
                <c:pt idx="66">
                  <c:v>-0.47945311027096427</c:v>
                </c:pt>
                <c:pt idx="67">
                  <c:v>-0.47945311027096427</c:v>
                </c:pt>
                <c:pt idx="68">
                  <c:v>-0.47945311027096427</c:v>
                </c:pt>
                <c:pt idx="69">
                  <c:v>-0.47945311027096427</c:v>
                </c:pt>
                <c:pt idx="70">
                  <c:v>-0.47945311027096427</c:v>
                </c:pt>
                <c:pt idx="71">
                  <c:v>-0.47945311027096427</c:v>
                </c:pt>
                <c:pt idx="72">
                  <c:v>-0.47945311027096427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4BE-4350-98E3-5446F63BA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798312"/>
        <c:axId val="306798704"/>
      </c:lineChart>
      <c:catAx>
        <c:axId val="30679831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6798704"/>
        <c:crosses val="autoZero"/>
        <c:auto val="1"/>
        <c:lblAlgn val="ctr"/>
        <c:lblOffset val="100"/>
        <c:noMultiLvlLbl val="0"/>
      </c:catAx>
      <c:valAx>
        <c:axId val="30679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6798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50000"/>
                </a:schemeClr>
              </a:solidFill>
              <a:ln w="6350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Pt>
            <c:idx val="29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6350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C5B-4B7D-9E3B-77F4FD212006}"/>
              </c:ext>
            </c:extLst>
          </c:dPt>
          <c:dPt>
            <c:idx val="49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6350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C5B-4B7D-9E3B-77F4FD212006}"/>
              </c:ext>
            </c:extLst>
          </c:dPt>
          <c:dPt>
            <c:idx val="77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6350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C5B-4B7D-9E3B-77F4FD212006}"/>
              </c:ext>
            </c:extLst>
          </c:dPt>
          <c:dPt>
            <c:idx val="79"/>
            <c:marker>
              <c:symbol val="circle"/>
              <c:size val="7"/>
              <c:spPr>
                <a:solidFill>
                  <a:schemeClr val="tx2">
                    <a:lumMod val="50000"/>
                  </a:schemeClr>
                </a:solidFill>
                <a:ln w="6350">
                  <a:solidFill>
                    <a:schemeClr val="accent1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4C5B-4B7D-9E3B-77F4FD212006}"/>
              </c:ext>
            </c:extLst>
          </c:dPt>
          <c:val>
            <c:numRef>
              <c:f>'Matriz completa 020518'!$G$3:$G$84</c:f>
              <c:numCache>
                <c:formatCode>0.000_ ;[Red]\-0.000\ </c:formatCode>
                <c:ptCount val="82"/>
                <c:pt idx="0">
                  <c:v>0.26333333333333331</c:v>
                </c:pt>
                <c:pt idx="1">
                  <c:v>0.12549019607843137</c:v>
                </c:pt>
                <c:pt idx="2">
                  <c:v>5.8823529411764705E-2</c:v>
                </c:pt>
                <c:pt idx="3">
                  <c:v>2.7450980392156862E-2</c:v>
                </c:pt>
                <c:pt idx="4">
                  <c:v>2.7777777777777776E-2</c:v>
                </c:pt>
                <c:pt idx="5">
                  <c:v>3.125E-2</c:v>
                </c:pt>
                <c:pt idx="6">
                  <c:v>1.8518518518518517E-2</c:v>
                </c:pt>
                <c:pt idx="7">
                  <c:v>0.22191780821917809</c:v>
                </c:pt>
                <c:pt idx="8">
                  <c:v>0.15</c:v>
                </c:pt>
                <c:pt idx="9">
                  <c:v>0.1</c:v>
                </c:pt>
                <c:pt idx="10">
                  <c:v>0.3125</c:v>
                </c:pt>
                <c:pt idx="11">
                  <c:v>9.0909090909090912E-2</c:v>
                </c:pt>
                <c:pt idx="12">
                  <c:v>0.25777777777777777</c:v>
                </c:pt>
                <c:pt idx="13">
                  <c:v>7.575757575757576E-2</c:v>
                </c:pt>
                <c:pt idx="14">
                  <c:v>0.53424657534246578</c:v>
                </c:pt>
                <c:pt idx="15">
                  <c:v>0.32745098039215687</c:v>
                </c:pt>
                <c:pt idx="16">
                  <c:v>0</c:v>
                </c:pt>
                <c:pt idx="17">
                  <c:v>0</c:v>
                </c:pt>
                <c:pt idx="18">
                  <c:v>0.20359281437125748</c:v>
                </c:pt>
                <c:pt idx="19">
                  <c:v>0.41111111111111109</c:v>
                </c:pt>
                <c:pt idx="20">
                  <c:v>0.41111111111111109</c:v>
                </c:pt>
                <c:pt idx="21">
                  <c:v>0.1</c:v>
                </c:pt>
                <c:pt idx="22">
                  <c:v>-0.42857142857142855</c:v>
                </c:pt>
                <c:pt idx="23">
                  <c:v>0</c:v>
                </c:pt>
                <c:pt idx="24">
                  <c:v>0</c:v>
                </c:pt>
                <c:pt idx="25">
                  <c:v>0.44444444444444442</c:v>
                </c:pt>
                <c:pt idx="26">
                  <c:v>0</c:v>
                </c:pt>
                <c:pt idx="27">
                  <c:v>-0.1111111111111111</c:v>
                </c:pt>
                <c:pt idx="28">
                  <c:v>-0.15555555555555556</c:v>
                </c:pt>
                <c:pt idx="29">
                  <c:v>-1.5</c:v>
                </c:pt>
                <c:pt idx="30">
                  <c:v>0</c:v>
                </c:pt>
                <c:pt idx="31">
                  <c:v>0</c:v>
                </c:pt>
                <c:pt idx="32">
                  <c:v>-0.2</c:v>
                </c:pt>
                <c:pt idx="33">
                  <c:v>-0.2857142857142857</c:v>
                </c:pt>
                <c:pt idx="34">
                  <c:v>0.16666666666666666</c:v>
                </c:pt>
                <c:pt idx="35">
                  <c:v>0.36014625228519198</c:v>
                </c:pt>
                <c:pt idx="36">
                  <c:v>0.36014625228519198</c:v>
                </c:pt>
                <c:pt idx="37">
                  <c:v>-0.16666666666666666</c:v>
                </c:pt>
                <c:pt idx="38">
                  <c:v>0.36014625228519198</c:v>
                </c:pt>
                <c:pt idx="39">
                  <c:v>-0.33333333333333331</c:v>
                </c:pt>
                <c:pt idx="40">
                  <c:v>0.36014625228519198</c:v>
                </c:pt>
                <c:pt idx="41">
                  <c:v>0.36014625228519198</c:v>
                </c:pt>
                <c:pt idx="42">
                  <c:v>-0.25</c:v>
                </c:pt>
                <c:pt idx="43">
                  <c:v>-0.29729729729729731</c:v>
                </c:pt>
                <c:pt idx="44">
                  <c:v>6.6666666666666666E-2</c:v>
                </c:pt>
                <c:pt idx="45">
                  <c:v>-0.25</c:v>
                </c:pt>
                <c:pt idx="46">
                  <c:v>-0.2</c:v>
                </c:pt>
                <c:pt idx="47">
                  <c:v>0</c:v>
                </c:pt>
                <c:pt idx="48">
                  <c:v>0.5</c:v>
                </c:pt>
                <c:pt idx="49">
                  <c:v>-1.8611111111111112</c:v>
                </c:pt>
                <c:pt idx="50">
                  <c:v>-0.33333333333333331</c:v>
                </c:pt>
                <c:pt idx="51">
                  <c:v>0.29120879120879123</c:v>
                </c:pt>
                <c:pt idx="52">
                  <c:v>0.44444444444444442</c:v>
                </c:pt>
                <c:pt idx="53">
                  <c:v>0.14285714285714285</c:v>
                </c:pt>
                <c:pt idx="54">
                  <c:v>0.1</c:v>
                </c:pt>
                <c:pt idx="55">
                  <c:v>0.23287671232876711</c:v>
                </c:pt>
                <c:pt idx="56">
                  <c:v>0.23287671232876711</c:v>
                </c:pt>
                <c:pt idx="57">
                  <c:v>0.23287671232876711</c:v>
                </c:pt>
                <c:pt idx="58">
                  <c:v>-6.6666666666666666E-2</c:v>
                </c:pt>
                <c:pt idx="59">
                  <c:v>0.61904761904761907</c:v>
                </c:pt>
                <c:pt idx="60">
                  <c:v>-0.33333333333333331</c:v>
                </c:pt>
                <c:pt idx="61">
                  <c:v>-0.46666666666666667</c:v>
                </c:pt>
                <c:pt idx="62">
                  <c:v>0.58866544789762343</c:v>
                </c:pt>
                <c:pt idx="63">
                  <c:v>0.17808219178082191</c:v>
                </c:pt>
                <c:pt idx="64">
                  <c:v>0.17808219178082191</c:v>
                </c:pt>
                <c:pt idx="65">
                  <c:v>0.17808219178082191</c:v>
                </c:pt>
                <c:pt idx="66">
                  <c:v>0.17808219178082191</c:v>
                </c:pt>
                <c:pt idx="67">
                  <c:v>0.17808219178082191</c:v>
                </c:pt>
                <c:pt idx="68">
                  <c:v>-0.33333333333333331</c:v>
                </c:pt>
                <c:pt idx="69">
                  <c:v>0.4</c:v>
                </c:pt>
                <c:pt idx="70">
                  <c:v>0.10784313725490197</c:v>
                </c:pt>
                <c:pt idx="71">
                  <c:v>-0.13389121338912133</c:v>
                </c:pt>
                <c:pt idx="72">
                  <c:v>0.7142857142857143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0.55866900175131351</c:v>
                </c:pt>
                <c:pt idx="77">
                  <c:v>-1.9159663865546219</c:v>
                </c:pt>
                <c:pt idx="78">
                  <c:v>0.13544668587896252</c:v>
                </c:pt>
                <c:pt idx="79">
                  <c:v>-3.2857142857142856</c:v>
                </c:pt>
                <c:pt idx="80">
                  <c:v>0.45454545454545453</c:v>
                </c:pt>
                <c:pt idx="81">
                  <c:v>0.68421052631578949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C5B-4B7D-9E3B-77F4FD212006}"/>
            </c:ext>
          </c:extLst>
        </c:ser>
        <c:ser>
          <c:idx val="1"/>
          <c:order val="1"/>
          <c:spPr>
            <a:ln w="3492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'Matriz completa 020518'!$H$3:$H$84</c:f>
              <c:numCache>
                <c:formatCode>0.00_ ;[Red]\-0.00\ </c:formatCode>
                <c:ptCount val="82"/>
                <c:pt idx="0">
                  <c:v>7.9210643016275738E-3</c:v>
                </c:pt>
                <c:pt idx="1">
                  <c:v>7.9210643016275738E-3</c:v>
                </c:pt>
                <c:pt idx="2">
                  <c:v>7.9210643016275738E-3</c:v>
                </c:pt>
                <c:pt idx="3">
                  <c:v>7.9210643016275738E-3</c:v>
                </c:pt>
                <c:pt idx="4">
                  <c:v>7.9210643016275738E-3</c:v>
                </c:pt>
                <c:pt idx="5">
                  <c:v>7.9210643016275738E-3</c:v>
                </c:pt>
                <c:pt idx="6">
                  <c:v>7.9210643016275738E-3</c:v>
                </c:pt>
                <c:pt idx="7">
                  <c:v>7.9210643016275738E-3</c:v>
                </c:pt>
                <c:pt idx="8">
                  <c:v>7.9210643016275738E-3</c:v>
                </c:pt>
                <c:pt idx="9">
                  <c:v>7.9210643016275738E-3</c:v>
                </c:pt>
                <c:pt idx="10">
                  <c:v>7.9210643016275738E-3</c:v>
                </c:pt>
                <c:pt idx="11">
                  <c:v>7.9210643016275738E-3</c:v>
                </c:pt>
                <c:pt idx="12">
                  <c:v>7.9210643016275738E-3</c:v>
                </c:pt>
                <c:pt idx="13">
                  <c:v>7.9210643016275738E-3</c:v>
                </c:pt>
                <c:pt idx="14">
                  <c:v>7.9210643016275738E-3</c:v>
                </c:pt>
                <c:pt idx="15">
                  <c:v>7.9210643016275738E-3</c:v>
                </c:pt>
                <c:pt idx="16">
                  <c:v>7.9210643016275738E-3</c:v>
                </c:pt>
                <c:pt idx="17">
                  <c:v>7.9210643016275738E-3</c:v>
                </c:pt>
                <c:pt idx="18">
                  <c:v>7.9210643016275738E-3</c:v>
                </c:pt>
                <c:pt idx="19">
                  <c:v>7.9210643016275738E-3</c:v>
                </c:pt>
                <c:pt idx="20">
                  <c:v>7.9210643016275738E-3</c:v>
                </c:pt>
                <c:pt idx="21">
                  <c:v>7.9210643016275738E-3</c:v>
                </c:pt>
                <c:pt idx="22">
                  <c:v>7.9210643016275738E-3</c:v>
                </c:pt>
                <c:pt idx="23">
                  <c:v>7.9210643016275738E-3</c:v>
                </c:pt>
                <c:pt idx="24">
                  <c:v>7.9210643016275738E-3</c:v>
                </c:pt>
                <c:pt idx="25">
                  <c:v>7.9210643016275738E-3</c:v>
                </c:pt>
                <c:pt idx="26">
                  <c:v>7.9210643016275738E-3</c:v>
                </c:pt>
                <c:pt idx="27">
                  <c:v>7.9210643016275738E-3</c:v>
                </c:pt>
                <c:pt idx="28">
                  <c:v>7.9210643016275738E-3</c:v>
                </c:pt>
                <c:pt idx="29">
                  <c:v>7.9210643016275738E-3</c:v>
                </c:pt>
                <c:pt idx="30">
                  <c:v>7.9210643016275738E-3</c:v>
                </c:pt>
                <c:pt idx="31">
                  <c:v>7.9210643016275738E-3</c:v>
                </c:pt>
                <c:pt idx="32">
                  <c:v>7.9210643016275738E-3</c:v>
                </c:pt>
                <c:pt idx="33">
                  <c:v>7.9210643016275738E-3</c:v>
                </c:pt>
                <c:pt idx="34">
                  <c:v>7.9210643016275738E-3</c:v>
                </c:pt>
                <c:pt idx="35">
                  <c:v>7.9210643016275738E-3</c:v>
                </c:pt>
                <c:pt idx="36">
                  <c:v>7.9210643016275738E-3</c:v>
                </c:pt>
                <c:pt idx="37">
                  <c:v>7.9210643016275738E-3</c:v>
                </c:pt>
                <c:pt idx="38">
                  <c:v>7.9210643016275738E-3</c:v>
                </c:pt>
                <c:pt idx="39">
                  <c:v>7.9210643016275738E-3</c:v>
                </c:pt>
                <c:pt idx="40">
                  <c:v>7.9210643016275738E-3</c:v>
                </c:pt>
                <c:pt idx="41">
                  <c:v>7.9210643016275738E-3</c:v>
                </c:pt>
                <c:pt idx="42">
                  <c:v>7.9210643016275738E-3</c:v>
                </c:pt>
                <c:pt idx="43">
                  <c:v>7.9210643016275738E-3</c:v>
                </c:pt>
                <c:pt idx="44">
                  <c:v>7.9210643016275738E-3</c:v>
                </c:pt>
                <c:pt idx="45">
                  <c:v>7.9210643016275738E-3</c:v>
                </c:pt>
                <c:pt idx="46">
                  <c:v>7.9210643016275738E-3</c:v>
                </c:pt>
                <c:pt idx="47">
                  <c:v>7.9210643016275738E-3</c:v>
                </c:pt>
                <c:pt idx="48">
                  <c:v>7.9210643016275738E-3</c:v>
                </c:pt>
                <c:pt idx="49">
                  <c:v>7.9210643016275738E-3</c:v>
                </c:pt>
                <c:pt idx="50">
                  <c:v>7.9210643016275738E-3</c:v>
                </c:pt>
                <c:pt idx="51">
                  <c:v>7.9210643016275738E-3</c:v>
                </c:pt>
                <c:pt idx="52">
                  <c:v>7.9210643016275738E-3</c:v>
                </c:pt>
                <c:pt idx="53">
                  <c:v>7.9210643016275738E-3</c:v>
                </c:pt>
                <c:pt idx="54">
                  <c:v>7.9210643016275738E-3</c:v>
                </c:pt>
                <c:pt idx="55">
                  <c:v>7.9210643016275738E-3</c:v>
                </c:pt>
                <c:pt idx="56">
                  <c:v>7.9210643016275738E-3</c:v>
                </c:pt>
                <c:pt idx="57">
                  <c:v>7.9210643016275738E-3</c:v>
                </c:pt>
                <c:pt idx="58">
                  <c:v>7.9210643016275738E-3</c:v>
                </c:pt>
                <c:pt idx="59">
                  <c:v>7.9210643016275738E-3</c:v>
                </c:pt>
                <c:pt idx="60">
                  <c:v>7.9210643016275738E-3</c:v>
                </c:pt>
                <c:pt idx="61">
                  <c:v>7.9210643016275738E-3</c:v>
                </c:pt>
                <c:pt idx="62">
                  <c:v>7.9210643016275738E-3</c:v>
                </c:pt>
                <c:pt idx="63">
                  <c:v>7.9210643016275738E-3</c:v>
                </c:pt>
                <c:pt idx="64">
                  <c:v>7.9210643016275738E-3</c:v>
                </c:pt>
                <c:pt idx="65">
                  <c:v>7.9210643016275738E-3</c:v>
                </c:pt>
                <c:pt idx="66">
                  <c:v>7.9210643016275738E-3</c:v>
                </c:pt>
                <c:pt idx="67">
                  <c:v>7.9210643016275738E-3</c:v>
                </c:pt>
                <c:pt idx="68">
                  <c:v>7.9210643016275738E-3</c:v>
                </c:pt>
                <c:pt idx="69">
                  <c:v>7.9210643016275738E-3</c:v>
                </c:pt>
                <c:pt idx="70">
                  <c:v>7.9210643016275738E-3</c:v>
                </c:pt>
                <c:pt idx="71">
                  <c:v>7.9210643016275738E-3</c:v>
                </c:pt>
                <c:pt idx="72">
                  <c:v>7.9210643016275738E-3</c:v>
                </c:pt>
                <c:pt idx="73">
                  <c:v>7.9210643016275738E-3</c:v>
                </c:pt>
                <c:pt idx="74">
                  <c:v>7.9210643016275738E-3</c:v>
                </c:pt>
                <c:pt idx="75">
                  <c:v>7.9210643016275738E-3</c:v>
                </c:pt>
                <c:pt idx="76">
                  <c:v>7.9210643016275738E-3</c:v>
                </c:pt>
                <c:pt idx="77">
                  <c:v>7.9210643016275738E-3</c:v>
                </c:pt>
                <c:pt idx="78">
                  <c:v>7.9210643016275738E-3</c:v>
                </c:pt>
                <c:pt idx="79">
                  <c:v>7.9210643016275738E-3</c:v>
                </c:pt>
                <c:pt idx="80">
                  <c:v>7.9210643016275738E-3</c:v>
                </c:pt>
                <c:pt idx="81">
                  <c:v>7.9210643016275738E-3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C5B-4B7D-9E3B-77F4FD212006}"/>
            </c:ext>
          </c:extLst>
        </c:ser>
        <c:ser>
          <c:idx val="2"/>
          <c:order val="2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'Matriz completa 020518'!$I$3:$I$84</c:f>
              <c:numCache>
                <c:formatCode>0.000</c:formatCode>
                <c:ptCount val="82"/>
                <c:pt idx="0">
                  <c:v>0.58308061991045923</c:v>
                </c:pt>
                <c:pt idx="1">
                  <c:v>0.58308061991045923</c:v>
                </c:pt>
                <c:pt idx="2">
                  <c:v>0.58308061991045923</c:v>
                </c:pt>
                <c:pt idx="3">
                  <c:v>0.58308061991045923</c:v>
                </c:pt>
                <c:pt idx="4">
                  <c:v>0.58308061991045923</c:v>
                </c:pt>
                <c:pt idx="5">
                  <c:v>0.58308061991045923</c:v>
                </c:pt>
                <c:pt idx="6">
                  <c:v>0.58308061991045923</c:v>
                </c:pt>
                <c:pt idx="7">
                  <c:v>0.58308061991045923</c:v>
                </c:pt>
                <c:pt idx="8">
                  <c:v>0.58308061991045923</c:v>
                </c:pt>
                <c:pt idx="9">
                  <c:v>0.58308061991045923</c:v>
                </c:pt>
                <c:pt idx="10">
                  <c:v>0.58308061991045923</c:v>
                </c:pt>
                <c:pt idx="11">
                  <c:v>0.58308061991045923</c:v>
                </c:pt>
                <c:pt idx="12">
                  <c:v>0.58308061991045923</c:v>
                </c:pt>
                <c:pt idx="13">
                  <c:v>0.58308061991045923</c:v>
                </c:pt>
                <c:pt idx="14">
                  <c:v>0.58308061991045923</c:v>
                </c:pt>
                <c:pt idx="15">
                  <c:v>0.58308061991045923</c:v>
                </c:pt>
                <c:pt idx="16">
                  <c:v>0.58308061991045923</c:v>
                </c:pt>
                <c:pt idx="17">
                  <c:v>0.58308061991045923</c:v>
                </c:pt>
                <c:pt idx="18">
                  <c:v>0.58308061991045923</c:v>
                </c:pt>
                <c:pt idx="19">
                  <c:v>0.58308061991045923</c:v>
                </c:pt>
                <c:pt idx="20">
                  <c:v>0.58308061991045923</c:v>
                </c:pt>
                <c:pt idx="21">
                  <c:v>0.58308061991045923</c:v>
                </c:pt>
                <c:pt idx="22">
                  <c:v>0.58308061991045923</c:v>
                </c:pt>
                <c:pt idx="23">
                  <c:v>0.58308061991045923</c:v>
                </c:pt>
                <c:pt idx="24">
                  <c:v>0.58308061991045923</c:v>
                </c:pt>
                <c:pt idx="25">
                  <c:v>0.58308061991045923</c:v>
                </c:pt>
                <c:pt idx="26">
                  <c:v>0.58308061991045923</c:v>
                </c:pt>
                <c:pt idx="27">
                  <c:v>0.58308061991045923</c:v>
                </c:pt>
                <c:pt idx="28">
                  <c:v>0.58308061991045923</c:v>
                </c:pt>
                <c:pt idx="29">
                  <c:v>0.58308061991045923</c:v>
                </c:pt>
                <c:pt idx="30">
                  <c:v>0.58308061991045923</c:v>
                </c:pt>
                <c:pt idx="31">
                  <c:v>0.58308061991045923</c:v>
                </c:pt>
                <c:pt idx="32">
                  <c:v>0.58308061991045923</c:v>
                </c:pt>
                <c:pt idx="33">
                  <c:v>0.58308061991045923</c:v>
                </c:pt>
                <c:pt idx="34">
                  <c:v>0.58308061991045923</c:v>
                </c:pt>
                <c:pt idx="35">
                  <c:v>0.58308061991045923</c:v>
                </c:pt>
                <c:pt idx="36">
                  <c:v>0.58308061991045923</c:v>
                </c:pt>
                <c:pt idx="37">
                  <c:v>0.58308061991045923</c:v>
                </c:pt>
                <c:pt idx="38">
                  <c:v>0.58308061991045923</c:v>
                </c:pt>
                <c:pt idx="39">
                  <c:v>0.58308061991045923</c:v>
                </c:pt>
                <c:pt idx="40">
                  <c:v>0.58308061991045923</c:v>
                </c:pt>
                <c:pt idx="41">
                  <c:v>0.58308061991045923</c:v>
                </c:pt>
                <c:pt idx="42">
                  <c:v>0.58308061991045923</c:v>
                </c:pt>
                <c:pt idx="43">
                  <c:v>0.58308061991045923</c:v>
                </c:pt>
                <c:pt idx="44">
                  <c:v>0.58308061991045923</c:v>
                </c:pt>
                <c:pt idx="45">
                  <c:v>0.58308061991045923</c:v>
                </c:pt>
                <c:pt idx="46">
                  <c:v>0.58308061991045923</c:v>
                </c:pt>
                <c:pt idx="47">
                  <c:v>0.58308061991045923</c:v>
                </c:pt>
                <c:pt idx="48">
                  <c:v>0.58308061991045923</c:v>
                </c:pt>
                <c:pt idx="49">
                  <c:v>0.58308061991045923</c:v>
                </c:pt>
                <c:pt idx="50">
                  <c:v>0.58308061991045923</c:v>
                </c:pt>
                <c:pt idx="51">
                  <c:v>0.58308061991045923</c:v>
                </c:pt>
                <c:pt idx="52">
                  <c:v>0.58308061991045923</c:v>
                </c:pt>
                <c:pt idx="53">
                  <c:v>0.58308061991045923</c:v>
                </c:pt>
                <c:pt idx="54">
                  <c:v>0.58308061991045923</c:v>
                </c:pt>
                <c:pt idx="55">
                  <c:v>0.58308061991045923</c:v>
                </c:pt>
                <c:pt idx="56">
                  <c:v>0.58308061991045923</c:v>
                </c:pt>
                <c:pt idx="57">
                  <c:v>0.58308061991045923</c:v>
                </c:pt>
                <c:pt idx="58">
                  <c:v>0.58308061991045923</c:v>
                </c:pt>
                <c:pt idx="59">
                  <c:v>0.58308061991045923</c:v>
                </c:pt>
                <c:pt idx="60">
                  <c:v>0.58308061991045923</c:v>
                </c:pt>
                <c:pt idx="61">
                  <c:v>0.58308061991045923</c:v>
                </c:pt>
                <c:pt idx="62">
                  <c:v>0.58308061991045923</c:v>
                </c:pt>
                <c:pt idx="63">
                  <c:v>0.58308061991045923</c:v>
                </c:pt>
                <c:pt idx="64">
                  <c:v>0.58308061991045923</c:v>
                </c:pt>
                <c:pt idx="65">
                  <c:v>0.58308061991045923</c:v>
                </c:pt>
                <c:pt idx="66">
                  <c:v>0.58308061991045923</c:v>
                </c:pt>
                <c:pt idx="67">
                  <c:v>0.58308061991045923</c:v>
                </c:pt>
                <c:pt idx="68">
                  <c:v>0.58308061991045923</c:v>
                </c:pt>
                <c:pt idx="69">
                  <c:v>0.58308061991045923</c:v>
                </c:pt>
                <c:pt idx="70">
                  <c:v>0.58308061991045923</c:v>
                </c:pt>
                <c:pt idx="71">
                  <c:v>0.58308061991045923</c:v>
                </c:pt>
                <c:pt idx="72">
                  <c:v>0.58308061991045923</c:v>
                </c:pt>
                <c:pt idx="73">
                  <c:v>0.58308061991045923</c:v>
                </c:pt>
                <c:pt idx="74">
                  <c:v>0.58308061991045923</c:v>
                </c:pt>
                <c:pt idx="75">
                  <c:v>0.58308061991045923</c:v>
                </c:pt>
                <c:pt idx="76">
                  <c:v>0.58308061991045923</c:v>
                </c:pt>
                <c:pt idx="77">
                  <c:v>0.58308061991045923</c:v>
                </c:pt>
                <c:pt idx="78">
                  <c:v>0.58308061991045923</c:v>
                </c:pt>
                <c:pt idx="79">
                  <c:v>0.58308061991045923</c:v>
                </c:pt>
                <c:pt idx="80">
                  <c:v>0.58308061991045923</c:v>
                </c:pt>
                <c:pt idx="81">
                  <c:v>0.58308061991045923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C5B-4B7D-9E3B-77F4FD212006}"/>
            </c:ext>
          </c:extLst>
        </c:ser>
        <c:ser>
          <c:idx val="3"/>
          <c:order val="3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val>
            <c:numRef>
              <c:f>'Matriz completa 020518'!$J$3:$J$84</c:f>
              <c:numCache>
                <c:formatCode>0.000</c:formatCode>
                <c:ptCount val="82"/>
                <c:pt idx="0">
                  <c:v>-0.56723849130720416</c:v>
                </c:pt>
                <c:pt idx="1">
                  <c:v>-0.56723849130720416</c:v>
                </c:pt>
                <c:pt idx="2">
                  <c:v>-0.56723849130720416</c:v>
                </c:pt>
                <c:pt idx="3">
                  <c:v>-0.56723849130720416</c:v>
                </c:pt>
                <c:pt idx="4">
                  <c:v>-0.56723849130720416</c:v>
                </c:pt>
                <c:pt idx="5">
                  <c:v>-0.56723849130720416</c:v>
                </c:pt>
                <c:pt idx="6">
                  <c:v>-0.56723849130720416</c:v>
                </c:pt>
                <c:pt idx="7">
                  <c:v>-0.56723849130720416</c:v>
                </c:pt>
                <c:pt idx="8">
                  <c:v>-0.56723849130720416</c:v>
                </c:pt>
                <c:pt idx="9">
                  <c:v>-0.56723849130720416</c:v>
                </c:pt>
                <c:pt idx="10">
                  <c:v>-0.56723849130720416</c:v>
                </c:pt>
                <c:pt idx="11">
                  <c:v>-0.56723849130720416</c:v>
                </c:pt>
                <c:pt idx="12">
                  <c:v>-0.56723849130720416</c:v>
                </c:pt>
                <c:pt idx="13">
                  <c:v>-0.56723849130720416</c:v>
                </c:pt>
                <c:pt idx="14">
                  <c:v>-0.56723849130720416</c:v>
                </c:pt>
                <c:pt idx="15">
                  <c:v>-0.56723849130720416</c:v>
                </c:pt>
                <c:pt idx="16">
                  <c:v>-0.56723849130720416</c:v>
                </c:pt>
                <c:pt idx="17">
                  <c:v>-0.56723849130720416</c:v>
                </c:pt>
                <c:pt idx="18">
                  <c:v>-0.56723849130720416</c:v>
                </c:pt>
                <c:pt idx="19">
                  <c:v>-0.56723849130720416</c:v>
                </c:pt>
                <c:pt idx="20">
                  <c:v>-0.56723849130720416</c:v>
                </c:pt>
                <c:pt idx="21">
                  <c:v>-0.56723849130720416</c:v>
                </c:pt>
                <c:pt idx="22">
                  <c:v>-0.56723849130720416</c:v>
                </c:pt>
                <c:pt idx="23">
                  <c:v>-0.56723849130720416</c:v>
                </c:pt>
                <c:pt idx="24">
                  <c:v>-0.56723849130720416</c:v>
                </c:pt>
                <c:pt idx="25">
                  <c:v>-0.56723849130720416</c:v>
                </c:pt>
                <c:pt idx="26">
                  <c:v>-0.56723849130720416</c:v>
                </c:pt>
                <c:pt idx="27">
                  <c:v>-0.56723849130720416</c:v>
                </c:pt>
                <c:pt idx="28">
                  <c:v>-0.56723849130720416</c:v>
                </c:pt>
                <c:pt idx="29">
                  <c:v>-0.56723849130720416</c:v>
                </c:pt>
                <c:pt idx="30">
                  <c:v>-0.56723849130720416</c:v>
                </c:pt>
                <c:pt idx="31">
                  <c:v>-0.56723849130720416</c:v>
                </c:pt>
                <c:pt idx="32">
                  <c:v>-0.56723849130720416</c:v>
                </c:pt>
                <c:pt idx="33">
                  <c:v>-0.56723849130720416</c:v>
                </c:pt>
                <c:pt idx="34">
                  <c:v>-0.56723849130720416</c:v>
                </c:pt>
                <c:pt idx="35">
                  <c:v>-0.56723849130720416</c:v>
                </c:pt>
                <c:pt idx="36">
                  <c:v>-0.56723849130720416</c:v>
                </c:pt>
                <c:pt idx="37">
                  <c:v>-0.56723849130720416</c:v>
                </c:pt>
                <c:pt idx="38">
                  <c:v>-0.56723849130720416</c:v>
                </c:pt>
                <c:pt idx="39">
                  <c:v>-0.56723849130720416</c:v>
                </c:pt>
                <c:pt idx="40">
                  <c:v>-0.56723849130720416</c:v>
                </c:pt>
                <c:pt idx="41">
                  <c:v>-0.56723849130720416</c:v>
                </c:pt>
                <c:pt idx="42">
                  <c:v>-0.56723849130720416</c:v>
                </c:pt>
                <c:pt idx="43">
                  <c:v>-0.56723849130720416</c:v>
                </c:pt>
                <c:pt idx="44">
                  <c:v>-0.56723849130720416</c:v>
                </c:pt>
                <c:pt idx="45">
                  <c:v>-0.56723849130720416</c:v>
                </c:pt>
                <c:pt idx="46">
                  <c:v>-0.56723849130720416</c:v>
                </c:pt>
                <c:pt idx="47">
                  <c:v>-0.56723849130720416</c:v>
                </c:pt>
                <c:pt idx="48">
                  <c:v>-0.56723849130720416</c:v>
                </c:pt>
                <c:pt idx="49">
                  <c:v>-0.56723849130720416</c:v>
                </c:pt>
                <c:pt idx="50">
                  <c:v>-0.56723849130720416</c:v>
                </c:pt>
                <c:pt idx="51">
                  <c:v>-0.56723849130720416</c:v>
                </c:pt>
                <c:pt idx="52">
                  <c:v>-0.56723849130720416</c:v>
                </c:pt>
                <c:pt idx="53">
                  <c:v>-0.56723849130720416</c:v>
                </c:pt>
                <c:pt idx="54">
                  <c:v>-0.56723849130720416</c:v>
                </c:pt>
                <c:pt idx="55">
                  <c:v>-0.56723849130720416</c:v>
                </c:pt>
                <c:pt idx="56">
                  <c:v>-0.56723849130720416</c:v>
                </c:pt>
                <c:pt idx="57">
                  <c:v>-0.56723849130720416</c:v>
                </c:pt>
                <c:pt idx="58">
                  <c:v>-0.56723849130720416</c:v>
                </c:pt>
                <c:pt idx="59">
                  <c:v>-0.56723849130720416</c:v>
                </c:pt>
                <c:pt idx="60">
                  <c:v>-0.56723849130720416</c:v>
                </c:pt>
                <c:pt idx="61">
                  <c:v>-0.56723849130720416</c:v>
                </c:pt>
                <c:pt idx="62">
                  <c:v>-0.56723849130720416</c:v>
                </c:pt>
                <c:pt idx="63">
                  <c:v>-0.56723849130720416</c:v>
                </c:pt>
                <c:pt idx="64">
                  <c:v>-0.56723849130720416</c:v>
                </c:pt>
                <c:pt idx="65">
                  <c:v>-0.56723849130720416</c:v>
                </c:pt>
                <c:pt idx="66">
                  <c:v>-0.56723849130720416</c:v>
                </c:pt>
                <c:pt idx="67">
                  <c:v>-0.56723849130720416</c:v>
                </c:pt>
                <c:pt idx="68">
                  <c:v>-0.56723849130720416</c:v>
                </c:pt>
                <c:pt idx="69">
                  <c:v>-0.56723849130720416</c:v>
                </c:pt>
                <c:pt idx="70">
                  <c:v>-0.56723849130720416</c:v>
                </c:pt>
                <c:pt idx="71">
                  <c:v>-0.56723849130720416</c:v>
                </c:pt>
                <c:pt idx="72">
                  <c:v>-0.56723849130720416</c:v>
                </c:pt>
                <c:pt idx="73">
                  <c:v>-0.56723849130720416</c:v>
                </c:pt>
                <c:pt idx="74">
                  <c:v>-0.56723849130720416</c:v>
                </c:pt>
                <c:pt idx="75">
                  <c:v>-0.56723849130720416</c:v>
                </c:pt>
                <c:pt idx="76">
                  <c:v>-0.56723849130720416</c:v>
                </c:pt>
                <c:pt idx="77">
                  <c:v>-0.56723849130720416</c:v>
                </c:pt>
                <c:pt idx="78">
                  <c:v>-0.56723849130720416</c:v>
                </c:pt>
                <c:pt idx="79">
                  <c:v>-0.56723849130720416</c:v>
                </c:pt>
                <c:pt idx="80">
                  <c:v>-0.56723849130720416</c:v>
                </c:pt>
                <c:pt idx="81">
                  <c:v>-0.56723849130720416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C5B-4B7D-9E3B-77F4FD212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239640"/>
        <c:axId val="484239968"/>
      </c:lineChart>
      <c:catAx>
        <c:axId val="4842396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4239968"/>
        <c:crosses val="autoZero"/>
        <c:auto val="1"/>
        <c:lblAlgn val="ctr"/>
        <c:lblOffset val="100"/>
        <c:noMultiLvlLbl val="0"/>
      </c:catAx>
      <c:valAx>
        <c:axId val="48423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_ ;[Red]\-0.00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423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169CDA-803E-4802-B0CD-0BFEA1035CF5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8D8E49-0252-481F-AEB9-DE93A930B9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788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1FD878-126C-4401-B288-AB670E84B72E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F841BB-9D76-47A8-9959-B5C897E394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29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z="1800" dirty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EDF5B1-2876-4CC5-9F5C-97CFF63B2F7A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589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458670" y="483519"/>
            <a:ext cx="6264696" cy="1966615"/>
          </a:xfrm>
        </p:spPr>
        <p:txBody>
          <a:bodyPr/>
          <a:lstStyle>
            <a:lvl1pPr>
              <a:defRPr b="1" baseline="0">
                <a:solidFill>
                  <a:srgbClr val="002060"/>
                </a:solidFill>
                <a:latin typeface="Helvetica" pitchFamily="34" charset="0"/>
              </a:defRPr>
            </a:lvl1pPr>
          </a:lstStyle>
          <a:p>
            <a:r>
              <a:rPr lang="es-ES" dirty="0"/>
              <a:t>HAGA CLIC PARA ESCRIBIR EL TÍTULO DE LA PRESENTACIÓN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028700" y="2571750"/>
            <a:ext cx="4800600" cy="79208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escribir el subtítulo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7 Imagen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35236" y="3795887"/>
            <a:ext cx="1387528" cy="1093339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1200152"/>
            <a:ext cx="6172200" cy="309979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7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154782"/>
            <a:ext cx="1543050" cy="414516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154781"/>
            <a:ext cx="4514850" cy="41451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7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1484784" y="987574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b="1" kern="1500" spc="0" baseline="0" dirty="0">
                <a:solidFill>
                  <a:srgbClr val="002060"/>
                </a:solidFill>
                <a:latin typeface="Helvetica" pitchFamily="34" charset="0"/>
              </a:rPr>
              <a:t>Conociendo México</a:t>
            </a:r>
          </a:p>
          <a:p>
            <a:pPr algn="ctr">
              <a:lnSpc>
                <a:spcPct val="150000"/>
              </a:lnSpc>
            </a:pPr>
            <a:r>
              <a:rPr lang="es-MX" sz="1800" b="1" kern="1500" spc="0" baseline="0" dirty="0">
                <a:solidFill>
                  <a:srgbClr val="002060"/>
                </a:solidFill>
                <a:latin typeface="Helvetica" pitchFamily="34" charset="0"/>
              </a:rPr>
              <a:t>01 800 111 46 34</a:t>
            </a:r>
          </a:p>
          <a:p>
            <a:pPr algn="ctr"/>
            <a:r>
              <a:rPr lang="es-MX" sz="1800" b="1" kern="1500" spc="0" baseline="0" dirty="0">
                <a:solidFill>
                  <a:srgbClr val="002060"/>
                </a:solidFill>
                <a:latin typeface="Helvetica" pitchFamily="34" charset="0"/>
              </a:rPr>
              <a:t>www.inegi.org.mx</a:t>
            </a:r>
          </a:p>
          <a:p>
            <a:pPr algn="ctr"/>
            <a:r>
              <a:rPr lang="es-MX" sz="1800" b="1" kern="1500" spc="0" baseline="0" dirty="0">
                <a:solidFill>
                  <a:srgbClr val="002060"/>
                </a:solidFill>
                <a:latin typeface="Helvetica" pitchFamily="34" charset="0"/>
              </a:rPr>
              <a:t>atencion.usuarios@inegi.org.mx</a:t>
            </a:r>
          </a:p>
        </p:txBody>
      </p:sp>
      <p:grpSp>
        <p:nvGrpSpPr>
          <p:cNvPr id="7" name="6 Grupo"/>
          <p:cNvGrpSpPr/>
          <p:nvPr userDrawn="1"/>
        </p:nvGrpSpPr>
        <p:grpSpPr>
          <a:xfrm>
            <a:off x="998730" y="2859783"/>
            <a:ext cx="2114399" cy="779461"/>
            <a:chOff x="1320754" y="4725144"/>
            <a:chExt cx="2819198" cy="779461"/>
          </a:xfrm>
        </p:grpSpPr>
        <p:pic>
          <p:nvPicPr>
            <p:cNvPr id="8" name="7 Imagen" descr="twitt.png"/>
            <p:cNvPicPr>
              <a:picLocks noChangeAspect="1"/>
            </p:cNvPicPr>
            <p:nvPr userDrawn="1"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1320754" y="4725144"/>
              <a:ext cx="566777" cy="562825"/>
            </a:xfrm>
            <a:prstGeom prst="rect">
              <a:avLst/>
            </a:prstGeom>
          </p:spPr>
        </p:pic>
        <p:sp>
          <p:nvSpPr>
            <p:cNvPr id="9" name="8 CuadroTexto"/>
            <p:cNvSpPr txBox="1"/>
            <p:nvPr userDrawn="1"/>
          </p:nvSpPr>
          <p:spPr>
            <a:xfrm>
              <a:off x="1835697" y="4858274"/>
              <a:ext cx="2304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800" b="1" kern="1500" spc="0" baseline="0" dirty="0">
                  <a:solidFill>
                    <a:srgbClr val="002060"/>
                  </a:solidFill>
                  <a:latin typeface="Helvetica" pitchFamily="34" charset="0"/>
                  <a:ea typeface="+mn-ea"/>
                  <a:cs typeface="+mn-cs"/>
                </a:rPr>
                <a:t>@</a:t>
              </a:r>
              <a:r>
                <a:rPr lang="es-MX" sz="1800" b="1" kern="1500" spc="0" baseline="0" dirty="0" err="1">
                  <a:solidFill>
                    <a:srgbClr val="002060"/>
                  </a:solidFill>
                  <a:latin typeface="Helvetica" pitchFamily="34" charset="0"/>
                  <a:ea typeface="+mn-ea"/>
                  <a:cs typeface="+mn-cs"/>
                </a:rPr>
                <a:t>inegi_informa</a:t>
              </a:r>
              <a:endParaRPr lang="es-MX" sz="1800" b="1" kern="1500" spc="0" baseline="0" dirty="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0" name="9 Grupo"/>
          <p:cNvGrpSpPr/>
          <p:nvPr userDrawn="1"/>
        </p:nvGrpSpPr>
        <p:grpSpPr>
          <a:xfrm>
            <a:off x="4293096" y="2859783"/>
            <a:ext cx="2173424" cy="562825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4" cstate="print">
              <a:lum brigh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 userDrawn="1"/>
          </p:nvSpPr>
          <p:spPr>
            <a:xfrm>
              <a:off x="6245762" y="488784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800" b="1" kern="1500" spc="0" baseline="0" dirty="0">
                  <a:solidFill>
                    <a:srgbClr val="002060"/>
                  </a:solidFill>
                  <a:latin typeface="Helvetica" pitchFamily="34" charset="0"/>
                  <a:ea typeface="+mn-ea"/>
                  <a:cs typeface="+mn-cs"/>
                </a:rPr>
                <a:t>INEGI Informa</a:t>
              </a:r>
            </a:p>
          </p:txBody>
        </p:sp>
      </p:grpSp>
      <p:pic>
        <p:nvPicPr>
          <p:cNvPr id="17" name="16 Imagen" descr="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726922" y="3723879"/>
            <a:ext cx="1387528" cy="1093339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rgbClr val="002060"/>
                </a:solidFill>
                <a:latin typeface="Helvetica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171799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2060"/>
                </a:solidFill>
                <a:latin typeface="Helvetica" pitchFamily="34" charset="0"/>
              </a:defRPr>
            </a:lvl1pPr>
            <a:lvl2pPr>
              <a:defRPr sz="2400">
                <a:solidFill>
                  <a:srgbClr val="002060"/>
                </a:solidFill>
                <a:latin typeface="Helvetica" pitchFamily="34" charset="0"/>
              </a:defRPr>
            </a:lvl2pPr>
            <a:lvl3pPr>
              <a:defRPr sz="2000">
                <a:solidFill>
                  <a:srgbClr val="002060"/>
                </a:solidFill>
                <a:latin typeface="Helvetica" pitchFamily="34" charset="0"/>
              </a:defRPr>
            </a:lvl3pPr>
            <a:lvl4pPr>
              <a:defRPr sz="1800">
                <a:solidFill>
                  <a:srgbClr val="002060"/>
                </a:solidFill>
                <a:latin typeface="Helvetica" pitchFamily="34" charset="0"/>
              </a:defRPr>
            </a:lvl4pPr>
            <a:lvl5pPr>
              <a:defRPr sz="1800">
                <a:solidFill>
                  <a:srgbClr val="002060"/>
                </a:solidFill>
                <a:latin typeface="Helvetica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541735" y="2787774"/>
            <a:ext cx="5829300" cy="1021556"/>
          </a:xfrm>
        </p:spPr>
        <p:txBody>
          <a:bodyPr anchor="t">
            <a:noAutofit/>
          </a:bodyPr>
          <a:lstStyle>
            <a:lvl1pPr algn="ctr">
              <a:defRPr sz="3600" b="1" cap="all"/>
            </a:lvl1pPr>
          </a:lstStyle>
          <a:p>
            <a:r>
              <a:rPr lang="es-ES" dirty="0"/>
              <a:t>Haga clic para ESCRIBIR EL título del SUBTEMA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514350" y="483518"/>
            <a:ext cx="58293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escribir subtítulo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" name="9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s-MX" sz="3600" kern="1200" dirty="0" smtClean="0">
                <a:solidFill>
                  <a:schemeClr val="bg1"/>
                </a:solidFill>
                <a:latin typeface="Helvetica" pitchFamily="34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escribir el título de la diapositiva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1250330"/>
            <a:ext cx="3028950" cy="3121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1250330"/>
            <a:ext cx="3028950" cy="3121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342900" y="195263"/>
            <a:ext cx="3030141" cy="7923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1131590"/>
            <a:ext cx="3030141" cy="324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3483770" y="195263"/>
            <a:ext cx="3031331" cy="7923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1131590"/>
            <a:ext cx="3031331" cy="324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1" name="10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s-MX" sz="3600" kern="1200" smtClean="0">
                <a:solidFill>
                  <a:srgbClr val="002060"/>
                </a:solidFill>
                <a:latin typeface="Helvetica" pitchFamily="34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escribir el título de la diapositiva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6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6" name="5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1120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076328"/>
            <a:ext cx="2256235" cy="322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3219822"/>
            <a:ext cx="4114800" cy="425054"/>
          </a:xfrm>
        </p:spPr>
        <p:txBody>
          <a:bodyPr anchor="ctr">
            <a:noAutofit/>
          </a:bodyPr>
          <a:lstStyle>
            <a:lvl1pPr algn="ctr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195263"/>
            <a:ext cx="4114800" cy="2952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3735935"/>
            <a:ext cx="41148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8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4619" y="4443958"/>
            <a:ext cx="695699" cy="548194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17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BA0E2-91EA-4CA1-A686-B7537AAAA90E}" type="datetimeFigureOut">
              <a:rPr lang="es-MX" smtClean="0"/>
              <a:pPr/>
              <a:t>29/05/2018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EE76-20D1-401A-8AAC-2934CE8E22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2060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2060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2060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6682" y="735546"/>
            <a:ext cx="5809060" cy="2646294"/>
          </a:xfrm>
        </p:spPr>
        <p:txBody>
          <a:bodyPr rtlCol="0"/>
          <a:lstStyle/>
          <a:p>
            <a:pPr>
              <a:defRPr/>
            </a:pPr>
            <a:r>
              <a:rPr lang="es-MX" sz="2700" dirty="0">
                <a:solidFill>
                  <a:schemeClr val="tx1"/>
                </a:solidFill>
              </a:rPr>
              <a:t>Propuesta de Indicadores de Oportunidad de la Información Estadística y Geográfica</a:t>
            </a:r>
            <a:br>
              <a:rPr lang="es-MX" sz="2700" dirty="0">
                <a:solidFill>
                  <a:schemeClr val="tx1"/>
                </a:solidFill>
              </a:rPr>
            </a:br>
            <a:r>
              <a:rPr lang="es-MX" sz="2700" dirty="0">
                <a:solidFill>
                  <a:schemeClr val="tx1"/>
                </a:solidFill>
              </a:rPr>
              <a:t/>
            </a:r>
            <a:br>
              <a:rPr lang="es-MX" sz="2700" dirty="0">
                <a:solidFill>
                  <a:schemeClr val="tx1"/>
                </a:solidFill>
              </a:rPr>
            </a:br>
            <a:r>
              <a:rPr lang="es-MX" sz="2700" dirty="0">
                <a:solidFill>
                  <a:schemeClr val="tx1"/>
                </a:solidFill>
              </a:rPr>
              <a:t>Grupo de trabajo</a:t>
            </a:r>
            <a:br>
              <a:rPr lang="es-MX" sz="2700" dirty="0">
                <a:solidFill>
                  <a:schemeClr val="tx1"/>
                </a:solidFill>
              </a:rPr>
            </a:br>
            <a:endParaRPr lang="es-MX" sz="2100" dirty="0">
              <a:solidFill>
                <a:schemeClr val="tx1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719558" y="3795886"/>
            <a:ext cx="1656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rgbClr val="002060"/>
                </a:solidFill>
                <a:latin typeface="Helvetica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1400" b="0" dirty="0" smtClean="0">
                <a:solidFill>
                  <a:schemeClr val="tx1"/>
                </a:solidFill>
              </a:rPr>
              <a:t>Junio, </a:t>
            </a:r>
            <a:r>
              <a:rPr lang="es-MX" sz="1400" b="0" dirty="0">
                <a:solidFill>
                  <a:schemeClr val="tx1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807500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637580"/>
          </a:xfrm>
        </p:spPr>
        <p:txBody>
          <a:bodyPr/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Interpretación de los indicadores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88640" y="1076338"/>
            <a:ext cx="3028950" cy="3121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de Oportunidad (IDO)</a:t>
            </a:r>
          </a:p>
          <a:p>
            <a:pPr marL="0" indent="0">
              <a:buNone/>
            </a:pPr>
            <a:endParaRPr lang="es-MX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/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IDO &gt; 0; el 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 </a:t>
            </a: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 es más oportuno que el parámetro.</a:t>
            </a:r>
          </a:p>
          <a:p>
            <a:pPr marL="177800" indent="-177800"/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IDO = 0; el 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 </a:t>
            </a: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 es igual de oportuno que el parámetro. </a:t>
            </a:r>
          </a:p>
          <a:p>
            <a:pPr marL="177800" indent="-177800"/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IDO &lt; 0; el 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 </a:t>
            </a: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 es menos oportuno que el parámetro.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3217590" y="1059582"/>
            <a:ext cx="3523778" cy="3121645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Institucional de Oportunidad (IIO)</a:t>
            </a:r>
          </a:p>
          <a:p>
            <a:pPr marL="0" indent="0">
              <a:buNone/>
            </a:pPr>
            <a:endParaRPr lang="es-MX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269875"/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IIO &gt; 0; la oportunidad con la que difunde el instituto es mayor a la del conjunto de parámetros.</a:t>
            </a:r>
          </a:p>
          <a:p>
            <a:pPr marL="269875" indent="-269875"/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IIO = 0; la oportunidad con la que difunde el instituto es igual a la del conjunto de parámetros.</a:t>
            </a:r>
          </a:p>
          <a:p>
            <a:pPr marL="269875" indent="-269875"/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IIO &lt; 0; la oportunidad con la que difunde el instituto es menor a la del conjunto de parámetros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1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97" y="843558"/>
            <a:ext cx="5952336" cy="34560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A057C75-2877-463E-BBF6-C07C6ED05A34}"/>
              </a:ext>
            </a:extLst>
          </p:cNvPr>
          <p:cNvCxnSpPr>
            <a:cxnSpLocks/>
          </p:cNvCxnSpPr>
          <p:nvPr/>
        </p:nvCxnSpPr>
        <p:spPr>
          <a:xfrm>
            <a:off x="1006488" y="3838859"/>
            <a:ext cx="47829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E5BC78-D7BA-4D1C-B584-7158544E499B}"/>
              </a:ext>
            </a:extLst>
          </p:cNvPr>
          <p:cNvSpPr txBox="1"/>
          <p:nvPr/>
        </p:nvSpPr>
        <p:spPr>
          <a:xfrm>
            <a:off x="1538790" y="3723878"/>
            <a:ext cx="11881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IIO = 0.01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6490711" y="1419622"/>
            <a:ext cx="394673" cy="940681"/>
            <a:chOff x="6237312" y="1797664"/>
            <a:chExt cx="394673" cy="940681"/>
          </a:xfrm>
        </p:grpSpPr>
        <p:cxnSp>
          <p:nvCxnSpPr>
            <p:cNvPr id="7" name="Conector recto de flecha 6"/>
            <p:cNvCxnSpPr/>
            <p:nvPr/>
          </p:nvCxnSpPr>
          <p:spPr>
            <a:xfrm flipV="1">
              <a:off x="6237312" y="1797664"/>
              <a:ext cx="0" cy="450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>
              <a:off x="6237312" y="2247714"/>
              <a:ext cx="0" cy="4906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uadroTexto 18"/>
            <p:cNvSpPr txBox="1"/>
            <p:nvPr/>
          </p:nvSpPr>
          <p:spPr>
            <a:xfrm>
              <a:off x="6325491" y="1920194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s1</a:t>
              </a: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6315817" y="2311318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s1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908720" y="4011910"/>
            <a:ext cx="2349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s1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Una desviación estándar=0.47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514903" y="996749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IDO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 flipH="1">
            <a:off x="2094182" y="1157781"/>
            <a:ext cx="504056" cy="2160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 txBox="1">
            <a:spLocks/>
          </p:cNvSpPr>
          <p:nvPr/>
        </p:nvSpPr>
        <p:spPr>
          <a:xfrm>
            <a:off x="342900" y="161528"/>
            <a:ext cx="6172200" cy="5786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Helvetica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Interpretación de los indicadores 2016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265103" y="3219822"/>
            <a:ext cx="386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>
                <a:solidFill>
                  <a:prstClr val="black"/>
                </a:solidFill>
                <a:latin typeface="Calibri"/>
              </a:rPr>
              <a:t>IOE</a:t>
            </a:r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581128" y="3350627"/>
            <a:ext cx="5854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EFPEM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805264" y="3350627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ENVE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50197" y="4336782"/>
            <a:ext cx="3558988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000" dirty="0">
                <a:solidFill>
                  <a:prstClr val="black"/>
                </a:solidFill>
                <a:latin typeface="Calibri"/>
              </a:rPr>
              <a:t>IOE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Indicadores de Opinión Empresarial.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EFPEM: Estadísticas de Finanzas Públicas Estatales y Municipales.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ENVE: Encuesta Nacional de Victimización de Empresas.</a:t>
            </a:r>
          </a:p>
        </p:txBody>
      </p:sp>
    </p:spTree>
    <p:extLst>
      <p:ext uri="{BB962C8B-B14F-4D97-AF65-F5344CB8AC3E}">
        <p14:creationId xmlns:p14="http://schemas.microsoft.com/office/powerpoint/2010/main" val="2464989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637580"/>
          </a:xfrm>
        </p:spPr>
        <p:txBody>
          <a:bodyPr/>
          <a:lstStyle/>
          <a:p>
            <a:pPr algn="l"/>
            <a:r>
              <a:rPr lang="es-MX" sz="2000" b="1" dirty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  <a:t>Comparación del IIO a través del tiempo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561953" y="1275606"/>
            <a:ext cx="5940660" cy="2664296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valor del Indicador institucional puede estar influido según se incluyan o retiren en los diferentes años los </a:t>
            </a:r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</a:t>
            </a: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(censos, ENIGH, encuestas especiales, información geográfica)</a:t>
            </a: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s-MX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-269875" algn="just"/>
            <a:r>
              <a:rPr lang="es-MX" sz="1800" dirty="0">
                <a:solidFill>
                  <a:schemeClr val="tx1"/>
                </a:solidFill>
                <a:cs typeface="Helvetica" panose="020B0604020202020204" pitchFamily="34" charset="0"/>
              </a:rPr>
              <a:t>Durante el primer trimestre de este año se hicieron pruebas para conocer el impacto que tiene la no comparabilidad en el número y características de los </a:t>
            </a:r>
            <a:r>
              <a:rPr lang="es-MX" sz="1800" dirty="0" smtClean="0">
                <a:solidFill>
                  <a:schemeClr val="tx1"/>
                </a:solidFill>
                <a:cs typeface="Helvetica" panose="020B0604020202020204" pitchFamily="34" charset="0"/>
              </a:rPr>
              <a:t>productos:</a:t>
            </a:r>
            <a:endParaRPr lang="es-MX" sz="1800" dirty="0">
              <a:solidFill>
                <a:schemeClr val="tx1"/>
              </a:solidFill>
              <a:cs typeface="Helvetica" panose="020B0604020202020204" pitchFamily="34" charset="0"/>
            </a:endParaRPr>
          </a:p>
          <a:p>
            <a:pPr marL="269875" indent="-269875"/>
            <a:endParaRPr lang="es-MX" sz="1100" dirty="0">
              <a:solidFill>
                <a:schemeClr val="tx1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0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648" y="51470"/>
            <a:ext cx="6172200" cy="5655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Resultados de la prueba </a:t>
            </a:r>
            <a:r>
              <a:rPr lang="es-MX" sz="2000" b="1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 cálculo</a:t>
            </a:r>
            <a:endParaRPr lang="es-MX" sz="1600" b="1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736531"/>
              </p:ext>
            </p:extLst>
          </p:nvPr>
        </p:nvGraphicFramePr>
        <p:xfrm>
          <a:off x="240160" y="1014598"/>
          <a:ext cx="6172200" cy="253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688">
                  <a:extLst>
                    <a:ext uri="{9D8B030D-6E8A-4147-A177-3AD203B41FA5}">
                      <a16:colId xmlns:a16="http://schemas.microsoft.com/office/drawing/2014/main" val="63594995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03880911"/>
                    </a:ext>
                  </a:extLst>
                </a:gridCol>
                <a:gridCol w="987624">
                  <a:extLst>
                    <a:ext uri="{9D8B030D-6E8A-4147-A177-3AD203B41FA5}">
                      <a16:colId xmlns:a16="http://schemas.microsoft.com/office/drawing/2014/main" val="1833679920"/>
                    </a:ext>
                  </a:extLst>
                </a:gridCol>
                <a:gridCol w="1121336">
                  <a:extLst>
                    <a:ext uri="{9D8B030D-6E8A-4147-A177-3AD203B41FA5}">
                      <a16:colId xmlns:a16="http://schemas.microsoft.com/office/drawing/2014/main" val="2013167336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4251051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Criterios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Todos los proyectos</a:t>
                      </a:r>
                      <a:r>
                        <a:rPr lang="es-MX" sz="1600" baseline="0" dirty="0"/>
                        <a:t> en la matriz</a:t>
                      </a:r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755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Canasta común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354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Variación de la canasta (x ≤ 1 año)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6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Todos los proyectos</a:t>
                      </a:r>
                      <a:r>
                        <a:rPr lang="es-MX" sz="1600" baseline="0" dirty="0"/>
                        <a:t> </a:t>
                      </a:r>
                      <a:r>
                        <a:rPr lang="es-MX" sz="1400" dirty="0"/>
                        <a:t>en el calendario de cada año*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-0.01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0.01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1837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052736" y="595106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Comparación de los IIO a través del tiempo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6AF92E7-3B9F-4FD9-B79E-1E3AFBFC6208}"/>
              </a:ext>
            </a:extLst>
          </p:cNvPr>
          <p:cNvSpPr txBox="1"/>
          <p:nvPr/>
        </p:nvSpPr>
        <p:spPr>
          <a:xfrm>
            <a:off x="240160" y="3633702"/>
            <a:ext cx="64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Canasta común: Con periodicidad menor o igual a 1 año y comunes en el calendario de los tres años.</a:t>
            </a:r>
          </a:p>
          <a:p>
            <a:r>
              <a:rPr lang="es-MX" sz="1200" dirty="0"/>
              <a:t>Variación de la canasta: Con periodicidad menor o igual a 1 año que aparecieron en el calendario de cada año.</a:t>
            </a:r>
          </a:p>
          <a:p>
            <a:r>
              <a:rPr lang="es-MX" sz="1200" dirty="0"/>
              <a:t>* Que tienen parámetro de oportunidad.</a:t>
            </a:r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932133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áfico 16"/>
          <p:cNvGraphicFramePr>
            <a:graphicFrameLocks/>
          </p:cNvGraphicFramePr>
          <p:nvPr>
            <p:extLst/>
          </p:nvPr>
        </p:nvGraphicFramePr>
        <p:xfrm>
          <a:off x="468700" y="786190"/>
          <a:ext cx="5918400" cy="3585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A057C75-2877-463E-BBF6-C07C6ED05A34}"/>
              </a:ext>
            </a:extLst>
          </p:cNvPr>
          <p:cNvCxnSpPr>
            <a:cxnSpLocks/>
          </p:cNvCxnSpPr>
          <p:nvPr/>
        </p:nvCxnSpPr>
        <p:spPr>
          <a:xfrm>
            <a:off x="1006488" y="3838859"/>
            <a:ext cx="47829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E5BC78-D7BA-4D1C-B584-7158544E499B}"/>
              </a:ext>
            </a:extLst>
          </p:cNvPr>
          <p:cNvSpPr txBox="1"/>
          <p:nvPr/>
        </p:nvSpPr>
        <p:spPr>
          <a:xfrm>
            <a:off x="1538790" y="3723878"/>
            <a:ext cx="11881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/>
              <a:t>IIO = 0.01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6490711" y="1419622"/>
            <a:ext cx="394673" cy="940681"/>
            <a:chOff x="6237312" y="1797664"/>
            <a:chExt cx="394673" cy="940681"/>
          </a:xfrm>
        </p:grpSpPr>
        <p:cxnSp>
          <p:nvCxnSpPr>
            <p:cNvPr id="7" name="Conector recto de flecha 6"/>
            <p:cNvCxnSpPr/>
            <p:nvPr/>
          </p:nvCxnSpPr>
          <p:spPr>
            <a:xfrm flipV="1">
              <a:off x="6237312" y="1797664"/>
              <a:ext cx="0" cy="450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>
              <a:off x="6237312" y="2247714"/>
              <a:ext cx="0" cy="4906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uadroTexto 18"/>
            <p:cNvSpPr txBox="1"/>
            <p:nvPr/>
          </p:nvSpPr>
          <p:spPr>
            <a:xfrm>
              <a:off x="6325491" y="1920194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i="1" dirty="0">
                  <a:solidFill>
                    <a:srgbClr val="FF0000"/>
                  </a:solidFill>
                </a:rPr>
                <a:t>s1</a:t>
              </a: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6315817" y="2311318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i="1" dirty="0">
                  <a:solidFill>
                    <a:srgbClr val="FF0000"/>
                  </a:solidFill>
                </a:rPr>
                <a:t>s1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908720" y="4011910"/>
            <a:ext cx="2384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>
                <a:solidFill>
                  <a:srgbClr val="FF0000"/>
                </a:solidFill>
              </a:rPr>
              <a:t>s1</a:t>
            </a:r>
            <a:r>
              <a:rPr lang="es-MX" sz="1200" dirty="0"/>
              <a:t> = Una desviación estándar= 0.47</a:t>
            </a:r>
          </a:p>
        </p:txBody>
      </p:sp>
      <p:sp>
        <p:nvSpPr>
          <p:cNvPr id="18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 txBox="1">
            <a:spLocks/>
          </p:cNvSpPr>
          <p:nvPr/>
        </p:nvSpPr>
        <p:spPr>
          <a:xfrm>
            <a:off x="342900" y="161528"/>
            <a:ext cx="6172200" cy="5786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Helvetica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s-MX" sz="24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Interpretación de los indicadores 2016 (65)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60226" y="3003798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IOE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581128" y="3363838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EFPEM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727634" y="3363838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ENVE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68700" y="4401446"/>
            <a:ext cx="432971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200" b="1" dirty="0">
                <a:solidFill>
                  <a:prstClr val="black"/>
                </a:solidFill>
              </a:rPr>
              <a:t>IOE: Indicadores de Opinión Empresarial. </a:t>
            </a:r>
          </a:p>
          <a:p>
            <a:r>
              <a:rPr lang="es-MX" sz="1200" b="1" dirty="0"/>
              <a:t>EFPEM: Estadísticas de Finanzas Públicas Estatales y Municipales.</a:t>
            </a:r>
          </a:p>
          <a:p>
            <a:r>
              <a:rPr lang="es-MX" sz="1200" b="1" dirty="0"/>
              <a:t>ENVE: Encuesta Nacional de Victimización de Empresas.</a:t>
            </a:r>
          </a:p>
        </p:txBody>
      </p:sp>
    </p:spTree>
    <p:extLst>
      <p:ext uri="{BB962C8B-B14F-4D97-AF65-F5344CB8AC3E}">
        <p14:creationId xmlns:p14="http://schemas.microsoft.com/office/powerpoint/2010/main" val="3575592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>
            <a:graphicFrameLocks/>
          </p:cNvGraphicFramePr>
          <p:nvPr>
            <p:extLst/>
          </p:nvPr>
        </p:nvGraphicFramePr>
        <p:xfrm>
          <a:off x="342899" y="786048"/>
          <a:ext cx="6016349" cy="358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A057C75-2877-463E-BBF6-C07C6ED05A34}"/>
              </a:ext>
            </a:extLst>
          </p:cNvPr>
          <p:cNvCxnSpPr>
            <a:cxnSpLocks/>
          </p:cNvCxnSpPr>
          <p:nvPr/>
        </p:nvCxnSpPr>
        <p:spPr>
          <a:xfrm>
            <a:off x="1148146" y="3838859"/>
            <a:ext cx="47829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E5BC78-D7BA-4D1C-B584-7158544E499B}"/>
              </a:ext>
            </a:extLst>
          </p:cNvPr>
          <p:cNvSpPr txBox="1"/>
          <p:nvPr/>
        </p:nvSpPr>
        <p:spPr>
          <a:xfrm>
            <a:off x="1680448" y="3723878"/>
            <a:ext cx="11881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/>
              <a:t>IIO = 0.06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6439244" y="1565102"/>
            <a:ext cx="394673" cy="862632"/>
            <a:chOff x="6237312" y="1775395"/>
            <a:chExt cx="394673" cy="862632"/>
          </a:xfrm>
        </p:grpSpPr>
        <p:cxnSp>
          <p:nvCxnSpPr>
            <p:cNvPr id="7" name="Conector recto de flecha 6"/>
            <p:cNvCxnSpPr/>
            <p:nvPr/>
          </p:nvCxnSpPr>
          <p:spPr>
            <a:xfrm flipV="1">
              <a:off x="6237312" y="1775395"/>
              <a:ext cx="0" cy="4723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>
              <a:off x="6237312" y="2229712"/>
              <a:ext cx="0" cy="4083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uadroTexto 18"/>
            <p:cNvSpPr txBox="1"/>
            <p:nvPr/>
          </p:nvSpPr>
          <p:spPr>
            <a:xfrm>
              <a:off x="6325491" y="1920194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i="1" dirty="0">
                  <a:solidFill>
                    <a:srgbClr val="FF0000"/>
                  </a:solidFill>
                </a:rPr>
                <a:t>s1</a:t>
              </a: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6315817" y="2311318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i="1" dirty="0">
                  <a:solidFill>
                    <a:srgbClr val="FF0000"/>
                  </a:solidFill>
                </a:rPr>
                <a:t>s1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1050378" y="4011910"/>
            <a:ext cx="2349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>
                <a:solidFill>
                  <a:srgbClr val="FF0000"/>
                </a:solidFill>
              </a:rPr>
              <a:t>s1</a:t>
            </a:r>
            <a:r>
              <a:rPr lang="es-MX" sz="1200" dirty="0"/>
              <a:t> = Una desviación estándar=0.40</a:t>
            </a:r>
          </a:p>
        </p:txBody>
      </p:sp>
      <p:sp>
        <p:nvSpPr>
          <p:cNvPr id="18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 txBox="1">
            <a:spLocks/>
          </p:cNvSpPr>
          <p:nvPr/>
        </p:nvSpPr>
        <p:spPr>
          <a:xfrm>
            <a:off x="342900" y="205978"/>
            <a:ext cx="6172200" cy="48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Helvetica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s-MX" sz="24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Interpretación de los indicadores 2017 (</a:t>
            </a:r>
            <a:r>
              <a:rPr lang="es-MX" sz="2400" b="1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70)</a:t>
            </a:r>
            <a:endParaRPr lang="es-MX" sz="2400" b="1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60548" y="4401446"/>
            <a:ext cx="432971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200" b="1" dirty="0">
                <a:solidFill>
                  <a:prstClr val="black"/>
                </a:solidFill>
              </a:rPr>
              <a:t>IOE: Indicadores de Opinión Empresarial. </a:t>
            </a:r>
          </a:p>
          <a:p>
            <a:r>
              <a:rPr lang="es-MX" sz="1200" b="1" dirty="0"/>
              <a:t>EFPEM: Estadísticas de Finanzas Públicas Estatales y Municipales.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3261326" y="3446879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IOE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505763" y="3757999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EFPEM</a:t>
            </a:r>
          </a:p>
        </p:txBody>
      </p:sp>
    </p:spTree>
    <p:extLst>
      <p:ext uri="{BB962C8B-B14F-4D97-AF65-F5344CB8AC3E}">
        <p14:creationId xmlns:p14="http://schemas.microsoft.com/office/powerpoint/2010/main" val="1097629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>
            <a:graphicFrameLocks/>
          </p:cNvGraphicFramePr>
          <p:nvPr>
            <p:extLst/>
          </p:nvPr>
        </p:nvGraphicFramePr>
        <p:xfrm>
          <a:off x="446758" y="833208"/>
          <a:ext cx="5918400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A057C75-2877-463E-BBF6-C07C6ED05A34}"/>
              </a:ext>
            </a:extLst>
          </p:cNvPr>
          <p:cNvCxnSpPr>
            <a:cxnSpLocks/>
          </p:cNvCxnSpPr>
          <p:nvPr/>
        </p:nvCxnSpPr>
        <p:spPr>
          <a:xfrm>
            <a:off x="1006488" y="3838475"/>
            <a:ext cx="47829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E5BC78-D7BA-4D1C-B584-7158544E499B}"/>
              </a:ext>
            </a:extLst>
          </p:cNvPr>
          <p:cNvSpPr txBox="1"/>
          <p:nvPr/>
        </p:nvSpPr>
        <p:spPr>
          <a:xfrm>
            <a:off x="1538790" y="3723494"/>
            <a:ext cx="11881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/>
              <a:t>IIO = -0.01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6428329" y="1386456"/>
            <a:ext cx="394673" cy="645040"/>
            <a:chOff x="6237312" y="1920194"/>
            <a:chExt cx="394673" cy="645040"/>
          </a:xfrm>
        </p:grpSpPr>
        <p:cxnSp>
          <p:nvCxnSpPr>
            <p:cNvPr id="7" name="Conector recto de flecha 6"/>
            <p:cNvCxnSpPr/>
            <p:nvPr/>
          </p:nvCxnSpPr>
          <p:spPr>
            <a:xfrm flipV="1">
              <a:off x="6237312" y="1920194"/>
              <a:ext cx="0" cy="327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>
              <a:off x="6237312" y="2229712"/>
              <a:ext cx="0" cy="3355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uadroTexto 18"/>
            <p:cNvSpPr txBox="1"/>
            <p:nvPr/>
          </p:nvSpPr>
          <p:spPr>
            <a:xfrm>
              <a:off x="6325491" y="1920194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i="1" dirty="0">
                  <a:solidFill>
                    <a:srgbClr val="FF0000"/>
                  </a:solidFill>
                </a:rPr>
                <a:t>s1</a:t>
              </a: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6315817" y="2311318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i="1" dirty="0">
                  <a:solidFill>
                    <a:srgbClr val="FF0000"/>
                  </a:solidFill>
                </a:rPr>
                <a:t>s1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908720" y="4011526"/>
            <a:ext cx="2384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>
                <a:solidFill>
                  <a:srgbClr val="FF0000"/>
                </a:solidFill>
              </a:rPr>
              <a:t>s1</a:t>
            </a:r>
            <a:r>
              <a:rPr lang="es-MX" sz="1200" dirty="0"/>
              <a:t> = Una desviación estándar= 0.47</a:t>
            </a:r>
          </a:p>
        </p:txBody>
      </p:sp>
      <p:sp>
        <p:nvSpPr>
          <p:cNvPr id="18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 txBox="1">
            <a:spLocks/>
          </p:cNvSpPr>
          <p:nvPr/>
        </p:nvSpPr>
        <p:spPr>
          <a:xfrm>
            <a:off x="342900" y="205978"/>
            <a:ext cx="6172200" cy="48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Helvetica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s-MX" sz="24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Interpretación de los indicadores 2018 (</a:t>
            </a:r>
            <a:r>
              <a:rPr lang="es-MX" sz="2400" b="1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72)</a:t>
            </a:r>
            <a:endParaRPr lang="es-MX" sz="2400" b="1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070610" y="2496579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IOE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293096" y="2731072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EFPEM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424798" y="2788489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ENVE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68700" y="4322790"/>
            <a:ext cx="3995004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100" b="1" dirty="0">
                <a:solidFill>
                  <a:prstClr val="black"/>
                </a:solidFill>
              </a:rPr>
              <a:t>IOE: Indicadores de Opinión Empresarial. </a:t>
            </a:r>
          </a:p>
          <a:p>
            <a:r>
              <a:rPr lang="es-MX" sz="1100" b="1" dirty="0"/>
              <a:t>EFPEM: Estadísticas de Finanzas Públicas Estatales y Municipales.</a:t>
            </a:r>
          </a:p>
          <a:p>
            <a:r>
              <a:rPr lang="es-MX" sz="1100" b="1" dirty="0"/>
              <a:t>ENVE: Encuesta Nacional de Victimización de Empresas.</a:t>
            </a:r>
          </a:p>
          <a:p>
            <a:r>
              <a:rPr lang="es-MX" sz="1100" b="1" dirty="0"/>
              <a:t>ERGNP: Estaciones de la Red Geodésica Nacional Pasiva.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517232" y="3709961"/>
            <a:ext cx="625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ERGNP</a:t>
            </a:r>
          </a:p>
        </p:txBody>
      </p:sp>
    </p:spTree>
    <p:extLst>
      <p:ext uri="{BB962C8B-B14F-4D97-AF65-F5344CB8AC3E}">
        <p14:creationId xmlns:p14="http://schemas.microsoft.com/office/powerpoint/2010/main" val="3978375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36" y="146134"/>
            <a:ext cx="6172200" cy="637580"/>
          </a:xfrm>
        </p:spPr>
        <p:txBody>
          <a:bodyPr/>
          <a:lstStyle/>
          <a:p>
            <a:pPr algn="l"/>
            <a:r>
              <a:rPr lang="es-MX" sz="2400" b="1" dirty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  <a:t>Interpretación de los Indicadores</a:t>
            </a:r>
            <a:br>
              <a:rPr lang="es-MX" sz="2400" b="1" dirty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</a:br>
            <a:r>
              <a:rPr lang="es-MX" sz="2400" b="1" dirty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  <a:t>Matriz completa (</a:t>
            </a:r>
            <a:r>
              <a:rPr lang="es-MX" sz="2400" b="1" dirty="0" smtClean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  <a:t>81)</a:t>
            </a:r>
            <a:endParaRPr lang="es-MX" sz="2400" b="1" dirty="0">
              <a:solidFill>
                <a:schemeClr val="tx1"/>
              </a:solidFill>
              <a:ea typeface="+mn-ea"/>
              <a:cs typeface="Helvetica" panose="020B0604020202020204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435233" y="1265302"/>
            <a:ext cx="316168" cy="864096"/>
            <a:chOff x="6315817" y="1797206"/>
            <a:chExt cx="316168" cy="864096"/>
          </a:xfrm>
        </p:grpSpPr>
        <p:cxnSp>
          <p:nvCxnSpPr>
            <p:cNvPr id="8" name="Conector recto de flecha 7"/>
            <p:cNvCxnSpPr/>
            <p:nvPr/>
          </p:nvCxnSpPr>
          <p:spPr>
            <a:xfrm flipV="1">
              <a:off x="6333920" y="1797206"/>
              <a:ext cx="0" cy="4505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de flecha 8"/>
            <p:cNvCxnSpPr/>
            <p:nvPr/>
          </p:nvCxnSpPr>
          <p:spPr>
            <a:xfrm>
              <a:off x="6333920" y="2229712"/>
              <a:ext cx="0" cy="4315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/>
            <p:cNvSpPr txBox="1"/>
            <p:nvPr/>
          </p:nvSpPr>
          <p:spPr>
            <a:xfrm>
              <a:off x="6325491" y="1831322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i="1" dirty="0">
                  <a:solidFill>
                    <a:srgbClr val="FF0000"/>
                  </a:solidFill>
                </a:rPr>
                <a:t>s1</a:t>
              </a: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315817" y="2335378"/>
              <a:ext cx="30649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i="1" dirty="0">
                  <a:solidFill>
                    <a:srgbClr val="FF0000"/>
                  </a:solidFill>
                </a:rPr>
                <a:t>s1</a:t>
              </a:r>
            </a:p>
          </p:txBody>
        </p:sp>
      </p:grp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772973"/>
              </p:ext>
            </p:extLst>
          </p:nvPr>
        </p:nvGraphicFramePr>
        <p:xfrm>
          <a:off x="420225" y="849841"/>
          <a:ext cx="5918400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7A057C75-2877-463E-BBF6-C07C6ED05A34}"/>
              </a:ext>
            </a:extLst>
          </p:cNvPr>
          <p:cNvCxnSpPr>
            <a:cxnSpLocks/>
          </p:cNvCxnSpPr>
          <p:nvPr/>
        </p:nvCxnSpPr>
        <p:spPr>
          <a:xfrm>
            <a:off x="1006488" y="3896995"/>
            <a:ext cx="47829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51E5BC78-D7BA-4D1C-B584-7158544E499B}"/>
              </a:ext>
            </a:extLst>
          </p:cNvPr>
          <p:cNvSpPr txBox="1"/>
          <p:nvPr/>
        </p:nvSpPr>
        <p:spPr>
          <a:xfrm>
            <a:off x="1538790" y="3782014"/>
            <a:ext cx="11881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/>
              <a:t>IIO = 0.01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908720" y="4070046"/>
            <a:ext cx="2349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>
                <a:solidFill>
                  <a:srgbClr val="FF0000"/>
                </a:solidFill>
              </a:rPr>
              <a:t>s1</a:t>
            </a:r>
            <a:r>
              <a:rPr lang="es-MX" sz="1200" dirty="0"/>
              <a:t> = Una desviación estándar=0.58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762240" y="2545287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IOE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36828" y="2769885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EFPEM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399077" y="2822286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ENVE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68700" y="4322790"/>
            <a:ext cx="3995004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100" b="1" dirty="0">
                <a:solidFill>
                  <a:prstClr val="black"/>
                </a:solidFill>
              </a:rPr>
              <a:t>IOE: Indicadores de Opinión Empresarial. </a:t>
            </a:r>
          </a:p>
          <a:p>
            <a:r>
              <a:rPr lang="es-MX" sz="1100" b="1" dirty="0"/>
              <a:t>EFPEM: Estadísticas de Finanzas Públicas Estatales y Municipales.</a:t>
            </a:r>
          </a:p>
          <a:p>
            <a:r>
              <a:rPr lang="es-MX" sz="1100" b="1" dirty="0"/>
              <a:t>ENVE: Encuesta Nacional de Victimización de Empresas.</a:t>
            </a:r>
          </a:p>
          <a:p>
            <a:r>
              <a:rPr lang="es-MX" sz="1100" b="1" dirty="0"/>
              <a:t>ERGNP: Estaciones de la Red Geodésica Nacional Pasiva.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458260" y="3758495"/>
            <a:ext cx="625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ERGNP</a:t>
            </a:r>
          </a:p>
        </p:txBody>
      </p:sp>
    </p:spTree>
    <p:extLst>
      <p:ext uri="{BB962C8B-B14F-4D97-AF65-F5344CB8AC3E}">
        <p14:creationId xmlns:p14="http://schemas.microsoft.com/office/powerpoint/2010/main" val="3823800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709588"/>
          </a:xfrm>
        </p:spPr>
        <p:txBody>
          <a:bodyPr/>
          <a:lstStyle/>
          <a:p>
            <a: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especiales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88640" y="771550"/>
            <a:ext cx="6172200" cy="3600400"/>
          </a:xfrm>
        </p:spPr>
        <p:txBody>
          <a:bodyPr>
            <a:normAutofit fontScale="92500" lnSpcReduction="20000"/>
          </a:bodyPr>
          <a:lstStyle/>
          <a:p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Indicadores de Opinión Empresarial</a:t>
            </a:r>
          </a:p>
          <a:p>
            <a:pPr lvl="1"/>
            <a:r>
              <a:rPr lang="es-MX" sz="1700" dirty="0">
                <a:latin typeface="Arial" panose="020B0604020202020204" pitchFamily="34" charset="0"/>
                <a:cs typeface="Arial" panose="020B0604020202020204" pitchFamily="34" charset="0"/>
              </a:rPr>
              <a:t>El parámetro de oportunidad considerado está constituido por los indicadores de expectativas en Estados Unidos que se difunden a los días 28 dentro del mes de referencia. En el caso de México, los indicadores se publican el primer día hábil del siguiente mes.</a:t>
            </a:r>
          </a:p>
          <a:p>
            <a:pPr marL="457200" lvl="1" indent="0">
              <a:buNone/>
            </a:pPr>
            <a:endParaRPr lang="es-MX" sz="1600" dirty="0"/>
          </a:p>
          <a:p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Estadísticas de Finanzas Públicas Estatales y Municipales </a:t>
            </a:r>
          </a:p>
          <a:p>
            <a:pPr lvl="1"/>
            <a:r>
              <a:rPr lang="es-MX" sz="1700" dirty="0">
                <a:latin typeface="Arial" panose="020B0604020202020204" pitchFamily="34" charset="0"/>
                <a:cs typeface="Arial" panose="020B0604020202020204" pitchFamily="34" charset="0"/>
              </a:rPr>
              <a:t>La oportunidad actual </a:t>
            </a:r>
            <a:r>
              <a:rPr lang="es-MX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(de 515 días) depende </a:t>
            </a:r>
            <a:r>
              <a:rPr lang="es-MX" sz="1700" dirty="0">
                <a:latin typeface="Arial" panose="020B0604020202020204" pitchFamily="34" charset="0"/>
                <a:cs typeface="Arial" panose="020B0604020202020204" pitchFamily="34" charset="0"/>
              </a:rPr>
              <a:t>de los cierres fiscales de los estados; corresponde al periodo en el que se dispone del total de información de las 32 entidades </a:t>
            </a:r>
            <a:r>
              <a:rPr lang="es-MX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federativas; </a:t>
            </a:r>
            <a:r>
              <a:rPr lang="es-MX" sz="1700" dirty="0">
                <a:latin typeface="Arial" panose="020B0604020202020204" pitchFamily="34" charset="0"/>
                <a:cs typeface="Arial" panose="020B0604020202020204" pitchFamily="34" charset="0"/>
              </a:rPr>
              <a:t>sin embargo, se realiza la difusión previa para aquellas entidades que proporcionan su información con mayor oportunidad</a:t>
            </a:r>
            <a:r>
              <a:rPr lang="es-MX" sz="1700" dirty="0"/>
              <a:t>. El parámetro de oportunidad es de 180 días.</a:t>
            </a:r>
          </a:p>
        </p:txBody>
      </p:sp>
    </p:spTree>
    <p:extLst>
      <p:ext uri="{BB962C8B-B14F-4D97-AF65-F5344CB8AC3E}">
        <p14:creationId xmlns:p14="http://schemas.microsoft.com/office/powerpoint/2010/main" val="1449806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especiales</a:t>
            </a:r>
          </a:p>
        </p:txBody>
      </p:sp>
      <p:sp>
        <p:nvSpPr>
          <p:cNvPr id="5" name="Marcador de contenido 3"/>
          <p:cNvSpPr>
            <a:spLocks noGrp="1"/>
          </p:cNvSpPr>
          <p:nvPr>
            <p:ph sz="half" idx="1"/>
          </p:nvPr>
        </p:nvSpPr>
        <p:spPr>
          <a:xfrm>
            <a:off x="342900" y="1063228"/>
            <a:ext cx="6172200" cy="3308722"/>
          </a:xfrm>
        </p:spPr>
        <p:txBody>
          <a:bodyPr>
            <a:normAutofit fontScale="85000" lnSpcReduction="20000"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Encuesta Nacional de Victimización de Empresas</a:t>
            </a:r>
          </a:p>
          <a:p>
            <a:pPr lvl="1"/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El parámetro de oportunidad considerado es la </a:t>
            </a:r>
            <a:r>
              <a:rPr lang="es-MX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r>
              <a:rPr lang="es-MX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Victimization</a:t>
            </a:r>
            <a:r>
              <a:rPr lang="es-MX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 de Londres que se realiza anualmente cubriendo a un solo sector (Manufactura, Comercio o Servicios) por año. En el caso de México, se publican los 3 sectores al mismo tiempo.</a:t>
            </a:r>
          </a:p>
          <a:p>
            <a:pPr lvl="1"/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Estaciones de la Red Geodésica Nacional Pasiva </a:t>
            </a:r>
          </a:p>
          <a:p>
            <a:pPr lvl="1"/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El parámetro de oportunidad considerado es la experiencia de España que muestra una oportunidad semanal de su información, existen circunstancias derivadas de la logística y el proceso de seguimiento de la red que lo diferencian de nuestro </a:t>
            </a:r>
            <a:r>
              <a:rPr lang="es-MX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proceso (entre ellas el alto nivel de inseguridad).</a:t>
            </a:r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6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51502" y="87474"/>
            <a:ext cx="6172200" cy="750099"/>
          </a:xfrm>
        </p:spPr>
        <p:txBody>
          <a:bodyPr/>
          <a:lstStyle/>
          <a:p>
            <a:pPr algn="l"/>
            <a:r>
              <a:rPr lang="es-MX" sz="2000" b="1" dirty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  <a:t>Antecedentes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25712" y="837573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latin typeface="Helvetica" panose="020B0604020202020204" pitchFamily="34" charset="0"/>
                <a:cs typeface="Helvetica" panose="020B0604020202020204" pitchFamily="34" charset="0"/>
              </a:rPr>
              <a:t>Entre los principios de calidad de los productos estadísticos y geográficos </a:t>
            </a:r>
            <a:r>
              <a:rPr lang="es-MX" dirty="0">
                <a:latin typeface="Helvetica" panose="020B0604020202020204" pitchFamily="34" charset="0"/>
                <a:cs typeface="Helvetica" panose="020B0604020202020204" pitchFamily="34" charset="0"/>
              </a:rPr>
              <a:t>(Norma y política de calidad)</a:t>
            </a:r>
            <a:r>
              <a:rPr lang="es-MX" sz="20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</p:txBody>
      </p:sp>
      <p:sp>
        <p:nvSpPr>
          <p:cNvPr id="6" name="Marcador de contenido 3"/>
          <p:cNvSpPr txBox="1">
            <a:spLocks/>
          </p:cNvSpPr>
          <p:nvPr/>
        </p:nvSpPr>
        <p:spPr>
          <a:xfrm>
            <a:off x="338999" y="1707654"/>
            <a:ext cx="61722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lvl="2"/>
            <a:r>
              <a:rPr lang="es-MX" sz="1800" dirty="0" smtClean="0">
                <a:solidFill>
                  <a:schemeClr val="tx1"/>
                </a:solidFill>
              </a:rPr>
              <a:t>Oportunidad y puntualidad:</a:t>
            </a:r>
          </a:p>
          <a:p>
            <a:pPr marL="338138" lvl="2">
              <a:buFont typeface="Arial" pitchFamily="34" charset="0"/>
              <a:buNone/>
            </a:pPr>
            <a:endParaRPr lang="es-MX" sz="1600" dirty="0" smtClean="0">
              <a:solidFill>
                <a:schemeClr val="tx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s-MX" sz="1800" dirty="0" smtClean="0">
                <a:solidFill>
                  <a:schemeClr val="tx1"/>
                </a:solidFill>
              </a:rPr>
              <a:t>La información estadística y geográfica se produce y difunde de forma oportuna para la toma de decisiones de los usuarios clave y puntualmente conforme a un calendario establecido. </a:t>
            </a:r>
          </a:p>
          <a:p>
            <a:pPr marL="0" indent="0" algn="just">
              <a:buFont typeface="Arial" pitchFamily="34" charset="0"/>
              <a:buNone/>
            </a:pPr>
            <a:endParaRPr lang="es-MX" sz="2000" dirty="0" smtClean="0">
              <a:solidFill>
                <a:schemeClr val="tx1"/>
              </a:solidFill>
            </a:endParaRPr>
          </a:p>
          <a:p>
            <a:pPr marL="109538" lvl="3" indent="0" algn="just">
              <a:buFont typeface="Arial" pitchFamily="34" charset="0"/>
              <a:buNone/>
            </a:pPr>
            <a:r>
              <a:rPr lang="es-MX" sz="1200" b="1" dirty="0" smtClean="0"/>
              <a:t>Oportunidad</a:t>
            </a:r>
            <a:r>
              <a:rPr lang="es-MX" sz="1200" b="1" dirty="0"/>
              <a:t>:</a:t>
            </a:r>
            <a:r>
              <a:rPr lang="es-MX" sz="1200" dirty="0" smtClean="0"/>
              <a:t> Tiempo (medido en días) que transcurre entre el periodo de referencia en que ocurre el fenómeno observado y el momento en que se difunde la información al usuario.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428874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0CC46680-269F-4518-BB02-BB075CD50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12" y="771550"/>
            <a:ext cx="6326460" cy="353318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Para el periodo de estudio, la inclusión o exclusión de proyectos </a:t>
            </a:r>
            <a:r>
              <a:rPr lang="es-MX" sz="1800">
                <a:latin typeface="Arial" panose="020B0604020202020204" pitchFamily="34" charset="0"/>
                <a:cs typeface="Arial" panose="020B0604020202020204" pitchFamily="34" charset="0"/>
              </a:rPr>
              <a:t>impacta </a:t>
            </a:r>
            <a:r>
              <a:rPr lang="es-MX" sz="180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resultado del IIO, por lo que el análisis de sus resultados, año con año, tendrá un papel fundamental para la evaluación de la oportunidad de los proyectos del Instituto.</a:t>
            </a:r>
          </a:p>
          <a:p>
            <a:pPr>
              <a:spcBef>
                <a:spcPts val="1200"/>
              </a:spcBef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Las gráficas permiten identificar específicamente los proyectos sobre los cuales es necesario poner atención, y una vez evaluado, tomar alguna decisión o no.</a:t>
            </a:r>
          </a:p>
          <a:p>
            <a:pPr>
              <a:spcBef>
                <a:spcPts val="1200"/>
              </a:spcBef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Se puede utilizar una canasta constante, cuya utilidad radica esencialmente en el análisis de mediano y largo plazo.</a:t>
            </a:r>
          </a:p>
          <a:p>
            <a:pPr>
              <a:spcBef>
                <a:spcPts val="1200"/>
              </a:spcBef>
            </a:pP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81" y="123478"/>
            <a:ext cx="6172200" cy="432048"/>
          </a:xfrm>
        </p:spPr>
        <p:txBody>
          <a:bodyPr/>
          <a:lstStyle/>
          <a:p>
            <a:pPr algn="l"/>
            <a:r>
              <a:rPr lang="es-MX" sz="2000" b="1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Conclusiones…</a:t>
            </a:r>
          </a:p>
        </p:txBody>
      </p:sp>
    </p:spTree>
    <p:extLst>
      <p:ext uri="{BB962C8B-B14F-4D97-AF65-F5344CB8AC3E}">
        <p14:creationId xmlns:p14="http://schemas.microsoft.com/office/powerpoint/2010/main" val="537887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9150F8-9DDD-40D5-9692-BD45F1B29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222" y="3273829"/>
            <a:ext cx="5829300" cy="931775"/>
          </a:xfrm>
        </p:spPr>
        <p:txBody>
          <a:bodyPr>
            <a:normAutofit/>
          </a:bodyPr>
          <a:lstStyle/>
          <a:p>
            <a:r>
              <a:rPr lang="es-MX" sz="1800" dirty="0"/>
              <a:t>DIRECCIÓN GENERAL ADJUNTA DE ANÁLISIS Y ESTUDIOS ECONÓMICOS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664" y="1779662"/>
            <a:ext cx="5829300" cy="648072"/>
          </a:xfrm>
        </p:spPr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450825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-10046"/>
            <a:ext cx="6172200" cy="63758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Actividades 2016-2018…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722114"/>
              </p:ext>
            </p:extLst>
          </p:nvPr>
        </p:nvGraphicFramePr>
        <p:xfrm>
          <a:off x="425152" y="649446"/>
          <a:ext cx="61722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776">
                  <a:extLst>
                    <a:ext uri="{9D8B030D-6E8A-4147-A177-3AD203B41FA5}">
                      <a16:colId xmlns:a16="http://schemas.microsoft.com/office/drawing/2014/main" val="1151215368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845049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Periodo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Acciones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2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Segundo semestre </a:t>
                      </a:r>
                      <a:r>
                        <a:rPr lang="es-MX" sz="1600" baseline="0" dirty="0"/>
                        <a:t>2016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/>
                        <a:t>Identificación de parámetros de oportunidad.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2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1600" b="1" dirty="0"/>
                        <a:t>Entregables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/>
                        <a:t>Reporte</a:t>
                      </a:r>
                      <a:r>
                        <a:rPr lang="es-MX" sz="1500" baseline="0" dirty="0"/>
                        <a:t> y matriz de apoyo (febrero 2017)</a:t>
                      </a:r>
                      <a:endParaRPr lang="es-MX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9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Abril</a:t>
                      </a:r>
                      <a:r>
                        <a:rPr lang="es-MX" sz="1600" baseline="0" dirty="0"/>
                        <a:t> a agosto 2017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/>
                        <a:t>Revisión y validación de parámetros por las Direcciones Generales.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507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Octubre a noviembre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/>
                        <a:t>Elaboración de propuesta de indicadores de oportunidad.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433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1600" b="1" dirty="0"/>
                        <a:t>Entregables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/>
                        <a:t>Fichas</a:t>
                      </a:r>
                      <a:r>
                        <a:rPr lang="es-MX" sz="1500" baseline="0" dirty="0"/>
                        <a:t> con Indicadores de Oportunidad (diciembre 2017)</a:t>
                      </a:r>
                      <a:endParaRPr lang="es-MX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58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Febrero a mayo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/>
                        <a:t>Integración</a:t>
                      </a:r>
                      <a:r>
                        <a:rPr lang="es-MX" sz="1500" baseline="0" dirty="0"/>
                        <a:t> de </a:t>
                      </a:r>
                      <a:r>
                        <a:rPr lang="es-MX" sz="1500" baseline="0" dirty="0" smtClean="0"/>
                        <a:t>productos considerados </a:t>
                      </a:r>
                      <a:r>
                        <a:rPr lang="es-MX" sz="1500" baseline="0" dirty="0"/>
                        <a:t>en los calendarios de difusión 2017 y 2018 y Prueba </a:t>
                      </a:r>
                      <a:r>
                        <a:rPr lang="es-MX" sz="1500" baseline="0" dirty="0" smtClean="0"/>
                        <a:t>de cálculo </a:t>
                      </a:r>
                      <a:r>
                        <a:rPr lang="es-MX" sz="1500" baseline="0" dirty="0"/>
                        <a:t>del Indicador Institucional de Oportunidad</a:t>
                      </a:r>
                      <a:endParaRPr lang="es-MX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656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1600" b="1" dirty="0"/>
                        <a:t>Entregables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/>
                        <a:t>Reporte (junio 2018)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435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07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69673" y="1419622"/>
            <a:ext cx="2602190" cy="25922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MX" sz="1600" dirty="0">
              <a:solidFill>
                <a:schemeClr val="tx1"/>
              </a:solidFill>
            </a:endParaRPr>
          </a:p>
          <a:p>
            <a:pPr marL="174625" indent="-168275"/>
            <a:r>
              <a:rPr lang="es-MX" sz="1400" dirty="0">
                <a:solidFill>
                  <a:schemeClr val="tx1"/>
                </a:solidFill>
              </a:rPr>
              <a:t>En </a:t>
            </a:r>
            <a:r>
              <a:rPr lang="es-MX" sz="1600" b="1" dirty="0">
                <a:solidFill>
                  <a:schemeClr val="tx1"/>
                </a:solidFill>
              </a:rPr>
              <a:t>65</a:t>
            </a:r>
            <a:r>
              <a:rPr lang="es-MX" sz="1600" dirty="0">
                <a:solidFill>
                  <a:schemeClr val="tx1"/>
                </a:solidFill>
              </a:rPr>
              <a:t> </a:t>
            </a:r>
            <a:r>
              <a:rPr lang="es-MX" sz="1400" dirty="0">
                <a:solidFill>
                  <a:schemeClr val="tx1"/>
                </a:solidFill>
              </a:rPr>
              <a:t>se identificó un parámetro de oportunidad</a:t>
            </a:r>
          </a:p>
          <a:p>
            <a:pPr marL="174625" indent="-168275"/>
            <a:r>
              <a:rPr lang="es-MX" sz="1400" dirty="0">
                <a:solidFill>
                  <a:schemeClr val="tx1"/>
                </a:solidFill>
              </a:rPr>
              <a:t>para </a:t>
            </a:r>
            <a:r>
              <a:rPr lang="es-MX" sz="1600" b="1" dirty="0">
                <a:solidFill>
                  <a:schemeClr val="tx1"/>
                </a:solidFill>
              </a:rPr>
              <a:t>45</a:t>
            </a:r>
            <a:r>
              <a:rPr lang="es-MX" sz="1600" dirty="0">
                <a:solidFill>
                  <a:schemeClr val="tx1"/>
                </a:solidFill>
              </a:rPr>
              <a:t> </a:t>
            </a:r>
            <a:r>
              <a:rPr lang="es-MX" sz="1400" dirty="0">
                <a:solidFill>
                  <a:schemeClr val="tx1"/>
                </a:solidFill>
              </a:rPr>
              <a:t>se realizó una propuesta de oportunidad interna</a:t>
            </a:r>
          </a:p>
          <a:p>
            <a:pPr marL="174625" indent="-168275"/>
            <a:r>
              <a:rPr lang="es-MX" sz="1400" dirty="0">
                <a:solidFill>
                  <a:schemeClr val="tx1"/>
                </a:solidFill>
              </a:rPr>
              <a:t>y en </a:t>
            </a:r>
            <a:r>
              <a:rPr lang="es-MX" sz="1600" b="1" dirty="0">
                <a:solidFill>
                  <a:schemeClr val="tx1"/>
                </a:solidFill>
              </a:rPr>
              <a:t>15</a:t>
            </a:r>
            <a:r>
              <a:rPr lang="es-MX" sz="1600" dirty="0">
                <a:solidFill>
                  <a:schemeClr val="tx1"/>
                </a:solidFill>
              </a:rPr>
              <a:t> </a:t>
            </a:r>
            <a:r>
              <a:rPr lang="es-MX" sz="1400" dirty="0">
                <a:solidFill>
                  <a:schemeClr val="tx1"/>
                </a:solidFill>
              </a:rPr>
              <a:t>no se cuenta con un parámetro o una propuesta de oportunidad interna</a:t>
            </a:r>
          </a:p>
          <a:p>
            <a:pPr marL="174625" indent="-168275"/>
            <a:endParaRPr lang="es-MX" sz="1400" dirty="0">
              <a:solidFill>
                <a:schemeClr val="tx1"/>
              </a:solidFill>
            </a:endParaRPr>
          </a:p>
          <a:p>
            <a:endParaRPr lang="es-MX" sz="1600" dirty="0"/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83" y="391195"/>
            <a:ext cx="6408712" cy="637580"/>
          </a:xfrm>
        </p:spPr>
        <p:txBody>
          <a:bodyPr/>
          <a:lstStyle/>
          <a:p>
            <a:pPr algn="l"/>
            <a:r>
              <a:rPr lang="es-MX" sz="2000" dirty="0">
                <a:solidFill>
                  <a:schemeClr val="tx1"/>
                </a:solidFill>
              </a:rPr>
              <a:t>Del conjunto de </a:t>
            </a:r>
            <a:r>
              <a:rPr lang="es-MX" sz="2000" dirty="0" smtClean="0">
                <a:solidFill>
                  <a:schemeClr val="tx1"/>
                </a:solidFill>
              </a:rPr>
              <a:t>productos </a:t>
            </a:r>
            <a:r>
              <a:rPr lang="es-MX" sz="2000" dirty="0">
                <a:solidFill>
                  <a:schemeClr val="tx1"/>
                </a:solidFill>
              </a:rPr>
              <a:t>considerados en la Matriz de parámetros de </a:t>
            </a:r>
            <a:r>
              <a:rPr lang="es-MX" sz="2000" dirty="0" smtClean="0">
                <a:solidFill>
                  <a:schemeClr val="tx1"/>
                </a:solidFill>
              </a:rPr>
              <a:t>oportunidad 2016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1200" dirty="0" smtClean="0">
                <a:solidFill>
                  <a:schemeClr val="tx1"/>
                </a:solidFill>
              </a:rPr>
              <a:t>(Revisada </a:t>
            </a:r>
            <a:r>
              <a:rPr lang="es-MX" sz="1200" dirty="0">
                <a:solidFill>
                  <a:schemeClr val="tx1"/>
                </a:solidFill>
              </a:rPr>
              <a:t>por Directores Generales</a:t>
            </a:r>
            <a:r>
              <a:rPr lang="es-MX" sz="1200" dirty="0" smtClean="0">
                <a:solidFill>
                  <a:schemeClr val="tx1"/>
                </a:solidFill>
              </a:rPr>
              <a:t>)</a:t>
            </a:r>
            <a:endParaRPr lang="es-MX" sz="2000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BE449AA-DEC2-4412-88A7-D6C9312D7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11" y="1419622"/>
            <a:ext cx="3950652" cy="26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0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>
            <a:extLst>
              <a:ext uri="{FF2B5EF4-FFF2-40B4-BE49-F238E27FC236}">
                <a16:creationId xmlns:a16="http://schemas.microsoft.com/office/drawing/2014/main" id="{7E0FC01C-F170-4D3D-BD2B-11F396FE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205978"/>
            <a:ext cx="6408712" cy="637580"/>
          </a:xfrm>
        </p:spPr>
        <p:txBody>
          <a:bodyPr/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  <a:t>Productos </a:t>
            </a:r>
            <a:r>
              <a:rPr lang="es-MX" sz="2000" b="1" dirty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  <a:t>que no cuentan con parámetro ni propuesta de oportunidad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85184" y="412371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 proyectos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47" y="964875"/>
            <a:ext cx="6111289" cy="319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5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64D980D-1A08-4E69-A13B-09C2C69F4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63228"/>
            <a:ext cx="6172200" cy="136450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s-MX" sz="2000" dirty="0">
                <a:solidFill>
                  <a:schemeClr val="tx1"/>
                </a:solidFill>
                <a:cs typeface="Helvetica" panose="020B0604020202020204" pitchFamily="34" charset="0"/>
              </a:rPr>
              <a:t>Contar con una medida de la convergencia de la oportunidad con la que el Instituto difunde su información estadística y geográfica, respecto a los parámetros de oportunidad </a:t>
            </a:r>
            <a:r>
              <a:rPr lang="es-MX" sz="2000" dirty="0" smtClean="0">
                <a:solidFill>
                  <a:schemeClr val="tx1"/>
                </a:solidFill>
                <a:cs typeface="Helvetica" panose="020B0604020202020204" pitchFamily="34" charset="0"/>
              </a:rPr>
              <a:t>establecidos, en principio para uso interno.</a:t>
            </a:r>
            <a:endParaRPr lang="es-MX" sz="2000" dirty="0">
              <a:solidFill>
                <a:schemeClr val="tx1"/>
              </a:solidFill>
              <a:cs typeface="Helvetica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s-MX" sz="2400" dirty="0">
              <a:solidFill>
                <a:schemeClr val="tx1"/>
              </a:solidFill>
              <a:cs typeface="Helvetica" panose="020B0604020202020204" pitchFamily="34" charset="0"/>
            </a:endParaRPr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08781260-D674-4F42-BFD1-06C55B959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2000" b="1" dirty="0">
                <a:solidFill>
                  <a:schemeClr val="tx1"/>
                </a:solidFill>
                <a:ea typeface="+mn-ea"/>
                <a:cs typeface="Helvetica" panose="020B0604020202020204" pitchFamily="34" charset="0"/>
              </a:rPr>
              <a:t>Objetivo de la propuesta de indicadores</a:t>
            </a:r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620688" y="2571750"/>
            <a:ext cx="525658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>
                <a:solidFill>
                  <a:schemeClr val="tx1"/>
                </a:solidFill>
              </a:rPr>
              <a:t>Como apoyo para la toma de decisiones del Instituto en materia de oportunidad.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Como referente en cuestiones de comparabilidad internacional.</a:t>
            </a:r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21183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9A0680A-57A2-40B4-A143-4DAEE28B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59583"/>
            <a:ext cx="5966420" cy="3211004"/>
          </a:xfrm>
        </p:spPr>
        <p:txBody>
          <a:bodyPr>
            <a:normAutofit/>
          </a:bodyPr>
          <a:lstStyle/>
          <a:p>
            <a:r>
              <a:rPr lang="es-MX" sz="1800" dirty="0">
                <a:solidFill>
                  <a:schemeClr val="tx1"/>
                </a:solidFill>
              </a:rPr>
              <a:t>Se proponen dos indicadores de oportunidad:</a:t>
            </a:r>
          </a:p>
          <a:p>
            <a:endParaRPr lang="es-MX" sz="1800" dirty="0">
              <a:solidFill>
                <a:schemeClr val="tx1"/>
              </a:solidFill>
            </a:endParaRPr>
          </a:p>
          <a:p>
            <a:pPr lvl="1" algn="just"/>
            <a:r>
              <a:rPr lang="es-MX" sz="1800" dirty="0">
                <a:solidFill>
                  <a:schemeClr val="tx1"/>
                </a:solidFill>
              </a:rPr>
              <a:t>El Indicador de Oportunidad (IDO) que aplica para cada </a:t>
            </a:r>
            <a:r>
              <a:rPr lang="es-MX" sz="1800" dirty="0" smtClean="0">
                <a:solidFill>
                  <a:schemeClr val="tx1"/>
                </a:solidFill>
              </a:rPr>
              <a:t>producto </a:t>
            </a:r>
            <a:r>
              <a:rPr lang="es-MX" sz="1800" dirty="0">
                <a:solidFill>
                  <a:schemeClr val="tx1"/>
                </a:solidFill>
              </a:rPr>
              <a:t>que el Instituto difunde y para el cual se haya identificado un parámetro de oportunidad.</a:t>
            </a:r>
          </a:p>
          <a:p>
            <a:pPr lvl="1" algn="just"/>
            <a:endParaRPr lang="es-MX" sz="1800" dirty="0">
              <a:solidFill>
                <a:schemeClr val="tx1"/>
              </a:solidFill>
            </a:endParaRPr>
          </a:p>
          <a:p>
            <a:pPr lvl="1" algn="just"/>
            <a:r>
              <a:rPr lang="es-MX" sz="1800" dirty="0">
                <a:solidFill>
                  <a:schemeClr val="tx1"/>
                </a:solidFill>
              </a:rPr>
              <a:t>El Indicador Institucional de Oportunidad (IIO) que es una medida resumen de los Indicadores de oportunidad individuales.</a:t>
            </a:r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570B67A3-5F1C-470A-8D22-EA9EA522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1470"/>
            <a:ext cx="6172200" cy="781596"/>
          </a:xfrm>
        </p:spPr>
        <p:txBody>
          <a:bodyPr/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Propuesta del Indicador de oportunidad </a:t>
            </a:r>
          </a:p>
        </p:txBody>
      </p:sp>
    </p:spTree>
    <p:extLst>
      <p:ext uri="{BB962C8B-B14F-4D97-AF65-F5344CB8AC3E}">
        <p14:creationId xmlns:p14="http://schemas.microsoft.com/office/powerpoint/2010/main" val="83554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88640" y="1203598"/>
            <a:ext cx="6408712" cy="1296144"/>
          </a:xfrm>
        </p:spPr>
        <p:txBody>
          <a:bodyPr>
            <a:no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</a:rPr>
              <a:t>Diferencia entre el tiempo con el que actualmente difunde el Instituto la información del </a:t>
            </a:r>
            <a:r>
              <a:rPr lang="es-MX" sz="2000" dirty="0" smtClean="0">
                <a:solidFill>
                  <a:schemeClr val="tx1"/>
                </a:solidFill>
              </a:rPr>
              <a:t>producto </a:t>
            </a:r>
            <a:r>
              <a:rPr lang="es-MX" sz="2000" dirty="0">
                <a:solidFill>
                  <a:schemeClr val="tx1"/>
                </a:solidFill>
              </a:rPr>
              <a:t>en cuestión y su parámetro de oportunidad correspondiente.</a:t>
            </a:r>
          </a:p>
          <a:p>
            <a:endParaRPr lang="es-MX" sz="2000" dirty="0"/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E51F620E-150F-40A1-91EF-086FA1273E62}"/>
              </a:ext>
            </a:extLst>
          </p:cNvPr>
          <p:cNvSpPr txBox="1">
            <a:spLocks/>
          </p:cNvSpPr>
          <p:nvPr/>
        </p:nvSpPr>
        <p:spPr bwMode="auto">
          <a:xfrm>
            <a:off x="188640" y="237475"/>
            <a:ext cx="6552728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/>
            <a:r>
              <a:rPr lang="es-MX" sz="2000" b="1" dirty="0"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Definición del Indicador de oportunidad (IDO)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824" y="2499742"/>
            <a:ext cx="2618910" cy="940122"/>
          </a:xfrm>
          <a:prstGeom prst="rect">
            <a:avLst/>
          </a:prstGeom>
        </p:spPr>
      </p:pic>
      <p:sp>
        <p:nvSpPr>
          <p:cNvPr id="7" name="Marcador de contenido 1">
            <a:extLst>
              <a:ext uri="{FF2B5EF4-FFF2-40B4-BE49-F238E27FC236}">
                <a16:creationId xmlns:a16="http://schemas.microsoft.com/office/drawing/2014/main" id="{8950D036-A8CE-423E-B3DC-D759042B2A47}"/>
              </a:ext>
            </a:extLst>
          </p:cNvPr>
          <p:cNvSpPr txBox="1">
            <a:spLocks/>
          </p:cNvSpPr>
          <p:nvPr/>
        </p:nvSpPr>
        <p:spPr>
          <a:xfrm>
            <a:off x="1032388" y="3579862"/>
            <a:ext cx="4721215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lvl="1"/>
            <a:r>
              <a:rPr lang="es-MX" sz="1100" dirty="0">
                <a:solidFill>
                  <a:schemeClr val="tx1"/>
                </a:solidFill>
              </a:rPr>
              <a:t>Dj = Oportunidad actual de difusión en número de días del </a:t>
            </a:r>
            <a:r>
              <a:rPr lang="es-MX" sz="1100" dirty="0" smtClean="0">
                <a:solidFill>
                  <a:schemeClr val="tx1"/>
                </a:solidFill>
              </a:rPr>
              <a:t>producto </a:t>
            </a:r>
            <a:r>
              <a:rPr lang="es-MX" sz="1100" dirty="0">
                <a:solidFill>
                  <a:schemeClr val="tx1"/>
                </a:solidFill>
              </a:rPr>
              <a:t>j.</a:t>
            </a:r>
          </a:p>
          <a:p>
            <a:pPr marL="625475" lvl="1"/>
            <a:r>
              <a:rPr lang="es-MX" sz="1100" dirty="0" err="1">
                <a:solidFill>
                  <a:schemeClr val="tx1"/>
                </a:solidFill>
              </a:rPr>
              <a:t>Drefj</a:t>
            </a:r>
            <a:r>
              <a:rPr lang="es-MX" sz="1100" dirty="0">
                <a:solidFill>
                  <a:schemeClr val="tx1"/>
                </a:solidFill>
              </a:rPr>
              <a:t> = Parámetro de oportunidad en número de días del </a:t>
            </a:r>
            <a:r>
              <a:rPr lang="es-MX" sz="1100" dirty="0" smtClean="0">
                <a:solidFill>
                  <a:schemeClr val="tx1"/>
                </a:solidFill>
              </a:rPr>
              <a:t>producto </a:t>
            </a:r>
            <a:r>
              <a:rPr lang="es-MX" sz="1100" dirty="0">
                <a:solidFill>
                  <a:schemeClr val="tx1"/>
                </a:solidFill>
              </a:rPr>
              <a:t>j</a:t>
            </a:r>
            <a:r>
              <a:rPr lang="es-MX" sz="1100" dirty="0" smtClean="0">
                <a:solidFill>
                  <a:schemeClr val="tx1"/>
                </a:solidFill>
              </a:rPr>
              <a:t>.</a:t>
            </a:r>
          </a:p>
          <a:p>
            <a:pPr marL="625475" lvl="1"/>
            <a:r>
              <a:rPr lang="es-MX" sz="1100" dirty="0">
                <a:solidFill>
                  <a:schemeClr val="tx1"/>
                </a:solidFill>
              </a:rPr>
              <a:t>j = </a:t>
            </a:r>
            <a:r>
              <a:rPr lang="es-MX" sz="1100" dirty="0" smtClean="0">
                <a:solidFill>
                  <a:schemeClr val="tx1"/>
                </a:solidFill>
              </a:rPr>
              <a:t>Producto </a:t>
            </a:r>
            <a:r>
              <a:rPr lang="es-MX" sz="1100" dirty="0">
                <a:solidFill>
                  <a:schemeClr val="tx1"/>
                </a:solidFill>
              </a:rPr>
              <a:t>específico difundido por el instituto</a:t>
            </a:r>
            <a:r>
              <a:rPr lang="es-MX" sz="1100" dirty="0" smtClean="0">
                <a:solidFill>
                  <a:schemeClr val="tx1"/>
                </a:solidFill>
              </a:rPr>
              <a:t>.</a:t>
            </a:r>
            <a:endParaRPr lang="es-MX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84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3536659-C3C0-411B-9496-CCD59F3FC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64" y="1203598"/>
            <a:ext cx="6216280" cy="864096"/>
          </a:xfrm>
        </p:spPr>
        <p:txBody>
          <a:bodyPr>
            <a:normAutofit/>
          </a:bodyPr>
          <a:lstStyle/>
          <a:p>
            <a:pPr algn="just"/>
            <a:r>
              <a:rPr lang="es-MX" sz="2400" dirty="0">
                <a:solidFill>
                  <a:schemeClr val="tx1"/>
                </a:solidFill>
              </a:rPr>
              <a:t>Se calcula como el promedio aritmético de los Indicadores de Oportunidad (IDO).</a:t>
            </a:r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BA4912CA-7A2D-483E-8E71-004B5A68227C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342900" y="205978"/>
            <a:ext cx="639846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MX" sz="2000" b="1" dirty="0"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Definición del Indicador Institucional de Oportunidad (IIO)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4B10C1DA-598B-4B6E-B278-52764CA5F0E4}"/>
              </a:ext>
            </a:extLst>
          </p:cNvPr>
          <p:cNvSpPr txBox="1">
            <a:spLocks/>
          </p:cNvSpPr>
          <p:nvPr/>
        </p:nvSpPr>
        <p:spPr>
          <a:xfrm>
            <a:off x="1075289" y="3136260"/>
            <a:ext cx="434710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500" dirty="0"/>
          </a:p>
          <a:p>
            <a:pPr lvl="1"/>
            <a:r>
              <a:rPr lang="es-MX" sz="1050" dirty="0">
                <a:solidFill>
                  <a:schemeClr val="tx1"/>
                </a:solidFill>
              </a:rPr>
              <a:t>IDO = Indicador de Oportunidad medido por </a:t>
            </a:r>
            <a:r>
              <a:rPr lang="es-MX" sz="1050" dirty="0" smtClean="0">
                <a:solidFill>
                  <a:schemeClr val="tx1"/>
                </a:solidFill>
              </a:rPr>
              <a:t>producto.</a:t>
            </a:r>
            <a:endParaRPr lang="es-MX" sz="1050" dirty="0">
              <a:solidFill>
                <a:schemeClr val="tx1"/>
              </a:solidFill>
            </a:endParaRPr>
          </a:p>
          <a:p>
            <a:pPr lvl="1"/>
            <a:r>
              <a:rPr lang="es-MX" sz="1050" dirty="0">
                <a:solidFill>
                  <a:schemeClr val="tx1"/>
                </a:solidFill>
              </a:rPr>
              <a:t>n = Número de </a:t>
            </a:r>
            <a:r>
              <a:rPr lang="es-MX" sz="1050" dirty="0" smtClean="0">
                <a:solidFill>
                  <a:schemeClr val="tx1"/>
                </a:solidFill>
              </a:rPr>
              <a:t>productos </a:t>
            </a:r>
            <a:r>
              <a:rPr lang="es-MX" sz="1050" dirty="0" smtClean="0">
                <a:solidFill>
                  <a:schemeClr val="tx1"/>
                </a:solidFill>
              </a:rPr>
              <a:t>para</a:t>
            </a:r>
            <a:r>
              <a:rPr lang="es-MX" sz="1050" dirty="0" smtClean="0">
                <a:solidFill>
                  <a:schemeClr val="tx1"/>
                </a:solidFill>
              </a:rPr>
              <a:t> </a:t>
            </a:r>
            <a:r>
              <a:rPr lang="es-MX" sz="1050" dirty="0">
                <a:solidFill>
                  <a:schemeClr val="tx1"/>
                </a:solidFill>
              </a:rPr>
              <a:t>los cuales se ha identificado un parámetro de oportunidad de referencia.</a:t>
            </a:r>
          </a:p>
          <a:p>
            <a:pPr lvl="1"/>
            <a:r>
              <a:rPr lang="es-MX" sz="1050" dirty="0">
                <a:solidFill>
                  <a:schemeClr val="tx1"/>
                </a:solidFill>
              </a:rPr>
              <a:t>j = </a:t>
            </a:r>
            <a:r>
              <a:rPr lang="es-MX" sz="1050" dirty="0" smtClean="0">
                <a:solidFill>
                  <a:schemeClr val="tx1"/>
                </a:solidFill>
              </a:rPr>
              <a:t>Producto </a:t>
            </a:r>
            <a:r>
              <a:rPr lang="es-MX" sz="1050" dirty="0">
                <a:solidFill>
                  <a:schemeClr val="tx1"/>
                </a:solidFill>
              </a:rPr>
              <a:t>específico difundido por el instituto.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260300" y="2264893"/>
                <a:ext cx="1977080" cy="875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𝐼𝐼𝑂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𝐼𝐷𝑂</m:t>
                              </m:r>
                            </m:e>
                            <m:sub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MX" sz="20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300" y="2264893"/>
                <a:ext cx="1977080" cy="8751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25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2&quot; unique_id=&quot;11550&quot;&gt;&lt;object type=&quot;3&quot; unique_id=&quot;11551&quot;&gt;&lt;property id=&quot;20148&quot; value=&quot;5&quot;/&gt;&lt;property id=&quot;20300&quot; value=&quot;Diapositiva 1&quot;/&gt;&lt;property id=&quot;20307&quot; value=&quot;256&quot;/&gt;&lt;/object&gt;&lt;object type=&quot;3&quot; unique_id=&quot;11573&quot;&gt;&lt;property id=&quot;20148&quot; value=&quot;5&quot;/&gt;&lt;property id=&quot;20300&quot; value=&quot;Diapositiva 2&quot;/&gt;&lt;property id=&quot;20307&quot; value=&quot;257&quot;/&gt;&lt;/object&gt;&lt;object type=&quot;3&quot; unique_id=&quot;11574&quot;&gt;&lt;property id=&quot;20148&quot; value=&quot;5&quot;/&gt;&lt;property id=&quot;20300&quot; value=&quot;Diapositiva 3&quot;/&gt;&lt;property id=&quot;20307&quot; value=&quot;258&quot;/&gt;&lt;/object&gt;&lt;/object&gt;&lt;object type=&quot;8&quot; unique_id=&quot;115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CM_blanca_1600 [solo lectura]" id="{569B1B05-FCF8-4A5E-A883-A7726EE9D9D1}" vid="{0D232E4E-2666-48FE-B743-895029E609E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D6D101B991474E93D6C5C48804BC99" ma:contentTypeVersion="0" ma:contentTypeDescription="Crear nuevo documento." ma:contentTypeScope="" ma:versionID="6a91a376ce0852ca1f90f2c352c28c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5BE5FB-0AF0-47D6-8413-539C5A29BAB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AEDB18-A718-492D-9966-AD2AF16B20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FF238B-A362-4825-8D31-11F5C51F7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PlantillaCM_blanca_1600</Template>
  <TotalTime>2918</TotalTime>
  <Words>1385</Words>
  <Application>Microsoft Office PowerPoint</Application>
  <PresentationFormat>Personalizado</PresentationFormat>
  <Paragraphs>170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Helvetica</vt:lpstr>
      <vt:lpstr>Tema de Office</vt:lpstr>
      <vt:lpstr>Propuesta de Indicadores de Oportunidad de la Información Estadística y Geográfica  Grupo de trabajo </vt:lpstr>
      <vt:lpstr>Antecedentes</vt:lpstr>
      <vt:lpstr>Actividades 2016-2018…</vt:lpstr>
      <vt:lpstr>Del conjunto de productos considerados en la Matriz de parámetros de oportunidad 2016 (Revisada por Directores Generales)</vt:lpstr>
      <vt:lpstr>Productos que no cuentan con parámetro ni propuesta de oportunidad</vt:lpstr>
      <vt:lpstr>Objetivo de la propuesta de indicadores</vt:lpstr>
      <vt:lpstr>Propuesta del Indicador de oportunidad </vt:lpstr>
      <vt:lpstr>Presentación de PowerPoint</vt:lpstr>
      <vt:lpstr>Definición del Indicador Institucional de Oportunidad (IIO)</vt:lpstr>
      <vt:lpstr>Interpretación de los indicadores</vt:lpstr>
      <vt:lpstr>Presentación de PowerPoint</vt:lpstr>
      <vt:lpstr>Comparación del IIO a través del tiempo</vt:lpstr>
      <vt:lpstr>Resultados de la prueba de cálculo</vt:lpstr>
      <vt:lpstr>Presentación de PowerPoint</vt:lpstr>
      <vt:lpstr>Presentación de PowerPoint</vt:lpstr>
      <vt:lpstr>Presentación de PowerPoint</vt:lpstr>
      <vt:lpstr>Interpretación de los Indicadores Matriz completa (81)</vt:lpstr>
      <vt:lpstr>Casos especiales</vt:lpstr>
      <vt:lpstr>Casos especiales</vt:lpstr>
      <vt:lpstr>Conclusiones…</vt:lpstr>
      <vt:lpstr>Gracias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YURIKO YABUTA OSORIO</dc:creator>
  <cp:lastModifiedBy>GARCIA RAÑO HUGO ALONSO</cp:lastModifiedBy>
  <cp:revision>131</cp:revision>
  <cp:lastPrinted>2018-05-29T20:48:26Z</cp:lastPrinted>
  <dcterms:created xsi:type="dcterms:W3CDTF">2016-10-26T16:56:21Z</dcterms:created>
  <dcterms:modified xsi:type="dcterms:W3CDTF">2018-05-29T21:01:08Z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0x0101002CD6D101B991474E93D6C5C48804BC99</vt:lpwstr>
  </property>
</Properties>
</file>