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639" r:id="rId5"/>
    <p:sldId id="692" r:id="rId6"/>
    <p:sldId id="714" r:id="rId7"/>
    <p:sldId id="728" r:id="rId8"/>
    <p:sldId id="725" r:id="rId9"/>
    <p:sldId id="726" r:id="rId10"/>
    <p:sldId id="730" r:id="rId11"/>
    <p:sldId id="743" r:id="rId12"/>
    <p:sldId id="735" r:id="rId13"/>
    <p:sldId id="742" r:id="rId14"/>
    <p:sldId id="748" r:id="rId15"/>
    <p:sldId id="739" r:id="rId16"/>
    <p:sldId id="746" r:id="rId17"/>
    <p:sldId id="745" r:id="rId18"/>
    <p:sldId id="747" r:id="rId19"/>
    <p:sldId id="741" r:id="rId20"/>
    <p:sldId id="749" r:id="rId21"/>
  </p:sldIdLst>
  <p:sldSz cx="9144000" cy="6858000" type="screen4x3"/>
  <p:notesSz cx="7010400" cy="9296400"/>
  <p:custDataLst>
    <p:tags r:id="rId24"/>
  </p:custDataLst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M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2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3896" autoAdjust="0"/>
  </p:normalViewPr>
  <p:slideViewPr>
    <p:cSldViewPr>
      <p:cViewPr varScale="1">
        <p:scale>
          <a:sx n="66" d="100"/>
          <a:sy n="66" d="100"/>
        </p:scale>
        <p:origin x="1686" y="7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2338" y="211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A1DC3-E130-4B10-A49A-1F89A978C599}" type="datetimeFigureOut">
              <a:rPr lang="es-MX" smtClean="0"/>
              <a:pPr/>
              <a:t>08/05/2015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DA865-44F7-4224-BFE8-C7DB27985BD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194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6ACF31-A531-4599-AF1B-D6C135439B1E}" type="datetimeFigureOut">
              <a:rPr lang="es-MX"/>
              <a:pPr>
                <a:defRPr/>
              </a:pPr>
              <a:t>08/05/2015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MX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0B24CB-F2E6-41C9-A2EC-DB0F91CB0388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517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B24CB-F2E6-41C9-A2EC-DB0F91CB0388}" type="slidenum">
              <a:rPr lang="es-MX" smtClean="0"/>
              <a:pPr>
                <a:defRPr/>
              </a:pPr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2311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Enfatizar que</a:t>
            </a:r>
            <a:r>
              <a:rPr lang="es-MX" baseline="0" dirty="0" smtClean="0"/>
              <a:t> fueron actividades aprobadas por el Comité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B24CB-F2E6-41C9-A2EC-DB0F91CB0388}" type="slidenum">
              <a:rPr lang="es-MX" smtClean="0"/>
              <a:pPr>
                <a:defRPr/>
              </a:pPr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1271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448272"/>
          </a:xfrm>
        </p:spPr>
        <p:txBody>
          <a:bodyPr>
            <a:noAutofit/>
          </a:bodyPr>
          <a:lstStyle>
            <a:lvl1pPr>
              <a:defRPr sz="4400" b="1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79134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3305B-21E4-47F8-9DD1-E8824BFB313A}" type="datetimeFigureOut">
              <a:rPr lang="es-MX"/>
              <a:pPr>
                <a:defRPr/>
              </a:pPr>
              <a:t>08/05/2015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51B5D-1C93-4C15-A888-6A228244B4F1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7313" y="5924550"/>
            <a:ext cx="1349375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2050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F92F4-3753-453D-9C40-4848A008F0D4}" type="datetimeFigureOut">
              <a:rPr lang="es-MX"/>
              <a:pPr>
                <a:defRPr/>
              </a:pPr>
              <a:t>08/05/2015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C0A17-11BD-4197-85A6-39FDC9306CE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7313" y="5924550"/>
            <a:ext cx="1349375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3062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3062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C4BF0-FBEB-487C-9FB8-847D759F507C}" type="datetimeFigureOut">
              <a:rPr lang="es-MX"/>
              <a:pPr>
                <a:defRPr/>
              </a:pPr>
              <a:t>08/05/2015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B702D-1420-44A5-B166-62D90E43A56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salid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Imagen" descr="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4789488"/>
            <a:ext cx="2359025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 userDrawn="1"/>
        </p:nvSpPr>
        <p:spPr>
          <a:xfrm>
            <a:off x="1928813" y="1628775"/>
            <a:ext cx="5184775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kern="1500" dirty="0">
                <a:solidFill>
                  <a:srgbClr val="002060"/>
                </a:solidFill>
                <a:latin typeface="Helvetica" pitchFamily="34" charset="0"/>
                <a:cs typeface="+mn-cs"/>
              </a:rPr>
              <a:t>Conociendo México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kern="1500" dirty="0">
                <a:solidFill>
                  <a:srgbClr val="002060"/>
                </a:solidFill>
                <a:latin typeface="Helvetica" pitchFamily="34" charset="0"/>
                <a:cs typeface="+mn-cs"/>
              </a:rPr>
              <a:t>01 800 111 46 34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kern="1500" dirty="0">
                <a:solidFill>
                  <a:srgbClr val="002060"/>
                </a:solidFill>
                <a:latin typeface="Helvetica" pitchFamily="34" charset="0"/>
                <a:cs typeface="+mn-cs"/>
              </a:rPr>
              <a:t>www.inegi.org.mx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kern="1500" dirty="0">
                <a:solidFill>
                  <a:srgbClr val="002060"/>
                </a:solidFill>
                <a:latin typeface="Helvetica" pitchFamily="34" charset="0"/>
                <a:cs typeface="+mn-cs"/>
              </a:rPr>
              <a:t>atencion.usuarios@inegi.org.mx</a:t>
            </a:r>
          </a:p>
        </p:txBody>
      </p:sp>
      <p:grpSp>
        <p:nvGrpSpPr>
          <p:cNvPr id="4" name="21 Grupo"/>
          <p:cNvGrpSpPr>
            <a:grpSpLocks/>
          </p:cNvGrpSpPr>
          <p:nvPr userDrawn="1"/>
        </p:nvGrpSpPr>
        <p:grpSpPr bwMode="auto">
          <a:xfrm>
            <a:off x="1331913" y="3716338"/>
            <a:ext cx="2808287" cy="563562"/>
            <a:chOff x="1331640" y="4725144"/>
            <a:chExt cx="2808312" cy="562825"/>
          </a:xfrm>
        </p:grpSpPr>
        <p:pic>
          <p:nvPicPr>
            <p:cNvPr id="5" name="9 Imagen" descr="twitt.png"/>
            <p:cNvPicPr>
              <a:picLocks noChangeAspect="1"/>
            </p:cNvPicPr>
            <p:nvPr userDrawn="1"/>
          </p:nvPicPr>
          <p:blipFill>
            <a:blip r:embed="rId4" cstate="print">
              <a:lum contrast="10000"/>
            </a:blip>
            <a:srcRect/>
            <a:stretch>
              <a:fillRect/>
            </a:stretch>
          </p:blipFill>
          <p:spPr bwMode="auto">
            <a:xfrm>
              <a:off x="1331640" y="4725144"/>
              <a:ext cx="566777" cy="56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836469" y="4858320"/>
              <a:ext cx="2303483" cy="36940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b="1" kern="1500" dirty="0">
                  <a:solidFill>
                    <a:srgbClr val="002060"/>
                  </a:solidFill>
                  <a:latin typeface="Helvetica" pitchFamily="34" charset="0"/>
                  <a:cs typeface="+mn-cs"/>
                </a:rPr>
                <a:t>@inegi_informa</a:t>
              </a:r>
            </a:p>
          </p:txBody>
        </p:sp>
      </p:grpSp>
      <p:grpSp>
        <p:nvGrpSpPr>
          <p:cNvPr id="7" name="22 Grupo"/>
          <p:cNvGrpSpPr>
            <a:grpSpLocks/>
          </p:cNvGrpSpPr>
          <p:nvPr userDrawn="1"/>
        </p:nvGrpSpPr>
        <p:grpSpPr bwMode="auto">
          <a:xfrm>
            <a:off x="5651500" y="3716338"/>
            <a:ext cx="2898775" cy="563562"/>
            <a:chOff x="5652120" y="4725144"/>
            <a:chExt cx="2897898" cy="562825"/>
          </a:xfrm>
        </p:grpSpPr>
        <p:pic>
          <p:nvPicPr>
            <p:cNvPr id="8" name="12 Imagen" descr="face.png"/>
            <p:cNvPicPr>
              <a:picLocks noChangeAspect="1"/>
            </p:cNvPicPr>
            <p:nvPr userDrawn="1"/>
          </p:nvPicPr>
          <p:blipFill>
            <a:blip r:embed="rId5" cstate="print">
              <a:lum bright="-10000" contrast="-10000"/>
            </a:blip>
            <a:srcRect/>
            <a:stretch>
              <a:fillRect/>
            </a:stretch>
          </p:blipFill>
          <p:spPr bwMode="auto">
            <a:xfrm>
              <a:off x="5652120" y="4725144"/>
              <a:ext cx="568358" cy="56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8 CuadroTexto"/>
            <p:cNvSpPr txBox="1"/>
            <p:nvPr userDrawn="1"/>
          </p:nvSpPr>
          <p:spPr>
            <a:xfrm>
              <a:off x="6245665" y="4847221"/>
              <a:ext cx="2304353" cy="3694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b="1" kern="1500" dirty="0">
                  <a:solidFill>
                    <a:srgbClr val="002060"/>
                  </a:solidFill>
                  <a:latin typeface="Helvetica" pitchFamily="34" charset="0"/>
                  <a:cs typeface="+mn-cs"/>
                </a:rPr>
                <a:t>INEGI Informa</a:t>
              </a: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00A5D-42E5-40FB-9748-99F6E20CB2D7}" type="datetimeFigureOut">
              <a:rPr lang="es-MX"/>
              <a:pPr>
                <a:defRPr/>
              </a:pPr>
              <a:t>08/05/2015</a:t>
            </a:fld>
            <a:endParaRPr lang="es-MX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5F10A-8735-4B06-9F79-9A8D326DD36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7313" y="5924550"/>
            <a:ext cx="1349375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3B1B1-CF21-4455-9F2F-3921AA0F009C}" type="datetimeFigureOut">
              <a:rPr lang="es-MX"/>
              <a:pPr>
                <a:defRPr/>
              </a:pPr>
              <a:t>08/05/2015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AF205-A0E6-407C-AC50-476CA353FCE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Imagen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7313" y="5924550"/>
            <a:ext cx="1349375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2D39A-774F-49A6-9FF6-AAB5AE35D1C6}" type="datetimeFigureOut">
              <a:rPr lang="es-MX"/>
              <a:pPr>
                <a:defRPr/>
              </a:pPr>
              <a:t>08/05/2015</a:t>
            </a:fld>
            <a:endParaRPr lang="es-MX" dirty="0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6022C-E1F4-401A-84A9-5950A5246D23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7 Imagen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7313" y="5924550"/>
            <a:ext cx="1349375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8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DF163-90C8-49DB-A4B4-72F5FF013A1A}" type="datetimeFigureOut">
              <a:rPr lang="es-MX"/>
              <a:pPr>
                <a:defRPr/>
              </a:pPr>
              <a:t>08/05/2015</a:t>
            </a:fld>
            <a:endParaRPr lang="es-MX" dirty="0"/>
          </a:p>
        </p:txBody>
      </p:sp>
      <p:sp>
        <p:nvSpPr>
          <p:cNvPr id="9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10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DD5D3-D4AA-4B3E-A897-456F7A749DF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6 Imagen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7313" y="5924550"/>
            <a:ext cx="1349375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08257-584F-4B14-8E4F-769FB1E463B2}" type="datetimeFigureOut">
              <a:rPr lang="es-MX"/>
              <a:pPr>
                <a:defRPr/>
              </a:pPr>
              <a:t>08/05/2015</a:t>
            </a:fld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2C7AB-F171-4980-A342-D29F06CE4E4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Imagen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7313" y="5924550"/>
            <a:ext cx="1349375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D09ED-CD03-4C3A-BF3F-0241655AAC41}" type="datetimeFigureOut">
              <a:rPr lang="es-MX"/>
              <a:pPr>
                <a:defRPr/>
              </a:pPr>
              <a:t>08/05/2015</a:t>
            </a:fld>
            <a:endParaRPr lang="es-MX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39852-074C-4DC0-A221-BC85EF9EAA5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Imagen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7313" y="5924550"/>
            <a:ext cx="1349375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322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338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87C4C-6132-4170-ACB8-16D2EFE26E8A}" type="datetimeFigureOut">
              <a:rPr lang="es-MX"/>
              <a:pPr>
                <a:defRPr/>
              </a:pPr>
              <a:t>08/05/2015</a:t>
            </a:fld>
            <a:endParaRPr lang="es-MX" dirty="0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02747-EE47-485D-98A8-8AE48612C34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Imagen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7313" y="5924550"/>
            <a:ext cx="1349375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96835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203CC-2220-4766-BB95-0C55E511A5A2}" type="datetimeFigureOut">
              <a:rPr lang="es-MX"/>
              <a:pPr>
                <a:defRPr/>
              </a:pPr>
              <a:t>08/05/2015</a:t>
            </a:fld>
            <a:endParaRPr lang="es-MX" dirty="0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A7452-2441-4F88-9344-2D0D3CEA6E0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pic>
        <p:nvPicPr>
          <p:cNvPr id="1028" name="6 Imagen" descr="logo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97313" y="5924550"/>
            <a:ext cx="1349375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  <p:sldLayoutId id="21474842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10253F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10253F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10253F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10253F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gmrubio@inegi.org.mx" TargetMode="External"/><Relationship Id="rId2" Type="http://schemas.openxmlformats.org/officeDocument/2006/relationships/hyperlink" Target="mailto:enrique.ordaz@inegi.org.m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uria.torroja@inegi.org.m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00063" y="1164808"/>
            <a:ext cx="828675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s-MX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Propuesta para el diagnóstico inicial del aseguramiento de la calidad de </a:t>
            </a:r>
            <a:r>
              <a:rPr lang="es-MX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información estadística y geográfica del </a:t>
            </a:r>
            <a:r>
              <a:rPr lang="es-MX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INEGI</a:t>
            </a:r>
          </a:p>
          <a:p>
            <a:pPr algn="ctr"/>
            <a:endParaRPr lang="es-MX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000" dirty="0">
                <a:solidFill>
                  <a:srgbClr val="003362"/>
                </a:solidFill>
              </a:rPr>
              <a:t>Comité de Aseguramiento de la Calidad</a:t>
            </a:r>
            <a:r>
              <a:rPr lang="es-MX" sz="2000" b="1" dirty="0">
                <a:solidFill>
                  <a:srgbClr val="00336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000" b="1" dirty="0">
                <a:solidFill>
                  <a:srgbClr val="003362"/>
                </a:solidFill>
                <a:latin typeface="Arial" pitchFamily="34" charset="0"/>
                <a:cs typeface="Arial" pitchFamily="34" charset="0"/>
              </a:rPr>
            </a:br>
            <a:endParaRPr lang="es-MX" sz="2000" b="1" dirty="0">
              <a:solidFill>
                <a:srgbClr val="00336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2 CuadroTexto"/>
          <p:cNvSpPr txBox="1">
            <a:spLocks noChangeArrowheads="1"/>
          </p:cNvSpPr>
          <p:nvPr/>
        </p:nvSpPr>
        <p:spPr bwMode="auto">
          <a:xfrm>
            <a:off x="7023452" y="5157788"/>
            <a:ext cx="17363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MX" sz="2000" dirty="0" smtClean="0">
                <a:solidFill>
                  <a:schemeClr val="tx2"/>
                </a:solidFill>
              </a:rPr>
              <a:t>Mayo 8, </a:t>
            </a:r>
            <a:r>
              <a:rPr lang="es-MX" sz="2000" dirty="0" smtClean="0">
                <a:solidFill>
                  <a:schemeClr val="tx2"/>
                </a:solidFill>
              </a:rPr>
              <a:t>2015</a:t>
            </a:r>
            <a:endParaRPr lang="es-MX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78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400" b="1" dirty="0">
                <a:solidFill>
                  <a:srgbClr val="003362"/>
                </a:solidFill>
              </a:rPr>
              <a:t>Propuesta para la herramienta de </a:t>
            </a:r>
            <a:r>
              <a:rPr lang="es-MX" sz="2400" b="1" dirty="0" smtClean="0">
                <a:solidFill>
                  <a:srgbClr val="003362"/>
                </a:solidFill>
              </a:rPr>
              <a:t>auto-diagnóstico</a:t>
            </a:r>
            <a:endParaRPr lang="es-MX" sz="2400" b="1" dirty="0">
              <a:solidFill>
                <a:srgbClr val="00336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/>
          <a:lstStyle/>
          <a:p>
            <a:r>
              <a:rPr lang="es-MX" sz="1800" dirty="0">
                <a:latin typeface="+mn-lt"/>
              </a:rPr>
              <a:t>La herramienta para el auto-diagnóstico toma como base el cuestionario del marco de Naciones Unidas y se complementa con preguntas sobre la implementación de acciones requeridas por la Norma. </a:t>
            </a:r>
            <a:endParaRPr lang="es-MX" sz="1800" dirty="0" smtClean="0">
              <a:latin typeface="+mn-lt"/>
            </a:endParaRPr>
          </a:p>
          <a:p>
            <a:endParaRPr lang="es-MX" sz="1800" dirty="0">
              <a:latin typeface="+mn-lt"/>
            </a:endParaRPr>
          </a:p>
          <a:p>
            <a:r>
              <a:rPr lang="es-MX" sz="1800" dirty="0" smtClean="0">
                <a:latin typeface="+mn-lt"/>
              </a:rPr>
              <a:t>A </a:t>
            </a:r>
            <a:r>
              <a:rPr lang="es-MX" sz="1800" dirty="0">
                <a:latin typeface="+mn-lt"/>
              </a:rPr>
              <a:t>partir de este conjunto de </a:t>
            </a:r>
            <a:r>
              <a:rPr lang="es-MX" sz="1800" dirty="0" smtClean="0">
                <a:latin typeface="+mn-lt"/>
              </a:rPr>
              <a:t>preguntas, </a:t>
            </a:r>
            <a:r>
              <a:rPr lang="es-MX" sz="1800" dirty="0">
                <a:latin typeface="+mn-lt"/>
              </a:rPr>
              <a:t>se priorizaron, adaptaron, y agruparon según las funciones y atribuciones de las unidades administrativas, y se elaboraron tres instrumentos de diagnóstico:</a:t>
            </a:r>
            <a:endParaRPr lang="es-MX" sz="1800" dirty="0" smtClean="0">
              <a:latin typeface="+mn-lt"/>
            </a:endParaRP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s-MX" sz="1600" dirty="0" smtClean="0">
              <a:latin typeface="+mn-lt"/>
            </a:endParaRP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+mn-lt"/>
              </a:rPr>
              <a:t>Cuestionario </a:t>
            </a:r>
            <a:r>
              <a:rPr lang="es-MX" sz="1600" dirty="0">
                <a:latin typeface="+mn-lt"/>
              </a:rPr>
              <a:t>para el auto-diagnóstico del aseguramiento de la calidad en las actividades de generación </a:t>
            </a:r>
            <a:r>
              <a:rPr lang="es-MX" sz="1600" dirty="0" smtClean="0">
                <a:latin typeface="+mn-lt"/>
              </a:rPr>
              <a:t>e integración de </a:t>
            </a:r>
            <a:r>
              <a:rPr lang="es-MX" sz="1600" dirty="0">
                <a:latin typeface="+mn-lt"/>
              </a:rPr>
              <a:t>información en el INEGI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s-MX" sz="1600" dirty="0" smtClean="0">
              <a:latin typeface="+mn-lt"/>
            </a:endParaRP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s-MX" sz="1600" dirty="0">
                <a:latin typeface="+mn-lt"/>
              </a:rPr>
              <a:t>Cuestionario para el auto-diagnóstico del aseguramiento de la calidad en las actividades de difusión y vinculación del INEGI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s-MX" sz="1600" dirty="0" smtClean="0">
              <a:latin typeface="+mn-lt"/>
            </a:endParaRP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+mn-lt"/>
              </a:rPr>
              <a:t>Cuestionario </a:t>
            </a:r>
            <a:r>
              <a:rPr lang="es-MX" sz="1600" dirty="0">
                <a:latin typeface="+mn-lt"/>
              </a:rPr>
              <a:t>para el auto-diagnóstico del aseguramiento de la calidad en las actividades de coordinación del INEGI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s-MX" sz="1600" dirty="0" smtClean="0">
              <a:latin typeface="+mn-lt"/>
            </a:endParaRP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s-MX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743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400" b="1" dirty="0" smtClean="0">
                <a:solidFill>
                  <a:srgbClr val="003362"/>
                </a:solidFill>
              </a:rPr>
              <a:t>Elementos considerados en las herramientas</a:t>
            </a:r>
            <a:br>
              <a:rPr lang="es-MX" sz="2400" b="1" dirty="0" smtClean="0">
                <a:solidFill>
                  <a:srgbClr val="003362"/>
                </a:solidFill>
              </a:rPr>
            </a:br>
            <a:r>
              <a:rPr lang="es-MX" sz="2400" b="1" dirty="0" smtClean="0">
                <a:solidFill>
                  <a:srgbClr val="003362"/>
                </a:solidFill>
              </a:rPr>
              <a:t> </a:t>
            </a:r>
            <a:r>
              <a:rPr lang="es-MX" sz="2400" b="1" dirty="0">
                <a:solidFill>
                  <a:srgbClr val="003362"/>
                </a:solidFill>
              </a:rPr>
              <a:t>de </a:t>
            </a:r>
            <a:r>
              <a:rPr lang="es-MX" sz="2400" b="1" dirty="0" smtClean="0">
                <a:solidFill>
                  <a:srgbClr val="003362"/>
                </a:solidFill>
              </a:rPr>
              <a:t>auto-diagnóstico</a:t>
            </a:r>
            <a:endParaRPr lang="es-MX" sz="2400" b="1" dirty="0">
              <a:solidFill>
                <a:srgbClr val="00336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  <a:solidFill>
            <a:schemeClr val="bg1"/>
          </a:solidFill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18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800" dirty="0" smtClean="0">
                <a:latin typeface="+mn-lt"/>
              </a:rPr>
              <a:t>El conjunto de los cuestionarios abarca todos los criterios de calidad, aunque cada uno contiene únicamente las preguntas relacionadas con las actividades seleccionadas (generación/integración, difusión, coordinación).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es-MX" sz="18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800" dirty="0" smtClean="0">
                <a:latin typeface="+mn-lt"/>
              </a:rPr>
              <a:t>Las preguntas no se refieren únicamente a las funciones de cada unidad administrativa sino también se preguntan actividades transversales en las que participan varias áreas. </a:t>
            </a:r>
          </a:p>
          <a:p>
            <a:pPr lvl="1" indent="0"/>
            <a:r>
              <a:rPr lang="es-MX" sz="1600" dirty="0" smtClean="0">
                <a:latin typeface="+mn-lt"/>
              </a:rPr>
              <a:t>Ejemplos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+mn-lt"/>
              </a:rPr>
              <a:t>Capacitación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+mn-lt"/>
              </a:rPr>
              <a:t>Relación con actores clave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+mn-lt"/>
              </a:rPr>
              <a:t>Accesibilidad y seguridad de la información </a:t>
            </a:r>
            <a:endParaRPr lang="es-MX" sz="16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16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1800" dirty="0" smtClean="0">
                <a:latin typeface="+mn-lt"/>
              </a:rPr>
              <a:t>El espíritu del auto- diagnóstico es que cada área </a:t>
            </a:r>
            <a:r>
              <a:rPr lang="es-MX" sz="1800" dirty="0" smtClean="0">
                <a:latin typeface="+mn-lt"/>
              </a:rPr>
              <a:t>reflexione sobre</a:t>
            </a:r>
            <a:r>
              <a:rPr lang="es-MX" sz="1800" dirty="0" smtClean="0">
                <a:latin typeface="+mn-lt"/>
              </a:rPr>
              <a:t> </a:t>
            </a:r>
            <a:r>
              <a:rPr lang="es-MX" sz="1800" dirty="0" smtClean="0">
                <a:latin typeface="+mn-lt"/>
              </a:rPr>
              <a:t>sus fortalezas y áreas de mejora, no es una auditoría. 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+mn-lt"/>
              </a:rPr>
              <a:t>Se incluye la identificación de </a:t>
            </a:r>
            <a:r>
              <a:rPr lang="es-MX" sz="1600" dirty="0">
                <a:latin typeface="+mn-lt"/>
              </a:rPr>
              <a:t>la documentación </a:t>
            </a:r>
            <a:r>
              <a:rPr lang="es-MX" sz="1600" dirty="0" smtClean="0">
                <a:latin typeface="+mn-lt"/>
              </a:rPr>
              <a:t>soporte del cumplimiento de las actividades o atributos</a:t>
            </a:r>
            <a:r>
              <a:rPr lang="es-MX" sz="1600" dirty="0">
                <a:latin typeface="+mn-lt"/>
              </a:rPr>
              <a:t>.</a:t>
            </a:r>
            <a:endParaRPr lang="es-MX" sz="1600" dirty="0" smtClean="0">
              <a:latin typeface="+mn-lt"/>
            </a:endParaRP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+mn-lt"/>
              </a:rPr>
              <a:t>En caso </a:t>
            </a:r>
            <a:r>
              <a:rPr lang="es-MX" sz="1600" dirty="0">
                <a:latin typeface="+mn-lt"/>
              </a:rPr>
              <a:t>de que no se cuente con </a:t>
            </a:r>
            <a:r>
              <a:rPr lang="es-MX" sz="1600" dirty="0" smtClean="0">
                <a:latin typeface="+mn-lt"/>
              </a:rPr>
              <a:t>ella, </a:t>
            </a:r>
            <a:r>
              <a:rPr lang="es-MX" sz="1600" dirty="0">
                <a:latin typeface="+mn-lt"/>
              </a:rPr>
              <a:t>deberá ser parte de las acciones de </a:t>
            </a:r>
            <a:r>
              <a:rPr lang="es-MX" sz="1600" dirty="0" smtClean="0">
                <a:latin typeface="+mn-lt"/>
              </a:rPr>
              <a:t>mejora.</a:t>
            </a:r>
            <a:endParaRPr lang="es-MX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375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ítulo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70643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400" b="1" dirty="0" smtClean="0">
                <a:solidFill>
                  <a:srgbClr val="003362"/>
                </a:solidFill>
              </a:rPr>
              <a:t>Los cuestionarios retoman los atributos de calidad</a:t>
            </a:r>
            <a:endParaRPr lang="es-MX" sz="2400" b="1" dirty="0">
              <a:solidFill>
                <a:srgbClr val="003362"/>
              </a:solidFill>
            </a:endParaRPr>
          </a:p>
        </p:txBody>
      </p:sp>
      <p:grpSp>
        <p:nvGrpSpPr>
          <p:cNvPr id="39" name="Grupo 10"/>
          <p:cNvGrpSpPr/>
          <p:nvPr/>
        </p:nvGrpSpPr>
        <p:grpSpPr>
          <a:xfrm>
            <a:off x="0" y="476672"/>
            <a:ext cx="9144000" cy="6192688"/>
            <a:chOff x="0" y="476672"/>
            <a:chExt cx="9144000" cy="6192688"/>
          </a:xfrm>
        </p:grpSpPr>
        <p:grpSp>
          <p:nvGrpSpPr>
            <p:cNvPr id="76" name="Grupo 34"/>
            <p:cNvGrpSpPr/>
            <p:nvPr/>
          </p:nvGrpSpPr>
          <p:grpSpPr>
            <a:xfrm>
              <a:off x="0" y="476672"/>
              <a:ext cx="9144000" cy="6192688"/>
              <a:chOff x="0" y="476672"/>
              <a:chExt cx="9144000" cy="6192688"/>
            </a:xfrm>
          </p:grpSpPr>
          <p:sp>
            <p:nvSpPr>
              <p:cNvPr id="83" name="15 Rectángulo"/>
              <p:cNvSpPr/>
              <p:nvPr/>
            </p:nvSpPr>
            <p:spPr>
              <a:xfrm>
                <a:off x="0" y="5661248"/>
                <a:ext cx="9144000" cy="10081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grpSp>
            <p:nvGrpSpPr>
              <p:cNvPr id="84" name="11 Grupo"/>
              <p:cNvGrpSpPr/>
              <p:nvPr/>
            </p:nvGrpSpPr>
            <p:grpSpPr>
              <a:xfrm>
                <a:off x="395536" y="476672"/>
                <a:ext cx="8424936" cy="6004284"/>
                <a:chOff x="395536" y="548680"/>
                <a:chExt cx="8424936" cy="6004284"/>
              </a:xfrm>
            </p:grpSpPr>
            <p:cxnSp>
              <p:nvCxnSpPr>
                <p:cNvPr id="102" name="2 Conector recto"/>
                <p:cNvCxnSpPr/>
                <p:nvPr/>
              </p:nvCxnSpPr>
              <p:spPr>
                <a:xfrm>
                  <a:off x="1115616" y="548680"/>
                  <a:ext cx="698477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14 Conector recto"/>
                <p:cNvCxnSpPr/>
                <p:nvPr/>
              </p:nvCxnSpPr>
              <p:spPr>
                <a:xfrm flipV="1">
                  <a:off x="395536" y="6525344"/>
                  <a:ext cx="8424936" cy="2762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16 Conector recto"/>
                <p:cNvCxnSpPr/>
                <p:nvPr/>
              </p:nvCxnSpPr>
              <p:spPr>
                <a:xfrm>
                  <a:off x="395536" y="2852936"/>
                  <a:ext cx="0" cy="370002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22 Conector recto"/>
                <p:cNvCxnSpPr/>
                <p:nvPr/>
              </p:nvCxnSpPr>
              <p:spPr>
                <a:xfrm>
                  <a:off x="8820472" y="2852936"/>
                  <a:ext cx="0" cy="367240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23 Conector recto"/>
                <p:cNvCxnSpPr/>
                <p:nvPr/>
              </p:nvCxnSpPr>
              <p:spPr>
                <a:xfrm>
                  <a:off x="1115616" y="548680"/>
                  <a:ext cx="0" cy="230425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24 Conector recto"/>
                <p:cNvCxnSpPr/>
                <p:nvPr/>
              </p:nvCxnSpPr>
              <p:spPr>
                <a:xfrm>
                  <a:off x="8100392" y="548680"/>
                  <a:ext cx="0" cy="230425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25 Conector recto"/>
                <p:cNvCxnSpPr/>
                <p:nvPr/>
              </p:nvCxnSpPr>
              <p:spPr>
                <a:xfrm flipH="1">
                  <a:off x="395536" y="2852936"/>
                  <a:ext cx="72008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27 Conector recto"/>
                <p:cNvCxnSpPr/>
                <p:nvPr/>
              </p:nvCxnSpPr>
              <p:spPr>
                <a:xfrm flipH="1">
                  <a:off x="8100392" y="2852936"/>
                  <a:ext cx="72008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5" name="12 Rectángulo"/>
              <p:cNvSpPr/>
              <p:nvPr/>
            </p:nvSpPr>
            <p:spPr>
              <a:xfrm rot="5400000">
                <a:off x="7884368" y="4437112"/>
                <a:ext cx="1800200" cy="504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b="1" dirty="0" smtClean="0">
                    <a:solidFill>
                      <a:schemeClr val="tx1"/>
                    </a:solidFill>
                  </a:rPr>
                  <a:t>INFORMANTES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38 Rectángulo"/>
              <p:cNvSpPr/>
              <p:nvPr/>
            </p:nvSpPr>
            <p:spPr>
              <a:xfrm rot="16200000">
                <a:off x="-468560" y="4437112"/>
                <a:ext cx="1800200" cy="504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b="1" dirty="0" smtClean="0">
                    <a:solidFill>
                      <a:schemeClr val="tx1"/>
                    </a:solidFill>
                  </a:rPr>
                  <a:t>USUARIOS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44 Rectángulo"/>
              <p:cNvSpPr/>
              <p:nvPr/>
            </p:nvSpPr>
            <p:spPr>
              <a:xfrm>
                <a:off x="1354939" y="994189"/>
                <a:ext cx="1560877" cy="703649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600" dirty="0" smtClean="0">
                    <a:solidFill>
                      <a:schemeClr val="tx1"/>
                    </a:solidFill>
                  </a:rPr>
                  <a:t>Coordinación del </a:t>
                </a:r>
                <a:r>
                  <a:rPr lang="es-MX" sz="1600" dirty="0">
                    <a:solidFill>
                      <a:schemeClr val="tx1"/>
                    </a:solidFill>
                  </a:rPr>
                  <a:t>SNIEG </a:t>
                </a:r>
              </a:p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</a:rPr>
                  <a:t>(NQAF 1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)</a:t>
                </a:r>
                <a:endParaRPr lang="es-MX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45 Rectángulo"/>
              <p:cNvSpPr/>
              <p:nvPr/>
            </p:nvSpPr>
            <p:spPr>
              <a:xfrm>
                <a:off x="3036632" y="994189"/>
                <a:ext cx="1674186" cy="706619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600" dirty="0" smtClean="0">
                    <a:solidFill>
                      <a:schemeClr val="tx1"/>
                    </a:solidFill>
                  </a:rPr>
                  <a:t>Independencia profesional y técnica </a:t>
                </a:r>
                <a:r>
                  <a:rPr lang="es-MX" sz="1400" dirty="0" smtClean="0">
                    <a:solidFill>
                      <a:schemeClr val="tx1"/>
                    </a:solidFill>
                  </a:rPr>
                  <a:t>(NQAF 4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)</a:t>
                </a:r>
                <a:endParaRPr lang="es-MX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46 Rectángulo"/>
              <p:cNvSpPr/>
              <p:nvPr/>
            </p:nvSpPr>
            <p:spPr>
              <a:xfrm>
                <a:off x="4860032" y="994189"/>
                <a:ext cx="1512168" cy="706619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600" dirty="0" smtClean="0">
                    <a:solidFill>
                      <a:schemeClr val="tx1"/>
                    </a:solidFill>
                  </a:rPr>
                  <a:t>Objetividad</a:t>
                </a:r>
              </a:p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</a:rPr>
                  <a:t>(NQAF 5)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47 Rectángulo"/>
              <p:cNvSpPr/>
              <p:nvPr/>
            </p:nvSpPr>
            <p:spPr>
              <a:xfrm>
                <a:off x="1349741" y="1844824"/>
                <a:ext cx="1560877" cy="72008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600" dirty="0" smtClean="0">
                    <a:solidFill>
                      <a:schemeClr val="tx1"/>
                    </a:solidFill>
                  </a:rPr>
                  <a:t>Transparencia y veracidad</a:t>
                </a:r>
              </a:p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</a:rPr>
                  <a:t>(NQAF 6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)</a:t>
                </a:r>
                <a:endParaRPr lang="es-MX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49 Rectángulo"/>
              <p:cNvSpPr/>
              <p:nvPr/>
            </p:nvSpPr>
            <p:spPr>
              <a:xfrm>
                <a:off x="4860032" y="1844824"/>
                <a:ext cx="1512168" cy="72008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600" dirty="0" smtClean="0">
                    <a:solidFill>
                      <a:schemeClr val="tx1"/>
                    </a:solidFill>
                  </a:rPr>
                  <a:t>Recursos adecuados</a:t>
                </a:r>
              </a:p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</a:rPr>
                  <a:t>(NQAF 9) 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50 Rectángulo"/>
              <p:cNvSpPr/>
              <p:nvPr/>
            </p:nvSpPr>
            <p:spPr>
              <a:xfrm>
                <a:off x="3036632" y="1844824"/>
                <a:ext cx="1674186" cy="72008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600" dirty="0" smtClean="0">
                    <a:solidFill>
                      <a:schemeClr val="tx1"/>
                    </a:solidFill>
                  </a:rPr>
                  <a:t>Confidencialidad y seguridad</a:t>
                </a:r>
              </a:p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</a:rPr>
                  <a:t>(NQAF 7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)</a:t>
                </a:r>
                <a:endParaRPr lang="es-MX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51 Rectángulo"/>
              <p:cNvSpPr/>
              <p:nvPr/>
            </p:nvSpPr>
            <p:spPr>
              <a:xfrm>
                <a:off x="827584" y="3575986"/>
                <a:ext cx="1630769" cy="7171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600" dirty="0" smtClean="0">
                    <a:solidFill>
                      <a:schemeClr val="tx1"/>
                    </a:solidFill>
                  </a:rPr>
                  <a:t>Pertinencia </a:t>
                </a:r>
                <a:r>
                  <a:rPr lang="es-MX" sz="1400" dirty="0" smtClean="0">
                    <a:solidFill>
                      <a:schemeClr val="tx1"/>
                    </a:solidFill>
                  </a:rPr>
                  <a:t>(NQAF 14</a:t>
                </a:r>
                <a:r>
                  <a:rPr lang="en-US" sz="1400" dirty="0">
                    <a:solidFill>
                      <a:schemeClr val="tx1"/>
                    </a:solidFill>
                  </a:rPr>
                  <a:t>)</a:t>
                </a:r>
                <a:endParaRPr lang="es-MX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53 Rectángulo"/>
              <p:cNvSpPr/>
              <p:nvPr/>
            </p:nvSpPr>
            <p:spPr>
              <a:xfrm>
                <a:off x="827585" y="4437112"/>
                <a:ext cx="1630769" cy="72008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600" dirty="0" smtClean="0">
                    <a:solidFill>
                      <a:schemeClr val="tx1"/>
                    </a:solidFill>
                  </a:rPr>
                  <a:t>Precisión </a:t>
                </a:r>
                <a:r>
                  <a:rPr lang="es-MX" sz="1600" dirty="0">
                    <a:solidFill>
                      <a:schemeClr val="tx1"/>
                    </a:solidFill>
                  </a:rPr>
                  <a:t>y confiabilidad </a:t>
                </a:r>
                <a:r>
                  <a:rPr lang="es-MX" sz="1400" dirty="0">
                    <a:solidFill>
                      <a:schemeClr val="tx1"/>
                    </a:solidFill>
                  </a:rPr>
                  <a:t>(NQAF </a:t>
                </a:r>
                <a:r>
                  <a:rPr lang="es-MX" sz="1400" dirty="0" smtClean="0">
                    <a:solidFill>
                      <a:schemeClr val="tx1"/>
                    </a:solidFill>
                  </a:rPr>
                  <a:t>15</a:t>
                </a:r>
                <a:r>
                  <a:rPr lang="en-US" sz="1400" dirty="0">
                    <a:solidFill>
                      <a:schemeClr val="tx1"/>
                    </a:solidFill>
                  </a:rPr>
                  <a:t>)</a:t>
                </a:r>
                <a:endParaRPr lang="es-MX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54 Rectángulo"/>
              <p:cNvSpPr/>
              <p:nvPr/>
            </p:nvSpPr>
            <p:spPr>
              <a:xfrm>
                <a:off x="2602371" y="3573016"/>
                <a:ext cx="1800200" cy="72008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600" dirty="0" smtClean="0">
                    <a:solidFill>
                      <a:schemeClr val="tx1"/>
                    </a:solidFill>
                  </a:rPr>
                  <a:t>Oportunidad y </a:t>
                </a:r>
                <a:r>
                  <a:rPr lang="es-MX" sz="1600" dirty="0">
                    <a:solidFill>
                      <a:schemeClr val="tx1"/>
                    </a:solidFill>
                  </a:rPr>
                  <a:t>puntualidad </a:t>
                </a:r>
                <a:r>
                  <a:rPr lang="es-MX" sz="1600" dirty="0" smtClean="0">
                    <a:solidFill>
                      <a:schemeClr val="tx1"/>
                    </a:solidFill>
                  </a:rPr>
                  <a:t/>
                </a:r>
                <a:br>
                  <a:rPr lang="es-MX" sz="1600" dirty="0" smtClean="0">
                    <a:solidFill>
                      <a:schemeClr val="tx1"/>
                    </a:solidFill>
                  </a:rPr>
                </a:br>
                <a:r>
                  <a:rPr lang="es-MX" sz="1400" dirty="0" smtClean="0">
                    <a:solidFill>
                      <a:schemeClr val="tx1"/>
                    </a:solidFill>
                  </a:rPr>
                  <a:t>(</a:t>
                </a:r>
                <a:r>
                  <a:rPr lang="es-MX" sz="1400" dirty="0">
                    <a:solidFill>
                      <a:schemeClr val="tx1"/>
                    </a:solidFill>
                  </a:rPr>
                  <a:t>NQAF </a:t>
                </a:r>
                <a:r>
                  <a:rPr lang="es-MX" sz="1400" dirty="0" smtClean="0">
                    <a:solidFill>
                      <a:schemeClr val="tx1"/>
                    </a:solidFill>
                  </a:rPr>
                  <a:t>16</a:t>
                </a:r>
                <a:r>
                  <a:rPr lang="en-US" sz="1400" dirty="0">
                    <a:solidFill>
                      <a:schemeClr val="tx1"/>
                    </a:solidFill>
                  </a:rPr>
                  <a:t>)</a:t>
                </a:r>
                <a:endParaRPr lang="es-MX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55 Rectángulo"/>
              <p:cNvSpPr/>
              <p:nvPr/>
            </p:nvSpPr>
            <p:spPr>
              <a:xfrm>
                <a:off x="2602371" y="4437112"/>
                <a:ext cx="1800200" cy="72008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600" dirty="0" smtClean="0">
                    <a:solidFill>
                      <a:schemeClr val="tx1"/>
                    </a:solidFill>
                  </a:rPr>
                  <a:t>Accesibilidad </a:t>
                </a:r>
              </a:p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</a:rPr>
                  <a:t>(NQAF 17</a:t>
                </a:r>
                <a:r>
                  <a:rPr lang="en-US" sz="1400" dirty="0">
                    <a:solidFill>
                      <a:schemeClr val="tx1"/>
                    </a:solidFill>
                  </a:rPr>
                  <a:t>)</a:t>
                </a:r>
                <a:endParaRPr lang="es-MX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56 Rectángulo"/>
              <p:cNvSpPr/>
              <p:nvPr/>
            </p:nvSpPr>
            <p:spPr>
              <a:xfrm>
                <a:off x="827585" y="5301208"/>
                <a:ext cx="1630769" cy="72008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600" dirty="0" smtClean="0">
                    <a:solidFill>
                      <a:schemeClr val="tx1"/>
                    </a:solidFill>
                  </a:rPr>
                  <a:t>Coherencia y comparabilidad</a:t>
                </a:r>
              </a:p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</a:rPr>
                  <a:t>(NQAF 18</a:t>
                </a:r>
                <a:r>
                  <a:rPr lang="en-US" sz="1400" dirty="0">
                    <a:solidFill>
                      <a:schemeClr val="tx1"/>
                    </a:solidFill>
                  </a:rPr>
                  <a:t>)</a:t>
                </a:r>
                <a:endParaRPr lang="es-MX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57 Rectángulo"/>
              <p:cNvSpPr/>
              <p:nvPr/>
            </p:nvSpPr>
            <p:spPr>
              <a:xfrm>
                <a:off x="2602370" y="5301208"/>
                <a:ext cx="1800200" cy="72007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600" dirty="0" smtClean="0">
                    <a:solidFill>
                      <a:schemeClr val="tx1"/>
                    </a:solidFill>
                  </a:rPr>
                  <a:t>Metadatos estandarizados</a:t>
                </a:r>
              </a:p>
              <a:p>
                <a:pPr algn="ctr"/>
                <a:r>
                  <a:rPr lang="es-MX" sz="1400" dirty="0" smtClean="0">
                    <a:solidFill>
                      <a:schemeClr val="tx1"/>
                    </a:solidFill>
                  </a:rPr>
                  <a:t>(</a:t>
                </a:r>
                <a:r>
                  <a:rPr lang="es-MX" sz="1400" dirty="0">
                    <a:solidFill>
                      <a:schemeClr val="tx1"/>
                    </a:solidFill>
                  </a:rPr>
                  <a:t>NQAF </a:t>
                </a:r>
                <a:r>
                  <a:rPr lang="es-MX" sz="1400" dirty="0" smtClean="0">
                    <a:solidFill>
                      <a:schemeClr val="tx1"/>
                    </a:solidFill>
                  </a:rPr>
                  <a:t>19</a:t>
                </a:r>
                <a:r>
                  <a:rPr lang="en-US" sz="1400" dirty="0">
                    <a:solidFill>
                      <a:schemeClr val="tx1"/>
                    </a:solidFill>
                  </a:rPr>
                  <a:t>)</a:t>
                </a:r>
                <a:endParaRPr lang="es-MX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17 CuadroTexto"/>
              <p:cNvSpPr txBox="1"/>
              <p:nvPr/>
            </p:nvSpPr>
            <p:spPr>
              <a:xfrm>
                <a:off x="1918295" y="3059668"/>
                <a:ext cx="14761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Productos</a:t>
                </a:r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0" name="59 CuadroTexto"/>
              <p:cNvSpPr txBox="1"/>
              <p:nvPr/>
            </p:nvSpPr>
            <p:spPr>
              <a:xfrm>
                <a:off x="3263149" y="539388"/>
                <a:ext cx="28210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Entorno Institucional</a:t>
                </a:r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1" name="49 Rectángulo"/>
              <p:cNvSpPr/>
              <p:nvPr/>
            </p:nvSpPr>
            <p:spPr>
              <a:xfrm>
                <a:off x="6503510" y="1185168"/>
                <a:ext cx="1380858" cy="1144927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600" dirty="0" smtClean="0">
                    <a:solidFill>
                      <a:schemeClr val="tx1"/>
                    </a:solidFill>
                  </a:rPr>
                  <a:t>Compromiso con la </a:t>
                </a:r>
                <a:r>
                  <a:rPr lang="es-MX" sz="1600" dirty="0">
                    <a:solidFill>
                      <a:schemeClr val="tx1"/>
                    </a:solidFill>
                  </a:rPr>
                  <a:t>calidad </a:t>
                </a:r>
                <a:r>
                  <a:rPr lang="es-MX" sz="1400" dirty="0" smtClean="0">
                    <a:solidFill>
                      <a:schemeClr val="tx1"/>
                    </a:solidFill>
                  </a:rPr>
                  <a:t>(NQAF 8</a:t>
                </a:r>
                <a:r>
                  <a:rPr lang="en-US" sz="1400" dirty="0">
                    <a:solidFill>
                      <a:schemeClr val="tx1"/>
                    </a:solidFill>
                  </a:rPr>
                  <a:t>)</a:t>
                </a:r>
                <a:endParaRPr lang="es-MX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13 Rectángulo"/>
            <p:cNvSpPr/>
            <p:nvPr/>
          </p:nvSpPr>
          <p:spPr>
            <a:xfrm>
              <a:off x="4788280" y="3277432"/>
              <a:ext cx="1738781" cy="98369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Metodología </a:t>
              </a:r>
              <a:r>
                <a:rPr lang="es-MX" sz="1600" dirty="0">
                  <a:solidFill>
                    <a:schemeClr val="tx1"/>
                  </a:solidFill>
                </a:rPr>
                <a:t>científicamente sustentada </a:t>
              </a:r>
              <a:r>
                <a:rPr lang="es-MX" sz="1600" dirty="0" smtClean="0">
                  <a:solidFill>
                    <a:schemeClr val="tx1"/>
                  </a:solidFill>
                </a:rPr>
                <a:t/>
              </a:r>
              <a:br>
                <a:rPr lang="es-MX" sz="1600" dirty="0" smtClean="0">
                  <a:solidFill>
                    <a:schemeClr val="tx1"/>
                  </a:solidFill>
                </a:rPr>
              </a:br>
              <a:r>
                <a:rPr lang="es-MX" sz="1400" dirty="0" smtClean="0">
                  <a:solidFill>
                    <a:schemeClr val="tx1"/>
                  </a:solidFill>
                </a:rPr>
                <a:t>(</a:t>
              </a:r>
              <a:r>
                <a:rPr lang="es-MX" sz="1400" dirty="0">
                  <a:solidFill>
                    <a:schemeClr val="tx1"/>
                  </a:solidFill>
                </a:rPr>
                <a:t>NQAF </a:t>
              </a:r>
              <a:r>
                <a:rPr lang="es-MX" sz="1400" dirty="0" smtClean="0">
                  <a:solidFill>
                    <a:schemeClr val="tx1"/>
                  </a:solidFill>
                </a:rPr>
                <a:t>10</a:t>
              </a:r>
              <a:r>
                <a:rPr lang="en-US" sz="1400" dirty="0">
                  <a:solidFill>
                    <a:schemeClr val="tx1"/>
                  </a:solidFill>
                </a:rPr>
                <a:t>)</a:t>
              </a:r>
              <a:endParaRPr lang="es-MX" sz="1600" dirty="0">
                <a:solidFill>
                  <a:schemeClr val="tx1"/>
                </a:solidFill>
              </a:endParaRPr>
            </a:p>
          </p:txBody>
        </p:sp>
        <p:sp>
          <p:nvSpPr>
            <p:cNvPr id="78" name="39 Rectángulo"/>
            <p:cNvSpPr/>
            <p:nvPr/>
          </p:nvSpPr>
          <p:spPr>
            <a:xfrm>
              <a:off x="4788024" y="4364492"/>
              <a:ext cx="1742529" cy="91873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Implementación adecuada</a:t>
              </a:r>
              <a:br>
                <a:rPr lang="es-MX" sz="1600" dirty="0" smtClean="0">
                  <a:solidFill>
                    <a:schemeClr val="tx1"/>
                  </a:solidFill>
                </a:rPr>
              </a:br>
              <a:r>
                <a:rPr lang="es-MX" sz="1600" dirty="0" smtClean="0">
                  <a:solidFill>
                    <a:schemeClr val="tx1"/>
                  </a:solidFill>
                </a:rPr>
                <a:t> </a:t>
              </a:r>
              <a:r>
                <a:rPr lang="es-MX" sz="1400" dirty="0" smtClean="0">
                  <a:solidFill>
                    <a:schemeClr val="tx1"/>
                  </a:solidFill>
                </a:rPr>
                <a:t>(NQAF 12)</a:t>
              </a:r>
              <a:r>
                <a:rPr lang="es-MX" sz="1600" dirty="0" smtClean="0">
                  <a:solidFill>
                    <a:schemeClr val="tx1"/>
                  </a:solidFill>
                </a:rPr>
                <a:t> 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9" name="40 Rectángulo"/>
            <p:cNvSpPr/>
            <p:nvPr/>
          </p:nvSpPr>
          <p:spPr>
            <a:xfrm>
              <a:off x="6664584" y="3266199"/>
              <a:ext cx="1744235" cy="99492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Relación con los usuarios</a:t>
              </a:r>
            </a:p>
            <a:p>
              <a:pPr algn="ctr"/>
              <a:r>
                <a:rPr lang="es-MX" sz="1400" dirty="0" smtClean="0">
                  <a:solidFill>
                    <a:schemeClr val="tx1"/>
                  </a:solidFill>
                </a:rPr>
                <a:t>(NQAF 2</a:t>
              </a:r>
              <a:r>
                <a:rPr lang="en-US" sz="1400" dirty="0">
                  <a:solidFill>
                    <a:schemeClr val="tx1"/>
                  </a:solidFill>
                </a:rPr>
                <a:t>)</a:t>
              </a:r>
              <a:endParaRPr lang="es-MX" sz="1400" dirty="0">
                <a:solidFill>
                  <a:schemeClr val="tx1"/>
                </a:solidFill>
              </a:endParaRPr>
            </a:p>
          </p:txBody>
        </p:sp>
        <p:sp>
          <p:nvSpPr>
            <p:cNvPr id="80" name="41 Rectángulo"/>
            <p:cNvSpPr/>
            <p:nvPr/>
          </p:nvSpPr>
          <p:spPr>
            <a:xfrm>
              <a:off x="4788281" y="5386591"/>
              <a:ext cx="1738782" cy="91873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Carga no excesiva a los informantes</a:t>
              </a:r>
            </a:p>
            <a:p>
              <a:pPr algn="ctr"/>
              <a:r>
                <a:rPr lang="es-MX" sz="1400" dirty="0" smtClean="0">
                  <a:solidFill>
                    <a:schemeClr val="tx1"/>
                  </a:solidFill>
                </a:rPr>
                <a:t>(NQAF 13</a:t>
              </a:r>
              <a:r>
                <a:rPr lang="en-US" sz="1400" dirty="0">
                  <a:solidFill>
                    <a:schemeClr val="tx1"/>
                  </a:solidFill>
                </a:rPr>
                <a:t>)</a:t>
              </a:r>
              <a:endParaRPr lang="es-MX" sz="1400" dirty="0">
                <a:solidFill>
                  <a:schemeClr val="tx1"/>
                </a:solidFill>
              </a:endParaRPr>
            </a:p>
          </p:txBody>
        </p:sp>
        <p:sp>
          <p:nvSpPr>
            <p:cNvPr id="81" name="42 Rectángulo"/>
            <p:cNvSpPr/>
            <p:nvPr/>
          </p:nvSpPr>
          <p:spPr>
            <a:xfrm>
              <a:off x="6660233" y="4364492"/>
              <a:ext cx="1724858" cy="91873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Costo/ efectividad</a:t>
              </a:r>
            </a:p>
            <a:p>
              <a:pPr algn="ctr"/>
              <a:r>
                <a:rPr lang="es-MX" sz="1400" dirty="0" smtClean="0">
                  <a:solidFill>
                    <a:schemeClr val="tx1"/>
                  </a:solidFill>
                </a:rPr>
                <a:t>(</a:t>
              </a:r>
              <a:r>
                <a:rPr lang="es-MX" sz="1400" dirty="0">
                  <a:solidFill>
                    <a:schemeClr val="tx1"/>
                  </a:solidFill>
                </a:rPr>
                <a:t>NQAF </a:t>
              </a:r>
              <a:r>
                <a:rPr lang="es-MX" sz="1400" dirty="0" smtClean="0">
                  <a:solidFill>
                    <a:schemeClr val="tx1"/>
                  </a:solidFill>
                </a:rPr>
                <a:t>11</a:t>
              </a:r>
              <a:r>
                <a:rPr lang="en-US" sz="1400" dirty="0">
                  <a:solidFill>
                    <a:schemeClr val="tx1"/>
                  </a:solidFill>
                </a:rPr>
                <a:t>)</a:t>
              </a:r>
              <a:endParaRPr lang="es-MX" sz="1600" dirty="0">
                <a:solidFill>
                  <a:schemeClr val="tx1"/>
                </a:solidFill>
              </a:endParaRPr>
            </a:p>
          </p:txBody>
        </p:sp>
        <p:sp>
          <p:nvSpPr>
            <p:cNvPr id="82" name="43 Rectángulo"/>
            <p:cNvSpPr/>
            <p:nvPr/>
          </p:nvSpPr>
          <p:spPr>
            <a:xfrm>
              <a:off x="6661348" y="5386591"/>
              <a:ext cx="1723586" cy="92272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Mantenimiento de estándares</a:t>
              </a:r>
            </a:p>
            <a:p>
              <a:pPr algn="ctr"/>
              <a:r>
                <a:rPr lang="es-MX" sz="1400" dirty="0" smtClean="0">
                  <a:solidFill>
                    <a:schemeClr val="tx1"/>
                  </a:solidFill>
                </a:rPr>
                <a:t>(NQAF 3</a:t>
              </a:r>
              <a:r>
                <a:rPr lang="en-US" sz="1400" dirty="0">
                  <a:solidFill>
                    <a:schemeClr val="tx1"/>
                  </a:solidFill>
                </a:rPr>
                <a:t>)</a:t>
              </a:r>
              <a:endParaRPr lang="es-MX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0" name="58 CuadroTexto"/>
          <p:cNvSpPr txBox="1"/>
          <p:nvPr/>
        </p:nvSpPr>
        <p:spPr>
          <a:xfrm>
            <a:off x="4860032" y="2700209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Procesos</a:t>
            </a:r>
            <a:br>
              <a:rPr lang="es-MX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MX" sz="1400" dirty="0" smtClean="0">
                <a:solidFill>
                  <a:schemeClr val="bg2">
                    <a:lumMod val="50000"/>
                  </a:schemeClr>
                </a:solidFill>
              </a:rPr>
              <a:t> (generación / integración y difusión)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9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400" b="1" dirty="0" smtClean="0">
                <a:solidFill>
                  <a:srgbClr val="003362"/>
                </a:solidFill>
              </a:rPr>
              <a:t>Auto-diagnóstico de </a:t>
            </a:r>
            <a:r>
              <a:rPr lang="es-MX" sz="2400" b="1" dirty="0">
                <a:solidFill>
                  <a:srgbClr val="003362"/>
                </a:solidFill>
              </a:rPr>
              <a:t>las actividades de generación </a:t>
            </a:r>
            <a:r>
              <a:rPr lang="es-MX" sz="2400" b="1" dirty="0" smtClean="0">
                <a:solidFill>
                  <a:srgbClr val="003362"/>
                </a:solidFill>
              </a:rPr>
              <a:t>e integración de </a:t>
            </a:r>
            <a:r>
              <a:rPr lang="es-MX" sz="2400" b="1" dirty="0">
                <a:solidFill>
                  <a:srgbClr val="003362"/>
                </a:solidFill>
              </a:rPr>
              <a:t>información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chemeClr val="bg1"/>
          </a:solidFill>
        </p:spPr>
        <p:txBody>
          <a:bodyPr/>
          <a:lstStyle/>
          <a:p>
            <a:r>
              <a:rPr lang="es-MX" sz="1600" dirty="0">
                <a:latin typeface="+mn-lt"/>
              </a:rPr>
              <a:t>Busca detectar el porcentaje de proyectos en los que: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s-MX" sz="1600" dirty="0">
                <a:latin typeface="+mn-lt"/>
              </a:rPr>
              <a:t>Se realizan informes de calidad para los </a:t>
            </a:r>
            <a:r>
              <a:rPr lang="es-MX" sz="1600" dirty="0" smtClean="0">
                <a:latin typeface="+mn-lt"/>
              </a:rPr>
              <a:t>usuarios</a:t>
            </a:r>
            <a:endParaRPr lang="es-MX" sz="1600" dirty="0">
              <a:latin typeface="+mn-lt"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s-MX" sz="1600" dirty="0">
                <a:latin typeface="+mn-lt"/>
              </a:rPr>
              <a:t>Se aplican evaluaciones de </a:t>
            </a:r>
            <a:r>
              <a:rPr lang="es-MX" sz="1600" dirty="0" smtClean="0">
                <a:latin typeface="+mn-lt"/>
              </a:rPr>
              <a:t>calidad</a:t>
            </a:r>
            <a:endParaRPr lang="es-MX" sz="1600" dirty="0">
              <a:latin typeface="+mn-lt"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s-MX" sz="1600" dirty="0">
                <a:latin typeface="+mn-lt"/>
              </a:rPr>
              <a:t>Se tienen procesos estandarizados o mecanismos </a:t>
            </a:r>
            <a:r>
              <a:rPr lang="es-MX" sz="1600" dirty="0" smtClean="0">
                <a:latin typeface="+mn-lt"/>
              </a:rPr>
              <a:t>formales que </a:t>
            </a:r>
            <a:r>
              <a:rPr lang="es-MX" sz="1600" dirty="0" smtClean="0">
                <a:latin typeface="+mn-lt"/>
              </a:rPr>
              <a:t>contribuyan al cumplimiento de los atributos </a:t>
            </a:r>
            <a:r>
              <a:rPr lang="es-MX" sz="1600" dirty="0" smtClean="0">
                <a:latin typeface="+mn-lt"/>
              </a:rPr>
              <a:t>de </a:t>
            </a:r>
            <a:r>
              <a:rPr lang="es-MX" sz="1600" dirty="0" smtClean="0">
                <a:solidFill>
                  <a:srgbClr val="003362"/>
                </a:solidFill>
                <a:latin typeface="+mn-lt"/>
              </a:rPr>
              <a:t>calidad</a:t>
            </a:r>
            <a:endParaRPr lang="es-MX" sz="1600" dirty="0">
              <a:solidFill>
                <a:srgbClr val="003362"/>
              </a:solidFill>
              <a:latin typeface="+mn-lt"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endParaRPr lang="es-MX" sz="1600" dirty="0">
              <a:latin typeface="+mn-lt"/>
            </a:endParaRPr>
          </a:p>
          <a:p>
            <a:r>
              <a:rPr lang="es-MX" sz="1600" dirty="0">
                <a:latin typeface="+mn-lt"/>
              </a:rPr>
              <a:t>Está dividido en tres secciones: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s-MX" sz="1600" dirty="0">
                <a:latin typeface="+mn-lt"/>
              </a:rPr>
              <a:t>Gestión de </a:t>
            </a:r>
            <a:r>
              <a:rPr lang="es-MX" sz="1600" dirty="0" smtClean="0">
                <a:latin typeface="+mn-lt"/>
              </a:rPr>
              <a:t>productos</a:t>
            </a:r>
            <a:endParaRPr lang="es-MX" sz="1600" dirty="0">
              <a:latin typeface="+mn-lt"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s-MX" sz="1600" dirty="0">
                <a:latin typeface="+mn-lt"/>
              </a:rPr>
              <a:t>Gestión de </a:t>
            </a:r>
            <a:r>
              <a:rPr lang="es-MX" sz="1600" dirty="0" smtClean="0">
                <a:latin typeface="+mn-lt"/>
              </a:rPr>
              <a:t>procesos</a:t>
            </a:r>
            <a:endParaRPr lang="es-MX" sz="1600" dirty="0">
              <a:latin typeface="+mn-lt"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s-MX" sz="1600" dirty="0">
                <a:latin typeface="+mn-lt"/>
              </a:rPr>
              <a:t>Medición y evaluación de la </a:t>
            </a:r>
            <a:r>
              <a:rPr lang="es-MX" sz="1600" dirty="0" smtClean="0">
                <a:latin typeface="+mn-lt"/>
              </a:rPr>
              <a:t>calidad, </a:t>
            </a:r>
            <a:r>
              <a:rPr lang="es-MX" sz="1600" dirty="0">
                <a:latin typeface="+mn-lt"/>
              </a:rPr>
              <a:t>y proyectos de </a:t>
            </a:r>
            <a:r>
              <a:rPr lang="es-MX" sz="1600" dirty="0" smtClean="0">
                <a:latin typeface="+mn-lt"/>
              </a:rPr>
              <a:t>mejora</a:t>
            </a:r>
            <a:endParaRPr lang="es-MX" sz="1600" dirty="0">
              <a:latin typeface="+mn-lt"/>
            </a:endParaRPr>
          </a:p>
          <a:p>
            <a:endParaRPr lang="es-MX" sz="1600" dirty="0">
              <a:latin typeface="+mn-lt"/>
            </a:endParaRPr>
          </a:p>
          <a:p>
            <a:r>
              <a:rPr lang="es-MX" sz="1600" dirty="0">
                <a:latin typeface="+mn-lt"/>
              </a:rPr>
              <a:t>Es un instrumento genérico que deberá ser adaptado por cada una de las direcciones generales que realizan este tipo de actividades: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s-MX" sz="1600" dirty="0">
                <a:latin typeface="+mn-lt"/>
              </a:rPr>
              <a:t>Especificando las preguntas que no </a:t>
            </a:r>
            <a:r>
              <a:rPr lang="es-MX" sz="1600" dirty="0" smtClean="0">
                <a:latin typeface="+mn-lt"/>
              </a:rPr>
              <a:t>aplican</a:t>
            </a:r>
            <a:endParaRPr lang="es-MX" sz="1600" dirty="0">
              <a:latin typeface="+mn-lt"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s-MX" sz="1600" dirty="0">
                <a:latin typeface="+mn-lt"/>
              </a:rPr>
              <a:t>Podrá ser aplicado en cada dirección general adjunta o por cada proceso de generación de información según lo decida cada Director </a:t>
            </a:r>
            <a:r>
              <a:rPr lang="es-MX" sz="1600" dirty="0" smtClean="0">
                <a:latin typeface="+mn-lt"/>
              </a:rPr>
              <a:t>General</a:t>
            </a:r>
          </a:p>
          <a:p>
            <a:pPr marL="0" lvl="1" indent="0"/>
            <a:endParaRPr lang="es-MX" sz="1200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0" lvl="1" indent="0"/>
            <a:r>
              <a:rPr lang="es-MX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Tipo </a:t>
            </a:r>
            <a:r>
              <a:rPr lang="es-MX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de </a:t>
            </a:r>
            <a:r>
              <a:rPr lang="es-MX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procesos </a:t>
            </a:r>
            <a:r>
              <a:rPr lang="es-MX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 considerar: (censos, encuestas, registros administrativos, estadística derivada, integración de información estadística, elaboración de mapas, herramientas para el aprovechamiento de la información geográfica, registro catastral</a:t>
            </a:r>
            <a:r>
              <a:rPr lang="es-MX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).</a:t>
            </a:r>
            <a:endParaRPr lang="es-MX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endParaRPr lang="es-MX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72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400" b="1" dirty="0" smtClean="0">
                <a:solidFill>
                  <a:srgbClr val="003362"/>
                </a:solidFill>
              </a:rPr>
              <a:t>Auto-diagnósticos de </a:t>
            </a:r>
            <a:r>
              <a:rPr lang="es-MX" sz="2400" b="1" dirty="0">
                <a:solidFill>
                  <a:srgbClr val="003362"/>
                </a:solidFill>
              </a:rPr>
              <a:t>las actividades de </a:t>
            </a:r>
            <a:r>
              <a:rPr lang="es-MX" sz="2400" b="1" dirty="0" smtClean="0">
                <a:solidFill>
                  <a:srgbClr val="003362"/>
                </a:solidFill>
              </a:rPr>
              <a:t>difusión y coordinación</a:t>
            </a:r>
            <a:endParaRPr lang="es-MX" sz="2400" b="1" dirty="0">
              <a:solidFill>
                <a:srgbClr val="00336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chemeClr val="bg1"/>
          </a:solidFill>
        </p:spPr>
        <p:txBody>
          <a:bodyPr/>
          <a:lstStyle/>
          <a:p>
            <a:r>
              <a:rPr lang="es-MX" sz="1600" dirty="0" smtClean="0">
                <a:latin typeface="+mn-lt"/>
              </a:rPr>
              <a:t>Buscan documentar </a:t>
            </a:r>
            <a:r>
              <a:rPr lang="es-MX" sz="1600" dirty="0">
                <a:latin typeface="+mn-lt"/>
              </a:rPr>
              <a:t>el grado de cumplimiento de las acciones </a:t>
            </a:r>
            <a:r>
              <a:rPr lang="es-MX" sz="1600" dirty="0" smtClean="0">
                <a:latin typeface="+mn-lt"/>
              </a:rPr>
              <a:t>para el aseguramiento de la calidad definidas en la Norma</a:t>
            </a:r>
          </a:p>
          <a:p>
            <a:endParaRPr lang="es-MX" sz="1600" dirty="0" smtClean="0">
              <a:latin typeface="+mn-lt"/>
            </a:endParaRPr>
          </a:p>
          <a:p>
            <a:r>
              <a:rPr lang="es-MX" sz="1600" dirty="0" smtClean="0">
                <a:latin typeface="+mn-lt"/>
              </a:rPr>
              <a:t>Están divididos </a:t>
            </a:r>
            <a:r>
              <a:rPr lang="es-MX" sz="1600" dirty="0">
                <a:latin typeface="+mn-lt"/>
              </a:rPr>
              <a:t>en </a:t>
            </a:r>
            <a:r>
              <a:rPr lang="es-MX" sz="1600" dirty="0" smtClean="0">
                <a:latin typeface="+mn-lt"/>
              </a:rPr>
              <a:t>cuatro secciones: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+mn-lt"/>
              </a:rPr>
              <a:t>Gestión del entorno institucional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+mn-lt"/>
              </a:rPr>
              <a:t>Gestión de productos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+mn-lt"/>
              </a:rPr>
              <a:t>Gestión de procesos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+mn-lt"/>
              </a:rPr>
              <a:t>Medición y </a:t>
            </a:r>
            <a:r>
              <a:rPr lang="es-MX" sz="1600" dirty="0">
                <a:latin typeface="+mn-lt"/>
              </a:rPr>
              <a:t>evaluación de la </a:t>
            </a:r>
            <a:r>
              <a:rPr lang="es-MX" sz="1600" dirty="0" smtClean="0">
                <a:latin typeface="+mn-lt"/>
              </a:rPr>
              <a:t>calidad, </a:t>
            </a:r>
            <a:r>
              <a:rPr lang="es-MX" sz="1600" dirty="0">
                <a:latin typeface="+mn-lt"/>
              </a:rPr>
              <a:t>y proyectos de </a:t>
            </a:r>
            <a:r>
              <a:rPr lang="es-MX" sz="1600" dirty="0" smtClean="0">
                <a:latin typeface="+mn-lt"/>
              </a:rPr>
              <a:t>mejora</a:t>
            </a:r>
            <a:endParaRPr lang="es-MX" sz="1600" dirty="0">
              <a:latin typeface="+mn-lt"/>
            </a:endParaRPr>
          </a:p>
          <a:p>
            <a:endParaRPr lang="es-MX" sz="1600" dirty="0" smtClean="0">
              <a:latin typeface="+mn-lt"/>
            </a:endParaRPr>
          </a:p>
          <a:p>
            <a:r>
              <a:rPr lang="es-MX" sz="1600" dirty="0" smtClean="0">
                <a:latin typeface="+mn-lt"/>
              </a:rPr>
              <a:t>El cuestionario </a:t>
            </a:r>
            <a:r>
              <a:rPr lang="es-MX" sz="1600" dirty="0">
                <a:latin typeface="+mn-lt"/>
              </a:rPr>
              <a:t>para el auto-diagnóstico del aseguramiento de la calidad en las actividades de difusión y vinculación del INEGI  </a:t>
            </a:r>
            <a:r>
              <a:rPr lang="es-MX" sz="1600" dirty="0" smtClean="0">
                <a:latin typeface="+mn-lt"/>
              </a:rPr>
              <a:t>será utilizado </a:t>
            </a:r>
            <a:r>
              <a:rPr lang="es-MX" sz="1600" dirty="0">
                <a:latin typeface="+mn-lt"/>
              </a:rPr>
              <a:t>por la </a:t>
            </a:r>
            <a:r>
              <a:rPr lang="es-MX" sz="1600" dirty="0" smtClean="0">
                <a:latin typeface="+mn-lt"/>
              </a:rPr>
              <a:t>Dirección General de Difusión y Vinculación. </a:t>
            </a:r>
          </a:p>
          <a:p>
            <a:endParaRPr lang="es-MX" sz="1600" dirty="0" smtClean="0">
              <a:latin typeface="+mn-lt"/>
            </a:endParaRPr>
          </a:p>
          <a:p>
            <a:r>
              <a:rPr lang="es-MX" sz="1600" dirty="0" smtClean="0">
                <a:latin typeface="+mn-lt"/>
              </a:rPr>
              <a:t>El cuestionario </a:t>
            </a:r>
            <a:r>
              <a:rPr lang="es-MX" sz="1600" dirty="0">
                <a:latin typeface="+mn-lt"/>
              </a:rPr>
              <a:t>para el auto-diagnóstico del aseguramiento de la calidad en las actividades de coordinación del </a:t>
            </a:r>
            <a:r>
              <a:rPr lang="es-MX" sz="1600" dirty="0" smtClean="0">
                <a:latin typeface="+mn-lt"/>
              </a:rPr>
              <a:t>INEGI será </a:t>
            </a:r>
            <a:r>
              <a:rPr lang="es-MX" sz="1600" dirty="0">
                <a:latin typeface="+mn-lt"/>
              </a:rPr>
              <a:t>utilizado por la Dirección General de Coordinación del Sistema de Información Estadística y </a:t>
            </a:r>
            <a:r>
              <a:rPr lang="es-MX" sz="1600" dirty="0" smtClean="0">
                <a:latin typeface="+mn-lt"/>
              </a:rPr>
              <a:t>Geográfica.</a:t>
            </a:r>
            <a:endParaRPr lang="es-MX" sz="1600" dirty="0">
              <a:latin typeface="+mn-lt"/>
            </a:endParaRPr>
          </a:p>
          <a:p>
            <a:endParaRPr lang="es-MX" sz="1600" dirty="0">
              <a:latin typeface="+mn-lt"/>
            </a:endParaRPr>
          </a:p>
          <a:p>
            <a:endParaRPr lang="es-MX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08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Cronograma y especificaciones</a:t>
            </a:r>
            <a:endParaRPr lang="es-MX" sz="36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82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437"/>
          </a:xfrm>
        </p:spPr>
        <p:txBody>
          <a:bodyPr/>
          <a:lstStyle/>
          <a:p>
            <a:r>
              <a:rPr lang="es-MX" sz="2400" b="1" dirty="0" smtClean="0"/>
              <a:t>Cronograma</a:t>
            </a:r>
            <a:endParaRPr lang="es-MX" sz="2400" b="1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35497" y="1844824"/>
            <a:ext cx="9000999" cy="0"/>
          </a:xfrm>
          <a:prstGeom prst="line">
            <a:avLst/>
          </a:prstGeom>
          <a:ln w="412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33 CuadroTexto"/>
          <p:cNvSpPr txBox="1"/>
          <p:nvPr/>
        </p:nvSpPr>
        <p:spPr>
          <a:xfrm>
            <a:off x="35498" y="2151169"/>
            <a:ext cx="1872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3362"/>
                </a:solidFill>
                <a:latin typeface="+mn-lt"/>
              </a:rPr>
              <a:t> Mayo </a:t>
            </a:r>
            <a:r>
              <a:rPr lang="es-MX" sz="1600" b="1" dirty="0">
                <a:solidFill>
                  <a:srgbClr val="003362"/>
                </a:solidFill>
                <a:latin typeface="+mn-lt"/>
              </a:rPr>
              <a:t>5</a:t>
            </a:r>
            <a:r>
              <a:rPr lang="es-MX" sz="1600" b="1" dirty="0" smtClean="0">
                <a:solidFill>
                  <a:srgbClr val="003362"/>
                </a:solidFill>
                <a:latin typeface="+mn-lt"/>
              </a:rPr>
              <a:t> - 13</a:t>
            </a:r>
          </a:p>
          <a:p>
            <a:pPr algn="ctr"/>
            <a:r>
              <a:rPr lang="es-MX" sz="1600" dirty="0" smtClean="0">
                <a:solidFill>
                  <a:srgbClr val="003362"/>
                </a:solidFill>
                <a:latin typeface="+mn-lt"/>
              </a:rPr>
              <a:t>Revisión y envío de comentarios a los instrumentos de auto-diagnóstico</a:t>
            </a:r>
            <a:endParaRPr lang="es-MX" sz="1600" dirty="0">
              <a:solidFill>
                <a:srgbClr val="003362"/>
              </a:solidFill>
              <a:latin typeface="+mn-lt"/>
            </a:endParaRPr>
          </a:p>
        </p:txBody>
      </p:sp>
      <p:grpSp>
        <p:nvGrpSpPr>
          <p:cNvPr id="81" name="Grupo 80"/>
          <p:cNvGrpSpPr/>
          <p:nvPr/>
        </p:nvGrpSpPr>
        <p:grpSpPr>
          <a:xfrm>
            <a:off x="5436096" y="1980381"/>
            <a:ext cx="3024336" cy="915526"/>
            <a:chOff x="7674377" y="3293368"/>
            <a:chExt cx="1434129" cy="915526"/>
          </a:xfrm>
        </p:grpSpPr>
        <p:sp>
          <p:nvSpPr>
            <p:cNvPr id="78" name="30 Abrir llave"/>
            <p:cNvSpPr/>
            <p:nvPr/>
          </p:nvSpPr>
          <p:spPr>
            <a:xfrm rot="16200000">
              <a:off x="8323626" y="2644119"/>
              <a:ext cx="135631" cy="1434129"/>
            </a:xfrm>
            <a:prstGeom prst="leftBrace">
              <a:avLst>
                <a:gd name="adj1" fmla="val 35532"/>
                <a:gd name="adj2" fmla="val 50000"/>
              </a:avLst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 sz="1600" dirty="0"/>
            </a:p>
          </p:txBody>
        </p:sp>
        <p:sp>
          <p:nvSpPr>
            <p:cNvPr id="79" name="33 CuadroTexto"/>
            <p:cNvSpPr txBox="1"/>
            <p:nvPr/>
          </p:nvSpPr>
          <p:spPr>
            <a:xfrm>
              <a:off x="7740352" y="3501008"/>
              <a:ext cx="12241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>
                  <a:solidFill>
                    <a:srgbClr val="003362"/>
                  </a:solidFill>
                  <a:latin typeface="+mn-lt"/>
                </a:rPr>
                <a:t>Junio </a:t>
              </a:r>
            </a:p>
            <a:p>
              <a:pPr algn="ctr"/>
              <a:r>
                <a:rPr lang="es-MX" sz="1600" dirty="0" smtClean="0">
                  <a:solidFill>
                    <a:schemeClr val="tx2"/>
                  </a:solidFill>
                  <a:latin typeface="+mn-lt"/>
                </a:rPr>
                <a:t>Elaboración del PAACI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s-MX" sz="800" dirty="0" smtClean="0">
                <a:solidFill>
                  <a:schemeClr val="tx2"/>
                </a:solidFill>
                <a:latin typeface="+mn-lt"/>
              </a:endParaRP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827584" y="1666185"/>
            <a:ext cx="2376264" cy="4226769"/>
            <a:chOff x="4237101" y="2979172"/>
            <a:chExt cx="2376264" cy="4226769"/>
          </a:xfrm>
        </p:grpSpPr>
        <p:sp>
          <p:nvSpPr>
            <p:cNvPr id="74" name="33 CuadroTexto"/>
            <p:cNvSpPr txBox="1"/>
            <p:nvPr/>
          </p:nvSpPr>
          <p:spPr>
            <a:xfrm>
              <a:off x="4237101" y="5390059"/>
              <a:ext cx="237626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 </a:t>
              </a:r>
              <a:r>
                <a:rPr lang="es-MX" sz="1600" b="1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Mayo 15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MX" sz="1600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Envío de instrumentos finales para auto-diagnóstico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MX" sz="1600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Envío de formato para la presentación al Comité</a:t>
              </a:r>
            </a:p>
          </p:txBody>
        </p:sp>
        <p:cxnSp>
          <p:nvCxnSpPr>
            <p:cNvPr id="26" name="25 Conector recto de flecha"/>
            <p:cNvCxnSpPr/>
            <p:nvPr/>
          </p:nvCxnSpPr>
          <p:spPr>
            <a:xfrm>
              <a:off x="5364088" y="2979172"/>
              <a:ext cx="25142" cy="2338879"/>
            </a:xfrm>
            <a:prstGeom prst="straightConnector1">
              <a:avLst/>
            </a:prstGeom>
            <a:ln w="2222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o 34"/>
          <p:cNvGrpSpPr/>
          <p:nvPr/>
        </p:nvGrpSpPr>
        <p:grpSpPr>
          <a:xfrm>
            <a:off x="2123728" y="1949931"/>
            <a:ext cx="2736304" cy="1683479"/>
            <a:chOff x="5364089" y="3140968"/>
            <a:chExt cx="2082199" cy="1683479"/>
          </a:xfrm>
        </p:grpSpPr>
        <p:sp>
          <p:nvSpPr>
            <p:cNvPr id="75" name="33 CuadroTexto"/>
            <p:cNvSpPr txBox="1"/>
            <p:nvPr/>
          </p:nvSpPr>
          <p:spPr>
            <a:xfrm>
              <a:off x="5698478" y="3501008"/>
              <a:ext cx="14738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>
                  <a:solidFill>
                    <a:srgbClr val="003362"/>
                  </a:solidFill>
                  <a:latin typeface="+mn-lt"/>
                </a:rPr>
                <a:t> Mayo 18 - 28</a:t>
              </a:r>
            </a:p>
            <a:p>
              <a:pPr algn="ctr"/>
              <a:r>
                <a:rPr lang="es-MX" sz="1600" dirty="0" smtClean="0">
                  <a:solidFill>
                    <a:srgbClr val="003362"/>
                  </a:solidFill>
                  <a:latin typeface="+mn-lt"/>
                </a:rPr>
                <a:t>Elaboración del auto-diagnóstico de cada UA y envío al Secretariado Técnico</a:t>
              </a:r>
              <a:endParaRPr lang="es-MX" sz="1600" dirty="0">
                <a:solidFill>
                  <a:srgbClr val="003362"/>
                </a:solidFill>
                <a:latin typeface="+mn-lt"/>
              </a:endParaRPr>
            </a:p>
          </p:txBody>
        </p:sp>
        <p:sp>
          <p:nvSpPr>
            <p:cNvPr id="76" name="30 Abrir llave"/>
            <p:cNvSpPr/>
            <p:nvPr/>
          </p:nvSpPr>
          <p:spPr>
            <a:xfrm rot="16200000">
              <a:off x="6287886" y="2217171"/>
              <a:ext cx="234606" cy="2082199"/>
            </a:xfrm>
            <a:prstGeom prst="leftBrace">
              <a:avLst>
                <a:gd name="adj1" fmla="val 35532"/>
                <a:gd name="adj2" fmla="val 50000"/>
              </a:avLst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 sz="1600" dirty="0"/>
            </a:p>
          </p:txBody>
        </p:sp>
      </p:grpSp>
      <p:grpSp>
        <p:nvGrpSpPr>
          <p:cNvPr id="80" name="Grupo 79"/>
          <p:cNvGrpSpPr/>
          <p:nvPr/>
        </p:nvGrpSpPr>
        <p:grpSpPr>
          <a:xfrm>
            <a:off x="3635895" y="1683965"/>
            <a:ext cx="3240360" cy="3962187"/>
            <a:chOff x="6516216" y="2996952"/>
            <a:chExt cx="2314543" cy="3962187"/>
          </a:xfrm>
        </p:grpSpPr>
        <p:sp>
          <p:nvSpPr>
            <p:cNvPr id="73" name="33 CuadroTexto"/>
            <p:cNvSpPr txBox="1"/>
            <p:nvPr/>
          </p:nvSpPr>
          <p:spPr>
            <a:xfrm>
              <a:off x="6516216" y="5174035"/>
              <a:ext cx="2314543" cy="17851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>
                  <a:solidFill>
                    <a:srgbClr val="003362"/>
                  </a:solidFill>
                  <a:latin typeface="+mn-lt"/>
                </a:rPr>
                <a:t> Mayo 29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s-MX" sz="600" dirty="0" smtClean="0">
                <a:solidFill>
                  <a:srgbClr val="003362"/>
                </a:solidFill>
                <a:latin typeface="+mn-lt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MX" sz="1600" dirty="0" smtClean="0">
                  <a:solidFill>
                    <a:srgbClr val="003362"/>
                  </a:solidFill>
                  <a:latin typeface="+mn-lt"/>
                </a:rPr>
                <a:t>Presentación al Comité del auto-diagnóstico de cada UA e identificación de áreas de mejora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s-MX" sz="800" dirty="0" smtClean="0">
                <a:solidFill>
                  <a:srgbClr val="003362"/>
                </a:solidFill>
                <a:latin typeface="+mn-lt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MX" sz="1600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Propuesta para la elaboración del PAACI</a:t>
              </a:r>
              <a:endParaRPr lang="es-MX" sz="1600" dirty="0">
                <a:solidFill>
                  <a:schemeClr val="accent3">
                    <a:lumMod val="75000"/>
                  </a:schemeClr>
                </a:solidFill>
                <a:latin typeface="+mn-lt"/>
              </a:endParaRPr>
            </a:p>
          </p:txBody>
        </p:sp>
        <p:cxnSp>
          <p:nvCxnSpPr>
            <p:cNvPr id="77" name="25 Conector recto de flecha"/>
            <p:cNvCxnSpPr/>
            <p:nvPr/>
          </p:nvCxnSpPr>
          <p:spPr>
            <a:xfrm>
              <a:off x="7596336" y="2996952"/>
              <a:ext cx="0" cy="2105075"/>
            </a:xfrm>
            <a:prstGeom prst="straightConnector1">
              <a:avLst/>
            </a:prstGeom>
            <a:ln w="2222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30 Abrir llave"/>
          <p:cNvSpPr/>
          <p:nvPr/>
        </p:nvSpPr>
        <p:spPr>
          <a:xfrm rot="16200000">
            <a:off x="1017863" y="1418200"/>
            <a:ext cx="164338" cy="1264973"/>
          </a:xfrm>
          <a:prstGeom prst="leftBrace">
            <a:avLst>
              <a:gd name="adj1" fmla="val 35532"/>
              <a:gd name="adj2" fmla="val 50000"/>
            </a:avLst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19" name="25 Conector recto de flecha"/>
          <p:cNvCxnSpPr/>
          <p:nvPr/>
        </p:nvCxnSpPr>
        <p:spPr>
          <a:xfrm>
            <a:off x="8676456" y="1700808"/>
            <a:ext cx="0" cy="2105075"/>
          </a:xfrm>
          <a:prstGeom prst="straightConnector1">
            <a:avLst/>
          </a:prstGeom>
          <a:ln w="2222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33 CuadroTexto"/>
          <p:cNvSpPr txBox="1"/>
          <p:nvPr/>
        </p:nvSpPr>
        <p:spPr>
          <a:xfrm>
            <a:off x="7200798" y="3861048"/>
            <a:ext cx="183569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smtClean="0">
                <a:solidFill>
                  <a:srgbClr val="003362"/>
                </a:solidFill>
                <a:latin typeface="+mn-lt"/>
              </a:rPr>
              <a:t> Julio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MX" sz="600" dirty="0" smtClean="0">
              <a:solidFill>
                <a:srgbClr val="003362"/>
              </a:solidFill>
              <a:latin typeface="+mn-lt"/>
            </a:endParaRPr>
          </a:p>
          <a:p>
            <a:pPr algn="r"/>
            <a:r>
              <a:rPr lang="es-MX" sz="1600" dirty="0" smtClean="0">
                <a:solidFill>
                  <a:srgbClr val="003362"/>
                </a:solidFill>
                <a:latin typeface="+mn-lt"/>
              </a:rPr>
              <a:t>Presentaciones a la</a:t>
            </a:r>
          </a:p>
          <a:p>
            <a:pPr algn="r"/>
            <a:r>
              <a:rPr lang="es-MX" sz="1600" dirty="0" smtClean="0">
                <a:solidFill>
                  <a:srgbClr val="003362"/>
                </a:solidFill>
                <a:latin typeface="+mn-lt"/>
              </a:rPr>
              <a:t>Junta de Gobierno</a:t>
            </a:r>
          </a:p>
        </p:txBody>
      </p:sp>
    </p:spTree>
    <p:extLst>
      <p:ext uri="{BB962C8B-B14F-4D97-AF65-F5344CB8AC3E}">
        <p14:creationId xmlns:p14="http://schemas.microsoft.com/office/powerpoint/2010/main" val="107279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400" b="1" dirty="0" smtClean="0">
                <a:solidFill>
                  <a:srgbClr val="003362"/>
                </a:solidFill>
              </a:rPr>
              <a:t>Especificaciones</a:t>
            </a:r>
            <a:endParaRPr lang="es-MX" sz="2400" b="1" dirty="0">
              <a:solidFill>
                <a:srgbClr val="00336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18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800" dirty="0" smtClean="0">
                <a:latin typeface="+mn-lt"/>
              </a:rPr>
              <a:t>Contestar el </a:t>
            </a:r>
            <a:r>
              <a:rPr lang="es-MX" sz="1800" dirty="0">
                <a:latin typeface="+mn-lt"/>
              </a:rPr>
              <a:t>cuestionario </a:t>
            </a:r>
            <a:r>
              <a:rPr lang="es-MX" sz="1800" dirty="0" smtClean="0">
                <a:latin typeface="+mn-lt"/>
              </a:rPr>
              <a:t>de auto-diagnóstico y enviar el archivo en formato PDF </a:t>
            </a:r>
            <a:r>
              <a:rPr lang="es-MX" sz="1800" dirty="0">
                <a:latin typeface="+mn-lt"/>
              </a:rPr>
              <a:t>a más tardar el </a:t>
            </a:r>
            <a:r>
              <a:rPr lang="es-MX" sz="1800" dirty="0" smtClean="0">
                <a:latin typeface="+mn-lt"/>
              </a:rPr>
              <a:t>28 </a:t>
            </a:r>
            <a:r>
              <a:rPr lang="es-MX" sz="1800" dirty="0">
                <a:latin typeface="+mn-lt"/>
              </a:rPr>
              <a:t>de mayo de 2015 a los siguientes correos electrónicos:</a:t>
            </a:r>
          </a:p>
          <a:p>
            <a:pPr lvl="1"/>
            <a:r>
              <a:rPr lang="es-MX" sz="1800" u="sng" dirty="0">
                <a:latin typeface="+mn-lt"/>
                <a:hlinkClick r:id="rId2"/>
              </a:rPr>
              <a:t>enrique.ordaz@inegi.org.mx</a:t>
            </a:r>
            <a:endParaRPr lang="es-MX" sz="1800" dirty="0">
              <a:latin typeface="+mn-lt"/>
            </a:endParaRPr>
          </a:p>
          <a:p>
            <a:pPr lvl="1"/>
            <a:r>
              <a:rPr lang="es-MX" sz="1800" u="sng" dirty="0">
                <a:latin typeface="+mn-lt"/>
                <a:hlinkClick r:id="rId3"/>
              </a:rPr>
              <a:t>gmrubio@inegi.org.mx</a:t>
            </a:r>
            <a:endParaRPr lang="es-MX" sz="1800" dirty="0">
              <a:latin typeface="+mn-lt"/>
            </a:endParaRPr>
          </a:p>
          <a:p>
            <a:pPr lvl="1"/>
            <a:r>
              <a:rPr lang="es-MX" sz="1800" u="sng" dirty="0" smtClean="0">
                <a:latin typeface="+mn-lt"/>
                <a:hlinkClick r:id="rId4"/>
              </a:rPr>
              <a:t>nuria.torroja@inegi.org.mx</a:t>
            </a:r>
            <a:endParaRPr lang="es-MX" sz="1800" u="sng" dirty="0" smtClean="0">
              <a:latin typeface="+mn-lt"/>
            </a:endParaRPr>
          </a:p>
          <a:p>
            <a:pPr lvl="0"/>
            <a:endParaRPr lang="es-MX" sz="18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800" dirty="0" smtClean="0">
                <a:latin typeface="+mn-lt"/>
              </a:rPr>
              <a:t>Las presentaciones del auto-diagnóstico y la identificación de las áreas de oportunidad de cada UA deberán incluir entre  5 y 7  láminas (15min), utilizando el formato que se proporcionará.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8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800" dirty="0" smtClean="0">
                <a:latin typeface="+mn-lt"/>
              </a:rPr>
              <a:t>Se deberán presentar las </a:t>
            </a:r>
            <a:r>
              <a:rPr lang="es-MX" sz="1800" dirty="0">
                <a:latin typeface="+mn-lt"/>
              </a:rPr>
              <a:t>f</a:t>
            </a:r>
            <a:r>
              <a:rPr lang="es-MX" sz="1800" dirty="0" smtClean="0">
                <a:latin typeface="+mn-lt"/>
              </a:rPr>
              <a:t>ortalezas y </a:t>
            </a:r>
            <a:r>
              <a:rPr lang="es-MX" sz="1800" dirty="0">
                <a:latin typeface="+mn-lt"/>
              </a:rPr>
              <a:t>á</a:t>
            </a:r>
            <a:r>
              <a:rPr lang="es-MX" sz="1800" dirty="0" smtClean="0">
                <a:latin typeface="+mn-lt"/>
              </a:rPr>
              <a:t>reas de mejora en los aspectos de aseguramiento de la calidad incluidos en la Norma para el Aseguramiento de la Calidad en el INEGI.</a:t>
            </a:r>
          </a:p>
          <a:p>
            <a:pPr marL="1085850" lvl="1" indent="-342900">
              <a:buFont typeface="+mj-lt"/>
              <a:buAutoNum type="arabicPeriod"/>
            </a:pPr>
            <a:endParaRPr lang="es-MX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74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 smtClean="0">
                <a:solidFill>
                  <a:srgbClr val="003362"/>
                </a:solidFill>
              </a:rPr>
              <a:t>Contenido de la presentación</a:t>
            </a:r>
            <a:endParaRPr lang="es-MX" sz="2400" b="1" dirty="0">
              <a:solidFill>
                <a:srgbClr val="00336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1600" y="1196752"/>
            <a:ext cx="7715200" cy="518457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s-MX" sz="2000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2000" dirty="0" smtClean="0">
                <a:latin typeface="+mn-lt"/>
              </a:rPr>
              <a:t>Introducción</a:t>
            </a:r>
          </a:p>
          <a:p>
            <a:pPr marL="514350" indent="-514350">
              <a:buFont typeface="+mj-lt"/>
              <a:buAutoNum type="arabicPeriod"/>
            </a:pPr>
            <a:endParaRPr lang="es-MX" sz="2000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2000" dirty="0" smtClean="0">
                <a:latin typeface="+mn-lt"/>
              </a:rPr>
              <a:t>Objetivos y alcance</a:t>
            </a:r>
          </a:p>
          <a:p>
            <a:pPr marL="514350" indent="-514350">
              <a:buFont typeface="+mj-lt"/>
              <a:buAutoNum type="arabicPeriod"/>
            </a:pPr>
            <a:endParaRPr lang="es-MX" sz="2000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2000" dirty="0" smtClean="0">
                <a:latin typeface="+mn-lt"/>
              </a:rPr>
              <a:t>Propuesta de herramienta para auto-diagnóstico</a:t>
            </a:r>
          </a:p>
          <a:p>
            <a:pPr marL="514350" indent="-514350">
              <a:buFont typeface="+mj-lt"/>
              <a:buAutoNum type="arabicPeriod"/>
            </a:pPr>
            <a:endParaRPr lang="es-MX" sz="2000" dirty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2000" dirty="0" smtClean="0">
                <a:latin typeface="+mn-lt"/>
              </a:rPr>
              <a:t>Cronograma y especificaciones</a:t>
            </a:r>
            <a:endParaRPr lang="es-MX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80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648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19572" y="2564905"/>
            <a:ext cx="7740860" cy="648071"/>
          </a:xfrm>
          <a:prstGeom prst="rect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0" name="49 Flecha abajo"/>
          <p:cNvSpPr/>
          <p:nvPr/>
        </p:nvSpPr>
        <p:spPr>
          <a:xfrm>
            <a:off x="3833918" y="3717032"/>
            <a:ext cx="306034" cy="432048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47 Flecha abajo"/>
          <p:cNvSpPr/>
          <p:nvPr/>
        </p:nvSpPr>
        <p:spPr>
          <a:xfrm>
            <a:off x="3563888" y="1124743"/>
            <a:ext cx="216024" cy="432048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45 Rectángulo"/>
          <p:cNvSpPr/>
          <p:nvPr/>
        </p:nvSpPr>
        <p:spPr>
          <a:xfrm>
            <a:off x="0" y="5733256"/>
            <a:ext cx="914400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3" name="Título 1"/>
          <p:cNvSpPr>
            <a:spLocks noGrp="1"/>
          </p:cNvSpPr>
          <p:nvPr>
            <p:ph type="title"/>
          </p:nvPr>
        </p:nvSpPr>
        <p:spPr>
          <a:xfrm>
            <a:off x="0" y="58267"/>
            <a:ext cx="7884368" cy="706437"/>
          </a:xfrm>
        </p:spPr>
        <p:txBody>
          <a:bodyPr/>
          <a:lstStyle/>
          <a:p>
            <a:r>
              <a:rPr lang="es-MX" b="1" dirty="0" smtClean="0">
                <a:solidFill>
                  <a:srgbClr val="003362"/>
                </a:solidFill>
              </a:rPr>
              <a:t>Actividades 2015 del Comité</a:t>
            </a:r>
            <a:endParaRPr lang="es-MX" b="1" dirty="0">
              <a:solidFill>
                <a:srgbClr val="003362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2753798" y="836711"/>
            <a:ext cx="2376264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Marco Conceptual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1259632" y="1556791"/>
            <a:ext cx="2520280" cy="7200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Política de Calidad Institucional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3995936" y="1556791"/>
            <a:ext cx="2520280" cy="7200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2">
                    <a:lumMod val="75000"/>
                  </a:schemeClr>
                </a:solidFill>
              </a:rPr>
              <a:t>Sistema de Gestión de la Calidad Institucional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2627784" y="3429000"/>
            <a:ext cx="2790310" cy="43204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/>
                </a:solidFill>
              </a:rPr>
              <a:t>Aplicación auto-diagnóstico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2501770" y="4149080"/>
            <a:ext cx="2880320" cy="9361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/>
                </a:solidFill>
              </a:rPr>
              <a:t>Programa Anual de Aseguramiento de la Calidad Institucional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9" name="48 Flecha abajo"/>
          <p:cNvSpPr/>
          <p:nvPr/>
        </p:nvSpPr>
        <p:spPr>
          <a:xfrm>
            <a:off x="4139952" y="1124743"/>
            <a:ext cx="216024" cy="432048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15 Abrir llave"/>
          <p:cNvSpPr/>
          <p:nvPr/>
        </p:nvSpPr>
        <p:spPr>
          <a:xfrm rot="16200000">
            <a:off x="3761910" y="-351419"/>
            <a:ext cx="360040" cy="5472608"/>
          </a:xfrm>
          <a:prstGeom prst="leftBrace">
            <a:avLst>
              <a:gd name="adj1" fmla="val 45296"/>
              <a:gd name="adj2" fmla="val 50000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51 CuadroTexto"/>
          <p:cNvSpPr txBox="1"/>
          <p:nvPr/>
        </p:nvSpPr>
        <p:spPr>
          <a:xfrm>
            <a:off x="7104107" y="1052735"/>
            <a:ext cx="2028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Fase I</a:t>
            </a:r>
          </a:p>
          <a:p>
            <a:pPr algn="ctr"/>
            <a:r>
              <a:rPr lang="es-MX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Definición</a:t>
            </a:r>
          </a:p>
          <a:p>
            <a:pPr algn="ctr"/>
            <a:r>
              <a:rPr lang="es-MX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marzo/abril </a:t>
            </a: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719572" y="5661248"/>
            <a:ext cx="1908212" cy="9361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/>
                </a:solidFill>
              </a:rPr>
              <a:t>Construcción de herramientas de evaluación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2987824" y="5661248"/>
            <a:ext cx="1908212" cy="9361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/>
                </a:solidFill>
              </a:rPr>
              <a:t>Evaluaciones Piloto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5184068" y="5661248"/>
            <a:ext cx="1908212" cy="93610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/>
                </a:solidFill>
              </a:rPr>
              <a:t>Otras actividades propuestas por las UA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7" name="26 Abrir llave"/>
          <p:cNvSpPr/>
          <p:nvPr/>
        </p:nvSpPr>
        <p:spPr>
          <a:xfrm rot="5400000">
            <a:off x="3761910" y="2078850"/>
            <a:ext cx="360040" cy="6660740"/>
          </a:xfrm>
          <a:prstGeom prst="leftBrace">
            <a:avLst>
              <a:gd name="adj1" fmla="val 45296"/>
              <a:gd name="adj2" fmla="val 50000"/>
            </a:avLst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7092280" y="3212976"/>
            <a:ext cx="2051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Fase II</a:t>
            </a:r>
          </a:p>
          <a:p>
            <a:pPr algn="ctr"/>
            <a:r>
              <a:rPr lang="es-MX" sz="16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Planeación </a:t>
            </a:r>
            <a:br>
              <a:rPr lang="es-MX" sz="16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es-MX" sz="16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de actividades</a:t>
            </a:r>
          </a:p>
          <a:p>
            <a:pPr algn="ctr"/>
            <a:r>
              <a:rPr lang="es-MX" sz="16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abril - junio</a:t>
            </a:r>
            <a:endParaRPr lang="en-US" sz="16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7092280" y="5733256"/>
            <a:ext cx="2051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Fase III</a:t>
            </a:r>
          </a:p>
          <a:p>
            <a:pPr algn="ctr"/>
            <a:r>
              <a:rPr lang="es-MX" sz="1600" b="1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 Instrumentación</a:t>
            </a:r>
          </a:p>
          <a:p>
            <a:pPr algn="ctr"/>
            <a:r>
              <a:rPr lang="es-MX" sz="1600" b="1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julio - diciembre</a:t>
            </a:r>
            <a:endParaRPr lang="en-US" sz="1600" b="1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1" name="49 Flecha abajo"/>
          <p:cNvSpPr/>
          <p:nvPr/>
        </p:nvSpPr>
        <p:spPr>
          <a:xfrm>
            <a:off x="3851920" y="2996952"/>
            <a:ext cx="306034" cy="432048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43 Rectángulo"/>
          <p:cNvSpPr/>
          <p:nvPr/>
        </p:nvSpPr>
        <p:spPr>
          <a:xfrm>
            <a:off x="1907704" y="2636912"/>
            <a:ext cx="4104456" cy="5040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2"/>
                </a:solidFill>
              </a:rPr>
              <a:t>Lineamientos y herramienta para el auto-diagnóstico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084168" y="2780927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Abril</a:t>
            </a:r>
            <a:endParaRPr lang="es-MX" sz="1600" b="1" dirty="0">
              <a:latin typeface="+mn-lt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5490102" y="3450486"/>
            <a:ext cx="810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Mayo</a:t>
            </a:r>
            <a:endParaRPr lang="es-MX" sz="1600" b="1" dirty="0">
              <a:latin typeface="+mn-lt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5490102" y="4386590"/>
            <a:ext cx="810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Junio</a:t>
            </a:r>
            <a:endParaRPr lang="es-MX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358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 y alcance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579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400" b="1" dirty="0">
                <a:solidFill>
                  <a:srgbClr val="003362"/>
                </a:solidFill>
              </a:rPr>
              <a:t>Objetivos del </a:t>
            </a:r>
            <a:r>
              <a:rPr lang="es-MX" sz="2400" b="1" dirty="0" smtClean="0">
                <a:solidFill>
                  <a:srgbClr val="003362"/>
                </a:solidFill>
              </a:rPr>
              <a:t>auto-diagnóstico</a:t>
            </a:r>
            <a:endParaRPr lang="es-MX" sz="2400" b="1" dirty="0">
              <a:solidFill>
                <a:srgbClr val="00336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80520"/>
          </a:xfrm>
          <a:solidFill>
            <a:schemeClr val="bg1"/>
          </a:solidFill>
        </p:spPr>
        <p:txBody>
          <a:bodyPr/>
          <a:lstStyle/>
          <a:p>
            <a:r>
              <a:rPr lang="es-MX" sz="1800" dirty="0">
                <a:latin typeface="+mn-lt"/>
              </a:rPr>
              <a:t>En el marco de la Norma para el Aseguramiento de la Calidad del INEGI </a:t>
            </a:r>
            <a:r>
              <a:rPr lang="es-MX" sz="1800" dirty="0" smtClean="0">
                <a:latin typeface="+mn-lt"/>
              </a:rPr>
              <a:t>se </a:t>
            </a:r>
            <a:r>
              <a:rPr lang="es-MX" sz="1800" dirty="0">
                <a:latin typeface="+mn-lt"/>
              </a:rPr>
              <a:t>desarrollará un ejercicio de auto-diagnóstico de cada unidad </a:t>
            </a:r>
            <a:r>
              <a:rPr lang="es-MX" sz="1800" dirty="0" smtClean="0">
                <a:latin typeface="+mn-lt"/>
              </a:rPr>
              <a:t>administrativa.</a:t>
            </a:r>
          </a:p>
          <a:p>
            <a:endParaRPr lang="es-MX" sz="1800" dirty="0">
              <a:latin typeface="+mn-lt"/>
            </a:endParaRPr>
          </a:p>
          <a:p>
            <a:r>
              <a:rPr lang="es-MX" sz="1800" dirty="0" smtClean="0">
                <a:latin typeface="+mn-lt"/>
              </a:rPr>
              <a:t>Objetivos:</a:t>
            </a:r>
          </a:p>
          <a:p>
            <a:endParaRPr lang="es-MX" sz="1800" dirty="0" smtClean="0">
              <a:latin typeface="+mn-lt"/>
            </a:endParaRPr>
          </a:p>
          <a:p>
            <a:pPr marL="457200" indent="-457200">
              <a:buFont typeface="+mj-lt"/>
              <a:buAutoNum type="romanUcPeriod"/>
            </a:pPr>
            <a:r>
              <a:rPr lang="es-MX" sz="1800" dirty="0">
                <a:latin typeface="+mn-lt"/>
              </a:rPr>
              <a:t>Tener un insumo para definir las metas y priorizar las acciones del Programa Anual para el Aseguramiento de la Calidad Institucional. </a:t>
            </a:r>
          </a:p>
          <a:p>
            <a:pPr marL="457200" indent="-457200">
              <a:buFont typeface="+mj-lt"/>
              <a:buAutoNum type="romanUcPeriod"/>
            </a:pPr>
            <a:endParaRPr lang="es-MX" sz="1800" dirty="0" smtClean="0">
              <a:latin typeface="+mn-lt"/>
            </a:endParaRPr>
          </a:p>
          <a:p>
            <a:pPr marL="457200" indent="-457200">
              <a:buFont typeface="+mj-lt"/>
              <a:buAutoNum type="romanUcPeriod"/>
            </a:pPr>
            <a:r>
              <a:rPr lang="es-MX" sz="1800" dirty="0" smtClean="0">
                <a:latin typeface="+mn-lt"/>
              </a:rPr>
              <a:t>Contar </a:t>
            </a:r>
            <a:r>
              <a:rPr lang="es-MX" sz="1800" dirty="0">
                <a:latin typeface="+mn-lt"/>
              </a:rPr>
              <a:t>con una línea de base para medir periódicamente los avances en materia de aseguramiento de la calidad. </a:t>
            </a:r>
            <a:endParaRPr lang="es-MX" sz="1800" dirty="0" smtClean="0">
              <a:latin typeface="+mn-lt"/>
            </a:endParaRPr>
          </a:p>
          <a:p>
            <a:pPr marL="457200" indent="-457200">
              <a:buFont typeface="+mj-lt"/>
              <a:buAutoNum type="romanUcPeriod"/>
            </a:pPr>
            <a:endParaRPr lang="es-MX" sz="1800" dirty="0" smtClean="0">
              <a:latin typeface="+mn-lt"/>
            </a:endParaRPr>
          </a:p>
          <a:p>
            <a:pPr marL="457200" indent="-457200">
              <a:buFont typeface="+mj-lt"/>
              <a:buAutoNum type="romanUcPeriod"/>
            </a:pPr>
            <a:r>
              <a:rPr lang="es-MX" sz="1800" dirty="0" smtClean="0">
                <a:latin typeface="+mn-lt"/>
              </a:rPr>
              <a:t>Documentar </a:t>
            </a:r>
            <a:r>
              <a:rPr lang="es-MX" sz="1800" dirty="0">
                <a:latin typeface="+mn-lt"/>
              </a:rPr>
              <a:t>el grado de cumplimiento de las acciones para el aseguramiento de la calidad definidas en la Norma.</a:t>
            </a:r>
          </a:p>
          <a:p>
            <a:pPr marL="457200" indent="-457200">
              <a:buFont typeface="+mj-lt"/>
              <a:buAutoNum type="romanUcPeriod"/>
            </a:pPr>
            <a:endParaRPr lang="es-MX" sz="1800" dirty="0">
              <a:latin typeface="+mn-lt"/>
            </a:endParaRPr>
          </a:p>
          <a:p>
            <a:pPr marL="457200" indent="-457200">
              <a:buFont typeface="+mj-lt"/>
              <a:buAutoNum type="romanUcPeriod"/>
            </a:pPr>
            <a:endParaRPr lang="es-MX" sz="18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455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400" b="1" dirty="0" smtClean="0">
                <a:solidFill>
                  <a:srgbClr val="003362"/>
                </a:solidFill>
              </a:rPr>
              <a:t>Alcance del auto-diagnóstico</a:t>
            </a:r>
            <a:endParaRPr lang="es-MX" sz="2400" b="1" dirty="0">
              <a:solidFill>
                <a:srgbClr val="00336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800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dirty="0" smtClean="0">
                <a:latin typeface="+mn-lt"/>
              </a:rPr>
              <a:t>Este </a:t>
            </a:r>
            <a:r>
              <a:rPr lang="es-MX" sz="1800" dirty="0">
                <a:latin typeface="+mn-lt"/>
              </a:rPr>
              <a:t>ejercicio será un </a:t>
            </a:r>
            <a:r>
              <a:rPr lang="es-MX" sz="1800" b="1" dirty="0">
                <a:latin typeface="+mn-lt"/>
              </a:rPr>
              <a:t>complemento </a:t>
            </a:r>
            <a:r>
              <a:rPr lang="es-MX" sz="1800" dirty="0" smtClean="0">
                <a:latin typeface="+mn-lt"/>
              </a:rPr>
              <a:t>de </a:t>
            </a:r>
            <a:r>
              <a:rPr lang="es-MX" sz="1800" dirty="0">
                <a:latin typeface="+mn-lt"/>
              </a:rPr>
              <a:t>la aplicación del cuestionario del Marco para el Aseguramiento de la Calidad de Naciones Unidas (National Quality Assurance Framework, NQAF</a:t>
            </a:r>
            <a:r>
              <a:rPr lang="es-MX" sz="1800" dirty="0" smtClean="0">
                <a:latin typeface="+mn-lt"/>
              </a:rPr>
              <a:t>) al equipo directivo. </a:t>
            </a:r>
            <a:r>
              <a:rPr lang="es-MX" sz="1800" dirty="0">
                <a:latin typeface="+mn-lt"/>
              </a:rPr>
              <a:t>La síntesis de ambos constituirá el </a:t>
            </a:r>
            <a:r>
              <a:rPr lang="es-MX" sz="1800" i="1" dirty="0">
                <a:latin typeface="+mn-lt"/>
              </a:rPr>
              <a:t>Diagnóstico del aseguramiento de la calidad en el INEGI</a:t>
            </a:r>
            <a:r>
              <a:rPr lang="es-MX" sz="1800" dirty="0">
                <a:latin typeface="+mn-lt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800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dirty="0" smtClean="0">
                <a:latin typeface="+mn-lt"/>
              </a:rPr>
              <a:t>Si </a:t>
            </a:r>
            <a:r>
              <a:rPr lang="es-MX" sz="1800" dirty="0">
                <a:latin typeface="+mn-lt"/>
              </a:rPr>
              <a:t>bien </a:t>
            </a:r>
            <a:r>
              <a:rPr lang="es-MX" sz="1800" dirty="0" smtClean="0">
                <a:latin typeface="+mn-lt"/>
              </a:rPr>
              <a:t>las herramientas propuestas son </a:t>
            </a:r>
            <a:r>
              <a:rPr lang="es-MX" sz="1800" dirty="0">
                <a:latin typeface="+mn-lt"/>
              </a:rPr>
              <a:t>más </a:t>
            </a:r>
            <a:r>
              <a:rPr lang="es-MX" sz="1800" dirty="0" smtClean="0">
                <a:latin typeface="+mn-lt"/>
              </a:rPr>
              <a:t>específicas </a:t>
            </a:r>
            <a:r>
              <a:rPr lang="es-MX" sz="1800" dirty="0">
                <a:latin typeface="+mn-lt"/>
              </a:rPr>
              <a:t>que </a:t>
            </a:r>
            <a:r>
              <a:rPr lang="es-MX" sz="1800" dirty="0" smtClean="0">
                <a:latin typeface="+mn-lt"/>
              </a:rPr>
              <a:t>la de Naciones </a:t>
            </a:r>
            <a:r>
              <a:rPr lang="es-MX" sz="1800" dirty="0">
                <a:latin typeface="+mn-lt"/>
              </a:rPr>
              <a:t>Unidas, aún son instrumentos con </a:t>
            </a:r>
            <a:r>
              <a:rPr lang="es-MX" sz="1800" b="1" dirty="0">
                <a:latin typeface="+mn-lt"/>
              </a:rPr>
              <a:t>un enfoque </a:t>
            </a:r>
            <a:r>
              <a:rPr lang="es-MX" sz="1800" b="1" dirty="0" smtClean="0">
                <a:latin typeface="+mn-lt"/>
              </a:rPr>
              <a:t>general </a:t>
            </a:r>
            <a:r>
              <a:rPr lang="es-MX" sz="1800" dirty="0">
                <a:latin typeface="+mn-lt"/>
              </a:rPr>
              <a:t>cuyo propósito es contar con un diagnóstico </a:t>
            </a:r>
            <a:r>
              <a:rPr lang="es-MX" sz="1800" dirty="0" smtClean="0">
                <a:latin typeface="+mn-lt"/>
              </a:rPr>
              <a:t>global.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8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dirty="0" smtClean="0">
                <a:latin typeface="+mn-lt"/>
              </a:rPr>
              <a:t>Posteriormente</a:t>
            </a:r>
            <a:r>
              <a:rPr lang="es-MX" sz="1800" dirty="0">
                <a:latin typeface="+mn-lt"/>
              </a:rPr>
              <a:t>, conforme se defina la estrategia para el aseguramiento de la calidad será necesario </a:t>
            </a:r>
            <a:r>
              <a:rPr lang="es-MX" sz="1800" b="1" dirty="0">
                <a:latin typeface="+mn-lt"/>
              </a:rPr>
              <a:t>complementar el diagnóstico con evaluaciones </a:t>
            </a:r>
            <a:r>
              <a:rPr lang="es-MX" sz="1800" dirty="0">
                <a:latin typeface="+mn-lt"/>
              </a:rPr>
              <a:t>sobre temas específicos que permitan conocer a detalle la calidad de los productos y de los procesos, y puedan dar elementos de mejora más precisos</a:t>
            </a:r>
            <a:r>
              <a:rPr lang="es-MX" sz="1800" dirty="0" smtClean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01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400" b="1" dirty="0">
                <a:solidFill>
                  <a:srgbClr val="003362"/>
                </a:solidFill>
              </a:rPr>
              <a:t>Alcance del auto-diagnóstico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u="sng" dirty="0" smtClean="0">
                <a:latin typeface="+mn-lt"/>
              </a:rPr>
              <a:t>Ámbito de aplicación</a:t>
            </a:r>
            <a:r>
              <a:rPr lang="es-MX" sz="1800" dirty="0" smtClean="0">
                <a:latin typeface="+mn-lt"/>
              </a:rPr>
              <a:t>: unidades </a:t>
            </a:r>
            <a:r>
              <a:rPr lang="es-MX" sz="1800" dirty="0">
                <a:latin typeface="+mn-lt"/>
              </a:rPr>
              <a:t>administrativas </a:t>
            </a:r>
            <a:r>
              <a:rPr lang="es-MX" sz="1800" dirty="0" smtClean="0">
                <a:latin typeface="+mn-lt"/>
              </a:rPr>
              <a:t>que lleven a cabo actividades estadísticas y geográficas (</a:t>
            </a:r>
            <a:r>
              <a:rPr lang="es-MX" sz="1800" b="1" dirty="0" smtClean="0">
                <a:latin typeface="+mn-lt"/>
              </a:rPr>
              <a:t>coordinación, </a:t>
            </a:r>
            <a:r>
              <a:rPr lang="es-MX" sz="1800" b="1" dirty="0" smtClean="0">
                <a:latin typeface="+mn-lt"/>
              </a:rPr>
              <a:t>generación/integración, </a:t>
            </a:r>
            <a:r>
              <a:rPr lang="es-MX" sz="1800" b="1" dirty="0" smtClean="0">
                <a:latin typeface="+mn-lt"/>
              </a:rPr>
              <a:t>y difusión</a:t>
            </a:r>
            <a:r>
              <a:rPr lang="es-MX" sz="1800" dirty="0" smtClean="0">
                <a:latin typeface="+mn-lt"/>
              </a:rPr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8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u="sng" dirty="0" smtClean="0">
                <a:latin typeface="+mn-lt"/>
              </a:rPr>
              <a:t>Periodicidad:</a:t>
            </a:r>
            <a:r>
              <a:rPr lang="es-MX" sz="1800" dirty="0" smtClean="0">
                <a:latin typeface="+mn-lt"/>
              </a:rPr>
              <a:t> por </a:t>
            </a:r>
            <a:r>
              <a:rPr lang="es-MX" sz="1800" dirty="0">
                <a:latin typeface="+mn-lt"/>
              </a:rPr>
              <a:t>lo menos cada </a:t>
            </a:r>
            <a:r>
              <a:rPr lang="es-MX" sz="1800" b="1" dirty="0">
                <a:latin typeface="+mn-lt"/>
              </a:rPr>
              <a:t>dos </a:t>
            </a:r>
            <a:r>
              <a:rPr lang="es-MX" sz="1800" b="1" dirty="0" smtClean="0">
                <a:latin typeface="+mn-lt"/>
              </a:rPr>
              <a:t>años</a:t>
            </a:r>
            <a:r>
              <a:rPr lang="es-MX" sz="1800" dirty="0" smtClean="0">
                <a:latin typeface="+mn-lt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800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u="sng" dirty="0" smtClean="0">
                <a:latin typeface="+mn-lt"/>
              </a:rPr>
              <a:t>Periodo de referencia</a:t>
            </a:r>
            <a:r>
              <a:rPr lang="es-MX" sz="1800" b="1" dirty="0" smtClean="0">
                <a:latin typeface="+mn-lt"/>
              </a:rPr>
              <a:t>:</a:t>
            </a:r>
            <a:r>
              <a:rPr lang="es-MX" sz="1800" dirty="0" smtClean="0">
                <a:latin typeface="+mn-lt"/>
              </a:rPr>
              <a:t> se tomarán en </a:t>
            </a:r>
            <a:r>
              <a:rPr lang="es-MX" sz="1800" dirty="0">
                <a:latin typeface="+mn-lt"/>
              </a:rPr>
              <a:t>cuenta las acciones realizadas los </a:t>
            </a:r>
            <a:r>
              <a:rPr lang="es-MX" sz="1800" b="1" dirty="0">
                <a:latin typeface="+mn-lt"/>
              </a:rPr>
              <a:t>dos años anteriores </a:t>
            </a:r>
            <a:r>
              <a:rPr lang="es-MX" sz="1800" dirty="0">
                <a:latin typeface="+mn-lt"/>
              </a:rPr>
              <a:t>a la aplicación del instrumento, a menos que se especifique lo contrario en la pregunta específica. </a:t>
            </a:r>
            <a:endParaRPr lang="es-MX" sz="1800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800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u="sng" dirty="0" smtClean="0">
                <a:latin typeface="+mn-lt"/>
              </a:rPr>
              <a:t>Aplicación </a:t>
            </a:r>
            <a:r>
              <a:rPr lang="es-MX" sz="1800" u="sng" dirty="0">
                <a:latin typeface="+mn-lt"/>
              </a:rPr>
              <a:t>de los </a:t>
            </a:r>
            <a:r>
              <a:rPr lang="es-MX" sz="1800" u="sng" dirty="0" smtClean="0">
                <a:latin typeface="+mn-lt"/>
              </a:rPr>
              <a:t>instrumentos</a:t>
            </a:r>
            <a:r>
              <a:rPr lang="es-MX" sz="1800" dirty="0" smtClean="0">
                <a:latin typeface="+mn-lt"/>
              </a:rPr>
              <a:t>: </a:t>
            </a:r>
            <a:r>
              <a:rPr lang="es-MX" sz="1800" b="1" dirty="0" smtClean="0">
                <a:latin typeface="+mn-lt"/>
              </a:rPr>
              <a:t>ejercicio </a:t>
            </a:r>
            <a:r>
              <a:rPr lang="es-MX" sz="1800" b="1" dirty="0">
                <a:latin typeface="+mn-lt"/>
              </a:rPr>
              <a:t>de reflexión interna </a:t>
            </a:r>
            <a:r>
              <a:rPr lang="es-MX" sz="1800" dirty="0">
                <a:latin typeface="+mn-lt"/>
              </a:rPr>
              <a:t>en cada unidad administrativa, para lo cual </a:t>
            </a:r>
            <a:r>
              <a:rPr lang="es-MX" sz="1800" dirty="0" smtClean="0">
                <a:latin typeface="+mn-lt"/>
              </a:rPr>
              <a:t>se propone que cada </a:t>
            </a:r>
            <a:r>
              <a:rPr lang="es-MX" sz="1800" dirty="0">
                <a:latin typeface="+mn-lt"/>
              </a:rPr>
              <a:t>cuestionario </a:t>
            </a:r>
            <a:r>
              <a:rPr lang="es-MX" sz="1800" dirty="0" smtClean="0">
                <a:latin typeface="+mn-lt"/>
              </a:rPr>
              <a:t>sea </a:t>
            </a:r>
            <a:r>
              <a:rPr lang="es-MX" sz="1800" dirty="0">
                <a:latin typeface="+mn-lt"/>
              </a:rPr>
              <a:t>respondido conjuntamente por los actores clave </a:t>
            </a:r>
            <a:r>
              <a:rPr lang="es-MX" sz="1800" dirty="0" smtClean="0">
                <a:latin typeface="+mn-lt"/>
              </a:rPr>
              <a:t>identificados </a:t>
            </a:r>
            <a:r>
              <a:rPr lang="es-MX" sz="1800" dirty="0">
                <a:latin typeface="+mn-lt"/>
              </a:rPr>
              <a:t>internamente. </a:t>
            </a:r>
          </a:p>
        </p:txBody>
      </p:sp>
    </p:spTree>
    <p:extLst>
      <p:ext uri="{BB962C8B-B14F-4D97-AF65-F5344CB8AC3E}">
        <p14:creationId xmlns:p14="http://schemas.microsoft.com/office/powerpoint/2010/main" val="4269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Propuesta de herramienta para auto-diagnóstico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7.0&quot;&gt;&lt;object type=&quot;1&quot; unique_id=&quot;10001&quot;&gt;&lt;object type=&quot;2&quot; unique_id=&quot;11605&quot;&gt;&lt;object type=&quot;3&quot; unique_id=&quot;11606&quot;&gt;&lt;property id=&quot;20148&quot; value=&quot;5&quot;/&gt;&lt;property id=&quot;20300&quot; value=&quot;Diapositiva 1&quot;/&gt;&lt;property id=&quot;20307&quot; value=&quot;256&quot;/&gt;&lt;/object&gt;&lt;object type=&quot;3&quot; unique_id=&quot;11607&quot;&gt;&lt;property id=&quot;20148&quot; value=&quot;5&quot;/&gt;&lt;property id=&quot;20300&quot; value=&quot;Diapositiva 2&quot;/&gt;&lt;property id=&quot;20307&quot; value=&quot;257&quot;/&gt;&lt;/object&gt;&lt;object type=&quot;3&quot; unique_id=&quot;11608&quot;&gt;&lt;property id=&quot;20148&quot; value=&quot;5&quot;/&gt;&lt;property id=&quot;20300&quot; value=&quot;Diapositiva 3&quot;/&gt;&lt;property id=&quot;20307&quot; value=&quot;258&quot;/&gt;&lt;/object&gt;&lt;/object&gt;&lt;object type=&quot;8&quot; unique_id=&quot;1161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SNIEG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C6E3CF16F62D74B9FC7F6C8CCC5679E" ma:contentTypeVersion="0" ma:contentTypeDescription="Crear nuevo documento." ma:contentTypeScope="" ma:versionID="209429b0c09a645b194716192ff8169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402d889ab97ec046f9aa59dadd0966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DE5E6C-94DA-4909-87E3-507E5D0926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E92EF6-4834-4EE5-8AC0-5860DFEC194E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7C5D7AD-0971-40A8-B218-D3ED4E05CB04}"/>
</file>

<file path=docProps/app.xml><?xml version="1.0" encoding="utf-8"?>
<Properties xmlns="http://schemas.openxmlformats.org/officeDocument/2006/extended-properties" xmlns:vt="http://schemas.openxmlformats.org/officeDocument/2006/docPropsVTypes">
  <Template>SNIEG 2013</Template>
  <TotalTime>16786</TotalTime>
  <Words>1290</Words>
  <Application>Microsoft Office PowerPoint</Application>
  <PresentationFormat>Presentación en pantalla (4:3)</PresentationFormat>
  <Paragraphs>186</Paragraphs>
  <Slides>17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Helvetica</vt:lpstr>
      <vt:lpstr>SNIEG 2013</vt:lpstr>
      <vt:lpstr>Presentación de PowerPoint</vt:lpstr>
      <vt:lpstr>Contenido de la presentación</vt:lpstr>
      <vt:lpstr>Introducción</vt:lpstr>
      <vt:lpstr>Actividades 2015 del Comité</vt:lpstr>
      <vt:lpstr>Objetivos y alcance</vt:lpstr>
      <vt:lpstr>Objetivos del auto-diagnóstico</vt:lpstr>
      <vt:lpstr>Alcance del auto-diagnóstico</vt:lpstr>
      <vt:lpstr>Alcance del auto-diagnóstico</vt:lpstr>
      <vt:lpstr>Propuesta de herramienta para auto-diagnóstico</vt:lpstr>
      <vt:lpstr>Propuesta para la herramienta de auto-diagnóstico</vt:lpstr>
      <vt:lpstr>Elementos considerados en las herramientas  de auto-diagnóstico</vt:lpstr>
      <vt:lpstr>Los cuestionarios retoman los atributos de calidad</vt:lpstr>
      <vt:lpstr>Auto-diagnóstico de las actividades de generación e integración de información</vt:lpstr>
      <vt:lpstr>Auto-diagnósticos de las actividades de difusión y coordinación</vt:lpstr>
      <vt:lpstr>Cronograma y especificaciones</vt:lpstr>
      <vt:lpstr>Cronograma</vt:lpstr>
      <vt:lpstr>Especificaciones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TORROJA MATEU NURIA;RUBIO SOTO GLORIA MARTHA</dc:creator>
  <cp:lastModifiedBy>RUBIO SOTO GLORIA MARTHA</cp:lastModifiedBy>
  <cp:revision>1659</cp:revision>
  <cp:lastPrinted>2015-05-05T18:06:36Z</cp:lastPrinted>
  <dcterms:created xsi:type="dcterms:W3CDTF">2013-10-18T18:53:49Z</dcterms:created>
  <dcterms:modified xsi:type="dcterms:W3CDTF">2015-05-08T16:16:57Z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0x010100FC6E3CF16F62D74B9FC7F6C8CCC5679E</vt:lpwstr>
  </property>
</Properties>
</file>