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08" r:id="rId2"/>
    <p:sldId id="431" r:id="rId3"/>
    <p:sldId id="459" r:id="rId4"/>
    <p:sldId id="460" r:id="rId5"/>
    <p:sldId id="443" r:id="rId6"/>
    <p:sldId id="448" r:id="rId7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TIERREZ ROMERO MARCO ANTONIO" initials="GRMA" lastIdx="5" clrIdx="0">
    <p:extLst>
      <p:ext uri="{19B8F6BF-5375-455C-9EA6-DF929625EA0E}">
        <p15:presenceInfo xmlns:p15="http://schemas.microsoft.com/office/powerpoint/2012/main" userId="S-1-5-21-1606980848-1500820517-1801674531-84088" providerId="AD"/>
      </p:ext>
    </p:extLst>
  </p:cmAuthor>
  <p:cmAuthor id="2" name="RUBIO SOTO GLORIA MARTHA" initials="RSGM" lastIdx="7" clrIdx="1">
    <p:extLst>
      <p:ext uri="{19B8F6BF-5375-455C-9EA6-DF929625EA0E}">
        <p15:presenceInfo xmlns:p15="http://schemas.microsoft.com/office/powerpoint/2012/main" userId="S-1-5-21-1606980848-1500820517-1801674531-1386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009EE0"/>
    <a:srgbClr val="7A0000"/>
    <a:srgbClr val="FF9F9F"/>
    <a:srgbClr val="7E0000"/>
    <a:srgbClr val="FFCC00"/>
    <a:srgbClr val="CCFF33"/>
    <a:srgbClr val="0000FF"/>
    <a:srgbClr val="FF8989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374" autoAdjust="0"/>
  </p:normalViewPr>
  <p:slideViewPr>
    <p:cSldViewPr snapToGrid="0">
      <p:cViewPr varScale="1">
        <p:scale>
          <a:sx n="65" d="100"/>
          <a:sy n="65" d="100"/>
        </p:scale>
        <p:origin x="882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B105-0C39-4691-A17C-6BF844C77122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1EFF-FA90-47DD-8861-6A1B475E37E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0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23F7C-C6D9-43A9-93A2-7740FAD630C2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0C9A7-1CB4-47DE-959A-4070DC0C56B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3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2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4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77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205859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9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52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5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18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3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3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EE35-0102-43D7-90E4-BF900BD90586}" type="datetimeFigureOut">
              <a:rPr lang="es-MX" smtClean="0"/>
              <a:pPr/>
              <a:t>07/05/2019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59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286265" y="3012749"/>
            <a:ext cx="5482949" cy="1143001"/>
          </a:xfrm>
          <a:prstGeom prst="rect">
            <a:avLst/>
          </a:prstGeom>
        </p:spPr>
        <p:txBody>
          <a:bodyPr/>
          <a:lstStyle/>
          <a:p>
            <a:r>
              <a:rPr lang="es-MX" sz="5400" b="0" dirty="0" smtClean="0">
                <a:latin typeface="+mj-lt"/>
              </a:rPr>
              <a:t>2ª sesión de 2019</a:t>
            </a:r>
            <a:br>
              <a:rPr lang="es-MX" sz="5400" b="0" dirty="0" smtClean="0">
                <a:latin typeface="+mj-lt"/>
              </a:rPr>
            </a:br>
            <a:r>
              <a:rPr lang="es-MX" sz="4000" b="0" dirty="0" smtClean="0">
                <a:latin typeface="+mj-lt"/>
              </a:rPr>
              <a:t>Seguimiento de acuerdos</a:t>
            </a:r>
            <a:endParaRPr lang="es-MX" sz="5400" b="0" dirty="0">
              <a:latin typeface="+mj-lt"/>
            </a:endParaRPr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9881418" y="0"/>
            <a:ext cx="2310581" cy="233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83241" y="4777451"/>
            <a:ext cx="1402080" cy="1439444"/>
          </a:xfrm>
          <a:prstGeom prst="rect">
            <a:avLst/>
          </a:prstGeom>
        </p:spPr>
      </p:pic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624560" y="-69794"/>
            <a:ext cx="442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ACUERDOS CAC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5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403878"/>
              </p:ext>
            </p:extLst>
          </p:nvPr>
        </p:nvGraphicFramePr>
        <p:xfrm>
          <a:off x="1028414" y="1047136"/>
          <a:ext cx="9811651" cy="3217322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05428">
                  <a:extLst>
                    <a:ext uri="{9D8B030D-6E8A-4147-A177-3AD203B41FA5}">
                      <a16:colId xmlns:a16="http://schemas.microsoft.com/office/drawing/2014/main" val="1931263227"/>
                    </a:ext>
                  </a:extLst>
                </a:gridCol>
                <a:gridCol w="1142702">
                  <a:extLst>
                    <a:ext uri="{9D8B030D-6E8A-4147-A177-3AD203B41FA5}">
                      <a16:colId xmlns:a16="http://schemas.microsoft.com/office/drawing/2014/main" val="2378293022"/>
                    </a:ext>
                  </a:extLst>
                </a:gridCol>
                <a:gridCol w="1311992">
                  <a:extLst>
                    <a:ext uri="{9D8B030D-6E8A-4147-A177-3AD203B41FA5}">
                      <a16:colId xmlns:a16="http://schemas.microsoft.com/office/drawing/2014/main" val="3863090082"/>
                    </a:ext>
                  </a:extLst>
                </a:gridCol>
                <a:gridCol w="2156157">
                  <a:extLst>
                    <a:ext uri="{9D8B030D-6E8A-4147-A177-3AD203B41FA5}">
                      <a16:colId xmlns:a16="http://schemas.microsoft.com/office/drawing/2014/main" val="736047061"/>
                    </a:ext>
                  </a:extLst>
                </a:gridCol>
                <a:gridCol w="1504060">
                  <a:extLst>
                    <a:ext uri="{9D8B030D-6E8A-4147-A177-3AD203B41FA5}">
                      <a16:colId xmlns:a16="http://schemas.microsoft.com/office/drawing/2014/main" val="537734445"/>
                    </a:ext>
                  </a:extLst>
                </a:gridCol>
                <a:gridCol w="2691312">
                  <a:extLst>
                    <a:ext uri="{9D8B030D-6E8A-4147-A177-3AD203B41FA5}">
                      <a16:colId xmlns:a16="http://schemas.microsoft.com/office/drawing/2014/main" val="2094130648"/>
                    </a:ext>
                  </a:extLst>
                </a:gridCol>
              </a:tblGrid>
              <a:tr h="4954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ESTATUS DE ACUERDOS AL 26 DE FEBRERO DE 2019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910754"/>
                  </a:ext>
                </a:extLst>
              </a:tr>
              <a:tr h="57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Año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Concluidos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Actividad</a:t>
                      </a:r>
                      <a:r>
                        <a:rPr lang="en-US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continua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En</a:t>
                      </a:r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proceso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chemeClr val="bg1"/>
                          </a:solidFill>
                        </a:rPr>
                        <a:t>Incluidos</a:t>
                      </a:r>
                      <a:r>
                        <a:rPr lang="es-MX" b="1" baseline="0" dirty="0" smtClean="0">
                          <a:solidFill>
                            <a:schemeClr val="bg1"/>
                          </a:solidFill>
                        </a:rPr>
                        <a:t> en la agenda de la 2ª sesión de 2019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rgbClr val="8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402656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412140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06865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90659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n-US" dirty="0"/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00364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n-US" dirty="0"/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398898"/>
                  </a:ext>
                </a:extLst>
              </a:tr>
            </a:tbl>
          </a:graphicData>
        </a:graphic>
      </p:graphicFrame>
      <p:sp>
        <p:nvSpPr>
          <p:cNvPr id="6" name="Flecha abajo 5"/>
          <p:cNvSpPr/>
          <p:nvPr/>
        </p:nvSpPr>
        <p:spPr>
          <a:xfrm>
            <a:off x="5410672" y="4349748"/>
            <a:ext cx="280220" cy="427703"/>
          </a:xfrm>
          <a:prstGeom prst="downArrow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/>
          <p:cNvSpPr txBox="1"/>
          <p:nvPr/>
        </p:nvSpPr>
        <p:spPr>
          <a:xfrm>
            <a:off x="2485103" y="4817332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 refiere a actividades permanentes tanto del secretariado técnico como de las Unidades Administrativas del INEGI</a:t>
            </a:r>
            <a:endParaRPr lang="en-US" dirty="0"/>
          </a:p>
        </p:txBody>
      </p:sp>
      <p:sp>
        <p:nvSpPr>
          <p:cNvPr id="36" name="Flecha abajo 35"/>
          <p:cNvSpPr/>
          <p:nvPr/>
        </p:nvSpPr>
        <p:spPr>
          <a:xfrm>
            <a:off x="7282113" y="4389629"/>
            <a:ext cx="280220" cy="427703"/>
          </a:xfrm>
          <a:prstGeom prst="downArrow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uadroTexto 36"/>
          <p:cNvSpPr txBox="1"/>
          <p:nvPr/>
        </p:nvSpPr>
        <p:spPr>
          <a:xfrm>
            <a:off x="6572565" y="4858871"/>
            <a:ext cx="221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Actividades en curso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285347" y="-76129"/>
            <a:ext cx="5628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Acuerdos incluidos en la agenda de hoy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371067"/>
              </p:ext>
            </p:extLst>
          </p:nvPr>
        </p:nvGraphicFramePr>
        <p:xfrm>
          <a:off x="285347" y="746492"/>
          <a:ext cx="11690343" cy="5235501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49930">
                  <a:extLst>
                    <a:ext uri="{9D8B030D-6E8A-4147-A177-3AD203B41FA5}">
                      <a16:colId xmlns:a16="http://schemas.microsoft.com/office/drawing/2014/main" val="1898242548"/>
                    </a:ext>
                  </a:extLst>
                </a:gridCol>
                <a:gridCol w="7841023">
                  <a:extLst>
                    <a:ext uri="{9D8B030D-6E8A-4147-A177-3AD203B41FA5}">
                      <a16:colId xmlns:a16="http://schemas.microsoft.com/office/drawing/2014/main" val="2673466487"/>
                    </a:ext>
                  </a:extLst>
                </a:gridCol>
                <a:gridCol w="2099390">
                  <a:extLst>
                    <a:ext uri="{9D8B030D-6E8A-4147-A177-3AD203B41FA5}">
                      <a16:colId xmlns:a16="http://schemas.microsoft.com/office/drawing/2014/main" val="14995783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de </a:t>
                      </a:r>
                      <a:r>
                        <a:rPr lang="es-MX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Acuerdo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Acuerdo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Responsable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35879"/>
                  </a:ext>
                </a:extLst>
              </a:tr>
              <a:tr h="11354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CAC-003/04/2018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Revisión conjunta entre las Unidades Administrativas productoras de información para llevar a cabo la prueba piloto con los programas de información de encuestas ya definidos con el objetivo de evaluar la viabilidad del modelo para la </a:t>
                      </a:r>
                      <a:r>
                        <a:rPr lang="es-MX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automatización para la publicación de indicadores de precisión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los formatos estandarizados aprobados por el Comité para su difusión en los metadatos DDI.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DGVSPI y CGI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096320"/>
                  </a:ext>
                </a:extLst>
              </a:tr>
              <a:tr h="11354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CAC-005/05/2018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 dirty="0" smtClean="0">
                          <a:effectLst/>
                        </a:rPr>
                        <a:t>El </a:t>
                      </a:r>
                      <a:r>
                        <a:rPr lang="es-MX" sz="2000" b="1" u="sng" strike="noStrike" dirty="0">
                          <a:effectLst/>
                        </a:rPr>
                        <a:t>Grupo de Trabajo de indicadores </a:t>
                      </a:r>
                      <a:r>
                        <a:rPr lang="es-MX" sz="2000" b="1" u="sng" strike="noStrike" dirty="0" smtClean="0">
                          <a:effectLst/>
                        </a:rPr>
                        <a:t>de registros administrativos</a:t>
                      </a:r>
                      <a:r>
                        <a:rPr lang="es-MX" sz="2000" b="1" u="sng" strike="noStrike" baseline="0" dirty="0" smtClean="0">
                          <a:effectLst/>
                        </a:rPr>
                        <a:t> </a:t>
                      </a:r>
                      <a:r>
                        <a:rPr lang="es-MX" sz="2000" u="none" strike="noStrike" dirty="0" smtClean="0">
                          <a:effectLst/>
                        </a:rPr>
                        <a:t>realizarán  </a:t>
                      </a:r>
                      <a:r>
                        <a:rPr lang="es-MX" sz="2000" u="none" strike="noStrike" dirty="0">
                          <a:effectLst/>
                        </a:rPr>
                        <a:t>una prueba piloto </a:t>
                      </a:r>
                      <a:r>
                        <a:rPr lang="es-MX" sz="2000" u="none" strike="noStrike" dirty="0" smtClean="0">
                          <a:effectLst/>
                        </a:rPr>
                        <a:t>de los indicadores propuestos.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VP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dirty="0">
                          <a:effectLst/>
                        </a:rPr>
                        <a:t>Enrique de Alba Guerra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05754"/>
                  </a:ext>
                </a:extLst>
              </a:tr>
              <a:tr h="816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CAC-005/01/2019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próxima sesión se presentará el informe final </a:t>
                      </a: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(2018)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 aprobación.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Secretariado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Técnico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524719"/>
                  </a:ext>
                </a:extLst>
              </a:tr>
              <a:tr h="11354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CAC-012/01/2019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 </a:t>
                      </a:r>
                      <a:r>
                        <a:rPr lang="es-MX" sz="20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</a:t>
                      </a:r>
                      <a:r>
                        <a:rPr lang="es-MX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trabajo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integrar un Proceso Genérico para la </a:t>
                      </a:r>
                      <a:r>
                        <a:rPr lang="es-MX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Cambios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La Secretaría Técnica del Comité será responsable de este grupo, con la asistencia de la DGES.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Secretariado Técnico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011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6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285347" y="-76129"/>
            <a:ext cx="5628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Grupos de trabajo nuevos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9213"/>
              </p:ext>
            </p:extLst>
          </p:nvPr>
        </p:nvGraphicFramePr>
        <p:xfrm>
          <a:off x="285347" y="630465"/>
          <a:ext cx="11747788" cy="525208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86913">
                  <a:extLst>
                    <a:ext uri="{9D8B030D-6E8A-4147-A177-3AD203B41FA5}">
                      <a16:colId xmlns:a16="http://schemas.microsoft.com/office/drawing/2014/main" val="1898242548"/>
                    </a:ext>
                  </a:extLst>
                </a:gridCol>
                <a:gridCol w="4539887">
                  <a:extLst>
                    <a:ext uri="{9D8B030D-6E8A-4147-A177-3AD203B41FA5}">
                      <a16:colId xmlns:a16="http://schemas.microsoft.com/office/drawing/2014/main" val="2673466487"/>
                    </a:ext>
                  </a:extLst>
                </a:gridCol>
                <a:gridCol w="1610191">
                  <a:extLst>
                    <a:ext uri="{9D8B030D-6E8A-4147-A177-3AD203B41FA5}">
                      <a16:colId xmlns:a16="http://schemas.microsoft.com/office/drawing/2014/main" val="1499578342"/>
                    </a:ext>
                  </a:extLst>
                </a:gridCol>
                <a:gridCol w="3710797">
                  <a:extLst>
                    <a:ext uri="{9D8B030D-6E8A-4147-A177-3AD203B41FA5}">
                      <a16:colId xmlns:a16="http://schemas.microsoft.com/office/drawing/2014/main" val="44491925"/>
                    </a:ext>
                  </a:extLst>
                </a:gridCol>
              </a:tblGrid>
              <a:tr h="4657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de </a:t>
                      </a:r>
                      <a:r>
                        <a:rPr lang="es-MX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Acuerdo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Acuerdo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Responsable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Avance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35879"/>
                  </a:ext>
                </a:extLst>
              </a:tr>
              <a:tr h="1419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CAC-008/04/2018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 dirty="0">
                          <a:effectLst/>
                        </a:rPr>
                        <a:t>Se creará un </a:t>
                      </a:r>
                      <a:r>
                        <a:rPr lang="es-MX" sz="2000" b="1" u="sng" strike="noStrike" dirty="0">
                          <a:effectLst/>
                        </a:rPr>
                        <a:t>Grupo de Trabajo de Documentación de Diseño</a:t>
                      </a:r>
                      <a:r>
                        <a:rPr lang="es-MX" sz="2000" u="none" strike="noStrike" dirty="0">
                          <a:effectLst/>
                        </a:rPr>
                        <a:t>, para apoyar la revisión de los documentos “Diseño Conceptual”, “Diseño de Muestreo” y “Diseño de Cuestionarios</a:t>
                      </a:r>
                      <a:r>
                        <a:rPr lang="es-MX" sz="2000" u="none" strike="noStrike" dirty="0" smtClean="0">
                          <a:effectLst/>
                        </a:rPr>
                        <a:t>”.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VP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dirty="0">
                          <a:effectLst/>
                        </a:rPr>
                        <a:t>Enrique de Alba Guerra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espera que inicie en el segundo trimestre del 2019.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endParaRPr lang="es-MX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Secretariado técnico solicitará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integrantes del grupo durante la segunda quincena de mayo.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455396"/>
                  </a:ext>
                </a:extLst>
              </a:tr>
              <a:tr h="1419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CAC-006/01/2019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 </a:t>
                      </a:r>
                      <a:r>
                        <a:rPr lang="es-MX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trabajo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analizar las causas de los resultados no </a:t>
                      </a: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adecuados (en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evaluación)</a:t>
                      </a: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particular, las actividades </a:t>
                      </a:r>
                      <a:r>
                        <a:rPr lang="es-MX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supervisión de la captación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información... 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recibieron representantes de la DGEE, DGES, DGGMA, DGGSPJ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934000"/>
                  </a:ext>
                </a:extLst>
              </a:tr>
              <a:tr h="1419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CAC-013/01/2019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 </a:t>
                      </a:r>
                      <a:r>
                        <a:rPr lang="es-MX" sz="20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</a:t>
                      </a:r>
                      <a:r>
                        <a:rPr lang="es-MX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trabajo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proponer los instrumentos normativos necesarios para continuar salvaguardando la </a:t>
                      </a:r>
                      <a:r>
                        <a:rPr lang="es-MX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confidencialidad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los informantes.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DGIAI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recibieron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representantes de la CGAJ, CGOR, DGEE, DGES, DGGSPJ, DGVSPI, CGI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23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75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285347" y="-76129"/>
            <a:ext cx="5628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Grupos de trabajo vigentes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101193"/>
              </p:ext>
            </p:extLst>
          </p:nvPr>
        </p:nvGraphicFramePr>
        <p:xfrm>
          <a:off x="285347" y="703672"/>
          <a:ext cx="11778833" cy="4792343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49930">
                  <a:extLst>
                    <a:ext uri="{9D8B030D-6E8A-4147-A177-3AD203B41FA5}">
                      <a16:colId xmlns:a16="http://schemas.microsoft.com/office/drawing/2014/main" val="1898242548"/>
                    </a:ext>
                  </a:extLst>
                </a:gridCol>
                <a:gridCol w="4630994">
                  <a:extLst>
                    <a:ext uri="{9D8B030D-6E8A-4147-A177-3AD203B41FA5}">
                      <a16:colId xmlns:a16="http://schemas.microsoft.com/office/drawing/2014/main" val="2673466487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1499578342"/>
                    </a:ext>
                  </a:extLst>
                </a:gridCol>
                <a:gridCol w="3937819">
                  <a:extLst>
                    <a:ext uri="{9D8B030D-6E8A-4147-A177-3AD203B41FA5}">
                      <a16:colId xmlns:a16="http://schemas.microsoft.com/office/drawing/2014/main" val="44491925"/>
                    </a:ext>
                  </a:extLst>
                </a:gridCol>
              </a:tblGrid>
              <a:tr h="4157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de </a:t>
                      </a:r>
                      <a:r>
                        <a:rPr lang="es-MX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Acuerdo</a:t>
                      </a:r>
                      <a:endParaRPr lang="es-MX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Acuerdo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Responsable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Avance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35879"/>
                  </a:ext>
                </a:extLst>
              </a:tr>
              <a:tr h="1550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CAC-005/04/2018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 dirty="0">
                          <a:effectLst/>
                        </a:rPr>
                        <a:t>El </a:t>
                      </a:r>
                      <a:r>
                        <a:rPr lang="es-MX" sz="2000" b="1" u="sng" strike="noStrike" dirty="0" smtClean="0">
                          <a:effectLst/>
                        </a:rPr>
                        <a:t>Grupo de Trabajo </a:t>
                      </a:r>
                      <a:r>
                        <a:rPr lang="es-MX" sz="2000" b="1" u="sng" strike="noStrike" dirty="0">
                          <a:effectLst/>
                        </a:rPr>
                        <a:t>de Pertinencia y Detección de Necesidades</a:t>
                      </a:r>
                      <a:r>
                        <a:rPr lang="es-MX" sz="2000" b="1" u="none" strike="noStrike" dirty="0">
                          <a:effectLst/>
                        </a:rPr>
                        <a:t>, </a:t>
                      </a:r>
                      <a:r>
                        <a:rPr lang="es-MX" sz="2000" u="none" strike="noStrike" dirty="0">
                          <a:effectLst/>
                        </a:rPr>
                        <a:t>revisará el </a:t>
                      </a:r>
                      <a:r>
                        <a:rPr lang="es-MX" sz="2000" u="none" strike="noStrike" dirty="0" smtClean="0">
                          <a:effectLst/>
                        </a:rPr>
                        <a:t>indicador</a:t>
                      </a:r>
                      <a:r>
                        <a:rPr lang="es-MX" sz="2000" u="none" strike="noStrike" baseline="0" dirty="0" smtClean="0">
                          <a:effectLst/>
                        </a:rPr>
                        <a:t> de pertinencia propuesto en noviembre de 2018</a:t>
                      </a:r>
                      <a:r>
                        <a:rPr lang="es-MX" sz="2000" u="none" strike="noStrike" dirty="0" smtClean="0">
                          <a:effectLst/>
                        </a:rPr>
                        <a:t>.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DGCSNIEG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la próxima sesión del grupo se presentará la propuesta de la DGCSNIEG.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973548"/>
                  </a:ext>
                </a:extLst>
              </a:tr>
              <a:tr h="1297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CAC-006/04/2018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 dirty="0">
                          <a:effectLst/>
                        </a:rPr>
                        <a:t>El Grupo de Trabajo del Modelo de </a:t>
                      </a:r>
                      <a:r>
                        <a:rPr lang="es-MX" sz="2000" u="none" strike="noStrike" dirty="0" smtClean="0">
                          <a:effectLst/>
                        </a:rPr>
                        <a:t>Procesos revisará la </a:t>
                      </a:r>
                      <a:r>
                        <a:rPr lang="es-MX" sz="2000" u="none" strike="noStrike" dirty="0">
                          <a:effectLst/>
                        </a:rPr>
                        <a:t>herramienta de autoevaluación </a:t>
                      </a:r>
                      <a:r>
                        <a:rPr lang="es-MX" sz="2000" u="none" strike="noStrike" dirty="0" smtClean="0">
                          <a:effectLst/>
                        </a:rPr>
                        <a:t> de encuestas de </a:t>
                      </a:r>
                      <a:r>
                        <a:rPr lang="es-MX" sz="2000" u="none" strike="noStrike" dirty="0" err="1" smtClean="0">
                          <a:effectLst/>
                        </a:rPr>
                        <a:t>Eurostat</a:t>
                      </a:r>
                      <a:r>
                        <a:rPr lang="es-MX" sz="2000" u="none" strike="noStrike" baseline="0" dirty="0" smtClean="0">
                          <a:effectLst/>
                        </a:rPr>
                        <a:t> (</a:t>
                      </a:r>
                      <a:r>
                        <a:rPr lang="es-MX" sz="2000" u="none" strike="noStrike" dirty="0" smtClean="0">
                          <a:effectLst/>
                        </a:rPr>
                        <a:t>DESAP). 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Coordinación</a:t>
                      </a:r>
                      <a:r>
                        <a:rPr lang="en-US" sz="2000" u="none" strike="noStrike" dirty="0">
                          <a:effectLst/>
                        </a:rPr>
                        <a:t> de </a:t>
                      </a:r>
                      <a:r>
                        <a:rPr lang="en-US" sz="2000" u="none" strike="noStrike" dirty="0" err="1">
                          <a:effectLst/>
                        </a:rPr>
                        <a:t>Asesores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ctr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Próximamente la Coordinación de Asesores se reunirá con la DGEE.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417834"/>
                  </a:ext>
                </a:extLst>
              </a:tr>
              <a:tr h="1238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CAC-007/04/2018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 dirty="0">
                          <a:effectLst/>
                        </a:rPr>
                        <a:t>El Grupo de Trabajo del Modelo de Procesos  </a:t>
                      </a:r>
                      <a:r>
                        <a:rPr lang="es-MX" sz="2000" u="none" strike="noStrike" dirty="0" smtClean="0">
                          <a:effectLst/>
                        </a:rPr>
                        <a:t>desarrollará documentos </a:t>
                      </a:r>
                      <a:r>
                        <a:rPr lang="es-MX" sz="2000" u="none" strike="noStrike" dirty="0">
                          <a:effectLst/>
                        </a:rPr>
                        <a:t>de soporte del </a:t>
                      </a:r>
                      <a:r>
                        <a:rPr lang="es-MX" sz="2000" u="none" strike="noStrike" dirty="0" smtClean="0">
                          <a:effectLst/>
                        </a:rPr>
                        <a:t>MPEG.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err="1" smtClean="0">
                          <a:effectLst/>
                        </a:rPr>
                        <a:t>Coordinación</a:t>
                      </a:r>
                      <a:r>
                        <a:rPr lang="en-US" sz="2000" u="none" strike="noStrike" dirty="0" smtClean="0">
                          <a:effectLst/>
                        </a:rPr>
                        <a:t> de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Asesores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DGA de Infraestructura Estadística (DGES)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 la Coordinación de Asesores </a:t>
                      </a: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están actualizando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las guías de diseño </a:t>
                      </a:r>
                      <a:r>
                        <a:rPr lang="es-MX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muestral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 diseño conceptual.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9" marR="4699" marT="469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221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9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0" y="-68576"/>
            <a:ext cx="6115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Recordatorio de otros acuerdos pendientes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413329"/>
              </p:ext>
            </p:extLst>
          </p:nvPr>
        </p:nvGraphicFramePr>
        <p:xfrm>
          <a:off x="361286" y="521259"/>
          <a:ext cx="11211748" cy="5678882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77230">
                  <a:extLst>
                    <a:ext uri="{9D8B030D-6E8A-4147-A177-3AD203B41FA5}">
                      <a16:colId xmlns:a16="http://schemas.microsoft.com/office/drawing/2014/main" val="1898242548"/>
                    </a:ext>
                  </a:extLst>
                </a:gridCol>
                <a:gridCol w="7683910">
                  <a:extLst>
                    <a:ext uri="{9D8B030D-6E8A-4147-A177-3AD203B41FA5}">
                      <a16:colId xmlns:a16="http://schemas.microsoft.com/office/drawing/2014/main" val="2673466487"/>
                    </a:ext>
                  </a:extLst>
                </a:gridCol>
                <a:gridCol w="1750608">
                  <a:extLst>
                    <a:ext uri="{9D8B030D-6E8A-4147-A177-3AD203B41FA5}">
                      <a16:colId xmlns:a16="http://schemas.microsoft.com/office/drawing/2014/main" val="1499578342"/>
                    </a:ext>
                  </a:extLst>
                </a:gridCol>
              </a:tblGrid>
              <a:tr h="30886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 de </a:t>
                      </a:r>
                      <a:r>
                        <a:rPr lang="es-MX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Acuerdo</a:t>
                      </a:r>
                      <a:endParaRPr lang="es-MX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Acuerdo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Responsable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699" marR="4699" marT="4699" marB="0" anchor="ctr">
                    <a:solidFill>
                      <a:srgbClr val="8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35879"/>
                  </a:ext>
                </a:extLst>
              </a:tr>
              <a:tr h="9940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CAC-008/01/2019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Coordinación General de Operación Regional revisará los procesos de las Coordinaciones Estatales y Direcciones Regionales relacionados con los resultados del cuestionario.  El plan de acción será presentado al Comité durante 2019.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CGOR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64450"/>
                  </a:ext>
                </a:extLst>
              </a:tr>
              <a:tr h="9940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CAC-009/01/2019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2019 la DGGMA continuará con la medición de los indicadores de error cuadrático medio </a:t>
                      </a:r>
                      <a:r>
                        <a:rPr lang="es-MX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planimétrico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 vertical, en particular en las cartas topográficas. Así como con la definición de otros indicadores de precisión. 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DGGMA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474434"/>
                  </a:ext>
                </a:extLst>
              </a:tr>
              <a:tr h="9940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CAC-011/01/2019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Dirección General de la Coordinación del SNIEG trabajará conjuntamente con el área de asesores de la </a:t>
                      </a:r>
                      <a:r>
                        <a:rPr lang="es-MX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Presiencia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 la Coordinación General de Asuntos Jurídicos para afinar la propuesta y presentarla a la Junta de Gobierno.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DGCSNIEG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56440"/>
                  </a:ext>
                </a:extLst>
              </a:tr>
              <a:tr h="9940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CAC-006/05/2018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 dirty="0">
                          <a:effectLst/>
                          <a:latin typeface="+mn-lt"/>
                        </a:rPr>
                        <a:t>La </a:t>
                      </a:r>
                      <a:r>
                        <a:rPr lang="es-MX" sz="2000" u="none" strike="noStrike" dirty="0" smtClean="0">
                          <a:effectLst/>
                          <a:latin typeface="+mn-lt"/>
                        </a:rPr>
                        <a:t>HECRA se subirá a la </a:t>
                      </a:r>
                      <a:r>
                        <a:rPr lang="es-MX" sz="2000" u="none" strike="noStrike" dirty="0">
                          <a:effectLst/>
                          <a:latin typeface="+mn-lt"/>
                        </a:rPr>
                        <a:t>página de </a:t>
                      </a:r>
                      <a:r>
                        <a:rPr lang="es-MX" sz="2000" u="none" strike="noStrike" dirty="0" smtClean="0">
                          <a:effectLst/>
                          <a:latin typeface="+mn-lt"/>
                        </a:rPr>
                        <a:t>internet.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DGVSPI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99" marR="4699" marT="469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89161"/>
                  </a:ext>
                </a:extLst>
              </a:tr>
              <a:tr h="617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CAC-005/02/2016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Revisar los manuales de procedimientos </a:t>
                      </a: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 incluir temas de Seguridad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la Información y </a:t>
                      </a: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Aseguramiento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la Calidad.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Comité de Seguridad de la Información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417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5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IEG" id="{FBAF24E8-D3F2-43BF-8247-D882E5CAF13D}" vid="{56A5BCB7-2AA3-40E9-A59A-3C610314866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</Template>
  <TotalTime>7704</TotalTime>
  <Words>676</Words>
  <Application>Microsoft Office PowerPoint</Application>
  <PresentationFormat>Panorámica</PresentationFormat>
  <Paragraphs>109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 Neue Medium</vt:lpstr>
      <vt:lpstr>Tema de Office</vt:lpstr>
      <vt:lpstr>2ª sesión de 2019 Seguimiento de acuerdos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GUTIERREZ ROMERO MARCO ANTONIO</dc:creator>
  <cp:lastModifiedBy>TORROJA MATEU NURIA</cp:lastModifiedBy>
  <cp:revision>677</cp:revision>
  <cp:lastPrinted>2019-05-07T15:15:20Z</cp:lastPrinted>
  <dcterms:created xsi:type="dcterms:W3CDTF">2017-08-22T14:19:52Z</dcterms:created>
  <dcterms:modified xsi:type="dcterms:W3CDTF">2019-05-07T18:18:59Z</dcterms:modified>
</cp:coreProperties>
</file>